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5"/>
  </p:notesMasterIdLst>
  <p:sldIdLst>
    <p:sldId id="256" r:id="rId5"/>
    <p:sldId id="257" r:id="rId6"/>
    <p:sldId id="270" r:id="rId7"/>
    <p:sldId id="272" r:id="rId8"/>
    <p:sldId id="273" r:id="rId9"/>
    <p:sldId id="276" r:id="rId10"/>
    <p:sldId id="277" r:id="rId11"/>
    <p:sldId id="275" r:id="rId12"/>
    <p:sldId id="278" r:id="rId13"/>
    <p:sldId id="268" r:id="rId14"/>
  </p:sldIdLst>
  <p:sldSz cx="9144000" cy="5143500" type="screen16x9"/>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s-ES" sz="1800" b="0" strike="noStrike" spc="-1">
                <a:solidFill>
                  <a:srgbClr val="000000"/>
                </a:solidFill>
                <a:latin typeface="Calibri"/>
              </a:rPr>
              <a:t>Pulse para desplazar la diapositiva</a:t>
            </a:r>
          </a:p>
        </p:txBody>
      </p:sp>
      <p:sp>
        <p:nvSpPr>
          <p:cNvPr id="15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s-CO" sz="2000" b="0" strike="noStrike" spc="-1">
                <a:latin typeface="Arial"/>
              </a:rPr>
              <a:t>Pulse para editar el formato de las notas</a:t>
            </a:r>
          </a:p>
        </p:txBody>
      </p:sp>
      <p:sp>
        <p:nvSpPr>
          <p:cNvPr id="158"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s-CO" sz="1400" b="0" strike="noStrike" spc="-1">
                <a:latin typeface="Times New Roman"/>
              </a:rPr>
              <a:t>&lt;cabecera&gt;</a:t>
            </a:r>
          </a:p>
        </p:txBody>
      </p:sp>
      <p:sp>
        <p:nvSpPr>
          <p:cNvPr id="159" name="PlaceHolder 4"/>
          <p:cNvSpPr>
            <a:spLocks noGrp="1"/>
          </p:cNvSpPr>
          <p:nvPr>
            <p:ph type="dt" idx="1"/>
          </p:nvPr>
        </p:nvSpPr>
        <p:spPr>
          <a:xfrm>
            <a:off x="4399200" y="0"/>
            <a:ext cx="3372840" cy="502560"/>
          </a:xfrm>
          <a:prstGeom prst="rect">
            <a:avLst/>
          </a:prstGeom>
          <a:noFill/>
          <a:ln w="0">
            <a:noFill/>
          </a:ln>
        </p:spPr>
        <p:txBody>
          <a:bodyPr lIns="0" tIns="0" rIns="0" bIns="0" anchor="t">
            <a:noAutofit/>
          </a:bodyPr>
          <a:lstStyle>
            <a:lvl1pPr algn="r">
              <a:buNone/>
              <a:defRPr lang="es-CO" sz="1400" b="0" strike="noStrike" spc="-1">
                <a:latin typeface="Times New Roman"/>
              </a:defRPr>
            </a:lvl1pPr>
          </a:lstStyle>
          <a:p>
            <a:pPr algn="r">
              <a:buNone/>
            </a:pPr>
            <a:r>
              <a:rPr lang="es-CO" sz="1400" b="0" strike="noStrike" spc="-1">
                <a:latin typeface="Times New Roman"/>
              </a:rPr>
              <a:t>&lt;fecha/hora&gt;</a:t>
            </a:r>
          </a:p>
        </p:txBody>
      </p:sp>
      <p:sp>
        <p:nvSpPr>
          <p:cNvPr id="160" name="PlaceHolder 5"/>
          <p:cNvSpPr>
            <a:spLocks noGrp="1"/>
          </p:cNvSpPr>
          <p:nvPr>
            <p:ph type="ftr" idx="2"/>
          </p:nvPr>
        </p:nvSpPr>
        <p:spPr>
          <a:xfrm>
            <a:off x="0" y="9555480"/>
            <a:ext cx="3372840" cy="502560"/>
          </a:xfrm>
          <a:prstGeom prst="rect">
            <a:avLst/>
          </a:prstGeom>
          <a:noFill/>
          <a:ln w="0">
            <a:noFill/>
          </a:ln>
        </p:spPr>
        <p:txBody>
          <a:bodyPr lIns="0" tIns="0" rIns="0" bIns="0" anchor="b">
            <a:noAutofit/>
          </a:bodyPr>
          <a:lstStyle>
            <a:lvl1pPr>
              <a:defRPr lang="es-CO" sz="1400" b="0" strike="noStrike" spc="-1">
                <a:latin typeface="Times New Roman"/>
              </a:defRPr>
            </a:lvl1pPr>
          </a:lstStyle>
          <a:p>
            <a:r>
              <a:rPr lang="es-CO" sz="1400" b="0" strike="noStrike" spc="-1">
                <a:latin typeface="Times New Roman"/>
              </a:rPr>
              <a:t>&lt;pie de página&gt;</a:t>
            </a:r>
          </a:p>
        </p:txBody>
      </p:sp>
      <p:sp>
        <p:nvSpPr>
          <p:cNvPr id="161" name="PlaceHolder 6"/>
          <p:cNvSpPr>
            <a:spLocks noGrp="1"/>
          </p:cNvSpPr>
          <p:nvPr>
            <p:ph type="sldNum" idx="3"/>
          </p:nvPr>
        </p:nvSpPr>
        <p:spPr>
          <a:xfrm>
            <a:off x="4399200" y="9555480"/>
            <a:ext cx="3372840" cy="502560"/>
          </a:xfrm>
          <a:prstGeom prst="rect">
            <a:avLst/>
          </a:prstGeom>
          <a:noFill/>
          <a:ln w="0">
            <a:noFill/>
          </a:ln>
        </p:spPr>
        <p:txBody>
          <a:bodyPr lIns="0" tIns="0" rIns="0" bIns="0" anchor="b">
            <a:noAutofit/>
          </a:bodyPr>
          <a:lstStyle>
            <a:lvl1pPr algn="r">
              <a:buNone/>
              <a:defRPr lang="es-CO" sz="1400" b="0" strike="noStrike" spc="-1">
                <a:latin typeface="Times New Roman"/>
              </a:defRPr>
            </a:lvl1pPr>
          </a:lstStyle>
          <a:p>
            <a:pPr algn="r">
              <a:buNone/>
            </a:pPr>
            <a:fld id="{5965B928-DD50-4837-9022-ECC9D7DF3980}" type="slidenum">
              <a:rPr lang="es-CO" sz="1400" b="0" strike="noStrike" spc="-1">
                <a:latin typeface="Times New Roman"/>
              </a:rPr>
              <a:t>‹Nº›</a:t>
            </a:fld>
            <a:endParaRPr lang="es-CO" sz="1400" b="0" strike="noStrike" spc="-1">
              <a:latin typeface="Times New Roman"/>
            </a:endParaRPr>
          </a:p>
        </p:txBody>
      </p:sp>
    </p:spTree>
    <p:extLst>
      <p:ext uri="{BB962C8B-B14F-4D97-AF65-F5344CB8AC3E}">
        <p14:creationId xmlns:p14="http://schemas.microsoft.com/office/powerpoint/2010/main" val="212199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8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9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9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9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97"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9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01"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03"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04"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09"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11"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12"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13"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14"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15"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16"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2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23"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2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2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3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3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3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3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3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36"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3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3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40"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42"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43"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4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4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4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48"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50"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51"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52"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53"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54"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55"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E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n 6" descr="portada-gobierno.png"/>
          <p:cNvPicPr/>
          <p:nvPr/>
        </p:nvPicPr>
        <p:blipFill>
          <a:blip r:embed="rId14"/>
          <a:stretch/>
        </p:blipFill>
        <p:spPr>
          <a:xfrm>
            <a:off x="0" y="0"/>
            <a:ext cx="9143640" cy="5143320"/>
          </a:xfrm>
          <a:prstGeom prst="rect">
            <a:avLst/>
          </a:prstGeom>
          <a:ln w="0">
            <a:noFill/>
          </a:ln>
        </p:spPr>
      </p:pic>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s-ES" sz="1800" b="0" strike="noStrike" spc="-1">
                <a:solidFill>
                  <a:srgbClr val="000000"/>
                </a:solidFill>
                <a:latin typeface="Calibri"/>
              </a:rPr>
              <a:t>Pulse para editar el formato del texto de título</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es-ES" sz="3200" b="0" strike="noStrike" spc="-1">
                <a:solidFill>
                  <a:srgbClr val="000000"/>
                </a:solidFill>
                <a:latin typeface="Calibri"/>
              </a:rPr>
              <a:t>Pulse para editar el formato de texto del esquema</a:t>
            </a:r>
          </a:p>
          <a:p>
            <a:pPr marL="864000" lvl="1" indent="-324000">
              <a:spcBef>
                <a:spcPts val="1134"/>
              </a:spcBef>
              <a:buClr>
                <a:srgbClr val="000000"/>
              </a:buClr>
              <a:buSzPct val="75000"/>
              <a:buFont typeface="Symbol" charset="2"/>
              <a:buChar char=""/>
            </a:pPr>
            <a:r>
              <a:rPr lang="es-ES" sz="24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s-ES" sz="20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s-ES" sz="20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Imagen 6" descr="portada.png"/>
          <p:cNvPicPr/>
          <p:nvPr/>
        </p:nvPicPr>
        <p:blipFill>
          <a:blip r:embed="rId14"/>
          <a:stretch/>
        </p:blipFill>
        <p:spPr>
          <a:xfrm>
            <a:off x="0" y="0"/>
            <a:ext cx="9143640" cy="5143320"/>
          </a:xfrm>
          <a:prstGeom prst="rect">
            <a:avLst/>
          </a:prstGeom>
          <a:ln w="0">
            <a:noFill/>
          </a:ln>
        </p:spPr>
      </p:pic>
      <p:sp>
        <p:nvSpPr>
          <p:cNvPr id="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s-ES" sz="1800" b="0" strike="noStrike" spc="-1">
                <a:solidFill>
                  <a:srgbClr val="000000"/>
                </a:solidFill>
                <a:latin typeface="Calibri"/>
              </a:rPr>
              <a:t>Pulse para editar el formato del texto de título</a:t>
            </a: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es-ES" sz="3200" b="0" strike="noStrike" spc="-1">
                <a:solidFill>
                  <a:srgbClr val="000000"/>
                </a:solidFill>
                <a:latin typeface="Calibri"/>
              </a:rPr>
              <a:t>Pulse para editar el formato de texto del esquema</a:t>
            </a:r>
          </a:p>
          <a:p>
            <a:pPr marL="864000" lvl="1" indent="-324000">
              <a:spcBef>
                <a:spcPts val="1134"/>
              </a:spcBef>
              <a:buClr>
                <a:srgbClr val="000000"/>
              </a:buClr>
              <a:buSzPct val="75000"/>
              <a:buFont typeface="Symbol" charset="2"/>
              <a:buChar char=""/>
            </a:pPr>
            <a:r>
              <a:rPr lang="es-ES" sz="24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s-ES" sz="20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s-ES" sz="20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Imagen 6" descr="interna.png"/>
          <p:cNvPicPr/>
          <p:nvPr/>
        </p:nvPicPr>
        <p:blipFill>
          <a:blip r:embed="rId14"/>
          <a:stretch/>
        </p:blipFill>
        <p:spPr>
          <a:xfrm>
            <a:off x="0" y="0"/>
            <a:ext cx="9143640" cy="5143320"/>
          </a:xfrm>
          <a:prstGeom prst="rect">
            <a:avLst/>
          </a:prstGeom>
          <a:ln w="0">
            <a:noFill/>
          </a:ln>
        </p:spPr>
      </p:pic>
      <p:sp>
        <p:nvSpPr>
          <p:cNvPr id="7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s-ES" sz="1800" b="0" strike="noStrike" spc="-1">
                <a:solidFill>
                  <a:srgbClr val="000000"/>
                </a:solidFill>
                <a:latin typeface="Calibri"/>
              </a:rPr>
              <a:t>Pulse para editar el formato del texto de título</a:t>
            </a:r>
          </a:p>
        </p:txBody>
      </p:sp>
      <p:sp>
        <p:nvSpPr>
          <p:cNvPr id="8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es-ES" sz="3200" b="0" strike="noStrike" spc="-1">
                <a:solidFill>
                  <a:srgbClr val="000000"/>
                </a:solidFill>
                <a:latin typeface="Calibri"/>
              </a:rPr>
              <a:t>Pulse para editar el formato de texto del esquema</a:t>
            </a:r>
          </a:p>
          <a:p>
            <a:pPr marL="864000" lvl="1" indent="-324000">
              <a:spcBef>
                <a:spcPts val="1134"/>
              </a:spcBef>
              <a:buClr>
                <a:srgbClr val="000000"/>
              </a:buClr>
              <a:buSzPct val="75000"/>
              <a:buFont typeface="Symbol" charset="2"/>
              <a:buChar char=""/>
            </a:pPr>
            <a:r>
              <a:rPr lang="es-ES" sz="24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s-ES" sz="20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s-ES" sz="20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7" name="Imagen 4" descr="cierre.png"/>
          <p:cNvPicPr/>
          <p:nvPr/>
        </p:nvPicPr>
        <p:blipFill>
          <a:blip r:embed="rId14"/>
          <a:stretch/>
        </p:blipFill>
        <p:spPr>
          <a:xfrm>
            <a:off x="0" y="0"/>
            <a:ext cx="9143640" cy="5143320"/>
          </a:xfrm>
          <a:prstGeom prst="rect">
            <a:avLst/>
          </a:prstGeom>
          <a:ln w="0">
            <a:noFill/>
          </a:ln>
        </p:spPr>
      </p:pic>
      <p:sp>
        <p:nvSpPr>
          <p:cNvPr id="11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s-ES" sz="1800" b="0" strike="noStrike" spc="-1">
                <a:solidFill>
                  <a:srgbClr val="000000"/>
                </a:solidFill>
                <a:latin typeface="Calibri"/>
              </a:rPr>
              <a:t>Pulse para editar el formato del texto de título</a:t>
            </a:r>
          </a:p>
        </p:txBody>
      </p:sp>
      <p:sp>
        <p:nvSpPr>
          <p:cNvPr id="11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es-ES" sz="3200" b="0" strike="noStrike" spc="-1">
                <a:solidFill>
                  <a:srgbClr val="000000"/>
                </a:solidFill>
                <a:latin typeface="Calibri"/>
              </a:rPr>
              <a:t>Pulse para editar el formato de texto del esquema</a:t>
            </a:r>
          </a:p>
          <a:p>
            <a:pPr marL="864000" lvl="1" indent="-324000">
              <a:spcBef>
                <a:spcPts val="1134"/>
              </a:spcBef>
              <a:buClr>
                <a:srgbClr val="000000"/>
              </a:buClr>
              <a:buSzPct val="75000"/>
              <a:buFont typeface="Symbol" charset="2"/>
              <a:buChar char=""/>
            </a:pPr>
            <a:r>
              <a:rPr lang="es-ES" sz="24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s-ES" sz="20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s-ES" sz="20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adroTexto 2"/>
          <p:cNvSpPr/>
          <p:nvPr/>
        </p:nvSpPr>
        <p:spPr>
          <a:xfrm>
            <a:off x="457200" y="1774440"/>
            <a:ext cx="8229240" cy="179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s-ES" sz="2800" b="1" strike="noStrike" spc="-1" dirty="0">
                <a:solidFill>
                  <a:srgbClr val="404040"/>
                </a:solidFill>
                <a:latin typeface="Calibri"/>
              </a:rPr>
              <a:t>SERVICIO DE APRENDIZAJE SENA MODALIDAD PRESENCIAL CENTRO DE ELECTRICIDAD  ELECTRONICA  Y TELECOMUNICACIONES </a:t>
            </a:r>
            <a:endParaRPr lang="es-CO" sz="2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Rectángulo 1"/>
          <p:cNvSpPr/>
          <p:nvPr/>
        </p:nvSpPr>
        <p:spPr>
          <a:xfrm rot="-21306000">
            <a:off x="1606680" y="455040"/>
            <a:ext cx="6755400" cy="639720"/>
          </a:xfrm>
          <a:prstGeom prst="rect">
            <a:avLst/>
          </a:prstGeom>
          <a:solidFill>
            <a:srgbClr val="000000"/>
          </a:solidFill>
          <a:ln>
            <a:noFill/>
          </a:ln>
          <a:effectLst>
            <a:outerShdw blurRad="225360" dist="50462" dir="5228255"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3">
            <a:schemeClr val="lt1"/>
          </a:lnRef>
          <a:fillRef idx="1">
            <a:schemeClr val="dk1"/>
          </a:fillRef>
          <a:effectRef idx="1">
            <a:schemeClr val="dk1"/>
          </a:effectRef>
          <a:fontRef idx="minor"/>
        </p:style>
        <p:txBody>
          <a:bodyPr anchor="t">
            <a:spAutoFit/>
          </a:bodyPr>
          <a:lstStyle/>
          <a:p>
            <a:pPr algn="ctr">
              <a:lnSpc>
                <a:spcPct val="100000"/>
              </a:lnSpc>
              <a:buNone/>
            </a:pPr>
            <a:r>
              <a:rPr lang="es-ES" sz="3600" b="1" strike="noStrike" spc="-1">
                <a:solidFill>
                  <a:srgbClr val="FFFFFF"/>
                </a:solidFill>
                <a:latin typeface="Calibri"/>
              </a:rPr>
              <a:t>TELCOMUNDO</a:t>
            </a:r>
            <a:endParaRPr lang="es-CO" sz="3600" b="0" strike="noStrike" spc="-1">
              <a:latin typeface="Arial"/>
            </a:endParaRPr>
          </a:p>
        </p:txBody>
      </p:sp>
      <p:sp>
        <p:nvSpPr>
          <p:cNvPr id="164" name="Rectángulo 2"/>
          <p:cNvSpPr/>
          <p:nvPr/>
        </p:nvSpPr>
        <p:spPr>
          <a:xfrm>
            <a:off x="1713960" y="1514628"/>
            <a:ext cx="6150240" cy="224676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pPr>
            <a:r>
              <a:rPr lang="es-ES" sz="2000" b="1" strike="noStrike" spc="-1" dirty="0">
                <a:solidFill>
                  <a:srgbClr val="000000"/>
                </a:solidFill>
                <a:latin typeface="Calibri"/>
              </a:rPr>
              <a:t>La empresa TELCOMUNDO es un agente comercial que trabaja con el portafolio del claro,  en donde se encarga principalmente de la telefonía móvil (planes de datos, minutos, mensajes de texto), fijas (hogares) y negocios, el cual busca la comodidad y brindarle el mejor servicio al usuario para que su experiencia con la empresa sea la más agradable.</a:t>
            </a:r>
            <a:endParaRPr lang="es-CO" sz="14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9519" y="535801"/>
            <a:ext cx="6984962" cy="439838"/>
          </a:xfrm>
          <a:effectLst>
            <a:glow rad="63500">
              <a:schemeClr val="accent2">
                <a:satMod val="175000"/>
                <a:alpha val="40000"/>
              </a:schemeClr>
            </a:glow>
          </a:effectLst>
          <a:scene3d>
            <a:camera prst="perspectiveFront"/>
            <a:lightRig rig="threePt" dir="t"/>
          </a:scene3d>
        </p:spPr>
        <p:txBody>
          <a:bodyPr/>
          <a:lstStyle/>
          <a:p>
            <a:pPr algn="ctr"/>
            <a:r>
              <a:rPr lang="es-CO" sz="2800" dirty="0"/>
              <a:t>REQUISITOS FUNCIONALES DEL SW</a:t>
            </a:r>
          </a:p>
        </p:txBody>
      </p:sp>
      <p:sp>
        <p:nvSpPr>
          <p:cNvPr id="3" name="Subtítulo 2"/>
          <p:cNvSpPr>
            <a:spLocks noGrp="1"/>
          </p:cNvSpPr>
          <p:nvPr>
            <p:ph type="subTitle"/>
          </p:nvPr>
        </p:nvSpPr>
        <p:spPr>
          <a:xfrm>
            <a:off x="404037" y="1329069"/>
            <a:ext cx="8038213" cy="3572540"/>
          </a:xfrm>
        </p:spPr>
        <p:txBody>
          <a:bodyPr/>
          <a:lstStyle/>
          <a:p>
            <a:pPr marL="285750" indent="-285750">
              <a:buFont typeface="Arial" panose="020B0604020202020204" pitchFamily="34" charset="0"/>
              <a:buChar char="•"/>
            </a:pPr>
            <a:r>
              <a:rPr lang="es-419" sz="1400" dirty="0"/>
              <a:t>El usuario debe laborar para la compañía para poder ingresar a la plataforma ya que la activación del usuario es validada por el analista.</a:t>
            </a:r>
          </a:p>
          <a:p>
            <a:endParaRPr lang="es-419" sz="1400" dirty="0"/>
          </a:p>
          <a:p>
            <a:pPr marL="285750" indent="-285750">
              <a:buFont typeface="Arial" panose="020B0604020202020204" pitchFamily="34" charset="0"/>
              <a:buChar char="•"/>
            </a:pPr>
            <a:r>
              <a:rPr lang="es-419" sz="1400" dirty="0"/>
              <a:t>Cada orden de trabajo es única y podrá ser relacionada solamente a un único asesor</a:t>
            </a:r>
          </a:p>
          <a:p>
            <a:pPr algn="ctr"/>
            <a:endParaRPr lang="es-419" sz="1400" dirty="0"/>
          </a:p>
          <a:p>
            <a:pPr marL="285750" indent="-285750">
              <a:buFont typeface="Arial" panose="020B0604020202020204" pitchFamily="34" charset="0"/>
              <a:buChar char="•"/>
            </a:pPr>
            <a:r>
              <a:rPr lang="es-419" sz="1400" dirty="0"/>
              <a:t>Cada vez que un usuario ingrese al sistema, se identificara que tipo de rol tiene en la compañía</a:t>
            </a:r>
          </a:p>
          <a:p>
            <a:endParaRPr lang="es-419" sz="1400" dirty="0"/>
          </a:p>
          <a:p>
            <a:pPr marL="285750" indent="-285750">
              <a:buFont typeface="Arial" panose="020B0604020202020204" pitchFamily="34" charset="0"/>
              <a:buChar char="•"/>
            </a:pPr>
            <a:r>
              <a:rPr lang="es-419" sz="1400" dirty="0"/>
              <a:t>El asesor podrá visualizar su propio histórico de registro de ventas  pero no el de otro asesor</a:t>
            </a:r>
          </a:p>
          <a:p>
            <a:endParaRPr lang="es-419" sz="1400" dirty="0"/>
          </a:p>
          <a:p>
            <a:pPr marL="285750" indent="-285750">
              <a:buFont typeface="Arial" panose="020B0604020202020204" pitchFamily="34" charset="0"/>
              <a:buChar char="•"/>
            </a:pPr>
            <a:r>
              <a:rPr lang="es-419" sz="1400" dirty="0"/>
              <a:t>El sistema cada vez que genera una orden de trabajo, inmediatamente saca la variable que el asesor esta generando por la venta realizada</a:t>
            </a:r>
          </a:p>
          <a:p>
            <a:endParaRPr lang="es-419" sz="1400" dirty="0"/>
          </a:p>
          <a:p>
            <a:pPr marL="285750" indent="-285750">
              <a:buFont typeface="Arial" panose="020B0604020202020204" pitchFamily="34" charset="0"/>
              <a:buChar char="•"/>
            </a:pPr>
            <a:r>
              <a:rPr lang="es-419" sz="1400" dirty="0"/>
              <a:t>Cada vez que se registra una venta, al cliente tendrá que llegar la orden de trabajo bajos las condiciones que pacto su servicio</a:t>
            </a:r>
          </a:p>
        </p:txBody>
      </p:sp>
    </p:spTree>
    <p:extLst>
      <p:ext uri="{BB962C8B-B14F-4D97-AF65-F5344CB8AC3E}">
        <p14:creationId xmlns:p14="http://schemas.microsoft.com/office/powerpoint/2010/main" val="313365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256" y="494992"/>
            <a:ext cx="8229240" cy="858600"/>
          </a:xfrm>
        </p:spPr>
        <p:txBody>
          <a:bodyPr/>
          <a:lstStyle/>
          <a:p>
            <a:pPr algn="ctr"/>
            <a:r>
              <a:rPr lang="es-CO" sz="2800" dirty="0"/>
              <a:t>REQUISITOS NO FUNCIONALES DE INTERFAZ EN EL HW</a:t>
            </a:r>
          </a:p>
        </p:txBody>
      </p:sp>
      <p:sp>
        <p:nvSpPr>
          <p:cNvPr id="3" name="Subtítulo 2"/>
          <p:cNvSpPr>
            <a:spLocks noGrp="1"/>
          </p:cNvSpPr>
          <p:nvPr>
            <p:ph type="subTitle"/>
          </p:nvPr>
        </p:nvSpPr>
        <p:spPr>
          <a:xfrm>
            <a:off x="379071" y="2030819"/>
            <a:ext cx="8385858" cy="2190307"/>
          </a:xfrm>
        </p:spPr>
        <p:txBody>
          <a:bodyPr/>
          <a:lstStyle/>
          <a:p>
            <a:pPr marL="285750" indent="-285750">
              <a:buFont typeface="Arial" panose="020B0604020202020204" pitchFamily="34" charset="0"/>
              <a:buChar char="•"/>
            </a:pPr>
            <a:r>
              <a:rPr lang="es-419" sz="1400" dirty="0"/>
              <a:t>El sistema puede ser utilizado en computadores, tabletas o smartphone ya que sus vistas  se adecuan a cualquiera de estos</a:t>
            </a:r>
          </a:p>
          <a:p>
            <a:endParaRPr lang="es-419" sz="1400" dirty="0"/>
          </a:p>
          <a:p>
            <a:pPr marL="285750" indent="-285750">
              <a:buFont typeface="Arial" panose="020B0604020202020204" pitchFamily="34" charset="0"/>
              <a:buChar char="•"/>
            </a:pPr>
            <a:r>
              <a:rPr lang="es-419" sz="1400" dirty="0"/>
              <a:t>Los componentes del HW no deben presentar recalentamiento ya que estarían demorando lo procesos al ejecutar una tarea</a:t>
            </a:r>
          </a:p>
          <a:p>
            <a:endParaRPr lang="es-419" sz="1400" dirty="0"/>
          </a:p>
          <a:p>
            <a:pPr marL="285750" indent="-285750">
              <a:buFont typeface="Arial" panose="020B0604020202020204" pitchFamily="34" charset="0"/>
              <a:buChar char="•"/>
            </a:pPr>
            <a:r>
              <a:rPr lang="es-419" sz="1400" dirty="0"/>
              <a:t>La iluminación se graduara dependiendo de la hora con el fin de evitar daños en la vista dependiendo si es de día o de noche</a:t>
            </a:r>
          </a:p>
        </p:txBody>
      </p:sp>
    </p:spTree>
    <p:extLst>
      <p:ext uri="{BB962C8B-B14F-4D97-AF65-F5344CB8AC3E}">
        <p14:creationId xmlns:p14="http://schemas.microsoft.com/office/powerpoint/2010/main" val="313834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181" y="502912"/>
            <a:ext cx="8229240" cy="858600"/>
          </a:xfrm>
        </p:spPr>
        <p:txBody>
          <a:bodyPr/>
          <a:lstStyle/>
          <a:p>
            <a:pPr algn="ctr"/>
            <a:r>
              <a:rPr lang="es-CO" sz="2800" dirty="0"/>
              <a:t>REQUISITOS NO FUNCIONALES DE INTERFAZ EN EL SW</a:t>
            </a:r>
          </a:p>
        </p:txBody>
      </p:sp>
      <p:sp>
        <p:nvSpPr>
          <p:cNvPr id="3" name="Subtítulo 2"/>
          <p:cNvSpPr>
            <a:spLocks noGrp="1"/>
          </p:cNvSpPr>
          <p:nvPr>
            <p:ph type="subTitle"/>
          </p:nvPr>
        </p:nvSpPr>
        <p:spPr>
          <a:xfrm>
            <a:off x="457200" y="1850064"/>
            <a:ext cx="8229240" cy="2790523"/>
          </a:xfrm>
        </p:spPr>
        <p:txBody>
          <a:bodyPr/>
          <a:lstStyle/>
          <a:p>
            <a:pPr marL="285750" indent="-285750">
              <a:buFont typeface="Arial" panose="020B0604020202020204" pitchFamily="34" charset="0"/>
              <a:buChar char="•"/>
            </a:pPr>
            <a:r>
              <a:rPr lang="es-419" sz="1400" dirty="0"/>
              <a:t>La información de los usuarios será manejada según la ley 1581 de Hábeas Data</a:t>
            </a:r>
          </a:p>
          <a:p>
            <a:endParaRPr lang="es-419" sz="1400" dirty="0"/>
          </a:p>
          <a:p>
            <a:pPr marL="285750" indent="-285750">
              <a:buFont typeface="Arial" panose="020B0604020202020204" pitchFamily="34" charset="0"/>
              <a:buChar char="•"/>
            </a:pPr>
            <a:r>
              <a:rPr lang="es-419" sz="1400" dirty="0"/>
              <a:t>Solo se ejecutara en el territorio colombiano dado a los tipos de registro como identificación y Moneda</a:t>
            </a:r>
          </a:p>
          <a:p>
            <a:pPr marL="285750" indent="-285750">
              <a:buFont typeface="Arial" panose="020B0604020202020204" pitchFamily="34" charset="0"/>
              <a:buChar char="•"/>
            </a:pPr>
            <a:endParaRPr lang="es-419" sz="1400" dirty="0"/>
          </a:p>
          <a:p>
            <a:pPr marL="285750" indent="-285750">
              <a:buFont typeface="Arial" panose="020B0604020202020204" pitchFamily="34" charset="0"/>
              <a:buChar char="•"/>
            </a:pPr>
            <a:r>
              <a:rPr lang="es-419" sz="1400" dirty="0"/>
              <a:t>No debe incluir la instalación de </a:t>
            </a:r>
            <a:r>
              <a:rPr lang="es-419" sz="1400" dirty="0" err="1"/>
              <a:t>plugins</a:t>
            </a:r>
            <a:r>
              <a:rPr lang="es-419" sz="1400" dirty="0"/>
              <a:t> o similares para que pueda funcionar.</a:t>
            </a:r>
          </a:p>
          <a:p>
            <a:pPr marL="285750" indent="-285750">
              <a:buFont typeface="Arial" panose="020B0604020202020204" pitchFamily="34" charset="0"/>
              <a:buChar char="•"/>
            </a:pPr>
            <a:endParaRPr lang="es-CO" sz="1400" dirty="0"/>
          </a:p>
        </p:txBody>
      </p:sp>
    </p:spTree>
    <p:extLst>
      <p:ext uri="{BB962C8B-B14F-4D97-AF65-F5344CB8AC3E}">
        <p14:creationId xmlns:p14="http://schemas.microsoft.com/office/powerpoint/2010/main" val="77404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181" y="502912"/>
            <a:ext cx="8229240" cy="858600"/>
          </a:xfrm>
        </p:spPr>
        <p:txBody>
          <a:bodyPr/>
          <a:lstStyle/>
          <a:p>
            <a:pPr algn="ctr"/>
            <a:r>
              <a:rPr lang="es-CO" sz="2800" dirty="0"/>
              <a:t>REQUISITOS NO FUNCIONALES DE INTERFAZ EN EL HW</a:t>
            </a:r>
          </a:p>
        </p:txBody>
      </p:sp>
      <p:sp>
        <p:nvSpPr>
          <p:cNvPr id="3" name="Subtítulo 2"/>
          <p:cNvSpPr>
            <a:spLocks noGrp="1"/>
          </p:cNvSpPr>
          <p:nvPr>
            <p:ph type="subTitle"/>
          </p:nvPr>
        </p:nvSpPr>
        <p:spPr>
          <a:xfrm>
            <a:off x="255181" y="1850064"/>
            <a:ext cx="8431259" cy="2790524"/>
          </a:xfrm>
        </p:spPr>
        <p:txBody>
          <a:bodyPr/>
          <a:lstStyle/>
          <a:p>
            <a:pPr marL="285750" indent="-285750">
              <a:buFont typeface="Arial" panose="020B0604020202020204" pitchFamily="34" charset="0"/>
              <a:buChar char="•"/>
            </a:pPr>
            <a:r>
              <a:rPr lang="es-ES" sz="1400" dirty="0"/>
              <a:t>el sistema puede ser utilizado en computadores, tabletas o smartphone ya que sus vistas  se adecuan a cualquiera de estos</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r>
              <a:rPr lang="es-ES" sz="1400" dirty="0"/>
              <a:t>los componentes del HW no deben presentar recalentamiento ya que estarían demorando lo procesos al ejecutar una tarea</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r>
              <a:rPr lang="es-ES" sz="1400" dirty="0"/>
              <a:t>La iluminación se graduara dependiendo de la hora con el fin de evitar daños en la vista dependiendo si es de día o de noche</a:t>
            </a:r>
            <a:endParaRPr lang="es-419" sz="1400" dirty="0"/>
          </a:p>
          <a:p>
            <a:pPr marL="285750" indent="-285750">
              <a:buFont typeface="Arial" panose="020B0604020202020204" pitchFamily="34" charset="0"/>
              <a:buChar char="•"/>
            </a:pPr>
            <a:endParaRPr lang="es-419" sz="1400" dirty="0"/>
          </a:p>
          <a:p>
            <a:pPr marL="285750" indent="-285750">
              <a:buFont typeface="Arial" panose="020B0604020202020204" pitchFamily="34" charset="0"/>
              <a:buChar char="•"/>
            </a:pPr>
            <a:endParaRPr lang="es-CO" sz="1400" dirty="0"/>
          </a:p>
        </p:txBody>
      </p:sp>
    </p:spTree>
    <p:extLst>
      <p:ext uri="{BB962C8B-B14F-4D97-AF65-F5344CB8AC3E}">
        <p14:creationId xmlns:p14="http://schemas.microsoft.com/office/powerpoint/2010/main" val="428225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855" y="250911"/>
            <a:ext cx="8431259" cy="1602335"/>
          </a:xfrm>
        </p:spPr>
        <p:txBody>
          <a:bodyPr/>
          <a:lstStyle/>
          <a:p>
            <a:pPr algn="ctr"/>
            <a:r>
              <a:rPr lang="es-CO" sz="2800" dirty="0"/>
              <a:t>REQUISITOS NO FUNCIONALES DE DESEMPEÑO: CARACTERISTICAS TECNICAS DEL SISTEMA PARA SU FUNCIONAMIENTO</a:t>
            </a:r>
          </a:p>
        </p:txBody>
      </p:sp>
      <p:sp>
        <p:nvSpPr>
          <p:cNvPr id="3" name="Subtítulo 2"/>
          <p:cNvSpPr>
            <a:spLocks noGrp="1"/>
          </p:cNvSpPr>
          <p:nvPr>
            <p:ph type="subTitle"/>
          </p:nvPr>
        </p:nvSpPr>
        <p:spPr>
          <a:xfrm>
            <a:off x="255181" y="1850064"/>
            <a:ext cx="8431259" cy="2790524"/>
          </a:xfrm>
        </p:spPr>
        <p:txBody>
          <a:bodyPr/>
          <a:lstStyle/>
          <a:p>
            <a:pPr marL="285750" indent="-285750">
              <a:buFont typeface="Arial" panose="020B0604020202020204" pitchFamily="34" charset="0"/>
              <a:buChar char="•"/>
            </a:pPr>
            <a:r>
              <a:rPr lang="es-ES" sz="1400" dirty="0"/>
              <a:t>el sistema debe ser lo mas optimo posible dando un tiempo de respuesta inferior a los 5 segundos.</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r>
              <a:rPr lang="es-ES" sz="1400" dirty="0"/>
              <a:t>Sin embargo este tiempo de espera esta atado a externos como es el internet</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r>
              <a:rPr lang="es-ES" sz="1400" dirty="0"/>
              <a:t>El sistema se debe encontrar en un servidor eficiente que pueda manejar varios usuarios a la vez </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p:txBody>
      </p:sp>
    </p:spTree>
    <p:extLst>
      <p:ext uri="{BB962C8B-B14F-4D97-AF65-F5344CB8AC3E}">
        <p14:creationId xmlns:p14="http://schemas.microsoft.com/office/powerpoint/2010/main" val="191866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C1801425-B335-439C-9ACC-0C355033F231}"/>
              </a:ext>
            </a:extLst>
          </p:cNvPr>
          <p:cNvSpPr>
            <a:spLocks noGrp="1"/>
          </p:cNvSpPr>
          <p:nvPr>
            <p:ph type="title"/>
          </p:nvPr>
        </p:nvSpPr>
        <p:spPr>
          <a:xfrm>
            <a:off x="148855" y="250911"/>
            <a:ext cx="8431259" cy="1057936"/>
          </a:xfrm>
        </p:spPr>
        <p:txBody>
          <a:bodyPr/>
          <a:lstStyle/>
          <a:p>
            <a:pPr algn="ctr"/>
            <a:r>
              <a:rPr lang="es-CO" sz="2800" dirty="0"/>
              <a:t>RENDIMIENTO</a:t>
            </a:r>
          </a:p>
        </p:txBody>
      </p:sp>
      <p:sp>
        <p:nvSpPr>
          <p:cNvPr id="5" name="Subtítulo 2">
            <a:extLst>
              <a:ext uri="{FF2B5EF4-FFF2-40B4-BE49-F238E27FC236}">
                <a16:creationId xmlns:a16="http://schemas.microsoft.com/office/drawing/2014/main" id="{69707219-2493-49B6-B19C-B2D615770F57}"/>
              </a:ext>
            </a:extLst>
          </p:cNvPr>
          <p:cNvSpPr>
            <a:spLocks noGrp="1"/>
          </p:cNvSpPr>
          <p:nvPr>
            <p:ph type="subTitle"/>
          </p:nvPr>
        </p:nvSpPr>
        <p:spPr>
          <a:xfrm>
            <a:off x="255181" y="2571750"/>
            <a:ext cx="8431259" cy="170329"/>
          </a:xfrm>
        </p:spPr>
        <p:txBody>
          <a:bodyPr/>
          <a:lstStyle/>
          <a:p>
            <a:pPr marL="285750" indent="-285750">
              <a:buFont typeface="Arial" panose="020B0604020202020204" pitchFamily="34" charset="0"/>
              <a:buChar char="•"/>
            </a:pPr>
            <a:r>
              <a:rPr lang="es-MX" sz="1400" dirty="0"/>
              <a:t>El tiempo de respuesta corto para una determinada pieza de trabajo</a:t>
            </a:r>
            <a:r>
              <a:rPr lang="es-ES" sz="1400" dirty="0"/>
              <a:t>.</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r>
              <a:rPr lang="es-MX" sz="1400" dirty="0"/>
              <a:t>Rápida (o muy compacta)compresión y descompresión de datos.</a:t>
            </a:r>
            <a:endParaRPr lang="es-ES" sz="1400" dirty="0"/>
          </a:p>
          <a:p>
            <a:endParaRPr lang="es-ES" sz="1400" dirty="0"/>
          </a:p>
          <a:p>
            <a:pPr marL="285750" indent="-285750">
              <a:buFont typeface="Arial" panose="020B0604020202020204" pitchFamily="34" charset="0"/>
              <a:buChar char="•"/>
            </a:pPr>
            <a:r>
              <a:rPr lang="es-MX" sz="1400" dirty="0"/>
              <a:t>Tiempo corto de transmisión de datos.</a:t>
            </a:r>
            <a:endParaRPr lang="es-ES" sz="1400" dirty="0"/>
          </a:p>
          <a:p>
            <a:pPr marL="285750" indent="-285750">
              <a:buFont typeface="Arial" panose="020B0604020202020204" pitchFamily="34" charset="0"/>
              <a:buChar char="•"/>
            </a:pPr>
            <a:endParaRPr lang="es-ES" sz="1400" dirty="0"/>
          </a:p>
        </p:txBody>
      </p:sp>
      <p:sp>
        <p:nvSpPr>
          <p:cNvPr id="8" name="Subtítulo 2">
            <a:extLst>
              <a:ext uri="{FF2B5EF4-FFF2-40B4-BE49-F238E27FC236}">
                <a16:creationId xmlns:a16="http://schemas.microsoft.com/office/drawing/2014/main" id="{874743BA-802C-4045-887D-07899CC7013F}"/>
              </a:ext>
            </a:extLst>
          </p:cNvPr>
          <p:cNvSpPr>
            <a:spLocks noGrp="1"/>
          </p:cNvSpPr>
          <p:nvPr>
            <p:ph type="subTitle"/>
          </p:nvPr>
        </p:nvSpPr>
        <p:spPr>
          <a:xfrm>
            <a:off x="255181" y="3299012"/>
            <a:ext cx="8431259" cy="1593577"/>
          </a:xfrm>
        </p:spPr>
        <p:txBody>
          <a:bodyPr/>
          <a:lstStyle/>
          <a:p>
            <a:endParaRPr lang="es-ES" sz="1400" dirty="0"/>
          </a:p>
          <a:p>
            <a:endParaRPr lang="es-ES" sz="1400" dirty="0"/>
          </a:p>
        </p:txBody>
      </p:sp>
    </p:spTree>
    <p:extLst>
      <p:ext uri="{BB962C8B-B14F-4D97-AF65-F5344CB8AC3E}">
        <p14:creationId xmlns:p14="http://schemas.microsoft.com/office/powerpoint/2010/main" val="427017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03C01F-4A44-4491-A03B-B5DEF83F7E17}"/>
              </a:ext>
            </a:extLst>
          </p:cNvPr>
          <p:cNvSpPr>
            <a:spLocks noGrp="1"/>
          </p:cNvSpPr>
          <p:nvPr>
            <p:ph type="title"/>
          </p:nvPr>
        </p:nvSpPr>
        <p:spPr>
          <a:xfrm>
            <a:off x="295835" y="204788"/>
            <a:ext cx="8390965" cy="858837"/>
          </a:xfrm>
        </p:spPr>
        <p:txBody>
          <a:bodyPr/>
          <a:lstStyle/>
          <a:p>
            <a:pPr algn="ctr"/>
            <a:r>
              <a:rPr lang="es-CO" dirty="0"/>
              <a:t>FALLAS</a:t>
            </a:r>
          </a:p>
        </p:txBody>
      </p:sp>
      <p:sp>
        <p:nvSpPr>
          <p:cNvPr id="8" name="Subtítulo 2">
            <a:extLst>
              <a:ext uri="{FF2B5EF4-FFF2-40B4-BE49-F238E27FC236}">
                <a16:creationId xmlns:a16="http://schemas.microsoft.com/office/drawing/2014/main" id="{9DAAE4D6-8823-4746-A64E-03D9BFE9FE6B}"/>
              </a:ext>
            </a:extLst>
          </p:cNvPr>
          <p:cNvSpPr>
            <a:spLocks noGrp="1"/>
          </p:cNvSpPr>
          <p:nvPr>
            <p:ph type="subTitle"/>
          </p:nvPr>
        </p:nvSpPr>
        <p:spPr>
          <a:xfrm>
            <a:off x="457380" y="1176488"/>
            <a:ext cx="8229240" cy="2790523"/>
          </a:xfrm>
        </p:spPr>
        <p:txBody>
          <a:bodyPr/>
          <a:lstStyle/>
          <a:p>
            <a:pPr marL="285750" indent="-285750">
              <a:buFont typeface="Arial" panose="020B0604020202020204" pitchFamily="34" charset="0"/>
              <a:buChar char="•"/>
            </a:pPr>
            <a:r>
              <a:rPr lang="es-MX" sz="1400" dirty="0"/>
              <a:t>Ocurre cuando el sistema deja de proporcionar una función requerida, es decir, está operando fuera de los parámetros o normas de rendimientos y condiciones establecidas.</a:t>
            </a:r>
          </a:p>
          <a:p>
            <a:endParaRPr lang="es-MX" sz="1400" dirty="0"/>
          </a:p>
          <a:p>
            <a:pPr marL="285750" indent="-285750">
              <a:buFont typeface="Arial" panose="020B0604020202020204" pitchFamily="34" charset="0"/>
              <a:buChar char="•"/>
            </a:pPr>
            <a:r>
              <a:rPr lang="es-MX" sz="1400" dirty="0"/>
              <a:t>Si la falla funcional es oculta, es necesario programar una actividad de mantenimiento capaz de proteger la disponibilidad, funcionamiento del activo y evaluar las consecuencias de seguridad con respecto al rediseño o la gestión de riesgos.</a:t>
            </a:r>
          </a:p>
          <a:p>
            <a:pPr marL="285750" indent="-285750">
              <a:buFont typeface="Arial" panose="020B0604020202020204" pitchFamily="34" charset="0"/>
              <a:buChar char="•"/>
            </a:pPr>
            <a:endParaRPr lang="es-MX" sz="1400" dirty="0"/>
          </a:p>
          <a:p>
            <a:pPr marL="285750" indent="-285750">
              <a:buFont typeface="Arial" panose="020B0604020202020204" pitchFamily="34" charset="0"/>
              <a:buChar char="•"/>
            </a:pPr>
            <a:r>
              <a:rPr lang="es-MX" sz="1400" dirty="0"/>
              <a:t> Existen muchas causas posibles que deben considerarse para </a:t>
            </a:r>
            <a:r>
              <a:rPr lang="es-MX" sz="1400"/>
              <a:t>cada falla.</a:t>
            </a:r>
            <a:endParaRPr lang="es-MX" sz="1400" dirty="0"/>
          </a:p>
          <a:p>
            <a:r>
              <a:rPr lang="es-MX" sz="1400" dirty="0"/>
              <a:t>          Los que han ocurrido</a:t>
            </a:r>
          </a:p>
          <a:p>
            <a:r>
              <a:rPr lang="es-MX" sz="1400" dirty="0"/>
              <a:t>          Los que estén siendo actualmente gestionados con estrategias o políticas de mantenimiento</a:t>
            </a:r>
          </a:p>
          <a:p>
            <a:r>
              <a:rPr lang="es-MX" sz="1400" dirty="0"/>
              <a:t>          Los que no han ocurrido</a:t>
            </a:r>
          </a:p>
          <a:p>
            <a:r>
              <a:rPr lang="es-MX" sz="1400" dirty="0"/>
              <a:t>          Los que de ocurrir tendrían consecuencias muy graves</a:t>
            </a:r>
          </a:p>
          <a:p>
            <a:endParaRPr lang="es-MX" sz="1400" dirty="0"/>
          </a:p>
          <a:p>
            <a:pPr marL="285750" indent="-285750">
              <a:buFont typeface="Arial" panose="020B0604020202020204" pitchFamily="34" charset="0"/>
              <a:buChar char="•"/>
            </a:pPr>
            <a:r>
              <a:rPr lang="es-MX" sz="1400" dirty="0"/>
              <a:t>Fallas Funcionales: Desgaste en general.</a:t>
            </a:r>
            <a:endParaRPr lang="es-CO" sz="1400" dirty="0"/>
          </a:p>
        </p:txBody>
      </p:sp>
    </p:spTree>
    <p:extLst>
      <p:ext uri="{BB962C8B-B14F-4D97-AF65-F5344CB8AC3E}">
        <p14:creationId xmlns:p14="http://schemas.microsoft.com/office/powerpoint/2010/main" val="2027969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TotalTime>
  <Words>619</Words>
  <Application>Microsoft Office PowerPoint</Application>
  <PresentationFormat>Presentación en pantalla (16:9)</PresentationFormat>
  <Paragraphs>61</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10</vt:i4>
      </vt:variant>
    </vt:vector>
  </HeadingPairs>
  <TitlesOfParts>
    <vt:vector size="19" baseType="lpstr">
      <vt:lpstr>Arial</vt:lpstr>
      <vt:lpstr>Calibri</vt:lpstr>
      <vt:lpstr>Symbol</vt:lpstr>
      <vt:lpstr>Times New Roman</vt:lpstr>
      <vt:lpstr>Wingdings</vt:lpstr>
      <vt:lpstr>Office Theme</vt:lpstr>
      <vt:lpstr>Office Theme</vt:lpstr>
      <vt:lpstr>Office Theme</vt:lpstr>
      <vt:lpstr>Office Theme</vt:lpstr>
      <vt:lpstr>Presentación de PowerPoint</vt:lpstr>
      <vt:lpstr>Presentación de PowerPoint</vt:lpstr>
      <vt:lpstr>REQUISITOS FUNCIONALES DEL SW</vt:lpstr>
      <vt:lpstr>REQUISITOS NO FUNCIONALES DE INTERFAZ EN EL HW</vt:lpstr>
      <vt:lpstr>REQUISITOS NO FUNCIONALES DE INTERFAZ EN EL SW</vt:lpstr>
      <vt:lpstr>REQUISITOS NO FUNCIONALES DE INTERFAZ EN EL HW</vt:lpstr>
      <vt:lpstr>REQUISITOS NO FUNCIONALES DE DESEMPEÑO: CARACTERISTICAS TECNICAS DEL SISTEMA PARA SU FUNCIONAMIENTO</vt:lpstr>
      <vt:lpstr>RENDIMIENTO</vt:lpstr>
      <vt:lpstr>FALLAS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Leonardo Cantor</dc:creator>
  <dc:description/>
  <cp:lastModifiedBy>Administrador</cp:lastModifiedBy>
  <cp:revision>49</cp:revision>
  <dcterms:created xsi:type="dcterms:W3CDTF">2019-11-27T03:16:21Z</dcterms:created>
  <dcterms:modified xsi:type="dcterms:W3CDTF">2022-11-29T15:49:42Z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Presentación en pantalla (16:9)</vt:lpwstr>
  </property>
  <property fmtid="{D5CDD505-2E9C-101B-9397-08002B2CF9AE}" pid="4" name="Slides">
    <vt:i4>12</vt:i4>
  </property>
</Properties>
</file>