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0"/>
  </p:notesMasterIdLst>
  <p:sldIdLst>
    <p:sldId id="256" r:id="rId5"/>
    <p:sldId id="257" r:id="rId6"/>
    <p:sldId id="270" r:id="rId7"/>
    <p:sldId id="271" r:id="rId8"/>
    <p:sldId id="272" r:id="rId9"/>
    <p:sldId id="273" r:id="rId10"/>
    <p:sldId id="274" r:id="rId11"/>
    <p:sldId id="275" r:id="rId12"/>
    <p:sldId id="276" r:id="rId13"/>
    <p:sldId id="277" r:id="rId14"/>
    <p:sldId id="278" r:id="rId15"/>
    <p:sldId id="280" r:id="rId16"/>
    <p:sldId id="279" r:id="rId17"/>
    <p:sldId id="281" r:id="rId18"/>
    <p:sldId id="268" r:id="rId19"/>
  </p:sldIdLst>
  <p:sldSz cx="9144000" cy="5143500" type="screen16x9"/>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0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s-ES" sz="1800" b="0" strike="noStrike" spc="-1">
                <a:solidFill>
                  <a:srgbClr val="000000"/>
                </a:solidFill>
                <a:latin typeface="Calibri"/>
              </a:rPr>
              <a:t>Pulse para desplazar la diapositiva</a:t>
            </a:r>
          </a:p>
        </p:txBody>
      </p:sp>
      <p:sp>
        <p:nvSpPr>
          <p:cNvPr id="157"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s-CO" sz="2000" b="0" strike="noStrike" spc="-1">
                <a:latin typeface="Arial"/>
              </a:rPr>
              <a:t>Pulse para editar el formato de las notas</a:t>
            </a:r>
          </a:p>
        </p:txBody>
      </p:sp>
      <p:sp>
        <p:nvSpPr>
          <p:cNvPr id="158"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s-CO" sz="1400" b="0" strike="noStrike" spc="-1">
                <a:latin typeface="Times New Roman"/>
              </a:rPr>
              <a:t>&lt;cabecera&gt;</a:t>
            </a:r>
          </a:p>
        </p:txBody>
      </p:sp>
      <p:sp>
        <p:nvSpPr>
          <p:cNvPr id="159" name="PlaceHolder 4"/>
          <p:cNvSpPr>
            <a:spLocks noGrp="1"/>
          </p:cNvSpPr>
          <p:nvPr>
            <p:ph type="dt" idx="1"/>
          </p:nvPr>
        </p:nvSpPr>
        <p:spPr>
          <a:xfrm>
            <a:off x="4399200" y="0"/>
            <a:ext cx="3372840" cy="502560"/>
          </a:xfrm>
          <a:prstGeom prst="rect">
            <a:avLst/>
          </a:prstGeom>
          <a:noFill/>
          <a:ln w="0">
            <a:noFill/>
          </a:ln>
        </p:spPr>
        <p:txBody>
          <a:bodyPr lIns="0" tIns="0" rIns="0" bIns="0" anchor="t">
            <a:noAutofit/>
          </a:bodyPr>
          <a:lstStyle>
            <a:lvl1pPr algn="r">
              <a:buNone/>
              <a:defRPr lang="es-CO" sz="1400" b="0" strike="noStrike" spc="-1">
                <a:latin typeface="Times New Roman"/>
              </a:defRPr>
            </a:lvl1pPr>
          </a:lstStyle>
          <a:p>
            <a:pPr algn="r">
              <a:buNone/>
            </a:pPr>
            <a:r>
              <a:rPr lang="es-CO" sz="1400" b="0" strike="noStrike" spc="-1">
                <a:latin typeface="Times New Roman"/>
              </a:rPr>
              <a:t>&lt;fecha/hora&gt;</a:t>
            </a:r>
          </a:p>
        </p:txBody>
      </p:sp>
      <p:sp>
        <p:nvSpPr>
          <p:cNvPr id="160" name="PlaceHolder 5"/>
          <p:cNvSpPr>
            <a:spLocks noGrp="1"/>
          </p:cNvSpPr>
          <p:nvPr>
            <p:ph type="ftr" idx="2"/>
          </p:nvPr>
        </p:nvSpPr>
        <p:spPr>
          <a:xfrm>
            <a:off x="0" y="9555480"/>
            <a:ext cx="3372840" cy="502560"/>
          </a:xfrm>
          <a:prstGeom prst="rect">
            <a:avLst/>
          </a:prstGeom>
          <a:noFill/>
          <a:ln w="0">
            <a:noFill/>
          </a:ln>
        </p:spPr>
        <p:txBody>
          <a:bodyPr lIns="0" tIns="0" rIns="0" bIns="0" anchor="b">
            <a:noAutofit/>
          </a:bodyPr>
          <a:lstStyle>
            <a:lvl1pPr>
              <a:defRPr lang="es-CO" sz="1400" b="0" strike="noStrike" spc="-1">
                <a:latin typeface="Times New Roman"/>
              </a:defRPr>
            </a:lvl1pPr>
          </a:lstStyle>
          <a:p>
            <a:r>
              <a:rPr lang="es-CO" sz="1400" b="0" strike="noStrike" spc="-1">
                <a:latin typeface="Times New Roman"/>
              </a:rPr>
              <a:t>&lt;pie de página&gt;</a:t>
            </a:r>
          </a:p>
        </p:txBody>
      </p:sp>
      <p:sp>
        <p:nvSpPr>
          <p:cNvPr id="161" name="PlaceHolder 6"/>
          <p:cNvSpPr>
            <a:spLocks noGrp="1"/>
          </p:cNvSpPr>
          <p:nvPr>
            <p:ph type="sldNum" idx="3"/>
          </p:nvPr>
        </p:nvSpPr>
        <p:spPr>
          <a:xfrm>
            <a:off x="4399200" y="9555480"/>
            <a:ext cx="3372840" cy="502560"/>
          </a:xfrm>
          <a:prstGeom prst="rect">
            <a:avLst/>
          </a:prstGeom>
          <a:noFill/>
          <a:ln w="0">
            <a:noFill/>
          </a:ln>
        </p:spPr>
        <p:txBody>
          <a:bodyPr lIns="0" tIns="0" rIns="0" bIns="0" anchor="b">
            <a:noAutofit/>
          </a:bodyPr>
          <a:lstStyle>
            <a:lvl1pPr algn="r">
              <a:buNone/>
              <a:defRPr lang="es-CO" sz="1400" b="0" strike="noStrike" spc="-1">
                <a:latin typeface="Times New Roman"/>
              </a:defRPr>
            </a:lvl1pPr>
          </a:lstStyle>
          <a:p>
            <a:pPr algn="r">
              <a:buNone/>
            </a:pPr>
            <a:fld id="{5965B928-DD50-4837-9022-ECC9D7DF3980}" type="slidenum">
              <a:rPr lang="es-CO" sz="1400" b="0" strike="noStrike" spc="-1">
                <a:latin typeface="Times New Roman"/>
              </a:rPr>
              <a:t>‹Nº›</a:t>
            </a:fld>
            <a:endParaRPr lang="es-CO" sz="1400" b="0" strike="noStrike" spc="-1">
              <a:latin typeface="Times New Roman"/>
            </a:endParaRPr>
          </a:p>
        </p:txBody>
      </p:sp>
    </p:spTree>
    <p:extLst>
      <p:ext uri="{BB962C8B-B14F-4D97-AF65-F5344CB8AC3E}">
        <p14:creationId xmlns:p14="http://schemas.microsoft.com/office/powerpoint/2010/main" val="2121994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82"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8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8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8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9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9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9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95"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9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97"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9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0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01"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03"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04"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0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09"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11"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12"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13"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14"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15"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16"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21"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23"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25"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2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3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3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3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3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3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36"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3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3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40"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42"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43"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4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4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4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48"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50"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51"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52"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53"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54"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55"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Imagen 6" descr="portada-gobierno.png"/>
          <p:cNvPicPr/>
          <p:nvPr/>
        </p:nvPicPr>
        <p:blipFill>
          <a:blip r:embed="rId14"/>
          <a:stretch/>
        </p:blipFill>
        <p:spPr>
          <a:xfrm>
            <a:off x="0" y="0"/>
            <a:ext cx="9143640" cy="5143320"/>
          </a:xfrm>
          <a:prstGeom prst="rect">
            <a:avLst/>
          </a:prstGeom>
          <a:ln w="0">
            <a:noFill/>
          </a:ln>
        </p:spPr>
      </p:pic>
      <p:sp>
        <p:nvSpPr>
          <p:cNvPr id="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s-ES" sz="1800" b="0" strike="noStrike" spc="-1">
                <a:solidFill>
                  <a:srgbClr val="000000"/>
                </a:solidFill>
                <a:latin typeface="Calibri"/>
              </a:rPr>
              <a:t>Pulse para editar el formato del texto de título</a:t>
            </a: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fontScale="92000"/>
          </a:bodyPr>
          <a:lstStyle/>
          <a:p>
            <a:pPr marL="432000" indent="-324000">
              <a:spcBef>
                <a:spcPts val="1417"/>
              </a:spcBef>
              <a:buClr>
                <a:srgbClr val="000000"/>
              </a:buClr>
              <a:buSzPct val="45000"/>
              <a:buFont typeface="Wingdings" charset="2"/>
              <a:buChar char=""/>
            </a:pPr>
            <a:r>
              <a:rPr lang="es-ES" sz="3200" b="0" strike="noStrike" spc="-1">
                <a:solidFill>
                  <a:srgbClr val="000000"/>
                </a:solidFill>
                <a:latin typeface="Calibri"/>
              </a:rPr>
              <a:t>Pulse para editar el formato de texto del esquema</a:t>
            </a:r>
          </a:p>
          <a:p>
            <a:pPr marL="864000" lvl="1" indent="-324000">
              <a:spcBef>
                <a:spcPts val="1134"/>
              </a:spcBef>
              <a:buClr>
                <a:srgbClr val="000000"/>
              </a:buClr>
              <a:buSzPct val="75000"/>
              <a:buFont typeface="Symbol" charset="2"/>
              <a:buChar char=""/>
            </a:pPr>
            <a:r>
              <a:rPr lang="es-ES" sz="2400" b="0" strike="noStrike" spc="-1">
                <a:solidFill>
                  <a:srgbClr val="000000"/>
                </a:solidFill>
                <a:latin typeface="Calibri"/>
              </a:rPr>
              <a:t>Segundo nivel del esquema</a:t>
            </a:r>
          </a:p>
          <a:p>
            <a:pPr marL="1296000" lvl="2" indent="-288000">
              <a:spcBef>
                <a:spcPts val="850"/>
              </a:spcBef>
              <a:buClr>
                <a:srgbClr val="000000"/>
              </a:buClr>
              <a:buSzPct val="45000"/>
              <a:buFont typeface="Wingdings" charset="2"/>
              <a:buChar char=""/>
            </a:pPr>
            <a:r>
              <a:rPr lang="es-ES" sz="2000" b="0" strike="noStrike" spc="-1">
                <a:solidFill>
                  <a:srgbClr val="000000"/>
                </a:solidFill>
                <a:latin typeface="Calibri"/>
              </a:rPr>
              <a:t>Tercer nivel del esquema</a:t>
            </a:r>
          </a:p>
          <a:p>
            <a:pPr marL="1728000" lvl="3" indent="-216000">
              <a:spcBef>
                <a:spcPts val="567"/>
              </a:spcBef>
              <a:buClr>
                <a:srgbClr val="000000"/>
              </a:buClr>
              <a:buSzPct val="75000"/>
              <a:buFont typeface="Symbol" charset="2"/>
              <a:buChar char=""/>
            </a:pPr>
            <a:r>
              <a:rPr lang="es-ES" sz="2000" b="0" strike="noStrike" spc="-1">
                <a:solidFill>
                  <a:srgbClr val="000000"/>
                </a:solidFill>
                <a:latin typeface="Calibri"/>
              </a:rPr>
              <a:t>Cuarto nivel del esquema</a:t>
            </a:r>
          </a:p>
          <a:p>
            <a:pPr marL="2160000" lvl="4" indent="-216000">
              <a:spcBef>
                <a:spcPts val="283"/>
              </a:spcBef>
              <a:buClr>
                <a:srgbClr val="000000"/>
              </a:buClr>
              <a:buSzPct val="45000"/>
              <a:buFont typeface="Wingdings" charset="2"/>
              <a:buChar char=""/>
            </a:pPr>
            <a:r>
              <a:rPr lang="es-ES" sz="2000" b="0" strike="noStrike" spc="-1">
                <a:solidFill>
                  <a:srgbClr val="000000"/>
                </a:solidFill>
                <a:latin typeface="Calibri"/>
              </a:rPr>
              <a:t>Quinto nivel del esquema</a:t>
            </a:r>
          </a:p>
          <a:p>
            <a:pPr marL="2592000" lvl="5" indent="-216000">
              <a:spcBef>
                <a:spcPts val="283"/>
              </a:spcBef>
              <a:buClr>
                <a:srgbClr val="000000"/>
              </a:buClr>
              <a:buSzPct val="45000"/>
              <a:buFont typeface="Wingdings" charset="2"/>
              <a:buChar char=""/>
            </a:pPr>
            <a:r>
              <a:rPr lang="es-ES" sz="2000" b="0" strike="noStrike" spc="-1">
                <a:solidFill>
                  <a:srgbClr val="000000"/>
                </a:solidFill>
                <a:latin typeface="Calibri"/>
              </a:rPr>
              <a:t>Sexto nivel del esquema</a:t>
            </a:r>
          </a:p>
          <a:p>
            <a:pPr marL="3024000" lvl="6" indent="-216000">
              <a:spcBef>
                <a:spcPts val="283"/>
              </a:spcBef>
              <a:buClr>
                <a:srgbClr val="000000"/>
              </a:buClr>
              <a:buSzPct val="45000"/>
              <a:buFont typeface="Wingdings" charset="2"/>
              <a:buChar char=""/>
            </a:pPr>
            <a:r>
              <a:rPr lang="es-ES" sz="2000" b="0" strike="noStrike" spc="-1">
                <a:solidFill>
                  <a:srgbClr val="000000"/>
                </a:solidFill>
                <a:latin typeface="Calibri"/>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Imagen 6" descr="portada.png"/>
          <p:cNvPicPr/>
          <p:nvPr/>
        </p:nvPicPr>
        <p:blipFill>
          <a:blip r:embed="rId14"/>
          <a:stretch/>
        </p:blipFill>
        <p:spPr>
          <a:xfrm>
            <a:off x="0" y="0"/>
            <a:ext cx="9143640" cy="5143320"/>
          </a:xfrm>
          <a:prstGeom prst="rect">
            <a:avLst/>
          </a:prstGeom>
          <a:ln w="0">
            <a:noFill/>
          </a:ln>
        </p:spPr>
      </p:pic>
      <p:sp>
        <p:nvSpPr>
          <p:cNvPr id="4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s-ES" sz="1800" b="0" strike="noStrike" spc="-1">
                <a:solidFill>
                  <a:srgbClr val="000000"/>
                </a:solidFill>
                <a:latin typeface="Calibri"/>
              </a:rPr>
              <a:t>Pulse para editar el formato del texto de título</a:t>
            </a:r>
          </a:p>
        </p:txBody>
      </p:sp>
      <p:sp>
        <p:nvSpPr>
          <p:cNvPr id="4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fontScale="92000"/>
          </a:bodyPr>
          <a:lstStyle/>
          <a:p>
            <a:pPr marL="432000" indent="-324000">
              <a:spcBef>
                <a:spcPts val="1417"/>
              </a:spcBef>
              <a:buClr>
                <a:srgbClr val="000000"/>
              </a:buClr>
              <a:buSzPct val="45000"/>
              <a:buFont typeface="Wingdings" charset="2"/>
              <a:buChar char=""/>
            </a:pPr>
            <a:r>
              <a:rPr lang="es-ES" sz="3200" b="0" strike="noStrike" spc="-1">
                <a:solidFill>
                  <a:srgbClr val="000000"/>
                </a:solidFill>
                <a:latin typeface="Calibri"/>
              </a:rPr>
              <a:t>Pulse para editar el formato de texto del esquema</a:t>
            </a:r>
          </a:p>
          <a:p>
            <a:pPr marL="864000" lvl="1" indent="-324000">
              <a:spcBef>
                <a:spcPts val="1134"/>
              </a:spcBef>
              <a:buClr>
                <a:srgbClr val="000000"/>
              </a:buClr>
              <a:buSzPct val="75000"/>
              <a:buFont typeface="Symbol" charset="2"/>
              <a:buChar char=""/>
            </a:pPr>
            <a:r>
              <a:rPr lang="es-ES" sz="2400" b="0" strike="noStrike" spc="-1">
                <a:solidFill>
                  <a:srgbClr val="000000"/>
                </a:solidFill>
                <a:latin typeface="Calibri"/>
              </a:rPr>
              <a:t>Segundo nivel del esquema</a:t>
            </a:r>
          </a:p>
          <a:p>
            <a:pPr marL="1296000" lvl="2" indent="-288000">
              <a:spcBef>
                <a:spcPts val="850"/>
              </a:spcBef>
              <a:buClr>
                <a:srgbClr val="000000"/>
              </a:buClr>
              <a:buSzPct val="45000"/>
              <a:buFont typeface="Wingdings" charset="2"/>
              <a:buChar char=""/>
            </a:pPr>
            <a:r>
              <a:rPr lang="es-ES" sz="2000" b="0" strike="noStrike" spc="-1">
                <a:solidFill>
                  <a:srgbClr val="000000"/>
                </a:solidFill>
                <a:latin typeface="Calibri"/>
              </a:rPr>
              <a:t>Tercer nivel del esquema</a:t>
            </a:r>
          </a:p>
          <a:p>
            <a:pPr marL="1728000" lvl="3" indent="-216000">
              <a:spcBef>
                <a:spcPts val="567"/>
              </a:spcBef>
              <a:buClr>
                <a:srgbClr val="000000"/>
              </a:buClr>
              <a:buSzPct val="75000"/>
              <a:buFont typeface="Symbol" charset="2"/>
              <a:buChar char=""/>
            </a:pPr>
            <a:r>
              <a:rPr lang="es-ES" sz="2000" b="0" strike="noStrike" spc="-1">
                <a:solidFill>
                  <a:srgbClr val="000000"/>
                </a:solidFill>
                <a:latin typeface="Calibri"/>
              </a:rPr>
              <a:t>Cuarto nivel del esquema</a:t>
            </a:r>
          </a:p>
          <a:p>
            <a:pPr marL="2160000" lvl="4" indent="-216000">
              <a:spcBef>
                <a:spcPts val="283"/>
              </a:spcBef>
              <a:buClr>
                <a:srgbClr val="000000"/>
              </a:buClr>
              <a:buSzPct val="45000"/>
              <a:buFont typeface="Wingdings" charset="2"/>
              <a:buChar char=""/>
            </a:pPr>
            <a:r>
              <a:rPr lang="es-ES" sz="2000" b="0" strike="noStrike" spc="-1">
                <a:solidFill>
                  <a:srgbClr val="000000"/>
                </a:solidFill>
                <a:latin typeface="Calibri"/>
              </a:rPr>
              <a:t>Quinto nivel del esquema</a:t>
            </a:r>
          </a:p>
          <a:p>
            <a:pPr marL="2592000" lvl="5" indent="-216000">
              <a:spcBef>
                <a:spcPts val="283"/>
              </a:spcBef>
              <a:buClr>
                <a:srgbClr val="000000"/>
              </a:buClr>
              <a:buSzPct val="45000"/>
              <a:buFont typeface="Wingdings" charset="2"/>
              <a:buChar char=""/>
            </a:pPr>
            <a:r>
              <a:rPr lang="es-ES" sz="2000" b="0" strike="noStrike" spc="-1">
                <a:solidFill>
                  <a:srgbClr val="000000"/>
                </a:solidFill>
                <a:latin typeface="Calibri"/>
              </a:rPr>
              <a:t>Sexto nivel del esquema</a:t>
            </a:r>
          </a:p>
          <a:p>
            <a:pPr marL="3024000" lvl="6" indent="-216000">
              <a:spcBef>
                <a:spcPts val="283"/>
              </a:spcBef>
              <a:buClr>
                <a:srgbClr val="000000"/>
              </a:buClr>
              <a:buSzPct val="45000"/>
              <a:buFont typeface="Wingdings" charset="2"/>
              <a:buChar char=""/>
            </a:pPr>
            <a:r>
              <a:rPr lang="es-ES" sz="2000" b="0" strike="noStrike" spc="-1">
                <a:solidFill>
                  <a:srgbClr val="000000"/>
                </a:solidFill>
                <a:latin typeface="Calibri"/>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8" name="Imagen 6" descr="interna.png"/>
          <p:cNvPicPr/>
          <p:nvPr/>
        </p:nvPicPr>
        <p:blipFill>
          <a:blip r:embed="rId14"/>
          <a:stretch/>
        </p:blipFill>
        <p:spPr>
          <a:xfrm>
            <a:off x="0" y="0"/>
            <a:ext cx="9143640" cy="5143320"/>
          </a:xfrm>
          <a:prstGeom prst="rect">
            <a:avLst/>
          </a:prstGeom>
          <a:ln w="0">
            <a:noFill/>
          </a:ln>
        </p:spPr>
      </p:pic>
      <p:sp>
        <p:nvSpPr>
          <p:cNvPr id="7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s-ES" sz="1800" b="0" strike="noStrike" spc="-1">
                <a:solidFill>
                  <a:srgbClr val="000000"/>
                </a:solidFill>
                <a:latin typeface="Calibri"/>
              </a:rPr>
              <a:t>Pulse para editar el formato del texto de título</a:t>
            </a:r>
          </a:p>
        </p:txBody>
      </p:sp>
      <p:sp>
        <p:nvSpPr>
          <p:cNvPr id="8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fontScale="92000"/>
          </a:bodyPr>
          <a:lstStyle/>
          <a:p>
            <a:pPr marL="432000" indent="-324000">
              <a:spcBef>
                <a:spcPts val="1417"/>
              </a:spcBef>
              <a:buClr>
                <a:srgbClr val="000000"/>
              </a:buClr>
              <a:buSzPct val="45000"/>
              <a:buFont typeface="Wingdings" charset="2"/>
              <a:buChar char=""/>
            </a:pPr>
            <a:r>
              <a:rPr lang="es-ES" sz="3200" b="0" strike="noStrike" spc="-1">
                <a:solidFill>
                  <a:srgbClr val="000000"/>
                </a:solidFill>
                <a:latin typeface="Calibri"/>
              </a:rPr>
              <a:t>Pulse para editar el formato de texto del esquema</a:t>
            </a:r>
          </a:p>
          <a:p>
            <a:pPr marL="864000" lvl="1" indent="-324000">
              <a:spcBef>
                <a:spcPts val="1134"/>
              </a:spcBef>
              <a:buClr>
                <a:srgbClr val="000000"/>
              </a:buClr>
              <a:buSzPct val="75000"/>
              <a:buFont typeface="Symbol" charset="2"/>
              <a:buChar char=""/>
            </a:pPr>
            <a:r>
              <a:rPr lang="es-ES" sz="2400" b="0" strike="noStrike" spc="-1">
                <a:solidFill>
                  <a:srgbClr val="000000"/>
                </a:solidFill>
                <a:latin typeface="Calibri"/>
              </a:rPr>
              <a:t>Segundo nivel del esquema</a:t>
            </a:r>
          </a:p>
          <a:p>
            <a:pPr marL="1296000" lvl="2" indent="-288000">
              <a:spcBef>
                <a:spcPts val="850"/>
              </a:spcBef>
              <a:buClr>
                <a:srgbClr val="000000"/>
              </a:buClr>
              <a:buSzPct val="45000"/>
              <a:buFont typeface="Wingdings" charset="2"/>
              <a:buChar char=""/>
            </a:pPr>
            <a:r>
              <a:rPr lang="es-ES" sz="2000" b="0" strike="noStrike" spc="-1">
                <a:solidFill>
                  <a:srgbClr val="000000"/>
                </a:solidFill>
                <a:latin typeface="Calibri"/>
              </a:rPr>
              <a:t>Tercer nivel del esquema</a:t>
            </a:r>
          </a:p>
          <a:p>
            <a:pPr marL="1728000" lvl="3" indent="-216000">
              <a:spcBef>
                <a:spcPts val="567"/>
              </a:spcBef>
              <a:buClr>
                <a:srgbClr val="000000"/>
              </a:buClr>
              <a:buSzPct val="75000"/>
              <a:buFont typeface="Symbol" charset="2"/>
              <a:buChar char=""/>
            </a:pPr>
            <a:r>
              <a:rPr lang="es-ES" sz="2000" b="0" strike="noStrike" spc="-1">
                <a:solidFill>
                  <a:srgbClr val="000000"/>
                </a:solidFill>
                <a:latin typeface="Calibri"/>
              </a:rPr>
              <a:t>Cuarto nivel del esquema</a:t>
            </a:r>
          </a:p>
          <a:p>
            <a:pPr marL="2160000" lvl="4" indent="-216000">
              <a:spcBef>
                <a:spcPts val="283"/>
              </a:spcBef>
              <a:buClr>
                <a:srgbClr val="000000"/>
              </a:buClr>
              <a:buSzPct val="45000"/>
              <a:buFont typeface="Wingdings" charset="2"/>
              <a:buChar char=""/>
            </a:pPr>
            <a:r>
              <a:rPr lang="es-ES" sz="2000" b="0" strike="noStrike" spc="-1">
                <a:solidFill>
                  <a:srgbClr val="000000"/>
                </a:solidFill>
                <a:latin typeface="Calibri"/>
              </a:rPr>
              <a:t>Quinto nivel del esquema</a:t>
            </a:r>
          </a:p>
          <a:p>
            <a:pPr marL="2592000" lvl="5" indent="-216000">
              <a:spcBef>
                <a:spcPts val="283"/>
              </a:spcBef>
              <a:buClr>
                <a:srgbClr val="000000"/>
              </a:buClr>
              <a:buSzPct val="45000"/>
              <a:buFont typeface="Wingdings" charset="2"/>
              <a:buChar char=""/>
            </a:pPr>
            <a:r>
              <a:rPr lang="es-ES" sz="2000" b="0" strike="noStrike" spc="-1">
                <a:solidFill>
                  <a:srgbClr val="000000"/>
                </a:solidFill>
                <a:latin typeface="Calibri"/>
              </a:rPr>
              <a:t>Sexto nivel del esquema</a:t>
            </a:r>
          </a:p>
          <a:p>
            <a:pPr marL="3024000" lvl="6" indent="-216000">
              <a:spcBef>
                <a:spcPts val="283"/>
              </a:spcBef>
              <a:buClr>
                <a:srgbClr val="000000"/>
              </a:buClr>
              <a:buSzPct val="45000"/>
              <a:buFont typeface="Wingdings" charset="2"/>
              <a:buChar char=""/>
            </a:pPr>
            <a:r>
              <a:rPr lang="es-ES" sz="2000" b="0" strike="noStrike" spc="-1">
                <a:solidFill>
                  <a:srgbClr val="000000"/>
                </a:solidFill>
                <a:latin typeface="Calibri"/>
              </a:rPr>
              <a:t>Séptimo nivel del esquema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7" name="Imagen 4" descr="cierre.png"/>
          <p:cNvPicPr/>
          <p:nvPr/>
        </p:nvPicPr>
        <p:blipFill>
          <a:blip r:embed="rId14"/>
          <a:stretch/>
        </p:blipFill>
        <p:spPr>
          <a:xfrm>
            <a:off x="0" y="0"/>
            <a:ext cx="9143640" cy="5143320"/>
          </a:xfrm>
          <a:prstGeom prst="rect">
            <a:avLst/>
          </a:prstGeom>
          <a:ln w="0">
            <a:noFill/>
          </a:ln>
        </p:spPr>
      </p:pic>
      <p:sp>
        <p:nvSpPr>
          <p:cNvPr id="11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s-ES" sz="1800" b="0" strike="noStrike" spc="-1">
                <a:solidFill>
                  <a:srgbClr val="000000"/>
                </a:solidFill>
                <a:latin typeface="Calibri"/>
              </a:rPr>
              <a:t>Pulse para editar el formato del texto de título</a:t>
            </a:r>
          </a:p>
        </p:txBody>
      </p:sp>
      <p:sp>
        <p:nvSpPr>
          <p:cNvPr id="11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fontScale="92000"/>
          </a:bodyPr>
          <a:lstStyle/>
          <a:p>
            <a:pPr marL="432000" indent="-324000">
              <a:spcBef>
                <a:spcPts val="1417"/>
              </a:spcBef>
              <a:buClr>
                <a:srgbClr val="000000"/>
              </a:buClr>
              <a:buSzPct val="45000"/>
              <a:buFont typeface="Wingdings" charset="2"/>
              <a:buChar char=""/>
            </a:pPr>
            <a:r>
              <a:rPr lang="es-ES" sz="3200" b="0" strike="noStrike" spc="-1">
                <a:solidFill>
                  <a:srgbClr val="000000"/>
                </a:solidFill>
                <a:latin typeface="Calibri"/>
              </a:rPr>
              <a:t>Pulse para editar el formato de texto del esquema</a:t>
            </a:r>
          </a:p>
          <a:p>
            <a:pPr marL="864000" lvl="1" indent="-324000">
              <a:spcBef>
                <a:spcPts val="1134"/>
              </a:spcBef>
              <a:buClr>
                <a:srgbClr val="000000"/>
              </a:buClr>
              <a:buSzPct val="75000"/>
              <a:buFont typeface="Symbol" charset="2"/>
              <a:buChar char=""/>
            </a:pPr>
            <a:r>
              <a:rPr lang="es-ES" sz="2400" b="0" strike="noStrike" spc="-1">
                <a:solidFill>
                  <a:srgbClr val="000000"/>
                </a:solidFill>
                <a:latin typeface="Calibri"/>
              </a:rPr>
              <a:t>Segundo nivel del esquema</a:t>
            </a:r>
          </a:p>
          <a:p>
            <a:pPr marL="1296000" lvl="2" indent="-288000">
              <a:spcBef>
                <a:spcPts val="850"/>
              </a:spcBef>
              <a:buClr>
                <a:srgbClr val="000000"/>
              </a:buClr>
              <a:buSzPct val="45000"/>
              <a:buFont typeface="Wingdings" charset="2"/>
              <a:buChar char=""/>
            </a:pPr>
            <a:r>
              <a:rPr lang="es-ES" sz="2000" b="0" strike="noStrike" spc="-1">
                <a:solidFill>
                  <a:srgbClr val="000000"/>
                </a:solidFill>
                <a:latin typeface="Calibri"/>
              </a:rPr>
              <a:t>Tercer nivel del esquema</a:t>
            </a:r>
          </a:p>
          <a:p>
            <a:pPr marL="1728000" lvl="3" indent="-216000">
              <a:spcBef>
                <a:spcPts val="567"/>
              </a:spcBef>
              <a:buClr>
                <a:srgbClr val="000000"/>
              </a:buClr>
              <a:buSzPct val="75000"/>
              <a:buFont typeface="Symbol" charset="2"/>
              <a:buChar char=""/>
            </a:pPr>
            <a:r>
              <a:rPr lang="es-ES" sz="2000" b="0" strike="noStrike" spc="-1">
                <a:solidFill>
                  <a:srgbClr val="000000"/>
                </a:solidFill>
                <a:latin typeface="Calibri"/>
              </a:rPr>
              <a:t>Cuarto nivel del esquema</a:t>
            </a:r>
          </a:p>
          <a:p>
            <a:pPr marL="2160000" lvl="4" indent="-216000">
              <a:spcBef>
                <a:spcPts val="283"/>
              </a:spcBef>
              <a:buClr>
                <a:srgbClr val="000000"/>
              </a:buClr>
              <a:buSzPct val="45000"/>
              <a:buFont typeface="Wingdings" charset="2"/>
              <a:buChar char=""/>
            </a:pPr>
            <a:r>
              <a:rPr lang="es-ES" sz="2000" b="0" strike="noStrike" spc="-1">
                <a:solidFill>
                  <a:srgbClr val="000000"/>
                </a:solidFill>
                <a:latin typeface="Calibri"/>
              </a:rPr>
              <a:t>Quinto nivel del esquema</a:t>
            </a:r>
          </a:p>
          <a:p>
            <a:pPr marL="2592000" lvl="5" indent="-216000">
              <a:spcBef>
                <a:spcPts val="283"/>
              </a:spcBef>
              <a:buClr>
                <a:srgbClr val="000000"/>
              </a:buClr>
              <a:buSzPct val="45000"/>
              <a:buFont typeface="Wingdings" charset="2"/>
              <a:buChar char=""/>
            </a:pPr>
            <a:r>
              <a:rPr lang="es-ES" sz="2000" b="0" strike="noStrike" spc="-1">
                <a:solidFill>
                  <a:srgbClr val="000000"/>
                </a:solidFill>
                <a:latin typeface="Calibri"/>
              </a:rPr>
              <a:t>Sexto nivel del esquema</a:t>
            </a:r>
          </a:p>
          <a:p>
            <a:pPr marL="3024000" lvl="6" indent="-216000">
              <a:spcBef>
                <a:spcPts val="283"/>
              </a:spcBef>
              <a:buClr>
                <a:srgbClr val="000000"/>
              </a:buClr>
              <a:buSzPct val="45000"/>
              <a:buFont typeface="Wingdings" charset="2"/>
              <a:buChar char=""/>
            </a:pPr>
            <a:r>
              <a:rPr lang="es-ES" sz="2000" b="0" strike="noStrike" spc="-1">
                <a:solidFill>
                  <a:srgbClr val="000000"/>
                </a:solidFill>
                <a:latin typeface="Calibri"/>
              </a:rPr>
              <a:t>Séptimo nivel del esquema</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adroTexto 2"/>
          <p:cNvSpPr/>
          <p:nvPr/>
        </p:nvSpPr>
        <p:spPr>
          <a:xfrm>
            <a:off x="457200" y="1774440"/>
            <a:ext cx="8229240" cy="1796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s-ES" sz="2800" b="1" strike="noStrike" spc="-1">
                <a:solidFill>
                  <a:srgbClr val="404040"/>
                </a:solidFill>
                <a:latin typeface="Calibri"/>
              </a:rPr>
              <a:t>SERVICIO DE APRENDIZAJE SENA MODALIDAD PRESENCIAL CENTRO DE ELECTRICIDAD  ELECTRONICA  Y TELECOMUNICACIONES </a:t>
            </a:r>
            <a:endParaRPr lang="es-CO"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EFICIENCIA</a:t>
            </a:r>
            <a:endParaRPr lang="es-CO" dirty="0"/>
          </a:p>
        </p:txBody>
      </p:sp>
      <p:sp>
        <p:nvSpPr>
          <p:cNvPr id="3" name="Subtítulo 2"/>
          <p:cNvSpPr>
            <a:spLocks noGrp="1"/>
          </p:cNvSpPr>
          <p:nvPr>
            <p:ph type="subTitle"/>
          </p:nvPr>
        </p:nvSpPr>
        <p:spPr>
          <a:xfrm>
            <a:off x="457200" y="2612734"/>
            <a:ext cx="8229240" cy="858600"/>
          </a:xfrm>
        </p:spPr>
        <p:txBody>
          <a:bodyPr/>
          <a:lstStyle/>
          <a:p>
            <a:r>
              <a:rPr lang="es-CO" dirty="0"/>
              <a:t>L</a:t>
            </a:r>
            <a:r>
              <a:rPr lang="es-CO" dirty="0" smtClean="0"/>
              <a:t>a aplicación web</a:t>
            </a:r>
            <a:r>
              <a:rPr lang="es-CO" dirty="0"/>
              <a:t> </a:t>
            </a:r>
            <a:r>
              <a:rPr lang="es-CO" dirty="0" smtClean="0"/>
              <a:t>tendrá un rendimiento, en  cuanto el tiempo de respuesta  en las consultas realizadas</a:t>
            </a:r>
          </a:p>
          <a:p>
            <a:r>
              <a:rPr lang="es-CO" dirty="0" smtClean="0"/>
              <a:t>La </a:t>
            </a:r>
            <a:r>
              <a:rPr lang="es-CO" dirty="0"/>
              <a:t>aplicación </a:t>
            </a:r>
            <a:r>
              <a:rPr lang="es-CO" dirty="0" smtClean="0"/>
              <a:t>utilizara  pocos   recursos del equipo donde de </a:t>
            </a:r>
            <a:r>
              <a:rPr lang="es-CO" dirty="0" smtClean="0"/>
              <a:t>utilice </a:t>
            </a:r>
            <a:endParaRPr lang="es-CO" dirty="0"/>
          </a:p>
        </p:txBody>
      </p:sp>
    </p:spTree>
    <p:extLst>
      <p:ext uri="{BB962C8B-B14F-4D97-AF65-F5344CB8AC3E}">
        <p14:creationId xmlns:p14="http://schemas.microsoft.com/office/powerpoint/2010/main" val="582362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SEGURIDAD </a:t>
            </a:r>
            <a:endParaRPr lang="es-CO" b="1" dirty="0"/>
          </a:p>
        </p:txBody>
      </p:sp>
      <p:sp>
        <p:nvSpPr>
          <p:cNvPr id="3" name="Subtítulo 2"/>
          <p:cNvSpPr>
            <a:spLocks noGrp="1"/>
          </p:cNvSpPr>
          <p:nvPr>
            <p:ph type="subTitle"/>
          </p:nvPr>
        </p:nvSpPr>
        <p:spPr>
          <a:xfrm>
            <a:off x="1012785" y="2149747"/>
            <a:ext cx="8229240" cy="858600"/>
          </a:xfrm>
        </p:spPr>
        <p:txBody>
          <a:bodyPr/>
          <a:lstStyle/>
          <a:p>
            <a:r>
              <a:rPr lang="es-CO" dirty="0" smtClean="0"/>
              <a:t>La aplicación tendrá un protocolo de protección </a:t>
            </a:r>
          </a:p>
          <a:p>
            <a:r>
              <a:rPr lang="es-CO" dirty="0" smtClean="0"/>
              <a:t>La aplicación tendrá seguro de confiablidad  en la base de datos</a:t>
            </a:r>
            <a:endParaRPr lang="es-CO" dirty="0"/>
          </a:p>
        </p:txBody>
      </p:sp>
    </p:spTree>
    <p:extLst>
      <p:ext uri="{BB962C8B-B14F-4D97-AF65-F5344CB8AC3E}">
        <p14:creationId xmlns:p14="http://schemas.microsoft.com/office/powerpoint/2010/main" val="1181219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FIABILIDAD</a:t>
            </a:r>
            <a:r>
              <a:rPr lang="es-CO" dirty="0" smtClean="0"/>
              <a:t> </a:t>
            </a:r>
            <a:endParaRPr lang="es-CO" dirty="0"/>
          </a:p>
        </p:txBody>
      </p:sp>
      <p:sp>
        <p:nvSpPr>
          <p:cNvPr id="3" name="Subtítulo 2"/>
          <p:cNvSpPr>
            <a:spLocks noGrp="1"/>
          </p:cNvSpPr>
          <p:nvPr>
            <p:ph type="subTitle"/>
          </p:nvPr>
        </p:nvSpPr>
        <p:spPr>
          <a:xfrm>
            <a:off x="457200" y="2080298"/>
            <a:ext cx="8229240" cy="858600"/>
          </a:xfrm>
        </p:spPr>
        <p:txBody>
          <a:bodyPr/>
          <a:lstStyle/>
          <a:p>
            <a:r>
              <a:rPr lang="es-CO" dirty="0" smtClean="0"/>
              <a:t>La aplicación se actualizara cada 24 horas para generar actualización de la información</a:t>
            </a:r>
          </a:p>
          <a:p>
            <a:r>
              <a:rPr lang="es-CO" dirty="0" smtClean="0"/>
              <a:t>  la aplicación un respaldo de recuperación </a:t>
            </a:r>
            <a:endParaRPr lang="es-CO" dirty="0"/>
          </a:p>
        </p:txBody>
      </p:sp>
    </p:spTree>
    <p:extLst>
      <p:ext uri="{BB962C8B-B14F-4D97-AF65-F5344CB8AC3E}">
        <p14:creationId xmlns:p14="http://schemas.microsoft.com/office/powerpoint/2010/main" val="1322480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4800" b="1" dirty="0" smtClean="0"/>
              <a:t>MANTENIBILIDAD</a:t>
            </a:r>
            <a:endParaRPr lang="es-CO" sz="4800" b="1" dirty="0"/>
          </a:p>
        </p:txBody>
      </p:sp>
      <p:sp>
        <p:nvSpPr>
          <p:cNvPr id="3" name="Subtítulo 2"/>
          <p:cNvSpPr>
            <a:spLocks noGrp="1"/>
          </p:cNvSpPr>
          <p:nvPr>
            <p:ph type="subTitle"/>
          </p:nvPr>
        </p:nvSpPr>
        <p:spPr>
          <a:xfrm>
            <a:off x="457200" y="2172896"/>
            <a:ext cx="8229240" cy="858600"/>
          </a:xfrm>
        </p:spPr>
        <p:txBody>
          <a:bodyPr/>
          <a:lstStyle/>
          <a:p>
            <a:r>
              <a:rPr lang="es-CO" dirty="0" smtClean="0"/>
              <a:t>La aplicación tendrá una fácil adaptabilidad  para mejoras análisis,cambio,estadiblidad y prueba </a:t>
            </a:r>
            <a:endParaRPr lang="es-CO" dirty="0"/>
          </a:p>
        </p:txBody>
      </p:sp>
    </p:spTree>
    <p:extLst>
      <p:ext uri="{BB962C8B-B14F-4D97-AF65-F5344CB8AC3E}">
        <p14:creationId xmlns:p14="http://schemas.microsoft.com/office/powerpoint/2010/main" val="535527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PORTABILIDAD</a:t>
            </a:r>
            <a:endParaRPr lang="es-CO" dirty="0"/>
          </a:p>
        </p:txBody>
      </p:sp>
      <p:sp>
        <p:nvSpPr>
          <p:cNvPr id="3" name="Subtítulo 2"/>
          <p:cNvSpPr>
            <a:spLocks noGrp="1"/>
          </p:cNvSpPr>
          <p:nvPr>
            <p:ph type="subTitle"/>
          </p:nvPr>
        </p:nvSpPr>
        <p:spPr>
          <a:xfrm>
            <a:off x="723417" y="2647458"/>
            <a:ext cx="8229240" cy="858600"/>
          </a:xfrm>
        </p:spPr>
        <p:txBody>
          <a:bodyPr/>
          <a:lstStyle/>
          <a:p>
            <a:r>
              <a:rPr lang="es-CO" dirty="0" smtClean="0"/>
              <a:t>Se podrá visualizar desde el entorno web como desde el celular </a:t>
            </a:r>
          </a:p>
          <a:p>
            <a:r>
              <a:rPr lang="es-CO" dirty="0" smtClean="0"/>
              <a:t>Es accesible en todo territorio colombiano </a:t>
            </a:r>
            <a:endParaRPr lang="es-CO" dirty="0"/>
          </a:p>
        </p:txBody>
      </p:sp>
    </p:spTree>
    <p:extLst>
      <p:ext uri="{BB962C8B-B14F-4D97-AF65-F5344CB8AC3E}">
        <p14:creationId xmlns:p14="http://schemas.microsoft.com/office/powerpoint/2010/main" val="1684396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Rectángulo 1"/>
          <p:cNvSpPr/>
          <p:nvPr/>
        </p:nvSpPr>
        <p:spPr>
          <a:xfrm rot="-21306000">
            <a:off x="1606680" y="455040"/>
            <a:ext cx="6755400" cy="639720"/>
          </a:xfrm>
          <a:prstGeom prst="rect">
            <a:avLst/>
          </a:prstGeom>
          <a:solidFill>
            <a:srgbClr val="000000"/>
          </a:solidFill>
          <a:ln>
            <a:noFill/>
          </a:ln>
          <a:effectLst>
            <a:outerShdw blurRad="225360" dist="50462" dir="5228255"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3">
            <a:schemeClr val="lt1"/>
          </a:lnRef>
          <a:fillRef idx="1">
            <a:schemeClr val="dk1"/>
          </a:fillRef>
          <a:effectRef idx="1">
            <a:schemeClr val="dk1"/>
          </a:effectRef>
          <a:fontRef idx="minor"/>
        </p:style>
        <p:txBody>
          <a:bodyPr anchor="t">
            <a:spAutoFit/>
          </a:bodyPr>
          <a:lstStyle/>
          <a:p>
            <a:pPr algn="ctr">
              <a:lnSpc>
                <a:spcPct val="100000"/>
              </a:lnSpc>
              <a:buNone/>
            </a:pPr>
            <a:r>
              <a:rPr lang="es-ES" sz="3600" b="1" strike="noStrike" spc="-1">
                <a:solidFill>
                  <a:srgbClr val="FFFFFF"/>
                </a:solidFill>
                <a:latin typeface="Calibri"/>
              </a:rPr>
              <a:t>TELCOMUNDO</a:t>
            </a:r>
            <a:endParaRPr lang="es-CO" sz="3600" b="0" strike="noStrike" spc="-1">
              <a:latin typeface="Arial"/>
            </a:endParaRPr>
          </a:p>
        </p:txBody>
      </p:sp>
      <p:sp>
        <p:nvSpPr>
          <p:cNvPr id="164" name="Rectángulo 2"/>
          <p:cNvSpPr/>
          <p:nvPr/>
        </p:nvSpPr>
        <p:spPr>
          <a:xfrm>
            <a:off x="1713960" y="1344600"/>
            <a:ext cx="6150240" cy="3353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buNone/>
            </a:pPr>
            <a:r>
              <a:rPr lang="es-ES" sz="2000" b="1" strike="noStrike" spc="-1">
                <a:solidFill>
                  <a:srgbClr val="000000"/>
                </a:solidFill>
                <a:latin typeface="Calibri"/>
              </a:rPr>
              <a:t>La empresa TELCOMUNDO es un agente comercial que trabaja con el portafolio del claro,  en donde se encarga principalmente de la telefonía móvil (planes de datos, minutos, mensajes de texto), fijas (hogares) y negocios, el cual busca la comodidad y brindarle el mejor servicio al usuario para que su experiencia con la empresa sea la más agradable.</a:t>
            </a:r>
            <a:endParaRPr lang="es-CO" sz="2000" b="0" strike="noStrike" spc="-1">
              <a:latin typeface="Arial"/>
            </a:endParaRPr>
          </a:p>
          <a:p>
            <a:pPr algn="ctr">
              <a:lnSpc>
                <a:spcPct val="100000"/>
              </a:lnSpc>
              <a:buNone/>
            </a:pPr>
            <a:endParaRPr lang="es-CO"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9339" y="312517"/>
            <a:ext cx="6984962" cy="439838"/>
          </a:xfrm>
          <a:effectLst>
            <a:glow rad="63500">
              <a:schemeClr val="accent2">
                <a:satMod val="175000"/>
                <a:alpha val="40000"/>
              </a:schemeClr>
            </a:glow>
          </a:effectLst>
          <a:scene3d>
            <a:camera prst="perspectiveFront"/>
            <a:lightRig rig="threePt" dir="t"/>
          </a:scene3d>
        </p:spPr>
        <p:txBody>
          <a:bodyPr/>
          <a:lstStyle/>
          <a:p>
            <a:pPr algn="ctr"/>
            <a:r>
              <a:rPr lang="es-CO" sz="2800" dirty="0" smtClean="0"/>
              <a:t>NORMA ISO  9126</a:t>
            </a:r>
            <a:br>
              <a:rPr lang="es-CO" sz="2800" dirty="0" smtClean="0"/>
            </a:br>
            <a:r>
              <a:rPr lang="es-CO" sz="2800" dirty="0" smtClean="0"/>
              <a:t> </a:t>
            </a:r>
            <a:endParaRPr lang="es-CO" sz="2800" dirty="0"/>
          </a:p>
        </p:txBody>
      </p:sp>
      <p:sp>
        <p:nvSpPr>
          <p:cNvPr id="3" name="Subtítulo 2"/>
          <p:cNvSpPr>
            <a:spLocks noGrp="1"/>
          </p:cNvSpPr>
          <p:nvPr>
            <p:ph type="subTitle"/>
          </p:nvPr>
        </p:nvSpPr>
        <p:spPr>
          <a:xfrm>
            <a:off x="457200" y="2149747"/>
            <a:ext cx="8229240" cy="858600"/>
          </a:xfrm>
        </p:spPr>
        <p:txBody>
          <a:bodyPr/>
          <a:lstStyle/>
          <a:p>
            <a:r>
              <a:rPr lang="es-CO" sz="1400" dirty="0"/>
              <a:t>El estándar ISO/IEC 9126: 2001 presenta un marco conceptual para el modelo de calidad y define un conjunto de características y subcaracterísticas, las que debe cumplir todo producto software</a:t>
            </a:r>
            <a:r>
              <a:rPr lang="es-CO" sz="1400" dirty="0" smtClean="0"/>
              <a:t>.</a:t>
            </a:r>
          </a:p>
          <a:p>
            <a:r>
              <a:rPr lang="es-CO" sz="1400" dirty="0" smtClean="0"/>
              <a:t>El </a:t>
            </a:r>
            <a:r>
              <a:rPr lang="es-CO" sz="1400" dirty="0"/>
              <a:t>estándar ISO-9126 establece que cualquier componente de la calidad del software puede ser descrito en términos de una o más de las siete características básicas: funcionalidad, confiabilidad, usabilidad, eficiencia, mantenibilidad, portabilidad y satisfacción; cada una de ellas se detalla a través de un conjunto de subcaracterísticas que permiten profundizar en la evaluación de la calidad de productos de software</a:t>
            </a:r>
            <a:r>
              <a:rPr lang="es-CO" sz="1400" dirty="0" smtClean="0"/>
              <a:t>.</a:t>
            </a:r>
          </a:p>
          <a:p>
            <a:r>
              <a:rPr lang="es-CO" sz="1400" dirty="0" smtClean="0"/>
              <a:t>En </a:t>
            </a:r>
            <a:r>
              <a:rPr lang="es-CO" sz="1400" dirty="0"/>
              <a:t>relación con el modelo de calidad del producto de software, el estándar ISO/IEC 9126 (2001) indica lo siguiente</a:t>
            </a:r>
            <a:r>
              <a:rPr lang="es-CO" sz="1400" dirty="0" smtClean="0"/>
              <a:t>:</a:t>
            </a:r>
          </a:p>
          <a:p>
            <a:r>
              <a:rPr lang="es-CO" sz="1400" dirty="0" smtClean="0"/>
              <a:t> </a:t>
            </a:r>
            <a:r>
              <a:rPr lang="es-CO" sz="1400" dirty="0"/>
              <a:t>Presenta un modelo de calidad del software, estructurado en características y subcaracterísticas</a:t>
            </a:r>
            <a:r>
              <a:rPr lang="es-CO" sz="1400" dirty="0" smtClean="0"/>
              <a:t>.</a:t>
            </a:r>
          </a:p>
          <a:p>
            <a:r>
              <a:rPr lang="es-CO" sz="1400" dirty="0" smtClean="0"/>
              <a:t> </a:t>
            </a:r>
            <a:r>
              <a:rPr lang="es-CO" sz="1400" dirty="0"/>
              <a:t>Proporciona métricas externas para medir los atributos de las seis características de calidad externa definidas en la ISO/IEC 9126-1 (2001) y una explicación de cómo aplicar las métricas de calidad de </a:t>
            </a:r>
            <a:r>
              <a:rPr lang="es-CO" sz="1400" dirty="0" smtClean="0"/>
              <a:t>software</a:t>
            </a:r>
          </a:p>
          <a:p>
            <a:r>
              <a:rPr lang="es-CO" sz="1400" dirty="0" smtClean="0"/>
              <a:t>Proporciona </a:t>
            </a:r>
            <a:r>
              <a:rPr lang="es-CO" sz="1400" dirty="0"/>
              <a:t>métricas internas para medir atributos de las seis características de calidad interna definidas en la ISO/IEC 9126-1 (2001</a:t>
            </a:r>
            <a:r>
              <a:rPr lang="es-CO" sz="1400" dirty="0" smtClean="0"/>
              <a:t>)</a:t>
            </a:r>
          </a:p>
          <a:p>
            <a:pPr marL="0" indent="0">
              <a:buNone/>
            </a:pPr>
            <a:r>
              <a:rPr lang="es-CO" sz="1400" dirty="0" smtClean="0"/>
              <a:t>.• </a:t>
            </a:r>
            <a:r>
              <a:rPr lang="es-CO" sz="1400" dirty="0"/>
              <a:t>Define métricas de calidad en uso para medir los atributos definidos en la ISO/IEC 9126-1 (2001</a:t>
            </a:r>
            <a:r>
              <a:rPr lang="es-CO" sz="1400" dirty="0" smtClean="0"/>
              <a:t>). 	</a:t>
            </a:r>
            <a:endParaRPr lang="es-CO" sz="1400" dirty="0"/>
          </a:p>
        </p:txBody>
      </p:sp>
    </p:spTree>
    <p:extLst>
      <p:ext uri="{BB962C8B-B14F-4D97-AF65-F5344CB8AC3E}">
        <p14:creationId xmlns:p14="http://schemas.microsoft.com/office/powerpoint/2010/main" val="313365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ISO 25000</a:t>
            </a:r>
            <a:endParaRPr lang="es-CO" dirty="0"/>
          </a:p>
        </p:txBody>
      </p:sp>
      <p:sp>
        <p:nvSpPr>
          <p:cNvPr id="3" name="Subtítulo 2"/>
          <p:cNvSpPr>
            <a:spLocks noGrp="1"/>
          </p:cNvSpPr>
          <p:nvPr>
            <p:ph type="subTitle"/>
          </p:nvPr>
        </p:nvSpPr>
        <p:spPr>
          <a:xfrm>
            <a:off x="457199" y="1203480"/>
            <a:ext cx="8501605" cy="775791"/>
          </a:xfrm>
        </p:spPr>
        <p:txBody>
          <a:bodyPr/>
          <a:lstStyle/>
          <a:p>
            <a:r>
              <a:rPr lang="es-CO" sz="1400" dirty="0"/>
              <a:t>ISO/IEC 25000/IEC 25000 es el resultado de la evolución de otras normas anteriores, especialmente de las normas ISO/IEC 9126, que describe las particularidades de un modelo de calidad del producto software, e ISO/IEC 14598, que abordaba el proceso de evaluación de productos software. Esta familia de normas ISO/IEC 25000 se encuentra compuesta por cinco divisiones</a:t>
            </a:r>
          </a:p>
        </p:txBody>
      </p:sp>
      <p:pic>
        <p:nvPicPr>
          <p:cNvPr id="6" name="Imagen 5"/>
          <p:cNvPicPr>
            <a:picLocks noChangeAspect="1"/>
          </p:cNvPicPr>
          <p:nvPr/>
        </p:nvPicPr>
        <p:blipFill>
          <a:blip r:embed="rId2"/>
          <a:stretch>
            <a:fillRect/>
          </a:stretch>
        </p:blipFill>
        <p:spPr>
          <a:xfrm>
            <a:off x="2139328" y="2280213"/>
            <a:ext cx="4805482" cy="2477886"/>
          </a:xfrm>
          <a:prstGeom prst="rect">
            <a:avLst/>
          </a:prstGeom>
        </p:spPr>
      </p:pic>
    </p:spTree>
    <p:extLst>
      <p:ext uri="{BB962C8B-B14F-4D97-AF65-F5344CB8AC3E}">
        <p14:creationId xmlns:p14="http://schemas.microsoft.com/office/powerpoint/2010/main" val="212443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ISO 25010</a:t>
            </a:r>
            <a:endParaRPr lang="es-CO" dirty="0"/>
          </a:p>
        </p:txBody>
      </p:sp>
      <p:sp>
        <p:nvSpPr>
          <p:cNvPr id="3" name="Subtítulo 2"/>
          <p:cNvSpPr>
            <a:spLocks noGrp="1"/>
          </p:cNvSpPr>
          <p:nvPr>
            <p:ph type="subTitle"/>
          </p:nvPr>
        </p:nvSpPr>
        <p:spPr>
          <a:xfrm>
            <a:off x="378891" y="914400"/>
            <a:ext cx="8385858" cy="1567704"/>
          </a:xfrm>
        </p:spPr>
        <p:txBody>
          <a:bodyPr/>
          <a:lstStyle/>
          <a:p>
            <a:r>
              <a:rPr lang="es-CO" sz="1400" dirty="0"/>
              <a:t>La calidad del producto software se puede interpretar como el grado en que dicho producto satisface los requisitos de sus usuarios aportando de esta manera un valor. Son precisamente estos requisitos (funcionalidad, rendimiento, seguridad, mantenibilidad, etc.) los que se encuentran representados en el modelo de calidad, el cual categoriza la calidad del producto en características y </a:t>
            </a:r>
            <a:r>
              <a:rPr lang="es-CO" sz="1400" dirty="0" smtClean="0"/>
              <a:t>subcaracterísticas</a:t>
            </a:r>
          </a:p>
          <a:p>
            <a:r>
              <a:rPr lang="es-CO" sz="1400" dirty="0" smtClean="0"/>
              <a:t>El </a:t>
            </a:r>
            <a:r>
              <a:rPr lang="es-CO" sz="1400" dirty="0"/>
              <a:t>modelo de calidad del producto definido por la ISO/IEC 25010 se encuentra compuesto por las ocho características de calidad que se muestran en la siguiente figura:</a:t>
            </a:r>
          </a:p>
        </p:txBody>
      </p:sp>
      <p:pic>
        <p:nvPicPr>
          <p:cNvPr id="4" name="Imagen 3"/>
          <p:cNvPicPr>
            <a:picLocks noChangeAspect="1"/>
          </p:cNvPicPr>
          <p:nvPr/>
        </p:nvPicPr>
        <p:blipFill>
          <a:blip r:embed="rId2"/>
          <a:stretch>
            <a:fillRect/>
          </a:stretch>
        </p:blipFill>
        <p:spPr>
          <a:xfrm>
            <a:off x="225346" y="2482104"/>
            <a:ext cx="8461094" cy="2357438"/>
          </a:xfrm>
          <a:prstGeom prst="rect">
            <a:avLst/>
          </a:prstGeom>
        </p:spPr>
      </p:pic>
    </p:spTree>
    <p:extLst>
      <p:ext uri="{BB962C8B-B14F-4D97-AF65-F5344CB8AC3E}">
        <p14:creationId xmlns:p14="http://schemas.microsoft.com/office/powerpoint/2010/main" val="3138347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 </a:t>
            </a:r>
            <a:r>
              <a:rPr lang="es-CO" dirty="0" smtClean="0"/>
              <a:t>Termino </a:t>
            </a:r>
            <a:r>
              <a:rPr lang="es-CO" dirty="0"/>
              <a:t>ISO y el IEC</a:t>
            </a:r>
          </a:p>
        </p:txBody>
      </p:sp>
      <p:sp>
        <p:nvSpPr>
          <p:cNvPr id="3" name="Subtítulo 2"/>
          <p:cNvSpPr>
            <a:spLocks noGrp="1"/>
          </p:cNvSpPr>
          <p:nvPr>
            <p:ph type="subTitle"/>
          </p:nvPr>
        </p:nvSpPr>
        <p:spPr>
          <a:xfrm>
            <a:off x="427903" y="1976127"/>
            <a:ext cx="8229240" cy="858600"/>
          </a:xfrm>
        </p:spPr>
        <p:txBody>
          <a:bodyPr/>
          <a:lstStyle/>
          <a:p>
            <a:r>
              <a:rPr lang="es-CO" sz="1600" dirty="0"/>
              <a:t>ISO (Organización Internacional de Normalización) e IEC (Comisión </a:t>
            </a:r>
            <a:r>
              <a:rPr lang="es-CO" sz="1600" dirty="0" smtClean="0"/>
              <a:t>Electrotécnica Internacional</a:t>
            </a:r>
            <a:r>
              <a:rPr lang="es-CO" sz="1600" dirty="0"/>
              <a:t>) forman el sistema especializado para la normalización mundial. Los </a:t>
            </a:r>
            <a:r>
              <a:rPr lang="es-CO" sz="1600" dirty="0" smtClean="0"/>
              <a:t>organismos nacionales </a:t>
            </a:r>
            <a:r>
              <a:rPr lang="es-CO" sz="1600" dirty="0"/>
              <a:t>miembros de ISO e IEC participan en el desarrollo de las Normas Internacionales </a:t>
            </a:r>
            <a:r>
              <a:rPr lang="es-CO" sz="1600" dirty="0" smtClean="0"/>
              <a:t>a través </a:t>
            </a:r>
            <a:r>
              <a:rPr lang="es-CO" sz="1600" dirty="0"/>
              <a:t>de comités técnicos establecidos por la organización respectiva, para atender </a:t>
            </a:r>
            <a:r>
              <a:rPr lang="es-CO" sz="1600" dirty="0" smtClean="0"/>
              <a:t>campos particulares </a:t>
            </a:r>
            <a:r>
              <a:rPr lang="es-CO" sz="1600" dirty="0"/>
              <a:t>de la actividad técnica. Los comités técnicos de ISO </a:t>
            </a:r>
            <a:r>
              <a:rPr lang="es-CO" sz="1600" dirty="0" smtClean="0"/>
              <a:t>e</a:t>
            </a:r>
          </a:p>
          <a:p>
            <a:r>
              <a:rPr lang="es-CO" sz="1600" dirty="0" smtClean="0"/>
              <a:t> </a:t>
            </a:r>
            <a:r>
              <a:rPr lang="es-CO" sz="1600" dirty="0"/>
              <a:t>IEC colaboran en campos </a:t>
            </a:r>
            <a:r>
              <a:rPr lang="es-CO" sz="1600" dirty="0" smtClean="0"/>
              <a:t>de interés </a:t>
            </a:r>
            <a:r>
              <a:rPr lang="es-CO" sz="1600" dirty="0"/>
              <a:t>mutuo. Otras organizaciones internacionales, públicas y privadas, vinculadas a ISO </a:t>
            </a:r>
            <a:r>
              <a:rPr lang="es-CO" sz="1600" dirty="0" smtClean="0"/>
              <a:t>e IEC</a:t>
            </a:r>
            <a:r>
              <a:rPr lang="es-CO" sz="1600" dirty="0"/>
              <a:t>, también participan en el trabajo. En el campo de la evaluación de la conformidad, </a:t>
            </a:r>
            <a:r>
              <a:rPr lang="es-CO" sz="1600" dirty="0" smtClean="0"/>
              <a:t>el Comité </a:t>
            </a:r>
            <a:r>
              <a:rPr lang="es-CO" sz="1600" dirty="0"/>
              <a:t>de ISO para la evaluación de la conformidad (CASCO) es responsable del desarrollo </a:t>
            </a:r>
            <a:r>
              <a:rPr lang="es-CO" sz="1600" dirty="0" smtClean="0"/>
              <a:t>de Normas </a:t>
            </a:r>
            <a:r>
              <a:rPr lang="es-CO" sz="1600" dirty="0"/>
              <a:t>y Guías Internacionales</a:t>
            </a:r>
            <a:endParaRPr lang="es-CO" dirty="0"/>
          </a:p>
        </p:txBody>
      </p:sp>
    </p:spTree>
    <p:extLst>
      <p:ext uri="{BB962C8B-B14F-4D97-AF65-F5344CB8AC3E}">
        <p14:creationId xmlns:p14="http://schemas.microsoft.com/office/powerpoint/2010/main" val="774046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effectLst>
            <a:glow rad="101600">
              <a:schemeClr val="accent2">
                <a:satMod val="175000"/>
                <a:alpha val="40000"/>
              </a:schemeClr>
            </a:glow>
          </a:effectLst>
        </p:spPr>
        <p:txBody>
          <a:bodyPr/>
          <a:lstStyle/>
          <a:p>
            <a:pPr algn="ctr"/>
            <a:r>
              <a:rPr lang="es-CO" b="1" dirty="0" smtClean="0"/>
              <a:t>Funcionalidad </a:t>
            </a:r>
            <a:endParaRPr lang="es-CO" b="1" dirty="0"/>
          </a:p>
        </p:txBody>
      </p:sp>
      <p:sp>
        <p:nvSpPr>
          <p:cNvPr id="3" name="Subtítulo 2"/>
          <p:cNvSpPr>
            <a:spLocks noGrp="1"/>
          </p:cNvSpPr>
          <p:nvPr>
            <p:ph type="subTitle"/>
          </p:nvPr>
        </p:nvSpPr>
        <p:spPr>
          <a:xfrm>
            <a:off x="584522" y="2797929"/>
            <a:ext cx="8229240" cy="858600"/>
          </a:xfrm>
        </p:spPr>
        <p:txBody>
          <a:bodyPr/>
          <a:lstStyle/>
          <a:p>
            <a:r>
              <a:rPr lang="es-CO" dirty="0" smtClean="0"/>
              <a:t>la funcionalidad de telcomundo es que la aplicación web pueda mejorar la proyección económica de el usuario como de la compañía</a:t>
            </a:r>
          </a:p>
          <a:p>
            <a:r>
              <a:rPr lang="es-CO" dirty="0" smtClean="0"/>
              <a:t>Que las ventas registradas por el usuario estén bajo una norma jurídica y legal  </a:t>
            </a:r>
            <a:endParaRPr lang="es-CO" dirty="0"/>
          </a:p>
        </p:txBody>
      </p:sp>
    </p:spTree>
    <p:extLst>
      <p:ext uri="{BB962C8B-B14F-4D97-AF65-F5344CB8AC3E}">
        <p14:creationId xmlns:p14="http://schemas.microsoft.com/office/powerpoint/2010/main" val="97033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CONFIABILIDAD</a:t>
            </a:r>
            <a:endParaRPr lang="es-CO" b="1" dirty="0"/>
          </a:p>
        </p:txBody>
      </p:sp>
      <p:sp>
        <p:nvSpPr>
          <p:cNvPr id="3" name="Subtítulo 2"/>
          <p:cNvSpPr>
            <a:spLocks noGrp="1"/>
          </p:cNvSpPr>
          <p:nvPr>
            <p:ph type="subTitle"/>
          </p:nvPr>
        </p:nvSpPr>
        <p:spPr>
          <a:xfrm>
            <a:off x="792866" y="2161321"/>
            <a:ext cx="8229240" cy="858600"/>
          </a:xfrm>
        </p:spPr>
        <p:txBody>
          <a:bodyPr/>
          <a:lstStyle/>
          <a:p>
            <a:r>
              <a:rPr lang="es-CO" dirty="0" smtClean="0"/>
              <a:t>La aplicación estará habilitada 7/24</a:t>
            </a:r>
          </a:p>
          <a:p>
            <a:r>
              <a:rPr lang="es-CO" dirty="0" smtClean="0"/>
              <a:t>Aplicación actualizada según la información dada por el operador  </a:t>
            </a:r>
            <a:endParaRPr lang="es-CO" dirty="0"/>
          </a:p>
        </p:txBody>
      </p:sp>
    </p:spTree>
    <p:extLst>
      <p:ext uri="{BB962C8B-B14F-4D97-AF65-F5344CB8AC3E}">
        <p14:creationId xmlns:p14="http://schemas.microsoft.com/office/powerpoint/2010/main" val="4270179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USABILIDAD </a:t>
            </a:r>
            <a:endParaRPr lang="es-CO" dirty="0"/>
          </a:p>
        </p:txBody>
      </p:sp>
      <p:sp>
        <p:nvSpPr>
          <p:cNvPr id="3" name="Subtítulo 2"/>
          <p:cNvSpPr>
            <a:spLocks noGrp="1"/>
          </p:cNvSpPr>
          <p:nvPr>
            <p:ph type="subTitle"/>
          </p:nvPr>
        </p:nvSpPr>
        <p:spPr>
          <a:xfrm>
            <a:off x="596096" y="2647458"/>
            <a:ext cx="8229240" cy="858600"/>
          </a:xfrm>
        </p:spPr>
        <p:txBody>
          <a:bodyPr/>
          <a:lstStyle/>
          <a:p>
            <a:r>
              <a:rPr lang="es-CO" dirty="0" smtClean="0"/>
              <a:t>La aplicación ofrece ítems de fácil recordación y accesibilidad </a:t>
            </a:r>
          </a:p>
          <a:p>
            <a:r>
              <a:rPr lang="es-CO" dirty="0" smtClean="0"/>
              <a:t>La aplicación da al usuario  la información necesaria y accesible según la necesidad de su rol </a:t>
            </a:r>
            <a:endParaRPr lang="es-CO" dirty="0"/>
          </a:p>
        </p:txBody>
      </p:sp>
    </p:spTree>
    <p:extLst>
      <p:ext uri="{BB962C8B-B14F-4D97-AF65-F5344CB8AC3E}">
        <p14:creationId xmlns:p14="http://schemas.microsoft.com/office/powerpoint/2010/main" val="2997545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672</TotalTime>
  <Words>552</Words>
  <Application>Microsoft Office PowerPoint</Application>
  <PresentationFormat>Presentación en pantalla (16:9)</PresentationFormat>
  <Paragraphs>42</Paragraphs>
  <Slides>15</Slides>
  <Notes>0</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15</vt:i4>
      </vt:variant>
    </vt:vector>
  </HeadingPairs>
  <TitlesOfParts>
    <vt:vector size="25" baseType="lpstr">
      <vt:lpstr>Arial</vt:lpstr>
      <vt:lpstr>Calibri</vt:lpstr>
      <vt:lpstr>DejaVu Sans</vt:lpstr>
      <vt:lpstr>Symbol</vt:lpstr>
      <vt:lpstr>Times New Roman</vt:lpstr>
      <vt:lpstr>Wingdings</vt:lpstr>
      <vt:lpstr>Office Theme</vt:lpstr>
      <vt:lpstr>Office Theme</vt:lpstr>
      <vt:lpstr>Office Theme</vt:lpstr>
      <vt:lpstr>Office Theme</vt:lpstr>
      <vt:lpstr>Presentación de PowerPoint</vt:lpstr>
      <vt:lpstr>Presentación de PowerPoint</vt:lpstr>
      <vt:lpstr>NORMA ISO  9126  </vt:lpstr>
      <vt:lpstr>ISO 25000</vt:lpstr>
      <vt:lpstr>ISO 25010</vt:lpstr>
      <vt:lpstr> Termino ISO y el IEC</vt:lpstr>
      <vt:lpstr>Funcionalidad </vt:lpstr>
      <vt:lpstr>CONFIABILIDAD</vt:lpstr>
      <vt:lpstr>USABILIDAD </vt:lpstr>
      <vt:lpstr>EFICIENCIA</vt:lpstr>
      <vt:lpstr>SEGURIDAD </vt:lpstr>
      <vt:lpstr>FIABILIDAD </vt:lpstr>
      <vt:lpstr>MANTENIBILIDAD</vt:lpstr>
      <vt:lpstr>PORTABILIDAD</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Leonardo Cantor</dc:creator>
  <dc:description/>
  <cp:lastModifiedBy>tata</cp:lastModifiedBy>
  <cp:revision>42</cp:revision>
  <dcterms:created xsi:type="dcterms:W3CDTF">2019-11-27T03:16:21Z</dcterms:created>
  <dcterms:modified xsi:type="dcterms:W3CDTF">2022-11-30T02:37:08Z</dcterms:modified>
  <dc:language>es-CO</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Presentación en pantalla (16:9)</vt:lpwstr>
  </property>
  <property fmtid="{D5CDD505-2E9C-101B-9397-08002B2CF9AE}" pid="4" name="Slides">
    <vt:i4>12</vt:i4>
  </property>
</Properties>
</file>