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9" r:id="rId2"/>
    <p:sldId id="270" r:id="rId3"/>
    <p:sldId id="272" r:id="rId4"/>
    <p:sldId id="271" r:id="rId5"/>
    <p:sldId id="257" r:id="rId6"/>
    <p:sldId id="273" r:id="rId7"/>
    <p:sldId id="277" r:id="rId8"/>
    <p:sldId id="278" r:id="rId9"/>
    <p:sldId id="274"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4B23"/>
    <a:srgbClr val="459CC7"/>
    <a:srgbClr val="F4BA52"/>
    <a:srgbClr val="75B44A"/>
    <a:srgbClr val="DD5F37"/>
    <a:srgbClr val="DB64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5320" autoAdjust="0"/>
  </p:normalViewPr>
  <p:slideViewPr>
    <p:cSldViewPr snapToGrid="0">
      <p:cViewPr varScale="1">
        <p:scale>
          <a:sx n="83" d="100"/>
          <a:sy n="83" d="100"/>
        </p:scale>
        <p:origin x="70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90602-A110-4F7E-92F6-62CFB5C67BB6}" type="datetimeFigureOut">
              <a:rPr lang="zh-TW" altLang="en-US" smtClean="0"/>
              <a:t>2019/6/15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50097-D4BC-4682-B3AA-00FB140FCDB9}" type="slidenum">
              <a:rPr lang="zh-TW" altLang="en-US" smtClean="0"/>
              <a:t>‹#›</a:t>
            </a:fld>
            <a:endParaRPr lang="zh-TW" altLang="en-US"/>
          </a:p>
        </p:txBody>
      </p:sp>
    </p:spTree>
    <p:extLst>
      <p:ext uri="{BB962C8B-B14F-4D97-AF65-F5344CB8AC3E}">
        <p14:creationId xmlns:p14="http://schemas.microsoft.com/office/powerpoint/2010/main" val="4265877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endParaRPr lang="zh-TW" altLang="en-US" b="0" dirty="0" smtClean="0">
              <a:effectLst/>
            </a:endParaRPr>
          </a:p>
        </p:txBody>
      </p:sp>
      <p:sp>
        <p:nvSpPr>
          <p:cNvPr id="4" name="投影片編號版面配置區 3"/>
          <p:cNvSpPr>
            <a:spLocks noGrp="1"/>
          </p:cNvSpPr>
          <p:nvPr>
            <p:ph type="sldNum" sz="quarter" idx="10"/>
          </p:nvPr>
        </p:nvSpPr>
        <p:spPr/>
        <p:txBody>
          <a:bodyPr/>
          <a:lstStyle/>
          <a:p>
            <a:fld id="{AFF50097-D4BC-4682-B3AA-00FB140FCDB9}" type="slidenum">
              <a:rPr lang="zh-TW" altLang="en-US" smtClean="0"/>
              <a:t>1</a:t>
            </a:fld>
            <a:endParaRPr lang="zh-TW" altLang="en-US"/>
          </a:p>
        </p:txBody>
      </p:sp>
    </p:spTree>
    <p:extLst>
      <p:ext uri="{BB962C8B-B14F-4D97-AF65-F5344CB8AC3E}">
        <p14:creationId xmlns:p14="http://schemas.microsoft.com/office/powerpoint/2010/main" val="2991312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FF50097-D4BC-4682-B3AA-00FB140FCDB9}" type="slidenum">
              <a:rPr lang="zh-TW" altLang="en-US" smtClean="0"/>
              <a:t>3</a:t>
            </a:fld>
            <a:endParaRPr lang="zh-TW" altLang="en-US"/>
          </a:p>
        </p:txBody>
      </p:sp>
    </p:spTree>
    <p:extLst>
      <p:ext uri="{BB962C8B-B14F-4D97-AF65-F5344CB8AC3E}">
        <p14:creationId xmlns:p14="http://schemas.microsoft.com/office/powerpoint/2010/main" val="3407904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endParaRPr lang="zh-TW" altLang="en-US" dirty="0"/>
          </a:p>
        </p:txBody>
      </p:sp>
      <p:sp>
        <p:nvSpPr>
          <p:cNvPr id="4" name="投影片編號版面配置區 3"/>
          <p:cNvSpPr>
            <a:spLocks noGrp="1"/>
          </p:cNvSpPr>
          <p:nvPr>
            <p:ph type="sldNum" sz="quarter" idx="10"/>
          </p:nvPr>
        </p:nvSpPr>
        <p:spPr/>
        <p:txBody>
          <a:bodyPr/>
          <a:lstStyle/>
          <a:p>
            <a:fld id="{AFF50097-D4BC-4682-B3AA-00FB140FCDB9}" type="slidenum">
              <a:rPr lang="zh-TW" altLang="en-US" smtClean="0"/>
              <a:t>4</a:t>
            </a:fld>
            <a:endParaRPr lang="zh-TW" altLang="en-US"/>
          </a:p>
        </p:txBody>
      </p:sp>
    </p:spTree>
    <p:extLst>
      <p:ext uri="{BB962C8B-B14F-4D97-AF65-F5344CB8AC3E}">
        <p14:creationId xmlns:p14="http://schemas.microsoft.com/office/powerpoint/2010/main" val="265839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endParaRPr lang="zh-TW" altLang="en-US" dirty="0"/>
          </a:p>
        </p:txBody>
      </p:sp>
      <p:sp>
        <p:nvSpPr>
          <p:cNvPr id="4" name="投影片編號版面配置區 3"/>
          <p:cNvSpPr>
            <a:spLocks noGrp="1"/>
          </p:cNvSpPr>
          <p:nvPr>
            <p:ph type="sldNum" sz="quarter" idx="10"/>
          </p:nvPr>
        </p:nvSpPr>
        <p:spPr/>
        <p:txBody>
          <a:bodyPr/>
          <a:lstStyle/>
          <a:p>
            <a:fld id="{AFF50097-D4BC-4682-B3AA-00FB140FCDB9}" type="slidenum">
              <a:rPr lang="zh-TW" altLang="en-US" smtClean="0"/>
              <a:t>5</a:t>
            </a:fld>
            <a:endParaRPr lang="zh-TW" altLang="en-US"/>
          </a:p>
        </p:txBody>
      </p:sp>
    </p:spTree>
    <p:extLst>
      <p:ext uri="{BB962C8B-B14F-4D97-AF65-F5344CB8AC3E}">
        <p14:creationId xmlns:p14="http://schemas.microsoft.com/office/powerpoint/2010/main" val="1256433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rtl="0"/>
            <a:endParaRPr lang="zh-TW" altLang="en-US" b="0" dirty="0" smtClean="0">
              <a:effectLst/>
            </a:endParaRPr>
          </a:p>
        </p:txBody>
      </p:sp>
      <p:sp>
        <p:nvSpPr>
          <p:cNvPr id="4" name="投影片編號版面配置區 3"/>
          <p:cNvSpPr>
            <a:spLocks noGrp="1"/>
          </p:cNvSpPr>
          <p:nvPr>
            <p:ph type="sldNum" sz="quarter" idx="10"/>
          </p:nvPr>
        </p:nvSpPr>
        <p:spPr/>
        <p:txBody>
          <a:bodyPr/>
          <a:lstStyle/>
          <a:p>
            <a:fld id="{AFF50097-D4BC-4682-B3AA-00FB140FCDB9}" type="slidenum">
              <a:rPr lang="zh-TW" altLang="en-US" smtClean="0"/>
              <a:t>6</a:t>
            </a:fld>
            <a:endParaRPr lang="zh-TW" altLang="en-US"/>
          </a:p>
        </p:txBody>
      </p:sp>
    </p:spTree>
    <p:extLst>
      <p:ext uri="{BB962C8B-B14F-4D97-AF65-F5344CB8AC3E}">
        <p14:creationId xmlns:p14="http://schemas.microsoft.com/office/powerpoint/2010/main" val="229782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FF50097-D4BC-4682-B3AA-00FB140FCDB9}" type="slidenum">
              <a:rPr lang="zh-TW" altLang="en-US" smtClean="0"/>
              <a:t>7</a:t>
            </a:fld>
            <a:endParaRPr lang="zh-TW" altLang="en-US"/>
          </a:p>
        </p:txBody>
      </p:sp>
    </p:spTree>
    <p:extLst>
      <p:ext uri="{BB962C8B-B14F-4D97-AF65-F5344CB8AC3E}">
        <p14:creationId xmlns:p14="http://schemas.microsoft.com/office/powerpoint/2010/main" val="292471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FF50097-D4BC-4682-B3AA-00FB140FCDB9}" type="slidenum">
              <a:rPr lang="zh-TW" altLang="en-US" smtClean="0"/>
              <a:t>8</a:t>
            </a:fld>
            <a:endParaRPr lang="zh-TW" altLang="en-US"/>
          </a:p>
        </p:txBody>
      </p:sp>
    </p:spTree>
    <p:extLst>
      <p:ext uri="{BB962C8B-B14F-4D97-AF65-F5344CB8AC3E}">
        <p14:creationId xmlns:p14="http://schemas.microsoft.com/office/powerpoint/2010/main" val="1221841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AFF50097-D4BC-4682-B3AA-00FB140FCDB9}" type="slidenum">
              <a:rPr lang="zh-TW" altLang="en-US" smtClean="0"/>
              <a:t>9</a:t>
            </a:fld>
            <a:endParaRPr lang="zh-TW" altLang="en-US"/>
          </a:p>
        </p:txBody>
      </p:sp>
    </p:spTree>
    <p:extLst>
      <p:ext uri="{BB962C8B-B14F-4D97-AF65-F5344CB8AC3E}">
        <p14:creationId xmlns:p14="http://schemas.microsoft.com/office/powerpoint/2010/main" val="3091621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2679464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111262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2384371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22712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389148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232256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3758042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346552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307279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411786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11637D80-1EF6-42EA-821C-4D0DFEE800F6}" type="datetimeFigureOut">
              <a:rPr lang="zh-TW" altLang="en-US" smtClean="0"/>
              <a:t>2019/6/15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93624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37D80-1EF6-42EA-821C-4D0DFEE800F6}" type="datetimeFigureOut">
              <a:rPr lang="zh-TW" altLang="en-US" smtClean="0"/>
              <a:t>2019/6/15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B6052-D300-4718-B178-C33257D38EDE}" type="slidenum">
              <a:rPr lang="zh-TW" altLang="en-US" smtClean="0"/>
              <a:t>‹#›</a:t>
            </a:fld>
            <a:endParaRPr lang="zh-TW" altLang="en-US"/>
          </a:p>
        </p:txBody>
      </p:sp>
    </p:spTree>
    <p:extLst>
      <p:ext uri="{BB962C8B-B14F-4D97-AF65-F5344CB8AC3E}">
        <p14:creationId xmlns:p14="http://schemas.microsoft.com/office/powerpoint/2010/main" val="221578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www.sitca.org.tw/ROC/Industry/IN2201.aspx?pid=IN2221_01&amp;fbclid=IwAR2W2pMwkGL_x4FgmCWkOrf19ps4JJEc6FXZ3RHk9TWJzlQmVYVa4RU-Bc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40.112.26.237:8765/?fbclid=IwAR3zelM5iK3SDtMB9UKhH7mPLYaB9p41kEhpQ8oR2sR5tj7n5IS6W36C0D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10" descr="Deloitte_Grad_Tiles_CaseStudyC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6" y="-1549398"/>
            <a:ext cx="12321016" cy="840739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ctrTitle"/>
          </p:nvPr>
        </p:nvSpPr>
        <p:spPr>
          <a:xfrm>
            <a:off x="-424490" y="4253469"/>
            <a:ext cx="4806542" cy="1391478"/>
          </a:xfrm>
          <a:solidFill>
            <a:schemeClr val="tx1"/>
          </a:solidFill>
        </p:spPr>
        <p:txBody>
          <a:bodyPr>
            <a:no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金融科技</a:t>
            </a:r>
            <a:r>
              <a:rPr lang="zh-TW" altLang="en-US" sz="4400" b="1" dirty="0" smtClean="0">
                <a:solidFill>
                  <a:schemeClr val="bg1"/>
                </a:solidFill>
                <a:latin typeface="微軟正黑體" panose="020B0604030504040204" pitchFamily="34" charset="-120"/>
                <a:ea typeface="微軟正黑體" panose="020B0604030504040204" pitchFamily="34" charset="-120"/>
              </a:rPr>
              <a:t>文字</a:t>
            </a:r>
            <a:r>
              <a:rPr lang="en-US" altLang="zh-TW" sz="4400" b="1" dirty="0" smtClean="0">
                <a:solidFill>
                  <a:schemeClr val="bg1"/>
                </a:solidFill>
                <a:latin typeface="微軟正黑體" panose="020B0604030504040204" pitchFamily="34" charset="-120"/>
                <a:ea typeface="微軟正黑體" panose="020B0604030504040204" pitchFamily="34" charset="-120"/>
              </a:rPr>
              <a:t/>
            </a:r>
            <a:br>
              <a:rPr lang="en-US" altLang="zh-TW" sz="4400" b="1" dirty="0" smtClean="0">
                <a:solidFill>
                  <a:schemeClr val="bg1"/>
                </a:solidFill>
                <a:latin typeface="微軟正黑體" panose="020B0604030504040204" pitchFamily="34" charset="-120"/>
                <a:ea typeface="微軟正黑體" panose="020B0604030504040204" pitchFamily="34" charset="-120"/>
              </a:rPr>
            </a:br>
            <a:r>
              <a:rPr lang="zh-TW" altLang="en-US" sz="4400" b="1" dirty="0" smtClean="0">
                <a:solidFill>
                  <a:schemeClr val="bg1"/>
                </a:solidFill>
                <a:latin typeface="微軟正黑體" panose="020B0604030504040204" pitchFamily="34" charset="-120"/>
                <a:ea typeface="微軟正黑體" panose="020B0604030504040204" pitchFamily="34" charset="-120"/>
              </a:rPr>
              <a:t>探</a:t>
            </a:r>
            <a:r>
              <a:rPr lang="zh-TW" altLang="en-US" sz="4400" b="1" dirty="0">
                <a:solidFill>
                  <a:schemeClr val="bg1"/>
                </a:solidFill>
                <a:latin typeface="微軟正黑體" panose="020B0604030504040204" pitchFamily="34" charset="-120"/>
                <a:ea typeface="微軟正黑體" panose="020B0604030504040204" pitchFamily="34" charset="-120"/>
              </a:rPr>
              <a:t>勘</a:t>
            </a:r>
            <a:r>
              <a:rPr lang="zh-TW" altLang="en-US" sz="4400" b="1" dirty="0" smtClean="0">
                <a:solidFill>
                  <a:schemeClr val="bg1"/>
                </a:solidFill>
                <a:latin typeface="微軟正黑體" panose="020B0604030504040204" pitchFamily="34" charset="-120"/>
                <a:ea typeface="微軟正黑體" panose="020B0604030504040204" pitchFamily="34" charset="-120"/>
              </a:rPr>
              <a:t>機器學習</a:t>
            </a:r>
            <a:endPar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3" name="副標題 2"/>
          <p:cNvSpPr>
            <a:spLocks noGrp="1"/>
          </p:cNvSpPr>
          <p:nvPr>
            <p:ph type="subTitle" idx="1"/>
          </p:nvPr>
        </p:nvSpPr>
        <p:spPr>
          <a:xfrm>
            <a:off x="4086578" y="4121327"/>
            <a:ext cx="9144000" cy="1655762"/>
          </a:xfrm>
        </p:spPr>
        <p:txBody>
          <a:bodyPr/>
          <a:lstStyle/>
          <a:p>
            <a:r>
              <a:rPr lang="en-US" altLang="zh-TW" dirty="0" smtClean="0">
                <a:latin typeface="微軟正黑體" panose="020B0604030504040204" pitchFamily="34" charset="-120"/>
                <a:ea typeface="微軟正黑體" panose="020B0604030504040204" pitchFamily="34" charset="-120"/>
              </a:rPr>
              <a:t>By I-Feng, Wu</a:t>
            </a:r>
            <a:endParaRPr lang="zh-TW" altLang="en-US" dirty="0">
              <a:latin typeface="微軟正黑體" panose="020B0604030504040204" pitchFamily="34" charset="-120"/>
              <a:ea typeface="微軟正黑體" panose="020B0604030504040204" pitchFamily="34" charset="-120"/>
            </a:endParaRPr>
          </a:p>
        </p:txBody>
      </p:sp>
      <p:sp>
        <p:nvSpPr>
          <p:cNvPr id="5" name="文字方塊 4"/>
          <p:cNvSpPr txBox="1"/>
          <p:nvPr/>
        </p:nvSpPr>
        <p:spPr>
          <a:xfrm>
            <a:off x="-412218" y="5777089"/>
            <a:ext cx="4543952" cy="646331"/>
          </a:xfrm>
          <a:prstGeom prst="rect">
            <a:avLst/>
          </a:prstGeom>
          <a:solidFill>
            <a:schemeClr val="tx1"/>
          </a:solidFill>
          <a:ln>
            <a:solidFill>
              <a:schemeClr val="tx1"/>
            </a:solidFill>
          </a:ln>
        </p:spPr>
        <p:txBody>
          <a:bodyPr wrap="square" rtlCol="0">
            <a:spAutoFit/>
          </a:bodyPr>
          <a:lstStyle/>
          <a:p>
            <a:pPr algn="ctr"/>
            <a:r>
              <a:rPr lang="zh-TW" altLang="en-US" b="1" dirty="0">
                <a:solidFill>
                  <a:srgbClr val="6BBD21"/>
                </a:solidFill>
                <a:latin typeface="微軟正黑體" panose="020B0604030504040204" pitchFamily="34" charset="-120"/>
                <a:ea typeface="微軟正黑體" panose="020B0604030504040204" pitchFamily="34" charset="-120"/>
              </a:rPr>
              <a:t>市場漲</a:t>
            </a:r>
            <a:r>
              <a:rPr lang="zh-TW" altLang="en-US" b="1" dirty="0" smtClean="0">
                <a:solidFill>
                  <a:srgbClr val="6BBD21"/>
                </a:solidFill>
                <a:latin typeface="微軟正黑體" panose="020B0604030504040204" pitchFamily="34" charset="-120"/>
                <a:ea typeface="微軟正黑體" panose="020B0604030504040204" pitchFamily="34" charset="-120"/>
              </a:rPr>
              <a:t>跌 與 定期定額</a:t>
            </a:r>
            <a:endParaRPr lang="en-US" altLang="zh-TW" b="1" dirty="0" smtClean="0">
              <a:solidFill>
                <a:srgbClr val="6BBD21"/>
              </a:solidFill>
              <a:latin typeface="微軟正黑體" panose="020B0604030504040204" pitchFamily="34" charset="-120"/>
              <a:ea typeface="微軟正黑體" panose="020B0604030504040204" pitchFamily="34" charset="-120"/>
            </a:endParaRPr>
          </a:p>
          <a:p>
            <a:pPr algn="ctr"/>
            <a:r>
              <a:rPr lang="zh-TW" altLang="en-US" b="1" dirty="0" smtClean="0">
                <a:solidFill>
                  <a:srgbClr val="6BBD21"/>
                </a:solidFill>
                <a:latin typeface="微軟正黑體" panose="020B0604030504040204" pitchFamily="34" charset="-120"/>
                <a:ea typeface="微軟正黑體" panose="020B0604030504040204" pitchFamily="34" charset="-120"/>
              </a:rPr>
              <a:t>扣</a:t>
            </a:r>
            <a:r>
              <a:rPr lang="zh-TW" altLang="en-US" b="1" dirty="0">
                <a:solidFill>
                  <a:srgbClr val="6BBD21"/>
                </a:solidFill>
                <a:latin typeface="微軟正黑體" panose="020B0604030504040204" pitchFamily="34" charset="-120"/>
                <a:ea typeface="微軟正黑體" panose="020B0604030504040204" pitchFamily="34" charset="-120"/>
              </a:rPr>
              <a:t>款狀況之分析</a:t>
            </a:r>
            <a:endParaRPr lang="zh-TW" altLang="en-US" b="1" dirty="0">
              <a:solidFill>
                <a:srgbClr val="6BBD2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標題 1"/>
          <p:cNvSpPr txBox="1">
            <a:spLocks/>
          </p:cNvSpPr>
          <p:nvPr/>
        </p:nvSpPr>
        <p:spPr>
          <a:xfrm>
            <a:off x="8718843" y="5695847"/>
            <a:ext cx="3473157" cy="808813"/>
          </a:xfrm>
          <a:prstGeom prst="rect">
            <a:avLst/>
          </a:prstGeom>
          <a:solidFill>
            <a:schemeClr val="tx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2400" b="1" dirty="0" smtClean="0">
                <a:solidFill>
                  <a:schemeClr val="bg1"/>
                </a:solidFill>
                <a:latin typeface="微軟正黑體" panose="020B0604030504040204" pitchFamily="34" charset="-120"/>
                <a:ea typeface="微軟正黑體" panose="020B0604030504040204" pitchFamily="34" charset="-120"/>
              </a:rPr>
              <a:t>Presented by</a:t>
            </a:r>
          </a:p>
          <a:p>
            <a:r>
              <a:rPr lang="zh-TW" altLang="en-US" sz="2400" b="1" dirty="0" smtClean="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廖偉傑 林宣佑 吳懿峰</a:t>
            </a:r>
            <a:endParaRPr lang="zh-TW" altLang="en-US" sz="16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Tree>
    <p:extLst>
      <p:ext uri="{BB962C8B-B14F-4D97-AF65-F5344CB8AC3E}">
        <p14:creationId xmlns:p14="http://schemas.microsoft.com/office/powerpoint/2010/main" val="1191580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5864"/>
            <a:ext cx="13082155" cy="7159337"/>
          </a:xfrm>
          <a:prstGeom prst="rect">
            <a:avLst/>
          </a:prstGeom>
          <a:solidFill>
            <a:srgbClr val="F2AD3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normAutofit/>
          </a:bodyPr>
          <a:lstStyle/>
          <a:p>
            <a:pPr algn="ctr"/>
            <a:r>
              <a:rPr lang="en-US" altLang="zh-TW" sz="5400" b="1" dirty="0" smtClean="0">
                <a:solidFill>
                  <a:schemeClr val="accent2">
                    <a:lumMod val="50000"/>
                  </a:schemeClr>
                </a:solidFill>
                <a:latin typeface="微軟正黑體" panose="020B0604030504040204" pitchFamily="34" charset="-120"/>
                <a:ea typeface="微軟正黑體" panose="020B0604030504040204" pitchFamily="34" charset="-120"/>
              </a:rPr>
              <a:t>Team Member</a:t>
            </a:r>
            <a:endParaRPr lang="zh-TW" altLang="en-US" sz="5400" b="1" dirty="0">
              <a:solidFill>
                <a:schemeClr val="accent2">
                  <a:lumMod val="50000"/>
                </a:schemeClr>
              </a:solidFill>
              <a:latin typeface="微軟正黑體" panose="020B0604030504040204" pitchFamily="34" charset="-120"/>
              <a:ea typeface="微軟正黑體" panose="020B0604030504040204" pitchFamily="34" charset="-120"/>
            </a:endParaRPr>
          </a:p>
        </p:txBody>
      </p:sp>
      <p:pic>
        <p:nvPicPr>
          <p:cNvPr id="6" name="圖片 5"/>
          <p:cNvPicPr>
            <a:picLocks noChangeAspect="1"/>
          </p:cNvPicPr>
          <p:nvPr/>
        </p:nvPicPr>
        <p:blipFill rotWithShape="1">
          <a:blip r:embed="rId2">
            <a:extLst>
              <a:ext uri="{BEBA8EAE-BF5A-486C-A8C5-ECC9F3942E4B}">
                <a14:imgProps xmlns:a14="http://schemas.microsoft.com/office/drawing/2010/main">
                  <a14:imgLayer r:embed="rId3">
                    <a14:imgEffect>
                      <a14:artisticCutout trans="27000" numberOfShades="6"/>
                    </a14:imgEffect>
                  </a14:imgLayer>
                </a14:imgProps>
              </a:ext>
            </a:extLst>
          </a:blip>
          <a:srcRect l="7465" t="390" r="5427" b="-390"/>
          <a:stretch/>
        </p:blipFill>
        <p:spPr>
          <a:xfrm>
            <a:off x="1034596" y="1974273"/>
            <a:ext cx="2664000" cy="2664000"/>
          </a:xfrm>
          <a:prstGeom prst="ellipse">
            <a:avLst/>
          </a:prstGeom>
        </p:spPr>
      </p:pic>
      <p:pic>
        <p:nvPicPr>
          <p:cNvPr id="7" name="圖片 6"/>
          <p:cNvPicPr>
            <a:picLocks noChangeAspect="1"/>
          </p:cNvPicPr>
          <p:nvPr/>
        </p:nvPicPr>
        <p:blipFill rotWithShape="1">
          <a:blip r:embed="rId4">
            <a:extLst>
              <a:ext uri="{BEBA8EAE-BF5A-486C-A8C5-ECC9F3942E4B}">
                <a14:imgProps xmlns:a14="http://schemas.microsoft.com/office/drawing/2010/main">
                  <a14:imgLayer r:embed="rId5">
                    <a14:imgEffect>
                      <a14:artisticCutout trans="30000" numberOfShades="6"/>
                    </a14:imgEffect>
                  </a14:imgLayer>
                </a14:imgProps>
              </a:ext>
            </a:extLst>
          </a:blip>
          <a:srcRect l="1172" r="1172"/>
          <a:stretch/>
        </p:blipFill>
        <p:spPr>
          <a:xfrm>
            <a:off x="4764000" y="1974273"/>
            <a:ext cx="2664000" cy="2664000"/>
          </a:xfrm>
          <a:prstGeom prst="ellipse">
            <a:avLst/>
          </a:prstGeom>
        </p:spPr>
      </p:pic>
      <p:pic>
        <p:nvPicPr>
          <p:cNvPr id="8" name="圖片 7"/>
          <p:cNvPicPr>
            <a:picLocks noChangeAspect="1"/>
          </p:cNvPicPr>
          <p:nvPr/>
        </p:nvPicPr>
        <p:blipFill rotWithShape="1">
          <a:blip r:embed="rId6">
            <a:extLst>
              <a:ext uri="{BEBA8EAE-BF5A-486C-A8C5-ECC9F3942E4B}">
                <a14:imgProps xmlns:a14="http://schemas.microsoft.com/office/drawing/2010/main">
                  <a14:imgLayer r:embed="rId7">
                    <a14:imgEffect>
                      <a14:artisticCutout/>
                    </a14:imgEffect>
                  </a14:imgLayer>
                </a14:imgProps>
              </a:ext>
            </a:extLst>
          </a:blip>
          <a:srcRect l="5657" r="5657"/>
          <a:stretch/>
        </p:blipFill>
        <p:spPr>
          <a:xfrm>
            <a:off x="8493404" y="1974273"/>
            <a:ext cx="2664000" cy="2664000"/>
          </a:xfrm>
          <a:prstGeom prst="ellipse">
            <a:avLst/>
          </a:prstGeom>
        </p:spPr>
      </p:pic>
      <p:sp>
        <p:nvSpPr>
          <p:cNvPr id="9" name="文字方塊 8"/>
          <p:cNvSpPr txBox="1"/>
          <p:nvPr/>
        </p:nvSpPr>
        <p:spPr>
          <a:xfrm>
            <a:off x="997944" y="5036043"/>
            <a:ext cx="2737304" cy="523220"/>
          </a:xfrm>
          <a:prstGeom prst="rect">
            <a:avLst/>
          </a:prstGeom>
          <a:noFill/>
        </p:spPr>
        <p:txBody>
          <a:bodyPr wrap="square" rtlCol="0">
            <a:spAutoFit/>
          </a:bodyPr>
          <a:lstStyle/>
          <a:p>
            <a:pPr algn="ctr"/>
            <a:r>
              <a:rPr lang="zh-TW" altLang="en-US" sz="2800" b="1" dirty="0" smtClean="0">
                <a:solidFill>
                  <a:schemeClr val="accent2">
                    <a:lumMod val="50000"/>
                  </a:schemeClr>
                </a:solidFill>
                <a:latin typeface="微軟正黑體" panose="020B0604030504040204" pitchFamily="34" charset="-120"/>
                <a:ea typeface="微軟正黑體" panose="020B0604030504040204" pitchFamily="34" charset="-120"/>
              </a:rPr>
              <a:t>林宣</a:t>
            </a:r>
            <a:r>
              <a:rPr lang="zh-TW" altLang="en-US" sz="2800" b="1" dirty="0">
                <a:solidFill>
                  <a:schemeClr val="accent2">
                    <a:lumMod val="50000"/>
                  </a:schemeClr>
                </a:solidFill>
                <a:latin typeface="微軟正黑體" panose="020B0604030504040204" pitchFamily="34" charset="-120"/>
                <a:ea typeface="微軟正黑體" panose="020B0604030504040204" pitchFamily="34" charset="-120"/>
              </a:rPr>
              <a:t>佑</a:t>
            </a:r>
          </a:p>
        </p:txBody>
      </p:sp>
      <p:sp>
        <p:nvSpPr>
          <p:cNvPr id="10" name="文字方塊 9"/>
          <p:cNvSpPr txBox="1"/>
          <p:nvPr/>
        </p:nvSpPr>
        <p:spPr>
          <a:xfrm>
            <a:off x="4715225" y="5036043"/>
            <a:ext cx="2737304" cy="523220"/>
          </a:xfrm>
          <a:prstGeom prst="rect">
            <a:avLst/>
          </a:prstGeom>
          <a:noFill/>
        </p:spPr>
        <p:txBody>
          <a:bodyPr wrap="square" rtlCol="0">
            <a:spAutoFit/>
          </a:bodyPr>
          <a:lstStyle/>
          <a:p>
            <a:pPr algn="ctr"/>
            <a:r>
              <a:rPr lang="zh-TW" altLang="en-US" sz="2800" b="1" dirty="0" smtClean="0">
                <a:solidFill>
                  <a:schemeClr val="accent2">
                    <a:lumMod val="50000"/>
                  </a:schemeClr>
                </a:solidFill>
                <a:latin typeface="微軟正黑體" panose="020B0604030504040204" pitchFamily="34" charset="-120"/>
                <a:ea typeface="微軟正黑體" panose="020B0604030504040204" pitchFamily="34" charset="-120"/>
              </a:rPr>
              <a:t>廖偉</a:t>
            </a:r>
            <a:r>
              <a:rPr lang="zh-TW" altLang="en-US" sz="2800" b="1" dirty="0">
                <a:solidFill>
                  <a:schemeClr val="accent2">
                    <a:lumMod val="50000"/>
                  </a:schemeClr>
                </a:solidFill>
                <a:latin typeface="微軟正黑體" panose="020B0604030504040204" pitchFamily="34" charset="-120"/>
                <a:ea typeface="微軟正黑體" panose="020B0604030504040204" pitchFamily="34" charset="-120"/>
              </a:rPr>
              <a:t>傑</a:t>
            </a:r>
          </a:p>
        </p:txBody>
      </p:sp>
      <p:sp>
        <p:nvSpPr>
          <p:cNvPr id="11" name="文字方塊 10"/>
          <p:cNvSpPr txBox="1"/>
          <p:nvPr/>
        </p:nvSpPr>
        <p:spPr>
          <a:xfrm>
            <a:off x="8456752" y="5036043"/>
            <a:ext cx="2737304" cy="523220"/>
          </a:xfrm>
          <a:prstGeom prst="rect">
            <a:avLst/>
          </a:prstGeom>
          <a:noFill/>
        </p:spPr>
        <p:txBody>
          <a:bodyPr wrap="square" rtlCol="0">
            <a:spAutoFit/>
          </a:bodyPr>
          <a:lstStyle/>
          <a:p>
            <a:pPr algn="ctr"/>
            <a:r>
              <a:rPr lang="zh-TW" altLang="en-US" sz="2800" b="1" dirty="0" smtClean="0">
                <a:solidFill>
                  <a:schemeClr val="accent2">
                    <a:lumMod val="50000"/>
                  </a:schemeClr>
                </a:solidFill>
                <a:latin typeface="微軟正黑體" panose="020B0604030504040204" pitchFamily="34" charset="-120"/>
                <a:ea typeface="微軟正黑體" panose="020B0604030504040204" pitchFamily="34" charset="-120"/>
              </a:rPr>
              <a:t>吳</a:t>
            </a:r>
            <a:r>
              <a:rPr lang="zh-TW" altLang="en-US" sz="2800" b="1" dirty="0">
                <a:solidFill>
                  <a:schemeClr val="accent2">
                    <a:lumMod val="50000"/>
                  </a:schemeClr>
                </a:solidFill>
                <a:latin typeface="微軟正黑體" panose="020B0604030504040204" pitchFamily="34" charset="-120"/>
                <a:ea typeface="微軟正黑體" panose="020B0604030504040204" pitchFamily="34" charset="-120"/>
              </a:rPr>
              <a:t>懿</a:t>
            </a:r>
            <a:r>
              <a:rPr lang="zh-TW" altLang="en-US" sz="2800" b="1" dirty="0" smtClean="0">
                <a:solidFill>
                  <a:schemeClr val="accent2">
                    <a:lumMod val="50000"/>
                  </a:schemeClr>
                </a:solidFill>
                <a:latin typeface="微軟正黑體" panose="020B0604030504040204" pitchFamily="34" charset="-120"/>
                <a:ea typeface="微軟正黑體" panose="020B0604030504040204" pitchFamily="34" charset="-120"/>
              </a:rPr>
              <a:t>峰</a:t>
            </a:r>
            <a:endParaRPr lang="zh-TW" altLang="en-US" sz="2800" b="1" dirty="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3" name="文字方塊 2"/>
          <p:cNvSpPr txBox="1"/>
          <p:nvPr/>
        </p:nvSpPr>
        <p:spPr>
          <a:xfrm>
            <a:off x="838200" y="5726200"/>
            <a:ext cx="3107940" cy="461665"/>
          </a:xfrm>
          <a:prstGeom prst="rect">
            <a:avLst/>
          </a:prstGeom>
          <a:noFill/>
        </p:spPr>
        <p:txBody>
          <a:bodyPr wrap="square" rtlCol="0">
            <a:spAutoFit/>
          </a:bodyPr>
          <a:lstStyle/>
          <a:p>
            <a:pPr algn="ctr"/>
            <a:r>
              <a:rPr lang="zh-TW" altLang="en-US" sz="2400" b="1" dirty="0" smtClean="0">
                <a:solidFill>
                  <a:schemeClr val="bg1"/>
                </a:solidFill>
                <a:latin typeface="微軟正黑體" panose="020B0604030504040204" pitchFamily="34" charset="-120"/>
                <a:ea typeface="微軟正黑體" panose="020B0604030504040204" pitchFamily="34" charset="-120"/>
              </a:rPr>
              <a:t>網頁架設</a:t>
            </a:r>
            <a:r>
              <a:rPr lang="zh-TW" altLang="en-US" sz="2400" b="1" dirty="0">
                <a:solidFill>
                  <a:schemeClr val="bg1"/>
                </a:solidFill>
                <a:latin typeface="微軟正黑體" panose="020B0604030504040204" pitchFamily="34" charset="-120"/>
                <a:ea typeface="微軟正黑體" panose="020B0604030504040204" pitchFamily="34" charset="-120"/>
              </a:rPr>
              <a:t>、</a:t>
            </a:r>
            <a:r>
              <a:rPr lang="zh-TW" altLang="en-US" sz="2400" b="1" dirty="0" smtClean="0">
                <a:solidFill>
                  <a:schemeClr val="bg1"/>
                </a:solidFill>
                <a:latin typeface="微軟正黑體" panose="020B0604030504040204" pitchFamily="34" charset="-120"/>
                <a:ea typeface="微軟正黑體" panose="020B0604030504040204" pitchFamily="34" charset="-120"/>
              </a:rPr>
              <a:t>資料分析</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12" name="文字方塊 11"/>
          <p:cNvSpPr txBox="1"/>
          <p:nvPr/>
        </p:nvSpPr>
        <p:spPr>
          <a:xfrm>
            <a:off x="4529907" y="5726199"/>
            <a:ext cx="3107940" cy="461665"/>
          </a:xfrm>
          <a:prstGeom prst="rect">
            <a:avLst/>
          </a:prstGeom>
          <a:noFill/>
        </p:spPr>
        <p:txBody>
          <a:bodyPr wrap="square" rtlCol="0">
            <a:spAutoFit/>
          </a:bodyPr>
          <a:lstStyle/>
          <a:p>
            <a:pPr algn="ctr"/>
            <a:r>
              <a:rPr lang="zh-TW" altLang="en-US" sz="2400" b="1" dirty="0" smtClean="0">
                <a:solidFill>
                  <a:schemeClr val="bg1"/>
                </a:solidFill>
                <a:latin typeface="微軟正黑體" panose="020B0604030504040204" pitchFamily="34" charset="-120"/>
                <a:ea typeface="微軟正黑體" panose="020B0604030504040204" pitchFamily="34" charset="-120"/>
              </a:rPr>
              <a:t>後端撰寫、資料分析</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8271434" y="5726198"/>
            <a:ext cx="3107940" cy="461665"/>
          </a:xfrm>
          <a:prstGeom prst="rect">
            <a:avLst/>
          </a:prstGeom>
          <a:noFill/>
        </p:spPr>
        <p:txBody>
          <a:bodyPr wrap="square" rtlCol="0">
            <a:spAutoFit/>
          </a:bodyPr>
          <a:lstStyle/>
          <a:p>
            <a:pPr algn="ctr"/>
            <a:r>
              <a:rPr lang="zh-TW" altLang="en-US" sz="2400" b="1" dirty="0" smtClean="0">
                <a:solidFill>
                  <a:schemeClr val="bg1"/>
                </a:solidFill>
                <a:latin typeface="微軟正黑體" panose="020B0604030504040204" pitchFamily="34" charset="-120"/>
                <a:ea typeface="微軟正黑體" panose="020B0604030504040204" pitchFamily="34" charset="-120"/>
              </a:rPr>
              <a:t>資料蒐集、資料分析</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86536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95320" y="-96936"/>
            <a:ext cx="13186063" cy="7232073"/>
          </a:xfrm>
          <a:prstGeom prst="rect">
            <a:avLst/>
          </a:prstGeom>
          <a:solidFill>
            <a:srgbClr val="75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b="1" dirty="0">
                <a:solidFill>
                  <a:schemeClr val="bg1"/>
                </a:solidFill>
                <a:latin typeface="微軟正黑體" panose="020B0604030504040204" pitchFamily="34" charset="-120"/>
                <a:ea typeface="微軟正黑體" panose="020B0604030504040204" pitchFamily="34" charset="-120"/>
              </a:rPr>
              <a:t>專案目標 </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sz="3200" b="1" dirty="0">
                <a:solidFill>
                  <a:schemeClr val="bg1"/>
                </a:solidFill>
                <a:latin typeface="微軟正黑體" panose="020B0604030504040204" pitchFamily="34" charset="-120"/>
                <a:ea typeface="微軟正黑體" panose="020B0604030504040204" pitchFamily="34" charset="-120"/>
              </a:rPr>
              <a:t>最適合被推銷定期定額購買的基金</a:t>
            </a:r>
            <a:endParaRPr lang="zh-TW" altLang="en-US" sz="3200" dirty="0">
              <a:latin typeface="微軟正黑體" panose="020B0604030504040204" pitchFamily="34" charset="-120"/>
              <a:ea typeface="微軟正黑體" panose="020B0604030504040204" pitchFamily="34" charset="-120"/>
            </a:endParaRPr>
          </a:p>
        </p:txBody>
      </p:sp>
      <p:pic>
        <p:nvPicPr>
          <p:cNvPr id="16" name="圖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235876"/>
            <a:ext cx="1851594" cy="1851594"/>
          </a:xfrm>
          <a:prstGeom prst="rect">
            <a:avLst/>
          </a:prstGeom>
        </p:spPr>
      </p:pic>
      <p:pic>
        <p:nvPicPr>
          <p:cNvPr id="2050" name="Picture 2" descr="https://www.inventicons.com/uploads/iconset/665/wm/512/Ranking-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849" y="4312227"/>
            <a:ext cx="2216295" cy="2216295"/>
          </a:xfrm>
          <a:prstGeom prst="rect">
            <a:avLst/>
          </a:prstGeom>
          <a:noFill/>
          <a:extLst>
            <a:ext uri="{909E8E84-426E-40DD-AFC4-6F175D3DCCD1}">
              <a14:hiddenFill xmlns:a14="http://schemas.microsoft.com/office/drawing/2010/main">
                <a:solidFill>
                  <a:srgbClr val="FFFFFF"/>
                </a:solidFill>
              </a14:hiddenFill>
            </a:ext>
          </a:extLst>
        </p:spPr>
      </p:pic>
      <p:sp>
        <p:nvSpPr>
          <p:cNvPr id="17" name="文字方塊 16"/>
          <p:cNvSpPr txBox="1"/>
          <p:nvPr/>
        </p:nvSpPr>
        <p:spPr>
          <a:xfrm>
            <a:off x="3626428" y="2539792"/>
            <a:ext cx="6255327" cy="1261884"/>
          </a:xfrm>
          <a:prstGeom prst="rect">
            <a:avLst/>
          </a:prstGeom>
          <a:noFill/>
        </p:spPr>
        <p:txBody>
          <a:bodyPr wrap="square" rtlCol="0">
            <a:spAutoFit/>
          </a:bodyPr>
          <a:lstStyle/>
          <a:p>
            <a:r>
              <a:rPr lang="zh-TW" altLang="en-US" sz="2800" b="1" dirty="0" smtClean="0">
                <a:solidFill>
                  <a:schemeClr val="bg1"/>
                </a:solidFill>
                <a:latin typeface="微軟正黑體" panose="020B0604030504040204" pitchFamily="34" charset="-120"/>
                <a:ea typeface="微軟正黑體" panose="020B0604030504040204" pitchFamily="34" charset="-120"/>
              </a:rPr>
              <a:t>定期定額購買策略</a:t>
            </a:r>
            <a:endParaRPr lang="en-US" altLang="zh-TW" sz="2800" b="1" dirty="0" smtClean="0">
              <a:solidFill>
                <a:schemeClr val="bg1"/>
              </a:solidFill>
              <a:latin typeface="微軟正黑體" panose="020B0604030504040204" pitchFamily="34" charset="-120"/>
              <a:ea typeface="微軟正黑體" panose="020B0604030504040204" pitchFamily="34" charset="-120"/>
            </a:endParaRPr>
          </a:p>
          <a:p>
            <a:pPr marL="1257300" lvl="2" indent="-342900">
              <a:buFont typeface="Arial" panose="020B0604020202020204" pitchFamily="34" charset="0"/>
              <a:buChar char="•"/>
            </a:pPr>
            <a:r>
              <a:rPr lang="zh-TW" altLang="en-US" sz="2400" b="1" dirty="0" smtClean="0">
                <a:solidFill>
                  <a:schemeClr val="bg1"/>
                </a:solidFill>
                <a:latin typeface="微軟正黑體" panose="020B0604030504040204" pitchFamily="34" charset="-120"/>
                <a:ea typeface="微軟正黑體" panose="020B0604030504040204" pitchFamily="34" charset="-120"/>
              </a:rPr>
              <a:t>購買方便 </a:t>
            </a:r>
            <a:r>
              <a:rPr lang="en-US" altLang="zh-TW" sz="2400" b="1" dirty="0" smtClean="0">
                <a:solidFill>
                  <a:schemeClr val="bg1"/>
                </a:solidFill>
                <a:latin typeface="微軟正黑體" panose="020B0604030504040204" pitchFamily="34" charset="-120"/>
                <a:ea typeface="微軟正黑體" panose="020B0604030504040204" pitchFamily="34" charset="-120"/>
              </a:rPr>
              <a:t>–</a:t>
            </a:r>
            <a:r>
              <a:rPr lang="zh-TW" altLang="en-US" sz="2400" b="1" dirty="0" smtClean="0">
                <a:solidFill>
                  <a:schemeClr val="bg1"/>
                </a:solidFill>
                <a:latin typeface="微軟正黑體" panose="020B0604030504040204" pitchFamily="34" charset="-120"/>
                <a:ea typeface="微軟正黑體" panose="020B0604030504040204" pitchFamily="34" charset="-120"/>
              </a:rPr>
              <a:t> 不須擇時進場</a:t>
            </a:r>
            <a:endParaRPr lang="en-US" altLang="zh-TW" sz="2400" b="1" dirty="0" smtClean="0">
              <a:solidFill>
                <a:schemeClr val="bg1"/>
              </a:solidFill>
              <a:latin typeface="微軟正黑體" panose="020B0604030504040204" pitchFamily="34" charset="-120"/>
              <a:ea typeface="微軟正黑體" panose="020B0604030504040204" pitchFamily="34" charset="-120"/>
            </a:endParaRPr>
          </a:p>
          <a:p>
            <a:pPr marL="1257300" lvl="2" indent="-342900">
              <a:buFont typeface="Arial" panose="020B0604020202020204" pitchFamily="34" charset="0"/>
              <a:buChar char="•"/>
            </a:pPr>
            <a:r>
              <a:rPr lang="zh-TW" altLang="en-US" sz="2400" b="1" dirty="0" smtClean="0">
                <a:solidFill>
                  <a:schemeClr val="bg1"/>
                </a:solidFill>
                <a:latin typeface="微軟正黑體" panose="020B0604030504040204" pitchFamily="34" charset="-120"/>
                <a:ea typeface="微軟正黑體" panose="020B0604030504040204" pitchFamily="34" charset="-120"/>
              </a:rPr>
              <a:t>小額投資 </a:t>
            </a:r>
            <a:r>
              <a:rPr lang="en-US" altLang="zh-TW" sz="2400" b="1" dirty="0" smtClean="0">
                <a:solidFill>
                  <a:schemeClr val="bg1"/>
                </a:solidFill>
                <a:latin typeface="微軟正黑體" panose="020B0604030504040204" pitchFamily="34" charset="-120"/>
                <a:ea typeface="微軟正黑體" panose="020B0604030504040204" pitchFamily="34" charset="-120"/>
              </a:rPr>
              <a:t>–</a:t>
            </a:r>
            <a:r>
              <a:rPr lang="zh-TW" altLang="en-US" sz="2400" b="1" dirty="0" smtClean="0">
                <a:solidFill>
                  <a:schemeClr val="bg1"/>
                </a:solidFill>
                <a:latin typeface="微軟正黑體" panose="020B0604030504040204" pitchFamily="34" charset="-120"/>
                <a:ea typeface="微軟正黑體" panose="020B0604030504040204" pitchFamily="34" charset="-120"/>
              </a:rPr>
              <a:t> 較多人負擔得起</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3626428" y="4650780"/>
            <a:ext cx="7128164" cy="1631216"/>
          </a:xfrm>
          <a:prstGeom prst="rect">
            <a:avLst/>
          </a:prstGeom>
          <a:noFill/>
        </p:spPr>
        <p:txBody>
          <a:bodyPr wrap="square" rtlCol="0">
            <a:spAutoFit/>
          </a:bodyPr>
          <a:lstStyle/>
          <a:p>
            <a:r>
              <a:rPr lang="zh-TW" altLang="en-US" sz="2800" b="1" dirty="0" smtClean="0">
                <a:solidFill>
                  <a:schemeClr val="bg1"/>
                </a:solidFill>
                <a:latin typeface="微軟正黑體" panose="020B0604030504040204" pitchFamily="34" charset="-120"/>
                <a:ea typeface="微軟正黑體" panose="020B0604030504040204" pitchFamily="34" charset="-120"/>
              </a:rPr>
              <a:t>基金推薦名單</a:t>
            </a:r>
            <a:endParaRPr lang="en-US" altLang="zh-TW" sz="2400" b="1" dirty="0" smtClean="0">
              <a:solidFill>
                <a:schemeClr val="bg1"/>
              </a:solidFill>
              <a:latin typeface="微軟正黑體" panose="020B0604030504040204" pitchFamily="34" charset="-120"/>
              <a:ea typeface="微軟正黑體" panose="020B0604030504040204" pitchFamily="34" charset="-120"/>
            </a:endParaRPr>
          </a:p>
          <a:p>
            <a:pPr marL="1257300" lvl="2" indent="-342900">
              <a:buFont typeface="Arial" panose="020B0604020202020204" pitchFamily="34" charset="0"/>
              <a:buChar char="•"/>
            </a:pPr>
            <a:r>
              <a:rPr lang="zh-TW" altLang="en-US" sz="2400" b="1" dirty="0" smtClean="0">
                <a:solidFill>
                  <a:schemeClr val="bg1"/>
                </a:solidFill>
                <a:latin typeface="微軟正黑體" panose="020B0604030504040204" pitchFamily="34" charset="-120"/>
                <a:ea typeface="微軟正黑體" panose="020B0604030504040204" pitchFamily="34" charset="-120"/>
              </a:rPr>
              <a:t>協助投資公司了解什麼基金最適合被推薦定期定額購買</a:t>
            </a:r>
            <a:endParaRPr lang="en-US" altLang="zh-TW" sz="2400" b="1" dirty="0" smtClean="0">
              <a:solidFill>
                <a:schemeClr val="bg1"/>
              </a:solidFill>
              <a:latin typeface="微軟正黑體" panose="020B0604030504040204" pitchFamily="34" charset="-120"/>
              <a:ea typeface="微軟正黑體" panose="020B0604030504040204" pitchFamily="34" charset="-120"/>
            </a:endParaRPr>
          </a:p>
          <a:p>
            <a:pPr marL="1257300" lvl="2" indent="-342900">
              <a:buFont typeface="Arial" panose="020B0604020202020204" pitchFamily="34" charset="0"/>
              <a:buChar char="•"/>
            </a:pPr>
            <a:r>
              <a:rPr lang="zh-TW" altLang="en-US" sz="2400" b="1" dirty="0" smtClean="0">
                <a:solidFill>
                  <a:schemeClr val="bg1"/>
                </a:solidFill>
                <a:latin typeface="微軟正黑體" panose="020B0604030504040204" pitchFamily="34" charset="-120"/>
                <a:ea typeface="微軟正黑體" panose="020B0604030504040204" pitchFamily="34" charset="-120"/>
              </a:rPr>
              <a:t>未來可探究方向</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96797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8209" y="-103909"/>
            <a:ext cx="12573000" cy="7481454"/>
          </a:xfrm>
          <a:prstGeom prst="rect">
            <a:avLst/>
          </a:prstGeom>
          <a:solidFill>
            <a:srgbClr val="DD5F3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b="1" dirty="0" smtClean="0">
                <a:solidFill>
                  <a:schemeClr val="bg1"/>
                </a:solidFill>
                <a:latin typeface="微軟正黑體" panose="020B0604030504040204" pitchFamily="34" charset="-120"/>
                <a:ea typeface="微軟正黑體" panose="020B0604030504040204" pitchFamily="34" charset="-120"/>
              </a:rPr>
              <a:t>專案步驟</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1037" y="2487197"/>
            <a:ext cx="1949722" cy="1949722"/>
          </a:xfrm>
          <a:prstGeom prst="rect">
            <a:avLst/>
          </a:prstGeom>
        </p:spPr>
      </p:pic>
      <p:sp>
        <p:nvSpPr>
          <p:cNvPr id="7" name="文字方塊 6"/>
          <p:cNvSpPr txBox="1"/>
          <p:nvPr/>
        </p:nvSpPr>
        <p:spPr>
          <a:xfrm>
            <a:off x="1271775" y="4633251"/>
            <a:ext cx="2893200" cy="523220"/>
          </a:xfrm>
          <a:prstGeom prst="rect">
            <a:avLst/>
          </a:prstGeom>
          <a:noFill/>
        </p:spPr>
        <p:txBody>
          <a:bodyPr wrap="square" rtlCol="0">
            <a:spAutoFit/>
          </a:bodyPr>
          <a:lstStyle/>
          <a:p>
            <a:pPr algn="ctr"/>
            <a:r>
              <a:rPr lang="en-US" altLang="zh-TW" sz="2800" b="1" dirty="0" smtClean="0">
                <a:solidFill>
                  <a:schemeClr val="bg1"/>
                </a:solidFill>
                <a:latin typeface="微軟正黑體" panose="020B0604030504040204" pitchFamily="34" charset="-120"/>
                <a:ea typeface="微軟正黑體" panose="020B0604030504040204" pitchFamily="34" charset="-120"/>
              </a:rPr>
              <a:t>Data Collection</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8" name="等腰三角形 7"/>
          <p:cNvSpPr/>
          <p:nvPr/>
        </p:nvSpPr>
        <p:spPr>
          <a:xfrm rot="5400000">
            <a:off x="3891395" y="3605647"/>
            <a:ext cx="1397577" cy="26496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微軟正黑體" panose="020B0604030504040204" pitchFamily="34" charset="-120"/>
              <a:ea typeface="微軟正黑體" panose="020B0604030504040204" pitchFamily="34" charset="-120"/>
            </a:endParaRPr>
          </a:p>
        </p:txBody>
      </p:sp>
      <p:pic>
        <p:nvPicPr>
          <p:cNvPr id="1028" name="Picture 4" descr="https://image.flaticon.com/icons/png/512/272/2724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3382" y="2487198"/>
            <a:ext cx="1949722" cy="1949722"/>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10"/>
          <p:cNvSpPr txBox="1"/>
          <p:nvPr/>
        </p:nvSpPr>
        <p:spPr>
          <a:xfrm>
            <a:off x="4942229" y="4644736"/>
            <a:ext cx="2712027" cy="523220"/>
          </a:xfrm>
          <a:prstGeom prst="rect">
            <a:avLst/>
          </a:prstGeom>
          <a:noFill/>
        </p:spPr>
        <p:txBody>
          <a:bodyPr wrap="square" rtlCol="0">
            <a:spAutoFit/>
          </a:bodyPr>
          <a:lstStyle/>
          <a:p>
            <a:pPr algn="ctr"/>
            <a:r>
              <a:rPr lang="en-US" altLang="zh-TW" sz="2800" b="1" dirty="0" smtClean="0">
                <a:solidFill>
                  <a:schemeClr val="bg1"/>
                </a:solidFill>
                <a:latin typeface="微軟正黑體" panose="020B0604030504040204" pitchFamily="34" charset="-120"/>
                <a:ea typeface="微軟正黑體" panose="020B0604030504040204" pitchFamily="34" charset="-120"/>
              </a:rPr>
              <a:t>Analyze</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2" name="等腰三角形 11"/>
          <p:cNvSpPr/>
          <p:nvPr/>
        </p:nvSpPr>
        <p:spPr>
          <a:xfrm rot="5400000">
            <a:off x="7505394" y="3605647"/>
            <a:ext cx="1397577" cy="26496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微軟正黑體" panose="020B0604030504040204" pitchFamily="34" charset="-120"/>
              <a:ea typeface="微軟正黑體" panose="020B0604030504040204" pitchFamily="34" charset="-120"/>
            </a:endParaRPr>
          </a:p>
        </p:txBody>
      </p:sp>
      <p:sp>
        <p:nvSpPr>
          <p:cNvPr id="9" name="AutoShape 6" descr="data:image/jpeg;base64,/9j/4AAQSkZJRgABAQAAAQABAAD/2wCEAAkGBxISEhUTExIVFhIXFQ8XFRUXFQ8VFRUSFRUWFhUYGBUYISggGBolHRcVITEiJSktLi4uFx8zODMtNygtLisBCgoKDg0OGhAQGy0lHx0tKy8tLS03LS0tLS0tKy0tLS0tLS0yLS8tLS0tLS0tLS0tLS0tLS0tKy0tLS0tLS0tLf/AABEIAOEA4QMBEQACEQEDEQH/xAAcAAEAAQUBAQAAAAAAAAAAAAAAAQIEBQYHCAP/xABOEAABAgIFBQoJCgMIAwEAAAABAAIDMQQRIWFxBQYSQVEHExZTc5GTsbLRFTVUcoGSs9LxFCIlMjNCRFKh0yNiwRckQ2Oio8LwguHjNP/EABsBAQACAwEBAAAAAAAAAAAAAAABBQMEBgIH/8QAPREAAgADAQwJBAEEAwADAAAAAAECAwQRBRMVMTIzUVJxkaGxEhQhNFNhctHwIkGB4RZigsHSBkLxIyRD/9oADAMBAAIRAxEAPwDt6AV7EAJ1BACdWtACasUAJqxQCuqaAV6ygAOsoADzIADXggFdeCAV7EAJ1BACdQmgBNWKAE1YoBXVNAK9ZQAHWUAB5kABrwQAGvBAK9iAE6ggBOoTQAnnQE1oAgIOxARcPggErBNAJYoBLFAJWmaAXn4IBeUAnggE8OtAQXg2VirEICDEEgRzhAN8EgRzixAN8AsBHOEA3wDWK8QgG+NGsV4hANMC0kV4hANMTJHOLEA0xMkc4QDTBmRViEA3wHWKsRagG+A6xViEBVXXKW1ALh8EAlYEAligEsUBIFU5oCUBBOoICJWCaASxQCWKAStM0AvPwQC8oBPBAUxYgALnENY0EkkgAAWkkmQQHEs+90aLSHuhUV7odGFY0m1tfF2mubWbAKidewbsqQkrYsZWzqlt2Q4jTIeRqREqcIER+laDoOOlXrr1qIqyngfRccKa80RDSVEUPSUDsZ9eDVL8ki9E7uUdfpvEh3odUqNRjg1S/JIvRO7k6/TeJDvQ6pUajHBql+SRuid3J1+m8SHeh1So1GODVL8ki9E7uTr9N4kO9DqlRqMcGqX5JF6J3cnX6bxId6HVKjUY4NUvySL0Tu5Ov03iQ70OqVGoxwapfkkXondyjr9N4kO9DqlRqMcGqX5JG6J3cp6/TeJDvQ6pUajHBql+SRuid3KOv03iQ70OqVGoxwapfkkXondynr9N4kO9DqlRqMcGqX5JF6J3cnX6bxId6HVKjUZ9KHTabQHgsdGgO2EOa12LHfNcMQskMcqcvpaew8NTZL7bUdt3P88m5QhFrgGUmGBvjRXokGURteo7NR9BOrNldB+RvyJymLzNslisRnEsUAlaZoCQNZQEoCCdk0BEsUAligErTNALz8EAvKATwQEPeKiSQGgEkmwVCZJ1BAcQ3Sc/DS3Gj0dxFFafnOFhjuGvkxqGuZ1Ldkyej2vGV1RP6X0w4jQCtg0zuGbUENo0EiZgwSTsBYLF8/q1/wDYmep8ztZETcmBeS5GUuCwGQSxUASxQCSAXlALygIc4VEk1AVm2wADWVKVvYiG/uzEnOihH8TCq85bmDqrw2a3XJGugc6KF5TCq85MHVXhsddka6BzooXlML1kwdVeGx12RrokZz0I1AUmF6wTB9Uu1y2T1yRro++XcnMpEB8JwBraS0/leB81wO2tY6WfFImwxw/+rQeqiTDNluBnL9zenug5Ro5afrv3pw2tiDRqPp0T/wCIXdzlbAzlKeKyYj0VK8quLYStM0AvKAkDWUBNaAgmrFARLFAJWmaAXn4IANpQCeCAE6zY0f8AeZAcV3TM/flJdRaM7+7g1RIg/wAYjUP8sf6sJ7smTZ2sr6iot+mHEc6WwaYKEHdc3z/daPVxMDsNXAVfeJnqfM7OnzMGxci/litYzEyxQESQC8oBeUAnggKYkMPBa4VtIIIOsGwg3L1DE4WmsaIaTVjNe4D0A/4Bq5SN7yscMVmvwXsaGDKbV4v3HAagcSekje8mGKzX4L2GDKbV4v3BzHoHEnpI3vJhis1+C9hgym1eL9yRmRQARVArNk4kYj0jStTC9Y1l8F7Eq5tMnk8X7mfi2NNWw9Sroe2JG68RxjMcfSFE5eD2l9Dm5DOOkZxHpWVpmq0txeUAvKAkW26kBVWgKSasUBErTNALz8EAvKATwQCeHWgON7p2f2/l1Eorv4IrEWK0/anWxp4vafvYT3JMmz6mV9RUW/TDiOaLZNMIAUIO65v/AP5aPt3mB2GrgKvvEz1PmdnT5mDYuRkJYrWMwkgIvKAXlAJ4KQJ4KAUR2uc1wa7RJDgHVV1OIsNWuor1A0ok4lajzEm00jShm9lby8etF91XvXrneDy9yq6rWeKOD2VfLx60X3U69c7weXuOq1nijg7lXy8etF91OvXO8Hl7jqtZ4pUzN7KoI/v4mNcQ/oW24KHXXPazPL3JVLWW503KPYx2s6LupUkHbEtpaRYmcczC8YUTloa+hTshnHSM4j0leVWluLygE7TJASLcOtAVICk2WoCLz8EAvKATwQCeHWgOR7p+f+npUOiP+Za2NFafrajDYfy7TrlKuvbkyf8AtEaNTUf9YTli2jRCAIAUIO65v2UWBt3mB2GrgKvvEz1PmdnT5mDYuRkJLWMxF5QAnWbFKTfYiClsQHWOcL04IocaYtTKp4LwSJ4ICiOXaLtAAuDXaINgLqrBXivUCh6S6WI8xW2OzGaT4Sy35LD5mfuK+6vcrxHx/wBSpv10NRfPyBlLLfksPmZ+4nV7leI+P+ov10NRfPyXmR6dlYxmNjUeG2ESdN3zQQKjaKnm2WpYKmTc5Sm5UbcX2+WIyyJlY40pkKs+/wAtNtliqYsz40w1Q3nXoP7JWSV2xw7UeI8lnINz/wAY0TlW9RX0CdkM5CRnEekLyq4thO0yQCeHWgJrrwQFSApO0oCLygE8EAnh1oDm26/na+A1tEgO0XxGl0V4m2ESWhrTqLqnVnYL1syJai+pmpVTnCuivucgg0KK4VthPc3UWseRzgLPHPlQPoxRJPzaNOCRNjXShhbWxn28EUnyeN0UXuXnrUjXh3onq07Ue5jwRSfJ43RRe5OsyNeHeh1adqPcx4IpPk8boovcnWpGvDvQ6tO1HuZkMi5qUmkRA0wnw2VjSe9rm1DXUHfWNwWtU3SkSYG1Em/sl28sRnkUE6bFY00vu2dlgwgxoaBUGhrQNgAqAXExROJtv7nUwwqFWL7Hwp9PhwW6UQ26mi0nAf1XqXKimOyEzS5UUx2I1em5xxXn5tTG6gKiTiT/AEVhBSQQrt7Sxl0cEK+rtMnnZCEWiaYk0w4gwNhPM4rYuBNvVcoX/wBk4f8APNFHVwfQ1oNAAXf4yrL6h5Xjw/qRXVflJ0gbtE1rSqLnUs/OQLbie9GSGbHDiZ0aiRX7010bRa6oadVjQTqt9C+dzpUEU+KCntiVvZ9293ywsun0YOlMaWkua9QWsZBcFBIlipAlioAlihBb5QshRCeLidkrLJzkO1czxMyHsZyTc7H0lROU/wCDl387IZyNPnEejp2mSri2E8OtAJ4daAmvZJATUgII1lARPBAJ4daATwQHAN1p1eU41zYAFw3tp/qVv0+QVdVnGbdmu0bzRwOLhH06IPWuGru2qmN6z5nYUnZSwWaq5Gz3BawEsUAligErSgLTKdObBYXutMmt2u2LLKluZF0UZJMpzIrDRaVSXRHF7zW48wGwbAreCBQLowl1BAoFYj5L2ejcclDf6JoH8j4fWB+lSrnHeKpTF9mmUtZB9cS0/wCTndS+m48Rz5sWZ2Sd8fvrh8xhsviTHNPGpc7/AMgujeZV4gf1R4/KH94tlps00rpPpPEjMZw07SdvTZN+te7Z6P8Aslr3AoL3B1iNdsWLyWn88tpVXYq+nFeYcUOPb+uewnIeUy0iE42GxpOo7Dcou3cpRwuolL6llLStO3Tp245uVdBwtSZj7Hiejy2aNBsMsVx50oligEsUIF5Qkt8pfYxSeLi9krLJzkO1czHNyHsZyXc58ZUXlD2HLv52QzkafOI9Gzw61XFsJ4daATsEkBNeoICakBBHMgInh1oBPBALggPP+6yPpON5sD2TVvyMhFXVZxm4ZsH+DR+ThdgLha3vMz1PmdhS91g9K5GyyxWuCZYoCJIBeUBpWcVN3yMR91lbQL/vHn6graml9CDzZb0sroQWvG+0xa2TZCDGbPmdGrERmwtdz2HqCr62HtURXV0PaojW8oZMc6mPgsFrohI2BrvnV4AH9F21JXQQ3Ognx4oYe3za7LNrZzkctua4UbnSXtosAMhzA0W463G/X6VydHImXTrHHMxY4tn2X+NhkralUkj6cb7F7/g1uDBe81NBcdev0krtp0+VTwWxtQr5i/RycuVMnRWQptmYomQDOI6r+Vs/S7Uudqv+Rwq2Gnht83i3e9mwuae4sT7Zzs8l7/NpnmECwGsiw21mu9cpFa3bpOiXYrCZYryBeVJIvKAt8pWwYvJxeyVkk5yHauZjm5EWxnJdzkfSVF5Q9hy7+dkM5GnziPRs8OtVxbCdgkgFw+CAmVgQEoCCK8EBE8EAuCAXD4IDgG6yPpON5sD2TVv0+Qirqs4zb81/saPycLsBcLW96mep8zsKXukHpXI2WWK1wTJAReUBRSImixzz91rjzCteoVa0tJMMPSiS0nOa67Sr0vwgxhQDK5sRtGOBqcHN/wCQ6lr1cNsu3QatXD0pT8jbG0JgiuigfPLWtJ2NBJsvNnMFpRVUyKRDIb+lNv8AL9v8spugul0vufGkZNa9+k8kgSbJoF+0rckXUmU8m9SFY3jixtvy+ys/JpTbnwTpt8mu2zEsSXufGkZXgQRosqcdjKqvSZLWcqdPi6cxva8ZtwqCWujArF5GEpmWor7AdEbG2H0umtmCmgh8zy42y8zUi1Oe3aA70g1HrCxVkPYmepbNjvK0DKLygE0Bb5Stgxdm9xeyVkkZ2HauZjm5EWxnJdzkfSVF5Q9hy7+dkM5GnziPRs7BJVxbC4fBALggJFlmtAVICk24ICLggFw+CASsE0BwDdaH0nG82B7Nq35GQirqs4zbs17INH5OF2AuFre9TPU+Z2FL3SD0rkbPJa4IvKAXlAW2UxXBicnE7JWSV2Rw7UZJOch2o0aj0KJE+pDcRtANXPJXEUyCHGy5imQQ5TMlR824zvraLBeazzDvWvFWS1i7TXjrZaxdpkqPmvDH1nudtqqaP6lYIq2L7I14q6J5KsLnRodH4trhrJ0nDrKmGVVT8SbW5f4Rozq6zsjj/H6RlRctaXKjmRdGFdp5ijUKtZTGgtcNFzQ4HUbQs/U6mF29F/j9GO/yn9y0fkeBxYruLh1FG6qHGnuPSilv7o+D8gQNjhg4/wBa156zNWMnown1yfklkFxe1ziS0io6JsJB1AbF4mVEUxdFnpQpdpf3lYT0JoBPBQC3ynbBi7N7i9krLIzsO1czHNyItjOS7nPjKi8oew5d/OyGcjT5xHo24fBVxbC4IBKwTQEizFASgIOxARcPggErBNAJYoDgG60PpON5sD2bVv0+QVdVnGbdmv8AY0fk4XYC4au71M9T5nYUvdIPSuRs15WsBeUAnggE8OtTiBhKdnIxjiwMcS0kGuporHOavQrenuPMmQqNxJJ/n2NCbXwwNwpO1GKpGc0Z1jQ1guGkec2forGXcaRDlWvhy9zTjuhNeKxGMpFOiv8ArRHG6s1cwsVhLppMvIhS+aTWjnTI8qJlus5iN/yLH0oEMzOiAcW/NPUuRmK8Vz0KLg//AEvpbvlOtnIyEsV0RWiU5oBeUxgpdtKorqxQ9KGBLzZYUadjbKZqpN0TwUATwQgtspn+DF5OL2SssjOw7VzPE3Ii2M5PuceMqLyh9m9d/OyGcjT5xHoy4KuLYSsE0AligJAqnNASgIJ1BARKwTQCWKASxQHAN1rxnG82B7Nq36fIKuqzht2a32NHP+XC7IXDV3epnqfM7Cl7pB6VyNmvK1gJ4IBPBAJ4IDVc7KBU7fWj5pqD7nSB9Is9F66S49V0obzFjWLZ+iouhJsivi++M15XZWhAEBtuaEeuE5utrv0cO8OXM3blWTYY9K5fEXFzo7YHDofM2EbdatpMd8lwxaUa0cPRia0E3lZTwLyvEcaghcUWJHqGFxOxFE7Vyk+a5sxxv7lxLgUEKhIngsJ7E8EICEltlP7GKBxcXslZZGdh2rmY5uRFsZyfc48ZUXlD7N67+dkM5GnziPRkrBNVxbCWKAStM0BIGsoCUBBOoTQESxQCWKAStM0BwDdb8ZxvMgezat+nyCrqs4bdmt9jR+ThdkLhq7vUz1PmdhS90g9K5GzTwWsBPBAJ4ICUBRGhhwLCAWkVEXL3BHFBEooXY0eYoVEui8RpWWcjugGsVuh6na23O711lDdCCoXRfZFo07CjqaWKU7V2w/MZi1YGoEBnM0Y+jGLfzNPO01j9K1UXal9KQotV8/iN+58dkxrSjcm7SsVzI+lIs1W1/kzVUNky3STeVvxRwwLpROxI10m3YigmvBc7W1rnPow5K4lnIkXtWvGRPBV5sieCEBCRcFILbKf2MUDi4vZKySM7DtXMxzciLYzk+5x4yovnu9m9d/OyGcjT5xHoyWKri2ErTNALygJA1lATWgIJqxQESxQCVpmgF5QHAd1vxnF8yB7Nq36fIKurzhtuaw/g0fk4XZC4au71M9T5nYUvdIPSuRs08FrATwQEoCLggFwQAgVVTr/XFSm7bSDC0/NuE61hLHHULWn/AMdXoVtT3YnS+yP6lx3mjNoJcXbD2PgYiNmzHbIsdgSDzEKzguzTxY7V88jTiufNWKxn1yXkWkQ4rHloADhX85v1TYZXErFV3RppsmKBPta0PH9j3IpJ0ExRNYjbQdZVNS1kVOolCrbSxmyFMateITmsU6omTnbG/Y9y5UMGSiJ4LAZBPBCAhIuCAXBAW2VLIMXk4vZKyyM7DtXMxzciLYzk+5x4yovnu9m9d/OyGcjT5xHoyVpmq4theUAvPwQEi21ATWgIJqxQEStM0AvPwQC8oDgO62fpOL5kD2bVv0+QVdXnDbc1rYNH5OF2QuGru9TPU+Z2FJ3SD0rkbNPBawJQEXBALggEsVIEsVAEsUIF5QkXlSBNAJ4KAJ4IQEJFwQC4ICZYoC1ypZBi7d7i9grNIzsO1czHNyItjOT7m/jKi+e72b1307IZyNNnEejLyq4thefggE7TJASLcOtAVICk2WoCLz8EAvKATtMkBwHdbP0nF8yB7MLfp8gq6vOG2ZrWwaPycLshcNXd6mep8zsKTukHpXI2hawIuCAXBAJYqQJYqAJYoQLyhIvKkBCBPBBaK68EForQWivUEFor1BBaK6sUForqxQWltlT7GLycXslZZGdh2rmeJubi2M5Pub+MqL57vZvXfTshnI02cR6MvPwVcWwnaZIBPDrQE114daAqQFJ2lAReUAnaZIBPDrQHAt1w/ScXzIHswt+nyCrq84bXmr9jR+ThdkLhq7vUz1PmdhS90g9K5FlSd0eAxzmbzFra5zf8MGw1SJsVpBcGdHCouku3aVUV1pcLa6L7D5/2mUfiYvPC716/j87WXE84Xl6r4AbplH4mLzwu9P4/O1lxGF5Wq+BI3S6PxMXnhd6fx+drLj7DC8rVfADdLo3Exf8Aa95R/H5+suPsMLytV8AN0ujcTF/2veT+Pz9aHj7DC8rVfA2vI+UW0mCyO0ODXV1BwAIqJaZXgqoqZEUia5UWNaCykzVNgUaxMvJrCZTFZQtfdUFuSMgoLoZ57EW01mNIIBcgCAIAgCAyVOH93iE8TE7BWnKz8PqXM6T/APD+3/Byvc38ZUXz3ezeu9nZDOVps4j0XO0yVcWwnh1oBPDrQE17JICqpAUkaygInaZIBPDrQCeHWgOBbrnjOL5kD2YW/T5BV1ecNrzW+xo/JwuyFw1d3qZ6nzOwpe6QelcjZHRmizSbXeQsCgifbYeXEtJSaRDH32V+c1T0I9DI6UOkj5RCH32V+cxT0Jmh8R0odKKTSIIm+H6zFN7maHxI6UGlFPyqBMxIXrQ1N7m/ZPiR05elFPyujzMSD60LvU3qdqxbmOnK0rgVwqfBcQBFhkyDQ9hJ9AKiKTNStcL3MlTYG7E0XM8FhMhiMp5QgMiFrw7SqEhZVq1rbky5rhthsPOC1Uf/ACWcS1OV6LsfzHvWW9T/ACGA4dHFg5XouoP5j3pep/kMBw6OLHhei6g/mPel6n+QwHDo4seF6LsfzHvS9T/IYDh0cWPC9F2P5j3pep/kMBw6OLPvQaZR4rtBofpEE21gWeleJkM6BWuwxzLjy5cPSiXFmS+QsmR+pWC/RmDB8jRxZTlJtUCLdCi1eoUku2bDtXM2JkKhlNL7L/Bync28Z0Xz3ezeu+nZDOSps4j0XPDrVcWwnh1oBOwSQE16ggJqQEEcyAieHWgE8OtAJ2BAcC3XB9JxfMgezC36fIKurzhteap/g0fk4XZC4au71M9T5nYUvdIPSuRaUjc5oznOdvsatznOqrhG0muZbWrOC7s+GFLow9m33KuK5MqKJu19pT/ZrReNj88H3FOH6jVh4+55wRJ0vh7E/wBmtE1xY/rQfcUYfqNWHj7k4Ik6Xw9if7NqJriR/Wg+4mH6nVh4+4wRI0vh7Abm1E1xI/rQfcTD1Toh3P3IwPJ0xcPYqbucUP8APH9eH7ih3eqdEO5+5KuRI0vh7H2oeYFEY9rwYpLXNcAXtqJaaxXU0WVrHMu1UxwuF2dvZi/Z7l3LkQRKJW9htc8FUFiabnQwmkGoGrRZIHYrWkavZbUbV6s2mJ3t35TzFbNqNrpIb278p5ilqHSQ3t35TzFLULUN7d+U8xS1C1aRvbvynmKWoWrSZbNhhEcEg/VfqOxa1W05Zq1bV63G43lVZVFtlT7GLycXsFZZGdh2rmY5ubi2M5RubeM6L57vZvXfTshnI02cR6Lnh1quLYTsEkAuCAm4ICUBBFeCAieHWgE7AgFw+CA4FuuD6Ti+ZA7AW/T5BWVecNrzVP8ABo/JwuyuGr+9TPU+Z19J3SD0rkWVJyVlnTcW0uFolztES+bXZZvZqsvVpBU3M6KTlu35/UVUcmu6TsjVnzyPkclZaH4uFzj9teus3L8N/P7jzeK/XXz8A5Ly3P5VD5x+2p6xcrw38/uIvNfrr5+B4My35VD52/tp1i5Xhv5/cLzX66+fgeDct+Uw+dn7aX+5Xhvj7i83Q118/BHg7LZ/Ew+eH+2l/uV4b4+4vN0NdcPY23IzI4gsFIc10YA6bm2A2mrUNVVdipqlynNbkqyH7WllIUxS0pjtf3L1YDMYTK2VYkOIWM0aqmzB1+ldPcq5FPVU6mTLbbXif6KG6F0Z0ic4ILLLF9iz8Pxv5eY96sf49R/1b/0aOGany3fseHo38vMe9P49R/1b/wBDDNT5bv2PD0b+XmPen8eo/wCrf+hhmp8t37Hh6N/LzHvT+PUf9W/9DDNT5bv2ZzJNKdEhh7qq63CyVhXMXVpYKaocqXisWMvrnz4p8lRx47WXl5VcbpCEltlS2DF2b3F7JWaRnYdq5mObkRbGco3Nx9JUXz3ezeu+nZDORps4j0XOwSVcWwuCAXBATKzWgJQEEV4ICJ2BALh8EAlYEBwLdcH0nF8yB2At+nyCsq84bXmr9jR+ThdlcNX96mep8zr6TukHpXIsaTlrK4e4NoTNHScAanOsrstDxWrSCkua4U4prt+eRUR1FcomoZas+eZ8vDWWZ/I4fqu/cXvqly/Ffz8EdYr/AA18/JPhfLXkcP1T+4o6rcvxX8/tJv8AX+Gvn5JOVcteSQub/wCidWuX4j+f2i/1+ovn5IOVMtn8LD5m/uJ1e5XiP5/aRfq/UXz8jwlls/hofMz9xTeLleI+PsL9dDUXz8n2oFOyy6IwPo8MQ9JoefmCplfzrQ8mVepY5sm5igbhjdtnZjx7j3LmVziSihVn3+Wm6XBUZamEyrkmJEiaTS2qpotLq7MAumuZdmRS06lxqK214krO38ooq+5k6fO6cDVlix2+xZ+AIu2H6zvdVh/I6TVi3L/Y0sCVGmHe/YHIEXbD9Z3up/I6TVj3L/YYEqNMO9+wOQIv5ofO/wB1P5HSase5f7DAlRph3v2HB+Lth87/AHU/kdJqxbl/sMCVGmHe/YzeSqK6FDDXVVguNlZFpvXNXUq4KqocyWnY0sflvL2gp4qeSoI7Le3EXarjdE8EBbZUtgxdm9xewVmkZ2HauZjm5EWxnKNzfxlRfPd7N676dkM5GmziPRdwVcWwuCASsE0BIsxQEoCDsQEXD4IBKwIBLFAcC3XR9JxPMgdgLfp8grKvOG15qfY0fk4XZXD1/epnqZ19J3SD0rkVRc+qC1xBiOJBIshvIsNVhW3DcariSaS7fNFfFdOnhdjZ8+H9B/O/o3L1gWr0LeRhSn08Bw/oP5onRuTAlXoW8YUp9L3EO3QaFtiVcme9MCVWhbyMK0+l7il26FQv831P/alXDqvLeRhWn89xDt0Sh7IvqN95TgOq8t/6GFqfzPpRc/qJEe2G0RQXOa0EsbUC41CuokzXmZcWpghcbs7Fbj/RMF1JEcShVvabTcFUFkc/zzspR8yH1Lv/APj3cVtfMrKnOGDrV5YjAK0sQIcbESVpB1yHIE7Avk0WUy6RK8kieCATwQFtlQ/wYvJxewVmkZ2HauZjm5EWxnKNzfxlRfPd7N676dkM5GmziPRdwVcWwlYJoBLFASLMUBKAgnUEBErAgEsUAligOCbrzSMpRK9cOAf9NX9Ct+nyCsq84bRmo4bxRzX9yH1VLh7oW9bmL+pnXUnbSQelGYfkKiuJc6jQSSSSTDh1kmZNlpUKsqErFMi3swulkt2uBbkQMgUTyWB0ULuU9dqPEi3sjqsjUW5FQyHRfJYFXIwu5R1yo8SLeyerSdRbkSMiUXyaBVyULuUdbqPEi3sdWk6i3InwPRtVHg9FC7k61P14t7J6vK1VuRPgmjyFHg9FD7lHWZ2vFvYvErVW5FcPJ8FpBbBhhwkQxgIvrAXlz5sSsiidm1npSoE7VCi5lisRkMZlDIECM/TeHF5AFjiJXBWlLdepppd7lNWbLTDHIgidrLbgnRR913ruWx/Ia7StyPHVZY4J0XW13ruT+Q12lbkOqyxwSoutrvXcn8irtK3IdVlmcA5lSNmwJ4KCRPBAJoC1yu8CBG1AQotZ1AaBWanTc6DauZinNKXFsZyrc1aTlOi1fnfzCE+td9OyGclTZxHoqVgmq4thLFAJYoCQNZmgJQEE6hNARLFAJYoBK0zQHP8AdVzOfS2NpEEaUeGC1zBOJCrrAbtc0kkDXWblsSJqhdjxGrUyemrVjRyOg5bpNHBhseWgE/Mc1p0XV2ipwrbbqSoufT1EXTmQ9untXIwyK6op10IIuzRjMgM+afxw6OF3LDgak1eL9zI7qVOlbkSc+qfxrejg9yYGpNXi/cjCdRp4IHPqn8c3o4PcowNSavF+4wnU6eCHDqn8c3o4PcmBqTV4v3GE6nTwQ4dU/jW9HB7lOBqTV4v3GE6nTwQGfVP41vRwe5Rgek1eL9xhOp08EBn1T+Nb0cHuU4HpNXi/cYTqdPBDh1T+Nb0cHuTA1Jq8X7jCdTp4IcOqfxrejg9yYHpNXi/cYTqdPBDh1T+Nb0cHuTA1Jq8X7jCdTp4IcOqfxrejg9yYGpNXi/cYTqdPBA59U/jW9HB7kwNSavF+4wnUaeCBz6p/Gt6OD3Jgak1eL9xhOo08EDn1T+Ob0cHuTA1Jq8X7jCdTp4IcOqfxzejg9yjA1Hq8X7jCdTp4IcOqfxrejg9ynA1Jq8X7jCdTp4Itco500yOze4kWthqra1rG6Vx0RWcFlk3OppMXTgh7VtfMxza6fNh6MT7DpG5NmdEgE0ukMLYjmlsGG4VOa131nuH3SZATqr22ep81P6UZaaS4fqiOmyxWsbgligErSgJA1lAVICknnQESxQCVpmgF5QC8oDH07IdFju041GgxDtfDhuPOQvSiiWJnlwQvGi2GaWTz+Bo1XIQbf0U3yPSyL3BoQ4JZPP4GjVchB7kvkeli9waEOCWTzKg0bHeIPcl8j0sXuDQgc0snyFBo3QQe5L5HpYvcGhA5pZPkKDRq+Qg9yXyPSxe4NCBzSyeLPkNGr5CD3JfI9LF7g0IcEsnj8DRieQg9yXyPSxe4NCHBLJ4nQqN0EHuS+R6WL3BoQ4JZPFpoVG6CD3JfI9LF7g0IDNLJ8zQaN0EHuS+R6WL3BoQGaWT5/IaNVyEHuS+R6WL3BoQGaWTz+Bo1XIQe5L5HpYvcGhDglk8/gaNVyEG39Evkeli9waEOCWTzKg0bHeIPcl8j0sXuDQgc0snyFBo3QQe5L5HpYvcGhA5pZPkKDRq+Qg9yXyPSxe4NCPvQ836JBcHQqLAY/U5sKG1w9IFYUOOJ42SoIV2pGSlivJ6EsUAlaUAvPwQEi20oCa0AKAgCq3WgAGsoABrKAVVzkgFVeHWgBtwQA7NSAHYEAlYEAlKaAVVYoABVbrQADWUAA1lAKq5oBVXh1oAbcOtADs1IAdgQC4IBKU0AqqxQACrFAANZmgAGsoBVXaUAnggKkBCAIAgBQElAEAQEBAAgCAlAQgCAIAUAKAlAEACAgIAgCAIAgCAlAQUBKAhAf//Z"/>
          <p:cNvSpPr>
            <a:spLocks noChangeAspect="1" noChangeArrowheads="1"/>
          </p:cNvSpPr>
          <p:nvPr/>
        </p:nvSpPr>
        <p:spPr bwMode="auto">
          <a:xfrm>
            <a:off x="155575" y="-144463"/>
            <a:ext cx="2120034" cy="21200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32" name="Picture 8" descr="bar, dashboard, document, kpi, pie, report, reports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5727" y="2487197"/>
            <a:ext cx="2157538" cy="2157539"/>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p:cNvSpPr txBox="1"/>
          <p:nvPr/>
        </p:nvSpPr>
        <p:spPr>
          <a:xfrm>
            <a:off x="8554574" y="4644736"/>
            <a:ext cx="2947615" cy="523220"/>
          </a:xfrm>
          <a:prstGeom prst="rect">
            <a:avLst/>
          </a:prstGeom>
          <a:noFill/>
        </p:spPr>
        <p:txBody>
          <a:bodyPr wrap="square" rtlCol="0">
            <a:spAutoFit/>
          </a:bodyPr>
          <a:lstStyle/>
          <a:p>
            <a:pPr algn="ctr"/>
            <a:r>
              <a:rPr lang="en-US" altLang="zh-TW" sz="2800" b="1" dirty="0" smtClean="0">
                <a:solidFill>
                  <a:schemeClr val="bg1"/>
                </a:solidFill>
                <a:latin typeface="微軟正黑體" panose="020B0604030504040204" pitchFamily="34" charset="-120"/>
                <a:ea typeface="微軟正黑體" panose="020B0604030504040204" pitchFamily="34" charset="-120"/>
              </a:rPr>
              <a:t>Website Report</a:t>
            </a:r>
            <a:endParaRPr lang="zh-TW" altLang="en-US" sz="2800" b="1" dirty="0">
              <a:solidFill>
                <a:schemeClr val="bg1"/>
              </a:solidFill>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996282" y="5441753"/>
            <a:ext cx="3945947" cy="830997"/>
          </a:xfrm>
          <a:prstGeom prst="rect">
            <a:avLst/>
          </a:prstGeom>
          <a:noFill/>
        </p:spPr>
        <p:txBody>
          <a:bodyPr wrap="square" rtlCol="0">
            <a:spAutoFit/>
          </a:bodyPr>
          <a:lstStyle/>
          <a:p>
            <a:r>
              <a:rPr lang="zh-TW" altLang="en-US" sz="1600" b="1" dirty="0" smtClean="0">
                <a:solidFill>
                  <a:schemeClr val="bg1"/>
                </a:solidFill>
                <a:latin typeface="微軟正黑體" panose="020B0604030504040204" pitchFamily="34" charset="-120"/>
                <a:ea typeface="微軟正黑體" panose="020B0604030504040204" pitchFamily="34" charset="-120"/>
              </a:rPr>
              <a:t>基金資訊</a:t>
            </a:r>
            <a:r>
              <a:rPr lang="en-US" altLang="zh-TW" sz="1600" b="1" dirty="0" smtClean="0">
                <a:solidFill>
                  <a:schemeClr val="bg1"/>
                </a:solidFill>
                <a:latin typeface="微軟正黑體" panose="020B0604030504040204" pitchFamily="34" charset="-120"/>
                <a:ea typeface="微軟正黑體" panose="020B0604030504040204" pitchFamily="34" charset="-120"/>
              </a:rPr>
              <a:t>:</a:t>
            </a:r>
            <a:r>
              <a:rPr lang="zh-TW" altLang="en-US" sz="1600" b="1" dirty="0" smtClean="0">
                <a:solidFill>
                  <a:schemeClr val="bg1"/>
                </a:solidFill>
                <a:latin typeface="微軟正黑體" panose="020B0604030504040204" pitchFamily="34" charset="-120"/>
                <a:ea typeface="微軟正黑體" panose="020B0604030504040204" pitchFamily="34" charset="-120"/>
              </a:rPr>
              <a:t> </a:t>
            </a:r>
            <a:r>
              <a:rPr lang="zh-TW" altLang="en-US" sz="1400" b="1" dirty="0" smtClean="0">
                <a:solidFill>
                  <a:schemeClr val="bg1"/>
                </a:solidFill>
                <a:latin typeface="微軟正黑體" panose="020B0604030504040204" pitchFamily="34" charset="-120"/>
                <a:ea typeface="微軟正黑體" panose="020B0604030504040204" pitchFamily="34" charset="-120"/>
              </a:rPr>
              <a:t>單位淨值、定期定額購買人數</a:t>
            </a:r>
            <a:endParaRPr lang="en-US" altLang="zh-TW" sz="1400" b="1" dirty="0" smtClean="0">
              <a:solidFill>
                <a:schemeClr val="bg1"/>
              </a:solidFill>
              <a:latin typeface="微軟正黑體" panose="020B0604030504040204" pitchFamily="34" charset="-120"/>
              <a:ea typeface="微軟正黑體" panose="020B0604030504040204" pitchFamily="34" charset="-120"/>
            </a:endParaRPr>
          </a:p>
          <a:p>
            <a:r>
              <a:rPr lang="zh-TW" altLang="en-US" sz="1600" b="1" dirty="0" smtClean="0">
                <a:solidFill>
                  <a:schemeClr val="bg1"/>
                </a:solidFill>
                <a:latin typeface="微軟正黑體" panose="020B0604030504040204" pitchFamily="34" charset="-120"/>
                <a:ea typeface="微軟正黑體" panose="020B0604030504040204" pitchFamily="34" charset="-120"/>
              </a:rPr>
              <a:t>總經指標</a:t>
            </a:r>
            <a:r>
              <a:rPr lang="en-US" altLang="zh-TW" sz="1600" b="1" dirty="0" smtClean="0">
                <a:solidFill>
                  <a:schemeClr val="bg1"/>
                </a:solidFill>
                <a:latin typeface="微軟正黑體" panose="020B0604030504040204" pitchFamily="34" charset="-120"/>
                <a:ea typeface="微軟正黑體" panose="020B0604030504040204" pitchFamily="34" charset="-120"/>
              </a:rPr>
              <a:t>:</a:t>
            </a:r>
            <a:r>
              <a:rPr lang="zh-TW" altLang="en-US" sz="1600" b="1" dirty="0" smtClean="0">
                <a:solidFill>
                  <a:schemeClr val="bg1"/>
                </a:solidFill>
                <a:latin typeface="微軟正黑體" panose="020B0604030504040204" pitchFamily="34" charset="-120"/>
                <a:ea typeface="微軟正黑體" panose="020B0604030504040204" pitchFamily="34" charset="-120"/>
              </a:rPr>
              <a:t> </a:t>
            </a:r>
            <a:r>
              <a:rPr lang="en-US" altLang="zh-TW" sz="1400" b="1" dirty="0" smtClean="0">
                <a:solidFill>
                  <a:schemeClr val="bg1"/>
                </a:solidFill>
                <a:latin typeface="微軟正黑體" panose="020B0604030504040204" pitchFamily="34" charset="-120"/>
                <a:ea typeface="微軟正黑體" panose="020B0604030504040204" pitchFamily="34" charset="-120"/>
              </a:rPr>
              <a:t>GDP</a:t>
            </a:r>
            <a:r>
              <a:rPr lang="zh-TW" altLang="en-US" sz="1400" b="1" dirty="0">
                <a:solidFill>
                  <a:schemeClr val="bg1"/>
                </a:solidFill>
                <a:latin typeface="微軟正黑體" panose="020B0604030504040204" pitchFamily="34" charset="-120"/>
                <a:ea typeface="微軟正黑體" panose="020B0604030504040204" pitchFamily="34" charset="-120"/>
              </a:rPr>
              <a:t>、</a:t>
            </a:r>
            <a:r>
              <a:rPr lang="en-US" altLang="zh-TW" sz="1400" b="1" dirty="0" smtClean="0">
                <a:solidFill>
                  <a:schemeClr val="bg1"/>
                </a:solidFill>
                <a:latin typeface="微軟正黑體" panose="020B0604030504040204" pitchFamily="34" charset="-120"/>
                <a:ea typeface="微軟正黑體" panose="020B0604030504040204" pitchFamily="34" charset="-120"/>
              </a:rPr>
              <a:t>CPI</a:t>
            </a:r>
            <a:r>
              <a:rPr lang="zh-TW" altLang="en-US" sz="1400" b="1" dirty="0" smtClean="0">
                <a:solidFill>
                  <a:schemeClr val="bg1"/>
                </a:solidFill>
                <a:latin typeface="微軟正黑體" panose="020B0604030504040204" pitchFamily="34" charset="-120"/>
                <a:ea typeface="微軟正黑體" panose="020B0604030504040204" pitchFamily="34" charset="-120"/>
              </a:rPr>
              <a:t>、</a:t>
            </a:r>
            <a:r>
              <a:rPr lang="en-US" altLang="zh-TW" sz="1400" b="1" dirty="0" smtClean="0">
                <a:solidFill>
                  <a:schemeClr val="bg1"/>
                </a:solidFill>
                <a:latin typeface="微軟正黑體" panose="020B0604030504040204" pitchFamily="34" charset="-120"/>
                <a:ea typeface="微軟正黑體" panose="020B0604030504040204" pitchFamily="34" charset="-120"/>
              </a:rPr>
              <a:t>Money Supply, etc…</a:t>
            </a:r>
          </a:p>
          <a:p>
            <a:r>
              <a:rPr lang="zh-TW" altLang="en-US" sz="1600" b="1" dirty="0" smtClean="0">
                <a:solidFill>
                  <a:schemeClr val="bg1"/>
                </a:solidFill>
                <a:latin typeface="微軟正黑體" panose="020B0604030504040204" pitchFamily="34" charset="-120"/>
                <a:ea typeface="微軟正黑體" panose="020B0604030504040204" pitchFamily="34" charset="-120"/>
              </a:rPr>
              <a:t>新聞資訊</a:t>
            </a:r>
            <a:r>
              <a:rPr lang="en-US" altLang="zh-TW" sz="1600" b="1" dirty="0" smtClean="0">
                <a:solidFill>
                  <a:schemeClr val="bg1"/>
                </a:solidFill>
                <a:latin typeface="微軟正黑體" panose="020B0604030504040204" pitchFamily="34" charset="-120"/>
                <a:ea typeface="微軟正黑體" panose="020B0604030504040204" pitchFamily="34" charset="-120"/>
              </a:rPr>
              <a:t>: </a:t>
            </a:r>
            <a:r>
              <a:rPr lang="zh-TW" altLang="en-US" sz="1400" b="1" dirty="0" smtClean="0">
                <a:solidFill>
                  <a:schemeClr val="bg1"/>
                </a:solidFill>
                <a:latin typeface="微軟正黑體" panose="020B0604030504040204" pitchFamily="34" charset="-120"/>
                <a:ea typeface="微軟正黑體" panose="020B0604030504040204" pitchFamily="34" charset="-120"/>
              </a:rPr>
              <a:t>新聞標題、時間、內文</a:t>
            </a:r>
            <a:endParaRPr lang="zh-TW" altLang="en-US" sz="1400" b="1" dirty="0">
              <a:solidFill>
                <a:schemeClr val="bg1"/>
              </a:solidFill>
              <a:latin typeface="微軟正黑體" panose="020B0604030504040204" pitchFamily="34" charset="-120"/>
              <a:ea typeface="微軟正黑體" panose="020B0604030504040204" pitchFamily="34" charset="-120"/>
            </a:endParaRPr>
          </a:p>
        </p:txBody>
      </p:sp>
      <p:sp>
        <p:nvSpPr>
          <p:cNvPr id="17" name="文字方塊 16"/>
          <p:cNvSpPr txBox="1"/>
          <p:nvPr/>
        </p:nvSpPr>
        <p:spPr>
          <a:xfrm>
            <a:off x="5176024" y="5438670"/>
            <a:ext cx="2244436" cy="830997"/>
          </a:xfrm>
          <a:prstGeom prst="rect">
            <a:avLst/>
          </a:prstGeom>
          <a:noFill/>
        </p:spPr>
        <p:txBody>
          <a:bodyPr wrap="square" rtlCol="0">
            <a:spAutoFit/>
          </a:bodyPr>
          <a:lstStyle/>
          <a:p>
            <a:pPr algn="ctr"/>
            <a:r>
              <a:rPr lang="zh-TW" altLang="en-US" sz="1600" b="1" dirty="0" smtClean="0">
                <a:solidFill>
                  <a:schemeClr val="bg1"/>
                </a:solidFill>
                <a:latin typeface="微軟正黑體" panose="020B0604030504040204" pitchFamily="34" charset="-120"/>
                <a:ea typeface="微軟正黑體" panose="020B0604030504040204" pitchFamily="34" charset="-120"/>
              </a:rPr>
              <a:t>資料視覺化</a:t>
            </a:r>
            <a:endParaRPr lang="en-US" altLang="zh-TW" sz="1600" b="1" dirty="0" smtClean="0">
              <a:solidFill>
                <a:schemeClr val="bg1"/>
              </a:solidFill>
              <a:latin typeface="微軟正黑體" panose="020B0604030504040204" pitchFamily="34" charset="-120"/>
              <a:ea typeface="微軟正黑體" panose="020B0604030504040204" pitchFamily="34" charset="-120"/>
            </a:endParaRPr>
          </a:p>
          <a:p>
            <a:pPr algn="ctr"/>
            <a:r>
              <a:rPr lang="zh-TW" altLang="en-US" sz="1600" b="1" dirty="0" smtClean="0">
                <a:solidFill>
                  <a:schemeClr val="bg1"/>
                </a:solidFill>
                <a:latin typeface="微軟正黑體" panose="020B0604030504040204" pitchFamily="34" charset="-120"/>
                <a:ea typeface="微軟正黑體" panose="020B0604030504040204" pitchFamily="34" charset="-120"/>
              </a:rPr>
              <a:t>新聞情緒分析</a:t>
            </a:r>
            <a:endParaRPr lang="en-US" altLang="zh-TW" sz="1600" b="1" dirty="0" smtClean="0">
              <a:solidFill>
                <a:schemeClr val="bg1"/>
              </a:solidFill>
              <a:latin typeface="微軟正黑體" panose="020B0604030504040204" pitchFamily="34" charset="-120"/>
              <a:ea typeface="微軟正黑體" panose="020B0604030504040204" pitchFamily="34" charset="-120"/>
            </a:endParaRPr>
          </a:p>
          <a:p>
            <a:pPr algn="ctr"/>
            <a:r>
              <a:rPr lang="zh-TW" altLang="en-US" sz="1600" b="1" dirty="0" smtClean="0">
                <a:solidFill>
                  <a:schemeClr val="bg1"/>
                </a:solidFill>
                <a:latin typeface="微軟正黑體" panose="020B0604030504040204" pitchFamily="34" charset="-120"/>
                <a:ea typeface="微軟正黑體" panose="020B0604030504040204" pitchFamily="34" charset="-120"/>
              </a:rPr>
              <a:t>各資料之關聯性</a:t>
            </a:r>
            <a:endParaRPr lang="en-US" altLang="zh-TW" sz="1600" b="1" dirty="0" smtClean="0">
              <a:solidFill>
                <a:schemeClr val="bg1"/>
              </a:solidFill>
              <a:latin typeface="微軟正黑體" panose="020B0604030504040204" pitchFamily="34" charset="-120"/>
              <a:ea typeface="微軟正黑體" panose="020B0604030504040204" pitchFamily="34" charset="-120"/>
            </a:endParaRPr>
          </a:p>
        </p:txBody>
      </p:sp>
      <p:sp>
        <p:nvSpPr>
          <p:cNvPr id="18" name="文字方塊 17"/>
          <p:cNvSpPr txBox="1"/>
          <p:nvPr/>
        </p:nvSpPr>
        <p:spPr>
          <a:xfrm>
            <a:off x="8935727" y="5438669"/>
            <a:ext cx="2244436" cy="584775"/>
          </a:xfrm>
          <a:prstGeom prst="rect">
            <a:avLst/>
          </a:prstGeom>
          <a:noFill/>
        </p:spPr>
        <p:txBody>
          <a:bodyPr wrap="square" rtlCol="0">
            <a:spAutoFit/>
          </a:bodyPr>
          <a:lstStyle/>
          <a:p>
            <a:pPr algn="ctr"/>
            <a:r>
              <a:rPr lang="zh-TW" altLang="en-US" sz="1600" b="1" dirty="0" smtClean="0">
                <a:solidFill>
                  <a:schemeClr val="bg1"/>
                </a:solidFill>
                <a:latin typeface="微軟正黑體" panose="020B0604030504040204" pitchFamily="34" charset="-120"/>
                <a:ea typeface="微軟正黑體" panose="020B0604030504040204" pitchFamily="34" charset="-120"/>
              </a:rPr>
              <a:t>網頁呈現</a:t>
            </a:r>
            <a:endParaRPr lang="en-US" altLang="zh-TW" sz="1600" b="1" dirty="0" smtClean="0">
              <a:solidFill>
                <a:schemeClr val="bg1"/>
              </a:solidFill>
              <a:latin typeface="微軟正黑體" panose="020B0604030504040204" pitchFamily="34" charset="-120"/>
              <a:ea typeface="微軟正黑體" panose="020B0604030504040204" pitchFamily="34" charset="-120"/>
            </a:endParaRPr>
          </a:p>
          <a:p>
            <a:pPr algn="ctr"/>
            <a:r>
              <a:rPr lang="zh-TW" altLang="en-US" sz="1600" b="1" dirty="0" smtClean="0">
                <a:solidFill>
                  <a:schemeClr val="bg1"/>
                </a:solidFill>
                <a:latin typeface="微軟正黑體" panose="020B0604030504040204" pitchFamily="34" charset="-120"/>
                <a:ea typeface="微軟正黑體" panose="020B0604030504040204" pitchFamily="34" charset="-120"/>
              </a:rPr>
              <a:t>視覺化互動式圖表</a:t>
            </a:r>
            <a:endParaRPr lang="en-US" altLang="zh-TW" sz="1600" b="1" dirty="0" smtClean="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0595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90778" y="0"/>
            <a:ext cx="13082155" cy="7159337"/>
          </a:xfrm>
          <a:prstGeom prst="rect">
            <a:avLst/>
          </a:prstGeom>
          <a:solidFill>
            <a:srgbClr val="459CC7"/>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838200" y="130607"/>
            <a:ext cx="10515600" cy="1325563"/>
          </a:xfrm>
        </p:spPr>
        <p:txBody>
          <a:bodyPr/>
          <a:lstStyle/>
          <a:p>
            <a:r>
              <a:rPr lang="zh-TW" altLang="en-US" b="1" dirty="0" smtClean="0">
                <a:solidFill>
                  <a:schemeClr val="bg1"/>
                </a:solidFill>
                <a:latin typeface="微軟正黑體" panose="020B0604030504040204" pitchFamily="34" charset="-120"/>
                <a:ea typeface="微軟正黑體" panose="020B0604030504040204" pitchFamily="34" charset="-120"/>
              </a:rPr>
              <a:t>資料蒐集</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2626143" y="5227958"/>
            <a:ext cx="3250557" cy="1254167"/>
          </a:xfrm>
        </p:spPr>
        <p:txBody>
          <a:bodyPr>
            <a:normAutofit/>
          </a:bodyPr>
          <a:lstStyle/>
          <a:p>
            <a:r>
              <a:rPr lang="zh-TW" altLang="en-US" sz="1800" b="1" dirty="0" smtClean="0">
                <a:latin typeface="微軟正黑體" panose="020B0604030504040204" pitchFamily="34" charset="-120"/>
                <a:ea typeface="微軟正黑體" panose="020B0604030504040204" pitchFamily="34" charset="-120"/>
              </a:rPr>
              <a:t>中華民國證券投資信託暨顧問商業同業公會</a:t>
            </a:r>
            <a:endParaRPr lang="en-US" altLang="zh-TW" sz="1800" b="1" dirty="0" smtClean="0">
              <a:latin typeface="微軟正黑體" panose="020B0604030504040204" pitchFamily="34" charset="-120"/>
              <a:ea typeface="微軟正黑體" panose="020B0604030504040204" pitchFamily="34" charset="-120"/>
              <a:hlinkClick r:id="rId3"/>
            </a:endParaRPr>
          </a:p>
          <a:p>
            <a:r>
              <a:rPr lang="zh-TW" altLang="en-US" sz="1800" b="1" dirty="0" smtClean="0">
                <a:latin typeface="微軟正黑體" panose="020B0604030504040204" pitchFamily="34" charset="-120"/>
                <a:ea typeface="微軟正黑體" panose="020B0604030504040204" pitchFamily="34" charset="-120"/>
                <a:hlinkClick r:id="rId3"/>
              </a:rPr>
              <a:t> </a:t>
            </a:r>
            <a:r>
              <a:rPr lang="zh-TW" altLang="en-US" sz="1800" b="1" dirty="0" smtClean="0">
                <a:latin typeface="微軟正黑體" panose="020B0604030504040204" pitchFamily="34" charset="-120"/>
                <a:ea typeface="微軟正黑體" panose="020B0604030504040204" pitchFamily="34" charset="-120"/>
              </a:rPr>
              <a:t>資料時間</a:t>
            </a:r>
            <a:r>
              <a:rPr lang="en-US" altLang="zh-TW" sz="1800" b="1" dirty="0" smtClean="0">
                <a:latin typeface="微軟正黑體" panose="020B0604030504040204" pitchFamily="34" charset="-120"/>
                <a:ea typeface="微軟正黑體" panose="020B0604030504040204" pitchFamily="34" charset="-120"/>
              </a:rPr>
              <a:t>:</a:t>
            </a:r>
          </a:p>
          <a:p>
            <a:pPr lvl="1"/>
            <a:r>
              <a:rPr lang="en-US" altLang="zh-TW" sz="1400" b="1" dirty="0" smtClean="0">
                <a:latin typeface="微軟正黑體" panose="020B0604030504040204" pitchFamily="34" charset="-120"/>
                <a:ea typeface="微軟正黑體" panose="020B0604030504040204" pitchFamily="34" charset="-120"/>
              </a:rPr>
              <a:t>2000/01</a:t>
            </a:r>
            <a:r>
              <a:rPr lang="zh-TW" altLang="en-US" sz="1400" b="1" dirty="0" smtClean="0">
                <a:latin typeface="微軟正黑體" panose="020B0604030504040204" pitchFamily="34" charset="-120"/>
                <a:ea typeface="微軟正黑體" panose="020B0604030504040204" pitchFamily="34" charset="-120"/>
              </a:rPr>
              <a:t> </a:t>
            </a:r>
            <a:r>
              <a:rPr lang="en-US" altLang="zh-TW" sz="1400" b="1" dirty="0" smtClean="0">
                <a:latin typeface="微軟正黑體" panose="020B0604030504040204" pitchFamily="34" charset="-120"/>
                <a:ea typeface="微軟正黑體" panose="020B0604030504040204" pitchFamily="34" charset="-120"/>
              </a:rPr>
              <a:t>–</a:t>
            </a:r>
            <a:r>
              <a:rPr lang="zh-TW" altLang="en-US" sz="1400" b="1" dirty="0" smtClean="0">
                <a:latin typeface="微軟正黑體" panose="020B0604030504040204" pitchFamily="34" charset="-120"/>
                <a:ea typeface="微軟正黑體" panose="020B0604030504040204" pitchFamily="34" charset="-120"/>
              </a:rPr>
              <a:t> </a:t>
            </a:r>
            <a:r>
              <a:rPr lang="en-US" altLang="zh-TW" sz="1400" b="1" dirty="0" smtClean="0">
                <a:latin typeface="微軟正黑體" panose="020B0604030504040204" pitchFamily="34" charset="-120"/>
                <a:ea typeface="微軟正黑體" panose="020B0604030504040204" pitchFamily="34" charset="-120"/>
              </a:rPr>
              <a:t>2019/03</a:t>
            </a:r>
            <a:endParaRPr lang="zh-TW" altLang="en-US" sz="1400" b="1" dirty="0" smtClean="0">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2187093" y="2705423"/>
            <a:ext cx="4128656" cy="1908215"/>
          </a:xfrm>
          <a:prstGeom prst="rect">
            <a:avLst/>
          </a:prstGeom>
          <a:noFill/>
        </p:spPr>
        <p:txBody>
          <a:bodyPr wrap="square" rtlCol="0">
            <a:spAutoFit/>
          </a:bodyPr>
          <a:lstStyle/>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基金名稱</a:t>
            </a:r>
            <a:endParaRPr lang="en-US" altLang="zh-TW" sz="2000" b="1"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基金單位價格</a:t>
            </a:r>
            <a:endParaRPr lang="en-US" altLang="zh-TW" sz="2000" b="1"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本月</a:t>
            </a:r>
            <a:r>
              <a:rPr lang="zh-TW" altLang="en-US" sz="2000" b="1" dirty="0">
                <a:latin typeface="微軟正黑體" panose="020B0604030504040204" pitchFamily="34" charset="-120"/>
                <a:ea typeface="微軟正黑體" panose="020B0604030504040204" pitchFamily="34" charset="-120"/>
              </a:rPr>
              <a:t>定期定額扣款筆</a:t>
            </a:r>
            <a:r>
              <a:rPr lang="zh-TW" altLang="en-US" sz="2000" b="1" dirty="0" smtClean="0">
                <a:latin typeface="微軟正黑體" panose="020B0604030504040204" pitchFamily="34" charset="-120"/>
                <a:ea typeface="微軟正黑體" panose="020B0604030504040204" pitchFamily="34" charset="-120"/>
              </a:rPr>
              <a:t>數</a:t>
            </a:r>
            <a:endParaRPr lang="en-US" altLang="zh-TW" sz="2000" b="1"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本月</a:t>
            </a:r>
            <a:r>
              <a:rPr lang="zh-TW" altLang="en-US" sz="2000" b="1" dirty="0">
                <a:latin typeface="微軟正黑體" panose="020B0604030504040204" pitchFamily="34" charset="-120"/>
                <a:ea typeface="微軟正黑體" panose="020B0604030504040204" pitchFamily="34" charset="-120"/>
              </a:rPr>
              <a:t>定期定額扣款</a:t>
            </a:r>
            <a:r>
              <a:rPr lang="zh-TW" altLang="en-US" sz="2000" b="1" dirty="0" smtClean="0">
                <a:latin typeface="微軟正黑體" panose="020B0604030504040204" pitchFamily="34" charset="-120"/>
                <a:ea typeface="微軟正黑體" panose="020B0604030504040204" pitchFamily="34" charset="-120"/>
              </a:rPr>
              <a:t>人數</a:t>
            </a:r>
            <a:endParaRPr lang="en-US" altLang="zh-TW" sz="2000" b="1"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本月</a:t>
            </a:r>
            <a:r>
              <a:rPr lang="zh-TW" altLang="en-US" sz="2000" b="1" dirty="0">
                <a:latin typeface="微軟正黑體" panose="020B0604030504040204" pitchFamily="34" charset="-120"/>
                <a:ea typeface="微軟正黑體" panose="020B0604030504040204" pitchFamily="34" charset="-120"/>
              </a:rPr>
              <a:t>定期定額扣款</a:t>
            </a:r>
            <a:r>
              <a:rPr lang="zh-TW" altLang="en-US" sz="2000" b="1" dirty="0" smtClean="0">
                <a:latin typeface="微軟正黑體" panose="020B0604030504040204" pitchFamily="34" charset="-120"/>
                <a:ea typeface="微軟正黑體" panose="020B0604030504040204" pitchFamily="34" charset="-120"/>
              </a:rPr>
              <a:t>金額</a:t>
            </a:r>
            <a:endParaRPr lang="en-US" altLang="zh-TW" sz="2000" b="1" dirty="0" smtClean="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2187093" y="1682584"/>
            <a:ext cx="3553178" cy="523220"/>
          </a:xfrm>
          <a:prstGeom prst="rect">
            <a:avLst/>
          </a:prstGeom>
          <a:noFill/>
        </p:spPr>
        <p:txBody>
          <a:bodyPr wrap="square" rtlCol="0">
            <a:spAutoFit/>
          </a:bodyPr>
          <a:lstStyle/>
          <a:p>
            <a:pPr algn="ctr"/>
            <a:r>
              <a:rPr lang="zh-TW" altLang="en-US" sz="2800" b="1" dirty="0" smtClean="0">
                <a:solidFill>
                  <a:srgbClr val="CB4B23"/>
                </a:solidFill>
                <a:latin typeface="微軟正黑體" panose="020B0604030504040204" pitchFamily="34" charset="-120"/>
                <a:ea typeface="微軟正黑體" panose="020B0604030504040204" pitchFamily="34" charset="-120"/>
              </a:rPr>
              <a:t>定期定額基金資料</a:t>
            </a:r>
            <a:endParaRPr lang="zh-TW" altLang="en-US" sz="2800" b="1" dirty="0">
              <a:solidFill>
                <a:srgbClr val="CB4B23"/>
              </a:solidFill>
              <a:latin typeface="微軟正黑體" panose="020B0604030504040204" pitchFamily="34" charset="-120"/>
              <a:ea typeface="微軟正黑體" panose="020B0604030504040204" pitchFamily="34" charset="-120"/>
            </a:endParaRPr>
          </a:p>
        </p:txBody>
      </p:sp>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901" y="4756503"/>
            <a:ext cx="1371600" cy="1371600"/>
          </a:xfrm>
          <a:prstGeom prst="rect">
            <a:avLst/>
          </a:prstGeom>
        </p:spPr>
      </p:pic>
      <p:sp>
        <p:nvSpPr>
          <p:cNvPr id="9" name="文字方塊 8"/>
          <p:cNvSpPr txBox="1"/>
          <p:nvPr/>
        </p:nvSpPr>
        <p:spPr>
          <a:xfrm>
            <a:off x="-587888" y="6128103"/>
            <a:ext cx="3553178" cy="523220"/>
          </a:xfrm>
          <a:prstGeom prst="rect">
            <a:avLst/>
          </a:prstGeom>
          <a:noFill/>
        </p:spPr>
        <p:txBody>
          <a:bodyPr wrap="square" rtlCol="0">
            <a:spAutoFit/>
          </a:bodyPr>
          <a:lstStyle/>
          <a:p>
            <a:pPr algn="ctr"/>
            <a:r>
              <a:rPr lang="zh-TW" altLang="en-US" sz="2800" b="1" dirty="0" smtClean="0">
                <a:solidFill>
                  <a:srgbClr val="CB4B23"/>
                </a:solidFill>
                <a:latin typeface="微軟正黑體" panose="020B0604030504040204" pitchFamily="34" charset="-120"/>
                <a:ea typeface="微軟正黑體" panose="020B0604030504040204" pitchFamily="34" charset="-120"/>
              </a:rPr>
              <a:t>資料來源</a:t>
            </a:r>
            <a:endParaRPr lang="zh-TW" altLang="en-US" sz="2800" b="1" dirty="0">
              <a:solidFill>
                <a:srgbClr val="CB4B23"/>
              </a:solidFill>
              <a:latin typeface="微軟正黑體" panose="020B0604030504040204" pitchFamily="34" charset="-120"/>
              <a:ea typeface="微軟正黑體" panose="020B0604030504040204" pitchFamily="34" charset="-120"/>
            </a:endParaRPr>
          </a:p>
        </p:txBody>
      </p:sp>
      <p:pic>
        <p:nvPicPr>
          <p:cNvPr id="1026" name="Picture 2" descr="data, directory, document, documents, files, folder, open fil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340" y="2351400"/>
            <a:ext cx="1803753" cy="1803753"/>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p:cNvSpPr txBox="1"/>
          <p:nvPr/>
        </p:nvSpPr>
        <p:spPr>
          <a:xfrm>
            <a:off x="-587888" y="4155153"/>
            <a:ext cx="3553178" cy="523220"/>
          </a:xfrm>
          <a:prstGeom prst="rect">
            <a:avLst/>
          </a:prstGeom>
          <a:noFill/>
        </p:spPr>
        <p:txBody>
          <a:bodyPr wrap="square" rtlCol="0">
            <a:spAutoFit/>
          </a:bodyPr>
          <a:lstStyle/>
          <a:p>
            <a:pPr algn="ctr"/>
            <a:r>
              <a:rPr lang="zh-TW" altLang="en-US" sz="2800" b="1" dirty="0" smtClean="0">
                <a:solidFill>
                  <a:srgbClr val="CB4B23"/>
                </a:solidFill>
                <a:latin typeface="微軟正黑體" panose="020B0604030504040204" pitchFamily="34" charset="-120"/>
                <a:ea typeface="微軟正黑體" panose="020B0604030504040204" pitchFamily="34" charset="-120"/>
              </a:rPr>
              <a:t>資料欄位</a:t>
            </a:r>
            <a:endParaRPr lang="zh-TW" altLang="en-US" sz="2800" b="1" dirty="0">
              <a:solidFill>
                <a:srgbClr val="CB4B23"/>
              </a:solidFill>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8811492" y="1744915"/>
            <a:ext cx="3553178" cy="523220"/>
          </a:xfrm>
          <a:prstGeom prst="rect">
            <a:avLst/>
          </a:prstGeom>
          <a:noFill/>
        </p:spPr>
        <p:txBody>
          <a:bodyPr wrap="square" rtlCol="0">
            <a:spAutoFit/>
          </a:bodyPr>
          <a:lstStyle/>
          <a:p>
            <a:pPr algn="ctr"/>
            <a:r>
              <a:rPr lang="zh-TW" altLang="en-US" sz="2800" b="1" dirty="0" smtClean="0">
                <a:solidFill>
                  <a:srgbClr val="CB4B23"/>
                </a:solidFill>
                <a:latin typeface="微軟正黑體" panose="020B0604030504040204" pitchFamily="34" charset="-120"/>
                <a:ea typeface="微軟正黑體" panose="020B0604030504040204" pitchFamily="34" charset="-120"/>
              </a:rPr>
              <a:t>新聞內容</a:t>
            </a:r>
            <a:endParaRPr lang="zh-TW" altLang="en-US" sz="2800" b="1" dirty="0">
              <a:solidFill>
                <a:srgbClr val="CB4B23"/>
              </a:solidFill>
              <a:latin typeface="微軟正黑體" panose="020B0604030504040204" pitchFamily="34" charset="-120"/>
              <a:ea typeface="微軟正黑體" panose="020B0604030504040204" pitchFamily="34" charset="-120"/>
            </a:endParaRPr>
          </a:p>
        </p:txBody>
      </p:sp>
      <p:sp>
        <p:nvSpPr>
          <p:cNvPr id="15" name="文字方塊 14"/>
          <p:cNvSpPr txBox="1"/>
          <p:nvPr/>
        </p:nvSpPr>
        <p:spPr>
          <a:xfrm>
            <a:off x="9340820" y="2765249"/>
            <a:ext cx="2411493" cy="1015663"/>
          </a:xfrm>
          <a:prstGeom prst="rect">
            <a:avLst/>
          </a:prstGeom>
          <a:noFill/>
        </p:spPr>
        <p:txBody>
          <a:bodyPr wrap="square" rtlCol="0">
            <a:spAutoFit/>
          </a:bodyPr>
          <a:lstStyle/>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發布時間</a:t>
            </a:r>
            <a:endParaRPr lang="en-US" altLang="zh-TW" sz="2000" b="1"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新聞標題</a:t>
            </a:r>
            <a:endParaRPr lang="en-US" altLang="zh-TW" sz="2000" b="1"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新聞內容</a:t>
            </a:r>
            <a:endParaRPr lang="zh-TW" altLang="en-US" b="1" dirty="0">
              <a:latin typeface="微軟正黑體" panose="020B0604030504040204" pitchFamily="34" charset="-120"/>
              <a:ea typeface="微軟正黑體" panose="020B0604030504040204" pitchFamily="34" charset="-120"/>
            </a:endParaRPr>
          </a:p>
        </p:txBody>
      </p:sp>
      <p:sp>
        <p:nvSpPr>
          <p:cNvPr id="17" name="內容版面配置區 2"/>
          <p:cNvSpPr txBox="1">
            <a:spLocks/>
          </p:cNvSpPr>
          <p:nvPr/>
        </p:nvSpPr>
        <p:spPr>
          <a:xfrm>
            <a:off x="9728521" y="5231589"/>
            <a:ext cx="3250557" cy="1254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b="1" dirty="0" err="1" smtClean="0">
                <a:latin typeface="微軟正黑體" panose="020B0604030504040204" pitchFamily="34" charset="-120"/>
                <a:ea typeface="微軟正黑體" panose="020B0604030504040204" pitchFamily="34" charset="-120"/>
              </a:rPr>
              <a:t>MoneyDJ</a:t>
            </a:r>
            <a:r>
              <a:rPr lang="zh-TW" altLang="en-US" sz="1800" b="1" dirty="0" smtClean="0">
                <a:latin typeface="微軟正黑體" panose="020B0604030504040204" pitchFamily="34" charset="-120"/>
                <a:ea typeface="微軟正黑體" panose="020B0604030504040204" pitchFamily="34" charset="-120"/>
              </a:rPr>
              <a:t>新聞摘錄</a:t>
            </a:r>
            <a:endParaRPr lang="en-US" altLang="zh-TW" sz="1800" b="1" dirty="0" smtClean="0">
              <a:latin typeface="微軟正黑體" panose="020B0604030504040204" pitchFamily="34" charset="-120"/>
              <a:ea typeface="微軟正黑體" panose="020B0604030504040204" pitchFamily="34" charset="-120"/>
            </a:endParaRPr>
          </a:p>
          <a:p>
            <a:r>
              <a:rPr lang="zh-TW" altLang="en-US" sz="1800" b="1" dirty="0" smtClean="0">
                <a:latin typeface="微軟正黑體" panose="020B0604030504040204" pitchFamily="34" charset="-120"/>
                <a:ea typeface="微軟正黑體" panose="020B0604030504040204" pitchFamily="34" charset="-120"/>
                <a:hlinkClick r:id="rId3"/>
              </a:rPr>
              <a:t> </a:t>
            </a:r>
            <a:r>
              <a:rPr lang="zh-TW" altLang="en-US" sz="1800" b="1" dirty="0" smtClean="0">
                <a:latin typeface="微軟正黑體" panose="020B0604030504040204" pitchFamily="34" charset="-120"/>
                <a:ea typeface="微軟正黑體" panose="020B0604030504040204" pitchFamily="34" charset="-120"/>
              </a:rPr>
              <a:t>資料時間</a:t>
            </a:r>
            <a:r>
              <a:rPr lang="en-US" altLang="zh-TW" sz="1800" b="1" dirty="0" smtClean="0">
                <a:latin typeface="微軟正黑體" panose="020B0604030504040204" pitchFamily="34" charset="-120"/>
                <a:ea typeface="微軟正黑體" panose="020B0604030504040204" pitchFamily="34" charset="-120"/>
              </a:rPr>
              <a:t>:</a:t>
            </a:r>
          </a:p>
          <a:p>
            <a:pPr lvl="1"/>
            <a:r>
              <a:rPr lang="en-US" altLang="zh-TW" sz="1400" b="1" dirty="0" smtClean="0">
                <a:latin typeface="微軟正黑體" panose="020B0604030504040204" pitchFamily="34" charset="-120"/>
                <a:ea typeface="微軟正黑體" panose="020B0604030504040204" pitchFamily="34" charset="-120"/>
              </a:rPr>
              <a:t>2016/08</a:t>
            </a:r>
            <a:r>
              <a:rPr lang="zh-TW" altLang="en-US" sz="1400" b="1" dirty="0" smtClean="0">
                <a:latin typeface="微軟正黑體" panose="020B0604030504040204" pitchFamily="34" charset="-120"/>
                <a:ea typeface="微軟正黑體" panose="020B0604030504040204" pitchFamily="34" charset="-120"/>
              </a:rPr>
              <a:t> </a:t>
            </a:r>
            <a:r>
              <a:rPr lang="en-US" altLang="zh-TW" sz="1400" b="1" dirty="0" smtClean="0">
                <a:latin typeface="微軟正黑體" panose="020B0604030504040204" pitchFamily="34" charset="-120"/>
                <a:ea typeface="微軟正黑體" panose="020B0604030504040204" pitchFamily="34" charset="-120"/>
              </a:rPr>
              <a:t>–</a:t>
            </a:r>
            <a:r>
              <a:rPr lang="zh-TW" altLang="en-US" sz="1400" b="1" dirty="0" smtClean="0">
                <a:latin typeface="微軟正黑體" panose="020B0604030504040204" pitchFamily="34" charset="-120"/>
                <a:ea typeface="微軟正黑體" panose="020B0604030504040204" pitchFamily="34" charset="-120"/>
              </a:rPr>
              <a:t> </a:t>
            </a:r>
            <a:r>
              <a:rPr lang="en-US" altLang="zh-TW" sz="1400" b="1" dirty="0" smtClean="0">
                <a:latin typeface="微軟正黑體" panose="020B0604030504040204" pitchFamily="34" charset="-120"/>
                <a:ea typeface="微軟正黑體" panose="020B0604030504040204" pitchFamily="34" charset="-120"/>
              </a:rPr>
              <a:t>2019/03</a:t>
            </a:r>
            <a:endParaRPr lang="zh-TW" altLang="en-US" sz="1400" b="1" dirty="0" smtClean="0">
              <a:latin typeface="微軟正黑體" panose="020B0604030504040204" pitchFamily="34" charset="-120"/>
              <a:ea typeface="微軟正黑體" panose="020B0604030504040204" pitchFamily="34" charset="-120"/>
            </a:endParaRPr>
          </a:p>
        </p:txBody>
      </p:sp>
      <p:sp>
        <p:nvSpPr>
          <p:cNvPr id="19" name="文字方塊 18"/>
          <p:cNvSpPr txBox="1"/>
          <p:nvPr/>
        </p:nvSpPr>
        <p:spPr>
          <a:xfrm>
            <a:off x="5425240" y="1744145"/>
            <a:ext cx="3553178" cy="523220"/>
          </a:xfrm>
          <a:prstGeom prst="rect">
            <a:avLst/>
          </a:prstGeom>
          <a:noFill/>
        </p:spPr>
        <p:txBody>
          <a:bodyPr wrap="square" rtlCol="0">
            <a:spAutoFit/>
          </a:bodyPr>
          <a:lstStyle/>
          <a:p>
            <a:pPr algn="ctr"/>
            <a:r>
              <a:rPr lang="zh-TW" altLang="en-US" sz="2800" b="1" dirty="0" smtClean="0">
                <a:solidFill>
                  <a:srgbClr val="CB4B23"/>
                </a:solidFill>
                <a:latin typeface="微軟正黑體" panose="020B0604030504040204" pitchFamily="34" charset="-120"/>
                <a:ea typeface="微軟正黑體" panose="020B0604030504040204" pitchFamily="34" charset="-120"/>
              </a:rPr>
              <a:t>總經</a:t>
            </a:r>
            <a:r>
              <a:rPr lang="zh-TW" altLang="en-US" sz="2800" b="1" dirty="0">
                <a:solidFill>
                  <a:srgbClr val="CB4B23"/>
                </a:solidFill>
                <a:latin typeface="微軟正黑體" panose="020B0604030504040204" pitchFamily="34" charset="-120"/>
                <a:ea typeface="微軟正黑體" panose="020B0604030504040204" pitchFamily="34" charset="-120"/>
              </a:rPr>
              <a:t>指標</a:t>
            </a:r>
          </a:p>
        </p:txBody>
      </p:sp>
      <p:sp>
        <p:nvSpPr>
          <p:cNvPr id="20" name="文字方塊 19"/>
          <p:cNvSpPr txBox="1"/>
          <p:nvPr/>
        </p:nvSpPr>
        <p:spPr>
          <a:xfrm>
            <a:off x="5835951" y="2749125"/>
            <a:ext cx="3586450" cy="1938992"/>
          </a:xfrm>
          <a:prstGeom prst="rect">
            <a:avLst/>
          </a:prstGeom>
          <a:noFill/>
        </p:spPr>
        <p:txBody>
          <a:bodyPr wrap="square" rtlCol="0">
            <a:spAutoFit/>
          </a:bodyPr>
          <a:lstStyle/>
          <a:p>
            <a:pPr marL="800100" lvl="1" indent="-342900">
              <a:buFont typeface="Arial" panose="020B0604020202020204" pitchFamily="34" charset="0"/>
              <a:buChar char="•"/>
            </a:pPr>
            <a:r>
              <a:rPr lang="en-US" altLang="zh-TW" sz="2000" b="1" dirty="0" smtClean="0">
                <a:latin typeface="微軟正黑體" panose="020B0604030504040204" pitchFamily="34" charset="-120"/>
                <a:ea typeface="微軟正黑體" panose="020B0604030504040204" pitchFamily="34" charset="-120"/>
              </a:rPr>
              <a:t>GDP</a:t>
            </a:r>
          </a:p>
          <a:p>
            <a:pPr marL="800100" lvl="1" indent="-342900">
              <a:buFont typeface="Arial" panose="020B0604020202020204" pitchFamily="34" charset="0"/>
              <a:buChar char="•"/>
            </a:pPr>
            <a:r>
              <a:rPr lang="en-US" altLang="zh-TW" sz="2000" b="1" dirty="0" smtClean="0">
                <a:latin typeface="微軟正黑體" panose="020B0604030504040204" pitchFamily="34" charset="-120"/>
                <a:ea typeface="微軟正黑體" panose="020B0604030504040204" pitchFamily="34" charset="-120"/>
              </a:rPr>
              <a:t>CPI</a:t>
            </a:r>
            <a:r>
              <a:rPr lang="zh-TW" altLang="en-US" sz="2000" b="1" dirty="0" smtClean="0">
                <a:latin typeface="微軟正黑體" panose="020B0604030504040204" pitchFamily="34" charset="-120"/>
                <a:ea typeface="微軟正黑體" panose="020B0604030504040204" pitchFamily="34" charset="-120"/>
              </a:rPr>
              <a:t> 消費者物價指數</a:t>
            </a:r>
            <a:endParaRPr lang="en-US" altLang="zh-TW" sz="2000" b="1"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en-US" altLang="zh-TW" sz="2000" b="1" dirty="0" smtClean="0">
                <a:latin typeface="微軟正黑體" panose="020B0604030504040204" pitchFamily="34" charset="-120"/>
                <a:ea typeface="微軟正黑體" panose="020B0604030504040204" pitchFamily="34" charset="-120"/>
              </a:rPr>
              <a:t>Money Supply</a:t>
            </a:r>
          </a:p>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失業率</a:t>
            </a:r>
            <a:endParaRPr lang="en-US" altLang="zh-TW" sz="2000" b="1"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000" b="1" dirty="0">
                <a:latin typeface="微軟正黑體" panose="020B0604030504040204" pitchFamily="34" charset="-120"/>
                <a:ea typeface="微軟正黑體" panose="020B0604030504040204" pitchFamily="34" charset="-120"/>
              </a:rPr>
              <a:t>銅</a:t>
            </a:r>
            <a:endParaRPr lang="en-US" altLang="zh-TW" sz="2000" b="1"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sz="2000" b="1" dirty="0" smtClean="0">
                <a:latin typeface="微軟正黑體" panose="020B0604030504040204" pitchFamily="34" charset="-120"/>
                <a:ea typeface="微軟正黑體" panose="020B0604030504040204" pitchFamily="34" charset="-120"/>
              </a:rPr>
              <a:t>央行利率</a:t>
            </a:r>
            <a:endParaRPr lang="en-US" altLang="zh-TW" sz="2000" b="1" dirty="0" smtClean="0">
              <a:latin typeface="微軟正黑體" panose="020B0604030504040204" pitchFamily="34" charset="-120"/>
              <a:ea typeface="微軟正黑體" panose="020B0604030504040204" pitchFamily="34" charset="-120"/>
            </a:endParaRPr>
          </a:p>
        </p:txBody>
      </p:sp>
      <p:sp>
        <p:nvSpPr>
          <p:cNvPr id="21" name="內容版面配置區 2"/>
          <p:cNvSpPr txBox="1">
            <a:spLocks/>
          </p:cNvSpPr>
          <p:nvPr/>
        </p:nvSpPr>
        <p:spPr>
          <a:xfrm>
            <a:off x="6096000" y="5231589"/>
            <a:ext cx="3498913" cy="12541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1800" b="1" dirty="0" smtClean="0">
                <a:latin typeface="微軟正黑體" panose="020B0604030504040204" pitchFamily="34" charset="-120"/>
                <a:ea typeface="微軟正黑體" panose="020B0604030504040204" pitchFamily="34" charset="-120"/>
              </a:rPr>
              <a:t>FRED</a:t>
            </a:r>
            <a:r>
              <a:rPr lang="zh-TW" altLang="en-US" sz="1800" b="1" dirty="0" smtClean="0">
                <a:latin typeface="微軟正黑體" panose="020B0604030504040204" pitchFamily="34" charset="-120"/>
                <a:ea typeface="微軟正黑體" panose="020B0604030504040204" pitchFamily="34" charset="-120"/>
              </a:rPr>
              <a:t>、</a:t>
            </a:r>
            <a:r>
              <a:rPr lang="en-US" altLang="zh-TW" sz="1800" b="1" dirty="0" err="1" smtClean="0">
                <a:latin typeface="微軟正黑體" panose="020B0604030504040204" pitchFamily="34" charset="-120"/>
                <a:ea typeface="微軟正黑體" panose="020B0604030504040204" pitchFamily="34" charset="-120"/>
              </a:rPr>
              <a:t>TheGlobalEconomy</a:t>
            </a:r>
            <a:endParaRPr lang="en-US" altLang="zh-TW" sz="1800" b="1" dirty="0" smtClean="0">
              <a:latin typeface="微軟正黑體" panose="020B0604030504040204" pitchFamily="34" charset="-120"/>
              <a:ea typeface="微軟正黑體" panose="020B0604030504040204" pitchFamily="34" charset="-120"/>
            </a:endParaRPr>
          </a:p>
          <a:p>
            <a:r>
              <a:rPr lang="zh-TW" altLang="en-US" sz="1800" b="1" dirty="0" smtClean="0">
                <a:latin typeface="微軟正黑體" panose="020B0604030504040204" pitchFamily="34" charset="-120"/>
                <a:ea typeface="微軟正黑體" panose="020B0604030504040204" pitchFamily="34" charset="-120"/>
                <a:hlinkClick r:id="rId3"/>
              </a:rPr>
              <a:t> </a:t>
            </a:r>
            <a:r>
              <a:rPr lang="zh-TW" altLang="en-US" sz="1800" b="1" dirty="0" smtClean="0">
                <a:latin typeface="微軟正黑體" panose="020B0604030504040204" pitchFamily="34" charset="-120"/>
                <a:ea typeface="微軟正黑體" panose="020B0604030504040204" pitchFamily="34" charset="-120"/>
              </a:rPr>
              <a:t>資料時間</a:t>
            </a:r>
            <a:r>
              <a:rPr lang="en-US" altLang="zh-TW" sz="1800" b="1" dirty="0" smtClean="0">
                <a:latin typeface="微軟正黑體" panose="020B0604030504040204" pitchFamily="34" charset="-120"/>
                <a:ea typeface="微軟正黑體" panose="020B0604030504040204" pitchFamily="34" charset="-120"/>
              </a:rPr>
              <a:t>:</a:t>
            </a:r>
          </a:p>
          <a:p>
            <a:pPr lvl="1"/>
            <a:r>
              <a:rPr lang="en-US" altLang="zh-TW" sz="1400" b="1" dirty="0" smtClean="0">
                <a:latin typeface="微軟正黑體" panose="020B0604030504040204" pitchFamily="34" charset="-120"/>
                <a:ea typeface="微軟正黑體" panose="020B0604030504040204" pitchFamily="34" charset="-120"/>
              </a:rPr>
              <a:t>Depends on the data</a:t>
            </a:r>
            <a:endParaRPr lang="zh-TW" altLang="en-US" sz="1400" b="1"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61021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7200" y="-155864"/>
            <a:ext cx="13082155" cy="7159337"/>
          </a:xfrm>
          <a:prstGeom prst="rect">
            <a:avLst/>
          </a:prstGeom>
          <a:solidFill>
            <a:srgbClr val="F2AD3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b="1" dirty="0" smtClean="0">
                <a:solidFill>
                  <a:schemeClr val="bg1"/>
                </a:solidFill>
                <a:latin typeface="微軟正黑體" panose="020B0604030504040204" pitchFamily="34" charset="-120"/>
                <a:ea typeface="微軟正黑體" panose="020B0604030504040204" pitchFamily="34" charset="-120"/>
              </a:rPr>
              <a:t>資料分析 </a:t>
            </a:r>
            <a:r>
              <a:rPr lang="en-US" altLang="zh-TW" b="1" dirty="0" smtClean="0">
                <a:solidFill>
                  <a:schemeClr val="bg1"/>
                </a:solidFill>
                <a:latin typeface="微軟正黑體" panose="020B0604030504040204" pitchFamily="34" charset="-120"/>
                <a:ea typeface="微軟正黑體" panose="020B0604030504040204" pitchFamily="34" charset="-120"/>
              </a:rPr>
              <a:t>–</a:t>
            </a:r>
            <a:r>
              <a:rPr lang="zh-TW" altLang="en-US" b="1" dirty="0" smtClean="0">
                <a:solidFill>
                  <a:schemeClr val="bg1"/>
                </a:solidFill>
                <a:latin typeface="微軟正黑體" panose="020B0604030504040204" pitchFamily="34" charset="-120"/>
                <a:ea typeface="微軟正黑體" panose="020B0604030504040204" pitchFamily="34" charset="-120"/>
              </a:rPr>
              <a:t> </a:t>
            </a:r>
            <a:r>
              <a:rPr lang="zh-TW" altLang="en-US" sz="3200" b="1" dirty="0" smtClean="0">
                <a:solidFill>
                  <a:schemeClr val="bg1"/>
                </a:solidFill>
                <a:latin typeface="微軟正黑體" panose="020B0604030504040204" pitchFamily="34" charset="-120"/>
                <a:ea typeface="微軟正黑體" panose="020B0604030504040204" pitchFamily="34" charset="-120"/>
              </a:rPr>
              <a:t>新聞資料</a:t>
            </a:r>
            <a:endParaRPr lang="zh-TW" altLang="en-US" dirty="0">
              <a:latin typeface="微軟正黑體" panose="020B0604030504040204" pitchFamily="34" charset="-120"/>
              <a:ea typeface="微軟正黑體" panose="020B0604030504040204" pitchFamily="34" charset="-120"/>
            </a:endParaRPr>
          </a:p>
        </p:txBody>
      </p:sp>
      <p:pic>
        <p:nvPicPr>
          <p:cNvPr id="2050" name="Picture 2" descr="https://cdn.iconscout.com/icon/premium/png-256-thumb/classification-1-6730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4124" y="2211677"/>
            <a:ext cx="1930901" cy="1930901"/>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0650" y="2211677"/>
            <a:ext cx="2096001" cy="1927358"/>
          </a:xfrm>
          <a:prstGeom prst="rect">
            <a:avLst/>
          </a:prstGeom>
        </p:spPr>
      </p:pic>
      <p:sp>
        <p:nvSpPr>
          <p:cNvPr id="6" name="AutoShape 4" descr="data:image/jpeg;base64,/9j/4AAQSkZJRgABAQAAAQABAAD/2wCEAAkGBxITEhUTExIVFRUXFxcVFRUVFRYVGBUXFRUWFxUXFxUYHSggGB0lGxYVITIhJSkrLi4uFx8zODMtNygtLisBCgoKDg0OGBAQGy0lHx4xNy8tLTI1Kys3LS0uLystMC0tLSsuKy83LS0tKy0rLSstLS0rLSsrLS0tLS0rLS0tLf/AABEIAOEA4QMBIgACEQEDEQH/xAAcAAABBAMBAAAAAAAAAAAAAAAAAQQFBwIDBgj/xABMEAABAwEEBgMIDwYGAwEAAAABAAIDEQQFITEGEkFRYXEHEyIycoGRkqGx0RQjQkNEUlNic4KTosHS8RU0g7LC4SQzVLPD8BYXo3T/xAAZAQEAAwEBAAAAAAAAAAAAAAAAAQMEAgX/xAAzEQACAQMBBgQFAgcBAAAAAAAAAQIDBBFBBRIhMTNREzSB8BQycbHRocEiI1JhkbLhFf/aAAwDAQACEQMRAD8Au9FdyDuScB+iAUnYEE7NqTLAIy5oBSac0E0SZc0ZYnP/ALkgFrTNFdpWLnAAucQABUkmgA5qvNKOlWzw1ZZgLRIMNatIWnfrZyfVw4qUmwWLrYVOA9HNcpfPSLd9nqDN1rh7iAdYajYXDsg8CVSWkGldstlevmJb8k3sRj6gz+tU8VCqxU+4LRvTpklNRZ7Kxg2OmcXnyGUA8ormLd0i3nL8JLBuiYxnnoXedcqhdbqIH89+2t+L7VaHc5pCPFrUCZPlce6cTzJPpWKFIMmPIyJHIkJ3DfNqZ3Fpnb3s0jfQ5MkIDprF0gXnHla3uG6QMk87hXzrpbs6Y7S2gns8cg2mNzojTfQ6wPmVaIUOKBf9y9J13z4OkMDt0w1R9oCW+MhdjDKHAOBBacQQQQRvBGa8nqSuS/7TZDWzzPjxqWg1Y7nGeyedKrl0+xJ6gBQDXkqv0Z6W45KR21nVOy62MExk/Obi5n3hyVl2e0MlaHxua9jhUOaQ4OHAjAhVtNA2g15IruSZ4BHAfooApOwIJ2BJlgEZc0ApPjS1WOXEpQKZ5oBUqRKgMSdgSZYBKTuzSZc0AZc0Zc0Zc0ZYnNAGWJzULpPpPZ7DH1k7u0a9XE3F7yPijdvcaAKJ0906jsDdRoElpcKtj9zGDk+SmQ3DM8BUih7zvGW0SOlmeZJHZuPmAGQA2AYLuMMgndL9N7VbyQ93Vw+5gYezzec3nnhuAXMoQrUsEAhCFIBCEIAQhCAEIQgBCEIAQhCAFN6M6VWqwvrC/sE1fE7GN+/D3J+cKHnkoRCgHozQ/TWz29tGHq5gKvhce0Btc0+7bxHhAXS5YBeUrNO+N7Xsc5j2mrXNNC0jaCFdnR30httVLPaKNtPuXYBs/L4r97cjs3CqUMciSwcuaMuJRlxKMsTmuAGWJzSgbSk4lKBtKAVKkqlQGJNOaTLmlJokyxOf/cEAZYnNcf0h6aNsEYayjrTIPa2nERty6x43bhtPAEiW0t0hjsNndPJi7uYo60L3nJvLaTsAK843peElolfNK7WkeauPoAGwAUAG4LuEcg1Wm0Pke6SRxe9xLnOcalxOZJWtCFcQCEIQAhCEAIQhACEIQAhCEAIQhACEIQAhCEAIBINQSCMQQaEEZEEZFCEBd/Rjp57KHsa0n/ENHYeff2gfzgZjaMd9LC4leUYJnMc17HFrmkOa4Gha4GoIO8Fehej3Sxtvgq8gTx0bK0YDhI0bnUPIghUzjjiiTqeJSjHFJnickox5elcAyqhCEBicMVi5wALnEAAVJOQAzWR3lV10yaRdTZxZmGklorrUzbCO6r3x7PLWUpZYK46QNKDb7UXgnqY6sgb83a88XEV5Bo2LmUIV6RAIQpWwaOWqbU6uEkPLQ0lzWg6xoCanAYrmdSEPmaX14EpN8iKQrzujowsUUTWTs6+XN8mvIwAn3LWtcMBxx9Aeno8uvL2IK/Sz/nTfRB5/QvQB6O7r/wBKCfpZ/wA6D0d3WPgoP8Wf86jxEDz+hegP/Xd1jOyj7Wf860Wno/u1oB9igfxZvzp4iJKGQrptfR3d7waRuiOxzJHmngeXDzKttLNFJbE4EnXicaMkApjnquHuXU8dOYHSkmQc+hT+iGik9vkLY6MjbTrJXCrWVyAHunHd46K1bv6L7uYAHsfMRm58j21PBsZaKeNHJIFFoXoD/wBd3Xsso59bP+dB6O7ryFlH2s/51z4iJPP6F6APR3deQsor9LP+dB6O7r/0or9LP+dPERB5/QvQB6O7rHwUE/Sz/nTW9Oja7nROayExPPcyNfI4tOzsucQRwPmU76BRKFI39ck1klMUzaHNrh3L2/Gado4bFHLoApXRe/ZLFaWTsxoaSM+UjPdN57QdhAUUhAeqrBa2TxsljdrRvaHNO8EVH6JxWvJVL0KaRd3YZHb5Ya+ORg8J1vC9W1XcqGsMkyQkolUAxdTM5DzcV5n0yvv2ZbJZ61aTqxcI2YM8eLubirt6Ub29j3fKQaOk9oZjQ1kqHEcQwPPgXnhW01qATix2GSWuoK0pXEDOtM+Sbqf0S7qTk30uXNxUdOm5LQvtaSq1Ywlyf4Nd3aJWyeQRxxguO97aNG1ziK0A/wC1Vn3VYTBJDBraxjfHGXUpUtc0E02ZLZ0c/vElPkv62pzN++UHy4/3AvBv60qtOnKX9RulRjRqyhHsdtNhgFEW2+mxS9SIppJNQSUjYHdkuLamrhtHoUtNhzXJ3nhbZv8A8P8AyuXtnlEmL7I+CWuv0TfzpDflMTZbX9k3865JP7l/zan4kn8jkB1l221s0TZm11Xira4ECpGQ5ItuQJUfoaP8FAT8T+op/bcQNyAa5plfN2stML4ZB2XDwgjFrhuINCnufL0pM+SANGLnjstmZDEKNHacTm5zsXEnbu5AKVzwCDuCiL0dAH0fK9jqDBrnAAbMAM0BL8B+iOAXOl9kyE8nlv8AUjXsg9/kr37/AFIDosuaMuJXO69kHwiWvfv9SNeyf6iSvfv9SA6LLE5rXPlUpldBh7Rjkc/KusXGmdKVHNPZ8qlAQekNxQ2yIxzDixw7qN3xmn8MiqWvfQ61WeQsc0OGOo8EAPbsIBNRxGzzq6b5vUwlnY1ganOmVOHFQPSHPT2OdhMnojxXFWtKEG46Flmqdav4Tf1/xkp62XdJEAXtoCaDEHHPYmq6bSs1jZ3/APSVzKstqrqU1KRbeUY0arhHkOrpvB9nnjnZ3Ubw8caZt5EVHIr1Bd9sZNFHLGasexr2n5rgCPDivKqvHoWvfrbG6AmroHkD6OSr2/e1x4ArJrhkzFhUSpEqqBTnTreNZbPZwcGsdM4cXnUZ4g1/lKrl1XSjbOtvO0bmFsQ5MY2v3i5cqr48iAU/ol3UnJvpcoBT+iXdScm+lyz3nQl71Rs2f5iHr9mWf0cfvElPkj/O1Sc12zC1a3VuI64O1qYU1wa15KM6OP3iT6I/ztVh5cSvNhbRr0opvk8mm+qOFxLGqRqmw5rl71sswtbpBA+Vj7MISWOjaQ4yOccHuGynjXUTYYnNR05tGsS3qdXZra9fDRemeWc3+zn5myWn7SzfnW2zWaSM6wsdoJo4Cslmp2mkY0fxU3W15nqPvoraz8h99AY6MWV8dlhZINVzW0Lag0NScSME6tuIG70pvrWs/IU+vim9sdaiB/kU+ugNufJB3BabKZCCH6la+4rSnh2redwQEpwH6JnapJg6kcTXCmZdQ124J5wCi7x6sP7VpfG6g7IeGjnSiAy660j3iOv0n9kddaR7wyv0n9k09pHw2Sv0g9SPac/ZslfpB6kA7660jEwR/af2R11pzMEf2n9k09pzNtk+0HqQOpzNtk+0HqQEpY3yGplY1lKUo7W518y2z4ipyTS69Q62rM6XLBzg7Vzx4V/BO58Rw9KA5HTDEx7qP/pUb0lGrbP/ABPRGpLTE1Me6j/6VG9JR7Nn/ieiNZ6/yS9DnZnnp+n+rK2v556to2a/9JUGpq/e4b334FQqus+kjdf9Zgu76Gbx6u8Orr2Z43Mp89ntjT4mvH1lwik9FrZ1Nss0vxZo696XBrvukrU1wMR6hQhCzknlrSGbXtdpecdaeY+Ayup5qJgspn1c528k+M1WK0EAp/RI9qTk30uUAp/RI9qTk30uWa86EveqNmz/ADMPX7Ms/o4wtEn0X9bVYeWJzVe9HBpaJPov62qwuJWa06SLdp9d/RGqXeVA26KEyOL7NK44Vc3WocBlRwU9LvKh7XIdc/4tsY2MLWGmAzrjx8K1HnjLqIP9JPT6/wCdHUQH4JPT6+P31v60n4c2nex4o60n4e2nexoDR1MB+CT0+v8AnTe2QwYUss48v86f9acvZ7fJjTe2SnAC3N8mPBAZXW1gaRHG+MVxD61yGIqSnnAJrd7uyfbRLjmABTDLBOsuaAlcuaYWxzg7CziTAdouYK8KHHBP8uJUdbm9qvsnqzQdnsfjigNXWPGdjHlR+pHWSZmxjyo/UsdXabd/to1dpt3njQGWvJmbGPKj9SNeTP2EPKj9SwDa523/AG0atfhuH8PFAPbA5zq60IiGFKFp1s/i7vxTifEcPSm13iut7f1ow+Lhn8Xf+Ccz5UCAhr0u0TOZXJpIdQ0wO7wgLmekzKzgb5PRGu24BcT0mZWccZP+NU3C/ls0WMUrhNLi/wAMrO/e4b334FQqmr97hvffgVCq2z6SLL/rMFi8mhpgdh3HYskhWoxHor/yscPGhUf+237yhV7hJESNoSNxI8RWKe37DqWq0M+LPM3yZXD8EyXZAKf0SPak5N9LlAKf0S7qTk30uWa86EveqNmz/MQ9fsy0Ojj94kJ+SP8AO1Smnl6TQmERyFmsHk0pjTUpUnmVF9HH7xJX5I/ztTjpK7qDlJ6WLz4tq2bXviejOKlfpNZ4fszpbjmdJZoXvJJLASTtO8rTamPLyRZo3jY5xaC7DbUVWWjgrZIN2oPCmtvfD1jtaScHaGl+rkMqCi3U/kX0PHrLFSWO7M+rkPwOKnfM9SOrkOAscXlM9SaF9n2SWjxv9SC+z5CS0eN/qXZWO+rkyFji8pnqTe2RyUA9hxeUz1LAvs+QktHjf6lotj7PQUktFeb/AFIB7YQ4AgxNjNcmkGuGZonGXNM7rLNU6jnuxx161rTZXYnmXNASuWJzUbb9XXq6zGQ0HaDWnwVKkuJTG1xyF1RO2MU7ktaacakoBl2MzYXeQxHYz9gu8hi39VMfhTfs2etHVTH4U2n0bMfOgNFWH4C6neMxRVh+Aup3jFv6qY/Cm0+jZ60dVNl7Kb9mz1oDddpB1tWAw5VJAGtngKbvxTqfKg/RaLE14qHSiTKlGhurnuzr+C3z5UCAbcAuJ6TBQWfnJ/xrtssNq4npMGFn5yeiNU3HTZpsuvH3oys797hvffgVCqav3uG99+BUKrbPpI7v+swQhYyZHktRiJP9lu3IV1f+IfNCFXvgqrpKsnV3naRsc4SD+Ixrj94uXMqy+nO7tW0wTgYSRmMnZrROqPGJPuqtF1F8ACn9Ee6k5N9LlAKf0R7qTk30uWe86EveqNmz/Mw9fsy0Ojj94k+iP87V0WlWjzrWYy14bqaw7QJrrau7vfOud6OBW0SfRf1tVhZ8vSslvBTo7rNF9VlTut+PNL9iOu2yGKGOIkHUbqkjI03LXOy0Fx1HxhuyrSSMN6kJtwWHAfotaWFhHmyk5Nt6kd1dqyEkXkuwR1dqGAki8lykeARlzUkEd1dqHvkVe9cm9tjtQA9siJr8VymcuJTa2igBOaAjbKJAD1jmuNcNUEYbsVu4lLxKTiUBK8Sms93xSHWewE8a5BOs8TkjPl6UAxFzwH3ptPDj50fseA+9Np4cfOn2fL0ozwCAYm6IDgIm+f1oN0QZCJvnw86fcB+iOAQGizWOOOojYG1pWnDKvjWc+AptWzLAZrXPgOKAbZc1xPSYMIOcn/Gu2yxOa4npMGEFd8nojVNx02abLrx96MrO/e4b334FQqmr97hvffgVCq2z6SO7/rMFIaPWTrbVZ4vjzRtPIvGt5qqPXa9D93dbeTH0whY+U7qkdW0ffJ+qtL5GIv8AQhCzknFdLd09fd8jgKugImHJtRJ9wuPgCoBesJog4EOALSCCDkQRQg+BeYdJLoNktMtnNew4hpPumHGM+FpHhqrab0BGqf0SHak5N9LlAKf0SHak5N9LlTedCXvVGvZ/mIev2ZaHRwKzyfRf1tXcXlb2RNq48ABm47h61XOiF6R2eSR7yB7XQY0qdZuFdi3W2+Wyu1nSsrs7Qo0bgKrLaSSpou2jCTrvC7Dy2XpLI4nXLdwaSA0bsFpNskHvj/Ld602stoje9rBI0knIOBK6GxXLBqkvZ1ms4kiQl4o2NzsAcBjRdTuqcaip6viY/Blu7zIQ3g4e+u+0PrWJvMj38/af3XaRaOWNrR/hYSaD3pmJ8S2i47I3H2NB9lH6lpKjhDe9M7R/9f7rKO8S/KYuI3PJp5120l22catIYQanARs+K7goO/Ljs7pGvMYaeraOwSzInMNIqfUFluLuFCLnJPC7FkKTm8Ii47XIMdd3Imo8RUzd1v6zBwo4Y8Dx/sosXDZ9rD4Xv/MtVouGHVJYDG4YteHOqCN+OSwrbdu3jEv0/Jc7Of8AY6i+L1EQoBVxxA2U3n1Lmp7ymecZHU3A6o8QUNpTfElmDZbQWuD39XVpcSSGkjDV3NWejt7QWt4ZG6ppUjbTAbMsSF6PxNN03VTzFFHhy3t3UeTXoWmhlePrO/BYftjdLJ4OsU1arqY12q18tAB79Jtx2HcQtJu1mWvN9vL+ZeZU21ThJx3XwNCtJNZyRn7XOx8vil9Syst6F4qyV7saHtOGPGqlIbC1hBBkJ+dLI4eEOcQo++Ltga1z9TtuOes4VcczQGmVVzDbdOUsOLJdnLHMy9lSD3x9e+d61lHbZGkO13E8SSOVCoC6LUxnWMdI3svwBcK0IBpj/wBxT/2dF8ozygvZjUi0mnzM3hz7HZ3fbmyCuThm3dy3hcn0mZQc5PRGtcN5MaQ4SsBGXaCZ6a3sydkOq5pc0v1gDWlQyh8NCq68k6b4mmzhJVotr3hnB373De+/AqFU1fvcN778CoVXWfSQv+swV09CF06lmltBGMz9Vp+ZFUfzl/iVOWKyPlkZEwVfI5rGji40FeGK9QXPd7bPBFZ4+5jY1ld9BiTxJqfCrpvhgxj6iElEqqBiQqv6atHusjZbY29qOkctNsZPZd9VxPgedytAivJarTA2Vjo3tDmOaWuByc1woRyoVKeGDykpK5Ld1ReaA11czTKvrTjTHR59htT4TUs7qJ593Gcsd47k8RxChVZUgqkHF6llGq6U1NaHUft75g8r+ybyXoDkwD634UXPoWNWEO5ue06j0OruK9Q20RGg7r428EK37ktjZWGgIo4g1pWjoyPTRedE9sV72iGvVTyx1pXVe4VplWhXD2avEVRPksFFW8dRYaPRF43RHOGufJKDnQOqMRkGnAeJNrPopZWnWd1j+DiAPugGvhVDv0jtpztdo+2ePxWo31av9VaPt5fzK52NKT3pJNlHizSwmekYbPHGGiOMMAOQFPcuGJzJx2rmNLr+bDJGHOjaXR6wa91DQGlaVyVJPvS0HO0THnLIfSU2kkc41c4uOVXEk03VK5rWMasHB8E/+fgmFVxeS2Dpiz5SHxn1pneemTercA9hNMGsrVx2CpOA4qsULGth0U85L/jH2Ohvm+Ta2NZaGteGuDwNZwGsARvyoSpLQy92QTtoxrWkFtGkDHAjZ81cYkWp7OhubieET8bz/hXEva978Yx+GqQQCDrjZhu4V5EKPOkrdmp5YKpnVG5FFknsOlKTlvc/fc5V40sYLgfpIfjxDwj8SmFpvhjsXzsP12ADwVVXUQpjsSnHlL9B8Y+x0E95AyyuABBfga0qGgNr4aLH9pcB5SgkLYrCPLJZHaEksYJ39pcB5SP2lwHlKCQnwMe51/6U+xJXna9doFBg6uddhUahPrkuqS1TxwRCr3upXY0e6e7gBU+CmZWqlTVOO6jFWqurPeZ33Qto6ZJXW147MdY4q7ZHDtuHetNPrncrm4BMbmuyOywR2eIUbG2g47XOPEkkniU+ywXEnllYqVIlUAxIrySZ4BKdyTgP0QHNae6LNt9n1BQTR1dC85B21rj8V2R8B2LzvaYHxvcx7S17SWuacC1wNCCvVuWAVfdJ+gvspvsizj/EtHbb8u0DLvxsO0YbqdwljgCj0IIIJBFCMCDgQRgQRsKFcQCEIQAhCEAIQhACEIQAhCEAIQhACEIQAhCEAIQkJQCgfoNqvrow0P8AYcPWyt/xMoGtX3pmYj57TxoNigOizQQtLbbaWdrB0ETh3O6V4O34o2Z50pa2WAzVU5aEhlgM0ow5pMuJSjDmqwKlSJUBiTsCTLAJSdgSZc0AZc0ZcSjLiUZYnNAV50jdHgtVbTZqNtGb2ZNn/K/jkcjvFKTwuY5zHtLXNNHNcCC0jMEHIr1dxK5bTTQeC3tLz7VOBRsrRsGTZB7secbCu4zxwYPO6FK6RaOWmxSak8ZFe4kGMcneu38DQjcopWkAhCFIBCEIAQhCAEIQgBCEIAQhCAEIT65rontUgigjdI850yaPjPdk0cT6VAGIHqHFW30ddHBaW2m2M7WDooHDudofKN+5mzbjgJ/Qjo7hsVJZSJrTnrU7EX0YO35xx3UXb5YDNVyn2JDLAZoy4lGXEoy5qsBlzSgbSkyxKUDaUAqVCEBiT40mXNZFIBTHagEyxOaOJSgbSgDaUAnEozxOSWlc0Ury9KAb22xRzsMcrGvjdm1wBB8BVW6T9Eeclhfx6mU+Zkhx8DvKVtHHkg7lKbQPK953ZPZ36k8T4nbnile9OThxBITVeqrdYYpmGOWNkjDm17Q5viO1cNffRLY5amBz7O7cD1kfkuNRyDgrFNago5C7u9Oii8I69X1U7dmo/Ud4WyUA8DiuXt2jlsh/zbLO3j1bi3ymgjzrtNEEYhYlwrStCMxtHgS1UgVCFiXjePGgMkKQsVx2qX/Ks0z+LYnkeVSnnXS3X0W3lLTXYyAb5XgmnBset4jRRlA4pbrHZJJXhkUbpHnJrGlx50GzirjubogszKG0SvmO1rfameYlx8oLvbtuqCzt6uzxMibt1GgV4k5uPErhzWgKl0X6JZZCH21/VNz6qMh0h4Ofi1vgrzCti6bqgssYis8TY2jYBnxc44uPE4p9wCMslW5NkiZYDNGXEpaU4lAFOagCZc0ZYlKBtKANpQCcT+iUY4lFK4lGfJALVKhCARCVCARBSoQAUIQgBIEqEAgQlQgBCEIDlNMsvAVR9/8AdnmhCtgBvc/dBXVoR7nkhCTIO5QhCqJAJAlQgEQlQgEQlQgESoQgEKVCEAiEIQH/2Q=="/>
          <p:cNvSpPr>
            <a:spLocks noChangeAspect="1" noChangeArrowheads="1"/>
          </p:cNvSpPr>
          <p:nvPr/>
        </p:nvSpPr>
        <p:spPr bwMode="auto">
          <a:xfrm>
            <a:off x="1971924" y="3609390"/>
            <a:ext cx="1974433" cy="19744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b="1">
              <a:latin typeface="微軟正黑體" panose="020B0604030504040204" pitchFamily="34" charset="-120"/>
              <a:ea typeface="微軟正黑體" panose="020B0604030504040204" pitchFamily="34" charset="-120"/>
            </a:endParaRPr>
          </a:p>
        </p:txBody>
      </p:sp>
      <p:pic>
        <p:nvPicPr>
          <p:cNvPr id="2054" name="Picture 6" descr="https://purepng.com/public/uploads/large/purepng.com-dictionary-icon-android-lollipopsymbolsiconsgooglegoogle-iconsandroid-lollipoplollipop-iconsandroid-50-721522597173cj5x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01522" y="2211677"/>
            <a:ext cx="2031655" cy="2031655"/>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8366877" y="4432734"/>
            <a:ext cx="2565817" cy="461665"/>
          </a:xfrm>
          <a:prstGeom prst="rect">
            <a:avLst/>
          </a:prstGeom>
          <a:noFill/>
        </p:spPr>
        <p:txBody>
          <a:bodyPr wrap="square" rtlCol="0">
            <a:spAutoFit/>
          </a:bodyPr>
          <a:lstStyle/>
          <a:p>
            <a:pPr algn="ctr"/>
            <a:r>
              <a:rPr lang="en-US" altLang="zh-TW" sz="2400" b="1" dirty="0" smtClean="0">
                <a:solidFill>
                  <a:schemeClr val="bg1"/>
                </a:solidFill>
                <a:latin typeface="微軟正黑體" panose="020B0604030504040204" pitchFamily="34" charset="-120"/>
                <a:ea typeface="微軟正黑體" panose="020B0604030504040204" pitchFamily="34" charset="-120"/>
              </a:rPr>
              <a:t>Classification</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10" name="文字方塊 9"/>
          <p:cNvSpPr txBox="1"/>
          <p:nvPr/>
        </p:nvSpPr>
        <p:spPr>
          <a:xfrm>
            <a:off x="4598298" y="4432733"/>
            <a:ext cx="2995404" cy="461665"/>
          </a:xfrm>
          <a:prstGeom prst="rect">
            <a:avLst/>
          </a:prstGeom>
          <a:noFill/>
        </p:spPr>
        <p:txBody>
          <a:bodyPr wrap="square" rtlCol="0">
            <a:spAutoFit/>
          </a:bodyPr>
          <a:lstStyle/>
          <a:p>
            <a:pPr algn="ctr"/>
            <a:r>
              <a:rPr lang="en-US" altLang="zh-TW" sz="2400" b="1" dirty="0" smtClean="0">
                <a:solidFill>
                  <a:schemeClr val="bg1"/>
                </a:solidFill>
                <a:latin typeface="微軟正黑體" panose="020B0604030504040204" pitchFamily="34" charset="-120"/>
                <a:ea typeface="微軟正黑體" panose="020B0604030504040204" pitchFamily="34" charset="-120"/>
              </a:rPr>
              <a:t>Machine Learning</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11" name="文字方塊 10"/>
          <p:cNvSpPr txBox="1"/>
          <p:nvPr/>
        </p:nvSpPr>
        <p:spPr>
          <a:xfrm>
            <a:off x="1134440" y="4432733"/>
            <a:ext cx="2565817" cy="461665"/>
          </a:xfrm>
          <a:prstGeom prst="rect">
            <a:avLst/>
          </a:prstGeom>
          <a:noFill/>
        </p:spPr>
        <p:txBody>
          <a:bodyPr wrap="square" rtlCol="0">
            <a:spAutoFit/>
          </a:bodyPr>
          <a:lstStyle/>
          <a:p>
            <a:pPr algn="ctr"/>
            <a:r>
              <a:rPr lang="en-US" altLang="zh-TW" sz="2400" b="1" dirty="0" smtClean="0">
                <a:solidFill>
                  <a:schemeClr val="bg1"/>
                </a:solidFill>
                <a:latin typeface="微軟正黑體" panose="020B0604030504040204" pitchFamily="34" charset="-120"/>
                <a:ea typeface="微軟正黑體" panose="020B0604030504040204" pitchFamily="34" charset="-120"/>
              </a:rPr>
              <a:t>Data Cleansing</a:t>
            </a:r>
            <a:endParaRPr lang="zh-TW" altLang="en-US" sz="2400" b="1" dirty="0">
              <a:solidFill>
                <a:schemeClr val="bg1"/>
              </a:solidFill>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868825" y="5214497"/>
            <a:ext cx="3463858" cy="923330"/>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smtClean="0">
                <a:solidFill>
                  <a:schemeClr val="bg1"/>
                </a:solidFill>
                <a:latin typeface="微軟正黑體" panose="020B0604030504040204" pitchFamily="34" charset="-120"/>
                <a:ea typeface="微軟正黑體" panose="020B0604030504040204" pitchFamily="34" charset="-120"/>
              </a:rPr>
              <a:t>載入字典、消極詞、積極詞</a:t>
            </a:r>
            <a:r>
              <a:rPr lang="en-US" altLang="zh-TW" b="1" dirty="0" smtClean="0">
                <a:solidFill>
                  <a:schemeClr val="bg1"/>
                </a:solidFill>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b="1" dirty="0" smtClean="0">
                <a:solidFill>
                  <a:schemeClr val="bg1"/>
                </a:solidFill>
                <a:latin typeface="微軟正黑體" panose="020B0604030504040204" pitchFamily="34" charset="-120"/>
                <a:ea typeface="微軟正黑體" panose="020B0604030504040204" pitchFamily="34" charset="-120"/>
              </a:rPr>
              <a:t>結巴斷詞</a:t>
            </a:r>
            <a:r>
              <a:rPr lang="zh-TW" altLang="en-US" b="1" dirty="0">
                <a:solidFill>
                  <a:schemeClr val="bg1"/>
                </a:solidFill>
                <a:latin typeface="微軟正黑體" panose="020B0604030504040204" pitchFamily="34" charset="-120"/>
                <a:ea typeface="微軟正黑體" panose="020B0604030504040204" pitchFamily="34" charset="-120"/>
              </a:rPr>
              <a:t>，</a:t>
            </a:r>
            <a:r>
              <a:rPr lang="zh-TW" altLang="en-US" b="1" dirty="0" smtClean="0">
                <a:solidFill>
                  <a:schemeClr val="bg1"/>
                </a:solidFill>
                <a:latin typeface="微軟正黑體" panose="020B0604030504040204" pitchFamily="34" charset="-120"/>
                <a:ea typeface="微軟正黑體" panose="020B0604030504040204" pitchFamily="34" charset="-120"/>
              </a:rPr>
              <a:t>轉換單位向量</a:t>
            </a:r>
            <a:endParaRPr lang="en-US" altLang="zh-TW" b="1" dirty="0" smtClean="0">
              <a:solidFill>
                <a:schemeClr val="bg1"/>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smtClean="0">
                <a:solidFill>
                  <a:schemeClr val="bg1"/>
                </a:solidFill>
                <a:latin typeface="微軟正黑體" panose="020B0604030504040204" pitchFamily="34" charset="-120"/>
                <a:ea typeface="微軟正黑體" panose="020B0604030504040204" pitchFamily="34" charset="-120"/>
              </a:rPr>
              <a:t>新聞文本正負面標籤</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13" name="文字方塊 12"/>
          <p:cNvSpPr txBox="1"/>
          <p:nvPr/>
        </p:nvSpPr>
        <p:spPr>
          <a:xfrm>
            <a:off x="4598298" y="5214497"/>
            <a:ext cx="3723325" cy="923330"/>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smtClean="0">
                <a:solidFill>
                  <a:schemeClr val="bg1"/>
                </a:solidFill>
                <a:latin typeface="微軟正黑體" panose="020B0604030504040204" pitchFamily="34" charset="-120"/>
                <a:ea typeface="微軟正黑體" panose="020B0604030504040204" pitchFamily="34" charset="-120"/>
              </a:rPr>
              <a:t>KNN</a:t>
            </a:r>
            <a:r>
              <a:rPr lang="zh-TW" altLang="en-US" b="1" dirty="0" smtClean="0">
                <a:solidFill>
                  <a:schemeClr val="bg1"/>
                </a:solidFill>
                <a:latin typeface="微軟正黑體" panose="020B0604030504040204" pitchFamily="34" charset="-120"/>
                <a:ea typeface="微軟正黑體" panose="020B0604030504040204" pitchFamily="34" charset="-120"/>
              </a:rPr>
              <a:t>、</a:t>
            </a:r>
            <a:r>
              <a:rPr lang="en-US" altLang="zh-TW" b="1" dirty="0" smtClean="0">
                <a:solidFill>
                  <a:schemeClr val="bg1"/>
                </a:solidFill>
                <a:latin typeface="微軟正黑體" panose="020B0604030504040204" pitchFamily="34" charset="-120"/>
                <a:ea typeface="微軟正黑體" panose="020B0604030504040204" pitchFamily="34" charset="-120"/>
              </a:rPr>
              <a:t>Logistic</a:t>
            </a:r>
            <a:r>
              <a:rPr lang="zh-TW" altLang="en-US" b="1" dirty="0" smtClean="0">
                <a:solidFill>
                  <a:schemeClr val="bg1"/>
                </a:solidFill>
                <a:latin typeface="微軟正黑體" panose="020B0604030504040204" pitchFamily="34" charset="-120"/>
                <a:ea typeface="微軟正黑體" panose="020B0604030504040204" pitchFamily="34" charset="-120"/>
              </a:rPr>
              <a:t>、</a:t>
            </a:r>
            <a:r>
              <a:rPr lang="en-US" altLang="zh-TW" b="1" dirty="0" smtClean="0">
                <a:solidFill>
                  <a:schemeClr val="bg1"/>
                </a:solidFill>
                <a:latin typeface="微軟正黑體" panose="020B0604030504040204" pitchFamily="34" charset="-120"/>
                <a:ea typeface="微軟正黑體" panose="020B0604030504040204" pitchFamily="34" charset="-120"/>
              </a:rPr>
              <a:t>Random Forest</a:t>
            </a:r>
            <a:r>
              <a:rPr lang="zh-TW" altLang="en-US" b="1" dirty="0" smtClean="0">
                <a:solidFill>
                  <a:schemeClr val="bg1"/>
                </a:solidFill>
                <a:latin typeface="微軟正黑體" panose="020B0604030504040204" pitchFamily="34" charset="-120"/>
                <a:ea typeface="微軟正黑體" panose="020B0604030504040204" pitchFamily="34" charset="-120"/>
              </a:rPr>
              <a:t>、</a:t>
            </a:r>
            <a:r>
              <a:rPr lang="en-US" altLang="zh-TW" b="1" dirty="0" err="1" smtClean="0">
                <a:solidFill>
                  <a:schemeClr val="bg1"/>
                </a:solidFill>
                <a:latin typeface="微軟正黑體" panose="020B0604030504040204" pitchFamily="34" charset="-120"/>
                <a:ea typeface="微軟正黑體" panose="020B0604030504040204" pitchFamily="34" charset="-120"/>
              </a:rPr>
              <a:t>NaiveBayes</a:t>
            </a:r>
            <a:r>
              <a:rPr lang="zh-TW" altLang="en-US" b="1" dirty="0" smtClean="0">
                <a:solidFill>
                  <a:schemeClr val="bg1"/>
                </a:solidFill>
                <a:latin typeface="微軟正黑體" panose="020B0604030504040204" pitchFamily="34" charset="-120"/>
                <a:ea typeface="微軟正黑體" panose="020B0604030504040204" pitchFamily="34" charset="-120"/>
              </a:rPr>
              <a:t>、</a:t>
            </a:r>
            <a:r>
              <a:rPr lang="en-US" altLang="zh-TW" b="1" dirty="0" smtClean="0">
                <a:solidFill>
                  <a:schemeClr val="bg1"/>
                </a:solidFill>
                <a:latin typeface="微軟正黑體" panose="020B0604030504040204" pitchFamily="34" charset="-120"/>
                <a:ea typeface="微軟正黑體" panose="020B0604030504040204" pitchFamily="34" charset="-120"/>
              </a:rPr>
              <a:t>SVM</a:t>
            </a:r>
          </a:p>
          <a:p>
            <a:pPr marL="285750" indent="-285750">
              <a:buFont typeface="Arial" panose="020B0604020202020204" pitchFamily="34" charset="0"/>
              <a:buChar char="•"/>
            </a:pPr>
            <a:r>
              <a:rPr lang="zh-TW" altLang="en-US" b="1" dirty="0" smtClean="0">
                <a:solidFill>
                  <a:schemeClr val="bg1"/>
                </a:solidFill>
                <a:latin typeface="微軟正黑體" panose="020B0604030504040204" pitchFamily="34" charset="-120"/>
                <a:ea typeface="微軟正黑體" panose="020B0604030504040204" pitchFamily="34" charset="-120"/>
              </a:rPr>
              <a:t>採用表現最佳的</a:t>
            </a:r>
            <a:r>
              <a:rPr lang="en-US" altLang="zh-TW" b="1" dirty="0" smtClean="0">
                <a:solidFill>
                  <a:schemeClr val="bg1"/>
                </a:solidFill>
                <a:latin typeface="微軟正黑體" panose="020B0604030504040204" pitchFamily="34" charset="-120"/>
                <a:ea typeface="微軟正黑體" panose="020B0604030504040204" pitchFamily="34" charset="-120"/>
              </a:rPr>
              <a:t>Linear Logistic</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14" name="文字方塊 13"/>
          <p:cNvSpPr txBox="1"/>
          <p:nvPr/>
        </p:nvSpPr>
        <p:spPr>
          <a:xfrm>
            <a:off x="8366877" y="5214497"/>
            <a:ext cx="3723325"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smtClean="0">
                <a:solidFill>
                  <a:schemeClr val="bg1"/>
                </a:solidFill>
                <a:latin typeface="微軟正黑體" panose="020B0604030504040204" pitchFamily="34" charset="-120"/>
                <a:ea typeface="微軟正黑體" panose="020B0604030504040204" pitchFamily="34" charset="-120"/>
              </a:rPr>
              <a:t>新聞情緒分類</a:t>
            </a:r>
            <a:endParaRPr lang="en-US" altLang="zh-TW" b="1" dirty="0" smtClean="0">
              <a:solidFill>
                <a:schemeClr val="bg1"/>
              </a:solidFill>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zh-TW" altLang="en-US" b="1" dirty="0" smtClean="0">
                <a:solidFill>
                  <a:schemeClr val="bg1"/>
                </a:solidFill>
                <a:latin typeface="微軟正黑體" panose="020B0604030504040204" pitchFamily="34" charset="-120"/>
                <a:ea typeface="微軟正黑體" panose="020B0604030504040204" pitchFamily="34" charset="-120"/>
              </a:rPr>
              <a:t>分類為正面</a:t>
            </a:r>
            <a:r>
              <a:rPr lang="en-US" altLang="zh-TW" b="1" dirty="0" smtClean="0">
                <a:solidFill>
                  <a:schemeClr val="bg1"/>
                </a:solidFill>
                <a:latin typeface="微軟正黑體" panose="020B0604030504040204" pitchFamily="34" charset="-120"/>
                <a:ea typeface="微軟正黑體" panose="020B0604030504040204" pitchFamily="34" charset="-120"/>
              </a:rPr>
              <a:t>:</a:t>
            </a:r>
            <a:r>
              <a:rPr lang="zh-TW" altLang="en-US" b="1" dirty="0" smtClean="0">
                <a:solidFill>
                  <a:schemeClr val="bg1"/>
                </a:solidFill>
                <a:latin typeface="微軟正黑體" panose="020B0604030504040204" pitchFamily="34" charset="-120"/>
                <a:ea typeface="微軟正黑體" panose="020B0604030504040204" pitchFamily="34" charset="-120"/>
              </a:rPr>
              <a:t> </a:t>
            </a:r>
            <a:r>
              <a:rPr lang="en-US" altLang="zh-TW" b="1" dirty="0" smtClean="0">
                <a:solidFill>
                  <a:schemeClr val="bg1"/>
                </a:solidFill>
                <a:latin typeface="微軟正黑體" panose="020B0604030504040204" pitchFamily="34" charset="-120"/>
                <a:ea typeface="微軟正黑體" panose="020B0604030504040204" pitchFamily="34" charset="-120"/>
              </a:rPr>
              <a:t>1</a:t>
            </a:r>
          </a:p>
          <a:p>
            <a:pPr marL="742950" lvl="1" indent="-285750">
              <a:buFont typeface="Arial" panose="020B0604020202020204" pitchFamily="34" charset="0"/>
              <a:buChar char="•"/>
            </a:pPr>
            <a:r>
              <a:rPr lang="zh-TW" altLang="en-US" b="1" dirty="0" smtClean="0">
                <a:solidFill>
                  <a:schemeClr val="bg1"/>
                </a:solidFill>
                <a:latin typeface="微軟正黑體" panose="020B0604030504040204" pitchFamily="34" charset="-120"/>
                <a:ea typeface="微軟正黑體" panose="020B0604030504040204" pitchFamily="34" charset="-120"/>
              </a:rPr>
              <a:t>中立</a:t>
            </a:r>
            <a:r>
              <a:rPr lang="en-US" altLang="zh-TW" b="1" dirty="0" smtClean="0">
                <a:solidFill>
                  <a:schemeClr val="bg1"/>
                </a:solidFill>
                <a:latin typeface="微軟正黑體" panose="020B0604030504040204" pitchFamily="34" charset="-120"/>
                <a:ea typeface="微軟正黑體" panose="020B0604030504040204" pitchFamily="34" charset="-120"/>
              </a:rPr>
              <a:t>:</a:t>
            </a:r>
            <a:r>
              <a:rPr lang="zh-TW" altLang="en-US" b="1" dirty="0" smtClean="0">
                <a:solidFill>
                  <a:schemeClr val="bg1"/>
                </a:solidFill>
                <a:latin typeface="微軟正黑體" panose="020B0604030504040204" pitchFamily="34" charset="-120"/>
                <a:ea typeface="微軟正黑體" panose="020B0604030504040204" pitchFamily="34" charset="-120"/>
              </a:rPr>
              <a:t> </a:t>
            </a:r>
            <a:r>
              <a:rPr lang="en-US" altLang="zh-TW" b="1" dirty="0" smtClean="0">
                <a:solidFill>
                  <a:schemeClr val="bg1"/>
                </a:solidFill>
                <a:latin typeface="微軟正黑體" panose="020B0604030504040204" pitchFamily="34" charset="-120"/>
                <a:ea typeface="微軟正黑體" panose="020B0604030504040204" pitchFamily="34" charset="-120"/>
              </a:rPr>
              <a:t>0</a:t>
            </a:r>
          </a:p>
          <a:p>
            <a:pPr marL="742950" lvl="1" indent="-285750">
              <a:buFont typeface="Arial" panose="020B0604020202020204" pitchFamily="34" charset="0"/>
              <a:buChar char="•"/>
            </a:pPr>
            <a:r>
              <a:rPr lang="zh-TW" altLang="en-US" b="1" dirty="0" smtClean="0">
                <a:solidFill>
                  <a:schemeClr val="bg1"/>
                </a:solidFill>
                <a:latin typeface="微軟正黑體" panose="020B0604030504040204" pitchFamily="34" charset="-120"/>
                <a:ea typeface="微軟正黑體" panose="020B0604030504040204" pitchFamily="34" charset="-120"/>
              </a:rPr>
              <a:t>分類為負面</a:t>
            </a:r>
            <a:r>
              <a:rPr lang="en-US" altLang="zh-TW" b="1" dirty="0" smtClean="0">
                <a:solidFill>
                  <a:schemeClr val="bg1"/>
                </a:solidFill>
                <a:latin typeface="微軟正黑體" panose="020B0604030504040204" pitchFamily="34" charset="-120"/>
                <a:ea typeface="微軟正黑體" panose="020B0604030504040204" pitchFamily="34" charset="-120"/>
              </a:rPr>
              <a:t>:</a:t>
            </a:r>
            <a:r>
              <a:rPr lang="zh-TW" altLang="en-US" b="1" dirty="0" smtClean="0">
                <a:solidFill>
                  <a:schemeClr val="bg1"/>
                </a:solidFill>
                <a:latin typeface="微軟正黑體" panose="020B0604030504040204" pitchFamily="34" charset="-120"/>
                <a:ea typeface="微軟正黑體" panose="020B0604030504040204" pitchFamily="34" charset="-120"/>
              </a:rPr>
              <a:t> </a:t>
            </a:r>
            <a:r>
              <a:rPr lang="en-US" altLang="zh-TW" b="1" dirty="0" smtClean="0">
                <a:solidFill>
                  <a:schemeClr val="bg1"/>
                </a:solidFill>
                <a:latin typeface="微軟正黑體" panose="020B0604030504040204" pitchFamily="34" charset="-120"/>
                <a:ea typeface="微軟正黑體" panose="020B0604030504040204" pitchFamily="34" charset="-120"/>
              </a:rPr>
              <a:t>-1</a:t>
            </a:r>
          </a:p>
        </p:txBody>
      </p:sp>
    </p:spTree>
    <p:extLst>
      <p:ext uri="{BB962C8B-B14F-4D97-AF65-F5344CB8AC3E}">
        <p14:creationId xmlns:p14="http://schemas.microsoft.com/office/powerpoint/2010/main" val="1865300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7032" y="-155864"/>
            <a:ext cx="13186063" cy="7232073"/>
          </a:xfrm>
          <a:prstGeom prst="rect">
            <a:avLst/>
          </a:prstGeom>
          <a:solidFill>
            <a:srgbClr val="75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b="1" dirty="0" smtClean="0">
                <a:solidFill>
                  <a:schemeClr val="bg1"/>
                </a:solidFill>
                <a:latin typeface="微軟正黑體" panose="020B0604030504040204" pitchFamily="34" charset="-120"/>
                <a:ea typeface="微軟正黑體" panose="020B0604030504040204" pitchFamily="34" charset="-120"/>
              </a:rPr>
              <a:t>資料分析 </a:t>
            </a:r>
            <a:r>
              <a:rPr lang="en-US" altLang="zh-TW" b="1" dirty="0" smtClean="0">
                <a:solidFill>
                  <a:schemeClr val="bg1"/>
                </a:solidFill>
                <a:latin typeface="微軟正黑體" panose="020B0604030504040204" pitchFamily="34" charset="-120"/>
                <a:ea typeface="微軟正黑體" panose="020B0604030504040204" pitchFamily="34" charset="-120"/>
              </a:rPr>
              <a:t>–</a:t>
            </a:r>
            <a:r>
              <a:rPr lang="zh-TW" altLang="en-US" b="1" dirty="0" smtClean="0">
                <a:solidFill>
                  <a:schemeClr val="bg1"/>
                </a:solidFill>
                <a:latin typeface="微軟正黑體" panose="020B0604030504040204" pitchFamily="34" charset="-120"/>
                <a:ea typeface="微軟正黑體" panose="020B0604030504040204" pitchFamily="34" charset="-120"/>
              </a:rPr>
              <a:t> </a:t>
            </a:r>
            <a:r>
              <a:rPr lang="zh-TW" altLang="en-US" sz="3200" b="1" dirty="0" smtClean="0">
                <a:solidFill>
                  <a:schemeClr val="bg1"/>
                </a:solidFill>
                <a:latin typeface="微軟正黑體" panose="020B0604030504040204" pitchFamily="34" charset="-120"/>
                <a:ea typeface="微軟正黑體" panose="020B0604030504040204" pitchFamily="34" charset="-120"/>
              </a:rPr>
              <a:t>資</a:t>
            </a:r>
            <a:r>
              <a:rPr lang="zh-TW" altLang="en-US" sz="3200" b="1" dirty="0">
                <a:solidFill>
                  <a:schemeClr val="bg1"/>
                </a:solidFill>
                <a:latin typeface="微軟正黑體" panose="020B0604030504040204" pitchFamily="34" charset="-120"/>
                <a:ea typeface="微軟正黑體" panose="020B0604030504040204" pitchFamily="34" charset="-120"/>
              </a:rPr>
              <a:t>料</a:t>
            </a:r>
            <a:r>
              <a:rPr lang="zh-TW" altLang="en-US" sz="3200" b="1" dirty="0" smtClean="0">
                <a:solidFill>
                  <a:schemeClr val="bg1"/>
                </a:solidFill>
                <a:latin typeface="微軟正黑體" panose="020B0604030504040204" pitchFamily="34" charset="-120"/>
                <a:ea typeface="微軟正黑體" panose="020B0604030504040204" pitchFamily="34" charset="-120"/>
              </a:rPr>
              <a:t>相關性 以野村中國機會基金為例</a:t>
            </a:r>
            <a:endParaRPr lang="zh-TW" altLang="en-US" dirty="0"/>
          </a:p>
        </p:txBody>
      </p:sp>
      <p:sp>
        <p:nvSpPr>
          <p:cNvPr id="3" name="內容版面配置區 2"/>
          <p:cNvSpPr>
            <a:spLocks noGrp="1"/>
          </p:cNvSpPr>
          <p:nvPr>
            <p:ph idx="1"/>
          </p:nvPr>
        </p:nvSpPr>
        <p:spPr>
          <a:xfrm>
            <a:off x="838200" y="1825625"/>
            <a:ext cx="10515600" cy="3805154"/>
          </a:xfrm>
        </p:spPr>
        <p:txBody>
          <a:bodyPr>
            <a:normAutofit lnSpcReduction="10000"/>
          </a:bodyPr>
          <a:lstStyle/>
          <a:p>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定期定額扣款人數、基金單位價值</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p>
          <a:p>
            <a:pPr lvl="1"/>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回歸式</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formula &lt;- lm(People ~ Price</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data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 data)</a:t>
            </a:r>
            <a:endPar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endParaRPr>
          </a:p>
          <a:p>
            <a:pPr lvl="1"/>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解釋力</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85.24%</a:t>
            </a:r>
          </a:p>
          <a:p>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定期</a:t>
            </a:r>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定額扣款人數</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、新聞情緒</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en-US" altLang="zh-TW" b="1" dirty="0">
              <a:solidFill>
                <a:schemeClr val="accent2">
                  <a:lumMod val="50000"/>
                </a:schemeClr>
              </a:solidFill>
              <a:latin typeface="微軟正黑體" panose="020B0604030504040204" pitchFamily="34" charset="-120"/>
              <a:ea typeface="微軟正黑體" panose="020B0604030504040204" pitchFamily="34" charset="-120"/>
            </a:endParaRPr>
          </a:p>
          <a:p>
            <a:pPr lvl="1"/>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回歸式</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formula &lt;- lm(People ~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News,</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data = data)</a:t>
            </a:r>
          </a:p>
          <a:p>
            <a:pPr lvl="1"/>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解釋力</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23.95%</a:t>
            </a:r>
            <a:endPar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endParaRPr>
          </a:p>
          <a:p>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基金單位價值 與 基金</a:t>
            </a:r>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單位</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價值</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新聞情緒模型之比較</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en-US" altLang="zh-TW" b="1" dirty="0">
              <a:solidFill>
                <a:schemeClr val="accent2">
                  <a:lumMod val="50000"/>
                </a:schemeClr>
              </a:solidFill>
              <a:latin typeface="微軟正黑體" panose="020B0604030504040204" pitchFamily="34" charset="-120"/>
              <a:ea typeface="微軟正黑體" panose="020B0604030504040204" pitchFamily="34" charset="-120"/>
            </a:endParaRPr>
          </a:p>
          <a:p>
            <a:pPr lvl="1"/>
            <a:r>
              <a:rPr lang="en-US" altLang="zh-TW" b="1" dirty="0" err="1" smtClean="0">
                <a:solidFill>
                  <a:schemeClr val="accent2">
                    <a:lumMod val="50000"/>
                  </a:schemeClr>
                </a:solidFill>
                <a:latin typeface="微軟正黑體" panose="020B0604030504040204" pitchFamily="34" charset="-120"/>
                <a:ea typeface="微軟正黑體" panose="020B0604030504040204" pitchFamily="34" charset="-120"/>
              </a:rPr>
              <a:t>Anova</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(formula, formula1, test =“F”)</a:t>
            </a:r>
          </a:p>
          <a:p>
            <a:pPr lvl="1"/>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P-value:</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0.3285</a:t>
            </a:r>
            <a:endParaRPr lang="zh-TW" altLang="en-US" b="1" dirty="0">
              <a:solidFill>
                <a:schemeClr val="accent2">
                  <a:lumMod val="50000"/>
                </a:schemeClr>
              </a:solidFill>
              <a:latin typeface="微軟正黑體" panose="020B0604030504040204" pitchFamily="34" charset="-120"/>
              <a:ea typeface="微軟正黑體" panose="020B0604030504040204" pitchFamily="34" charset="-120"/>
            </a:endParaRPr>
          </a:p>
          <a:p>
            <a:pPr lvl="1"/>
            <a:endPar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838200" y="5666874"/>
            <a:ext cx="8919411" cy="523220"/>
          </a:xfrm>
          <a:prstGeom prst="rect">
            <a:avLst/>
          </a:prstGeom>
          <a:noFill/>
        </p:spPr>
        <p:txBody>
          <a:bodyPr wrap="square" rtlCol="0">
            <a:spAutoFit/>
          </a:bodyPr>
          <a:lstStyle/>
          <a:p>
            <a:r>
              <a:rPr lang="en-US" altLang="zh-TW" sz="2800" b="1" dirty="0" smtClean="0">
                <a:solidFill>
                  <a:schemeClr val="accent2">
                    <a:lumMod val="50000"/>
                  </a:schemeClr>
                </a:solidFill>
                <a:latin typeface="微軟正黑體" panose="020B0604030504040204" pitchFamily="34" charset="-120"/>
                <a:ea typeface="微軟正黑體" panose="020B0604030504040204" pitchFamily="34" charset="-120"/>
              </a:rPr>
              <a:t>Result: </a:t>
            </a:r>
            <a:r>
              <a:rPr lang="zh-TW" altLang="en-US" sz="2400" b="1" dirty="0" smtClean="0">
                <a:solidFill>
                  <a:schemeClr val="accent2">
                    <a:lumMod val="50000"/>
                  </a:schemeClr>
                </a:solidFill>
                <a:latin typeface="微軟正黑體" panose="020B0604030504040204" pitchFamily="34" charset="-120"/>
                <a:ea typeface="微軟正黑體" panose="020B0604030504040204" pitchFamily="34" charset="-120"/>
              </a:rPr>
              <a:t>僅當期基金單位價值可有效預測扣款人數</a:t>
            </a:r>
            <a:endParaRPr lang="zh-TW" altLang="en-US" sz="2000" b="1" dirty="0">
              <a:solidFill>
                <a:schemeClr val="accent2">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25211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7032" y="-155864"/>
            <a:ext cx="13186063" cy="7232073"/>
          </a:xfrm>
          <a:prstGeom prst="rect">
            <a:avLst/>
          </a:prstGeom>
          <a:solidFill>
            <a:srgbClr val="75B4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b="1" dirty="0" smtClean="0">
                <a:solidFill>
                  <a:schemeClr val="bg1"/>
                </a:solidFill>
                <a:latin typeface="微軟正黑體" panose="020B0604030504040204" pitchFamily="34" charset="-120"/>
                <a:ea typeface="微軟正黑體" panose="020B0604030504040204" pitchFamily="34" charset="-120"/>
              </a:rPr>
              <a:t>資料分析 </a:t>
            </a:r>
            <a:r>
              <a:rPr lang="en-US" altLang="zh-TW" b="1" dirty="0" smtClean="0">
                <a:solidFill>
                  <a:schemeClr val="bg1"/>
                </a:solidFill>
                <a:latin typeface="微軟正黑體" panose="020B0604030504040204" pitchFamily="34" charset="-120"/>
                <a:ea typeface="微軟正黑體" panose="020B0604030504040204" pitchFamily="34" charset="-120"/>
              </a:rPr>
              <a:t>–</a:t>
            </a:r>
            <a:r>
              <a:rPr lang="zh-TW" altLang="en-US" b="1" dirty="0" smtClean="0">
                <a:solidFill>
                  <a:schemeClr val="bg1"/>
                </a:solidFill>
                <a:latin typeface="微軟正黑體" panose="020B0604030504040204" pitchFamily="34" charset="-120"/>
                <a:ea typeface="微軟正黑體" panose="020B0604030504040204" pitchFamily="34" charset="-120"/>
              </a:rPr>
              <a:t> </a:t>
            </a:r>
            <a:r>
              <a:rPr lang="zh-TW" altLang="en-US" sz="3200" b="1" dirty="0" smtClean="0">
                <a:solidFill>
                  <a:schemeClr val="bg1"/>
                </a:solidFill>
                <a:latin typeface="微軟正黑體" panose="020B0604030504040204" pitchFamily="34" charset="-120"/>
                <a:ea typeface="微軟正黑體" panose="020B0604030504040204" pitchFamily="34" charset="-120"/>
              </a:rPr>
              <a:t>資</a:t>
            </a:r>
            <a:r>
              <a:rPr lang="zh-TW" altLang="en-US" sz="3200" b="1" dirty="0">
                <a:solidFill>
                  <a:schemeClr val="bg1"/>
                </a:solidFill>
                <a:latin typeface="微軟正黑體" panose="020B0604030504040204" pitchFamily="34" charset="-120"/>
                <a:ea typeface="微軟正黑體" panose="020B0604030504040204" pitchFamily="34" charset="-120"/>
              </a:rPr>
              <a:t>料</a:t>
            </a:r>
            <a:r>
              <a:rPr lang="zh-TW" altLang="en-US" sz="3200" b="1" dirty="0" smtClean="0">
                <a:solidFill>
                  <a:schemeClr val="bg1"/>
                </a:solidFill>
                <a:latin typeface="微軟正黑體" panose="020B0604030504040204" pitchFamily="34" charset="-120"/>
                <a:ea typeface="微軟正黑體" panose="020B0604030504040204" pitchFamily="34" charset="-120"/>
              </a:rPr>
              <a:t>相關性 以野村中國機會基金為例</a:t>
            </a:r>
            <a:endParaRPr lang="zh-TW" altLang="en-US" dirty="0"/>
          </a:p>
        </p:txBody>
      </p:sp>
      <p:sp>
        <p:nvSpPr>
          <p:cNvPr id="3" name="內容版面配置區 2"/>
          <p:cNvSpPr>
            <a:spLocks noGrp="1"/>
          </p:cNvSpPr>
          <p:nvPr>
            <p:ph idx="1"/>
          </p:nvPr>
        </p:nvSpPr>
        <p:spPr>
          <a:xfrm>
            <a:off x="838200" y="1825625"/>
            <a:ext cx="10515600" cy="3805154"/>
          </a:xfrm>
        </p:spPr>
        <p:txBody>
          <a:bodyPr>
            <a:normAutofit/>
          </a:bodyPr>
          <a:lstStyle/>
          <a:p>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定期定額扣款人數、前一期新聞情緒</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p>
          <a:p>
            <a:pPr lvl="1"/>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回歸式</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formula &lt;-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lm(People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News,</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data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err="1" smtClean="0">
                <a:solidFill>
                  <a:schemeClr val="accent2">
                    <a:lumMod val="50000"/>
                  </a:schemeClr>
                </a:solidFill>
                <a:latin typeface="微軟正黑體" panose="020B0604030504040204" pitchFamily="34" charset="-120"/>
                <a:ea typeface="微軟正黑體" panose="020B0604030504040204" pitchFamily="34" charset="-120"/>
              </a:rPr>
              <a:t>datatime</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p>
          <a:p>
            <a:pPr lvl="1"/>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解釋力</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20.86%</a:t>
            </a:r>
          </a:p>
          <a:p>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基金單位價值、前一期新聞情緒</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en-US" altLang="zh-TW" b="1" dirty="0">
              <a:solidFill>
                <a:schemeClr val="accent2">
                  <a:lumMod val="50000"/>
                </a:schemeClr>
              </a:solidFill>
              <a:latin typeface="微軟正黑體" panose="020B0604030504040204" pitchFamily="34" charset="-120"/>
              <a:ea typeface="微軟正黑體" panose="020B0604030504040204" pitchFamily="34" charset="-120"/>
            </a:endParaRPr>
          </a:p>
          <a:p>
            <a:pPr lvl="1"/>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回歸式</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formula &lt;-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lm(Price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News,</a:t>
            </a:r>
            <a:r>
              <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data = </a:t>
            </a:r>
            <a:r>
              <a:rPr lang="en-US" altLang="zh-TW" b="1" dirty="0" err="1" smtClean="0">
                <a:solidFill>
                  <a:schemeClr val="accent2">
                    <a:lumMod val="50000"/>
                  </a:schemeClr>
                </a:solidFill>
                <a:latin typeface="微軟正黑體" panose="020B0604030504040204" pitchFamily="34" charset="-120"/>
                <a:ea typeface="微軟正黑體" panose="020B0604030504040204" pitchFamily="34" charset="-120"/>
              </a:rPr>
              <a:t>datatime</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a:t>
            </a:r>
            <a:endParaRPr lang="en-US" altLang="zh-TW" b="1" dirty="0">
              <a:solidFill>
                <a:schemeClr val="accent2">
                  <a:lumMod val="50000"/>
                </a:schemeClr>
              </a:solidFill>
              <a:latin typeface="微軟正黑體" panose="020B0604030504040204" pitchFamily="34" charset="-120"/>
              <a:ea typeface="微軟正黑體" panose="020B0604030504040204" pitchFamily="34" charset="-120"/>
            </a:endParaRPr>
          </a:p>
          <a:p>
            <a:pPr lvl="1"/>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解釋力</a:t>
            </a:r>
            <a:r>
              <a:rPr lang="en-US" altLang="zh-TW" b="1" dirty="0">
                <a:solidFill>
                  <a:schemeClr val="accent2">
                    <a:lumMod val="50000"/>
                  </a:schemeClr>
                </a:solidFill>
                <a:latin typeface="微軟正黑體" panose="020B0604030504040204" pitchFamily="34" charset="-120"/>
                <a:ea typeface="微軟正黑體" panose="020B0604030504040204" pitchFamily="34" charset="-120"/>
              </a:rPr>
              <a:t>:</a:t>
            </a:r>
            <a:r>
              <a:rPr lang="zh-TW" altLang="en-US" b="1" dirty="0">
                <a:solidFill>
                  <a:schemeClr val="accent2">
                    <a:lumMod val="50000"/>
                  </a:schemeClr>
                </a:solidFill>
                <a:latin typeface="微軟正黑體" panose="020B0604030504040204" pitchFamily="34" charset="-120"/>
                <a:ea typeface="微軟正黑體" panose="020B0604030504040204" pitchFamily="34" charset="-120"/>
              </a:rPr>
              <a:t> </a:t>
            </a:r>
            <a:r>
              <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rPr>
              <a:t>21.27%</a:t>
            </a:r>
            <a:endParaRPr lang="zh-TW" altLang="en-US" b="1" dirty="0" smtClean="0">
              <a:solidFill>
                <a:schemeClr val="accent2">
                  <a:lumMod val="50000"/>
                </a:schemeClr>
              </a:solidFill>
              <a:latin typeface="微軟正黑體" panose="020B0604030504040204" pitchFamily="34" charset="-120"/>
              <a:ea typeface="微軟正黑體" panose="020B0604030504040204" pitchFamily="34" charset="-120"/>
            </a:endParaRPr>
          </a:p>
          <a:p>
            <a:pPr lvl="1"/>
            <a:endParaRPr lang="en-US" altLang="zh-TW" b="1" dirty="0" smtClean="0">
              <a:solidFill>
                <a:schemeClr val="accent2">
                  <a:lumMod val="50000"/>
                </a:schemeClr>
              </a:solidFill>
              <a:latin typeface="微軟正黑體" panose="020B0604030504040204" pitchFamily="34" charset="-120"/>
              <a:ea typeface="微軟正黑體" panose="020B0604030504040204" pitchFamily="34" charset="-120"/>
            </a:endParaRPr>
          </a:p>
        </p:txBody>
      </p:sp>
      <p:sp>
        <p:nvSpPr>
          <p:cNvPr id="4" name="文字方塊 3"/>
          <p:cNvSpPr txBox="1"/>
          <p:nvPr/>
        </p:nvSpPr>
        <p:spPr>
          <a:xfrm>
            <a:off x="838200" y="5666874"/>
            <a:ext cx="10928684" cy="523220"/>
          </a:xfrm>
          <a:prstGeom prst="rect">
            <a:avLst/>
          </a:prstGeom>
          <a:noFill/>
        </p:spPr>
        <p:txBody>
          <a:bodyPr wrap="square" rtlCol="0">
            <a:spAutoFit/>
          </a:bodyPr>
          <a:lstStyle/>
          <a:p>
            <a:r>
              <a:rPr lang="en-US" altLang="zh-TW" sz="2800" b="1" dirty="0" smtClean="0">
                <a:solidFill>
                  <a:schemeClr val="accent2">
                    <a:lumMod val="50000"/>
                  </a:schemeClr>
                </a:solidFill>
                <a:latin typeface="微軟正黑體" panose="020B0604030504040204" pitchFamily="34" charset="-120"/>
                <a:ea typeface="微軟正黑體" panose="020B0604030504040204" pitchFamily="34" charset="-120"/>
              </a:rPr>
              <a:t>Result: </a:t>
            </a:r>
            <a:r>
              <a:rPr lang="zh-TW" altLang="en-US" sz="2400" b="1" dirty="0" smtClean="0">
                <a:solidFill>
                  <a:schemeClr val="accent2">
                    <a:lumMod val="50000"/>
                  </a:schemeClr>
                </a:solidFill>
                <a:latin typeface="微軟正黑體" panose="020B0604030504040204" pitchFamily="34" charset="-120"/>
                <a:ea typeface="微軟正黑體" panose="020B0604030504040204" pitchFamily="34" charset="-120"/>
              </a:rPr>
              <a:t>沒有直接證據顯示新聞情緒可以當作扣款人數或基金價格之領先指標</a:t>
            </a:r>
            <a:endParaRPr lang="zh-TW" altLang="en-US" sz="2000" b="1" dirty="0">
              <a:solidFill>
                <a:schemeClr val="accent2">
                  <a:lumMod val="50000"/>
                </a:schemeClr>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065362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8209" y="-103909"/>
            <a:ext cx="12573000" cy="7481454"/>
          </a:xfrm>
          <a:prstGeom prst="rect">
            <a:avLst/>
          </a:prstGeom>
          <a:solidFill>
            <a:srgbClr val="DD5F3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b="1" dirty="0" smtClean="0">
                <a:solidFill>
                  <a:schemeClr val="bg1"/>
                </a:solidFill>
              </a:rPr>
              <a:t>網站呈現</a:t>
            </a:r>
            <a:endParaRPr lang="zh-TW" altLang="en-US" b="1" dirty="0">
              <a:solidFill>
                <a:schemeClr val="bg1"/>
              </a:solidFill>
            </a:endParaRPr>
          </a:p>
        </p:txBody>
      </p:sp>
      <p:sp>
        <p:nvSpPr>
          <p:cNvPr id="3" name="內容版面配置區 2"/>
          <p:cNvSpPr>
            <a:spLocks noGrp="1"/>
          </p:cNvSpPr>
          <p:nvPr>
            <p:ph idx="1"/>
          </p:nvPr>
        </p:nvSpPr>
        <p:spPr>
          <a:xfrm>
            <a:off x="838200" y="6478696"/>
            <a:ext cx="1937084" cy="277843"/>
          </a:xfrm>
        </p:spPr>
        <p:txBody>
          <a:bodyPr>
            <a:normAutofit lnSpcReduction="10000"/>
          </a:bodyPr>
          <a:lstStyle/>
          <a:p>
            <a:r>
              <a:rPr lang="zh-TW" altLang="en-US" sz="1400" dirty="0" smtClean="0">
                <a:hlinkClick r:id="rId3"/>
              </a:rPr>
              <a:t>定期定額基金呈現</a:t>
            </a:r>
            <a:endParaRPr lang="zh-TW" altLang="en-US" sz="1400" dirty="0"/>
          </a:p>
        </p:txBody>
      </p:sp>
      <p:pic>
        <p:nvPicPr>
          <p:cNvPr id="5" name="圖片 4"/>
          <p:cNvPicPr>
            <a:picLocks noChangeAspect="1"/>
          </p:cNvPicPr>
          <p:nvPr/>
        </p:nvPicPr>
        <p:blipFill>
          <a:blip r:embed="rId4"/>
          <a:stretch>
            <a:fillRect/>
          </a:stretch>
        </p:blipFill>
        <p:spPr>
          <a:xfrm>
            <a:off x="589912" y="1690688"/>
            <a:ext cx="10956758" cy="4515688"/>
          </a:xfrm>
          <a:prstGeom prst="rect">
            <a:avLst/>
          </a:prstGeom>
        </p:spPr>
      </p:pic>
    </p:spTree>
    <p:extLst>
      <p:ext uri="{BB962C8B-B14F-4D97-AF65-F5344CB8AC3E}">
        <p14:creationId xmlns:p14="http://schemas.microsoft.com/office/powerpoint/2010/main" val="3931035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517</Words>
  <Application>Microsoft Office PowerPoint</Application>
  <PresentationFormat>寬螢幕</PresentationFormat>
  <Paragraphs>103</Paragraphs>
  <Slides>9</Slides>
  <Notes>8</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微軟正黑體</vt:lpstr>
      <vt:lpstr>新細明體</vt:lpstr>
      <vt:lpstr>Arial</vt:lpstr>
      <vt:lpstr>Calibri</vt:lpstr>
      <vt:lpstr>Calibri Light</vt:lpstr>
      <vt:lpstr>Office 佈景主題</vt:lpstr>
      <vt:lpstr>金融科技文字 探勘機器學習</vt:lpstr>
      <vt:lpstr>Team Member</vt:lpstr>
      <vt:lpstr>專案目標 –最適合被推銷定期定額購買的基金</vt:lpstr>
      <vt:lpstr>專案步驟</vt:lpstr>
      <vt:lpstr>資料蒐集</vt:lpstr>
      <vt:lpstr>資料分析 – 新聞資料</vt:lpstr>
      <vt:lpstr>資料分析 – 資料相關性 以野村中國機會基金為例</vt:lpstr>
      <vt:lpstr>資料分析 – 資料相關性 以野村中國機會基金為例</vt:lpstr>
      <vt:lpstr>網站呈現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金融科技文字探勘機器學習 市場漲跌與定期定額扣款狀況之分析</dc:title>
  <dc:creator>Windows User</dc:creator>
  <cp:lastModifiedBy>Windows User</cp:lastModifiedBy>
  <cp:revision>48</cp:revision>
  <dcterms:created xsi:type="dcterms:W3CDTF">2019-05-31T01:41:49Z</dcterms:created>
  <dcterms:modified xsi:type="dcterms:W3CDTF">2019-06-16T00:16:43Z</dcterms:modified>
</cp:coreProperties>
</file>