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7"/>
  </p:notesMasterIdLst>
  <p:sldIdLst>
    <p:sldId id="256" r:id="rId2"/>
    <p:sldId id="257" r:id="rId3"/>
    <p:sldId id="271" r:id="rId4"/>
    <p:sldId id="258" r:id="rId5"/>
    <p:sldId id="267" r:id="rId6"/>
    <p:sldId id="268" r:id="rId7"/>
    <p:sldId id="259" r:id="rId8"/>
    <p:sldId id="269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80" r:id="rId17"/>
    <p:sldId id="281" r:id="rId18"/>
    <p:sldId id="282" r:id="rId19"/>
    <p:sldId id="283" r:id="rId20"/>
    <p:sldId id="284" r:id="rId21"/>
    <p:sldId id="278" r:id="rId22"/>
    <p:sldId id="279" r:id="rId23"/>
    <p:sldId id="285" r:id="rId24"/>
    <p:sldId id="286" r:id="rId25"/>
    <p:sldId id="26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334"/>
    <a:srgbClr val="F14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1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5962E-C658-44E7-8BA0-FB03058CB09E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09F30-9869-46EE-A767-FEFAB02FF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91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16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23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1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27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96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06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69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12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7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D116D5-D67F-4F30-859E-A77DA380BEB3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1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52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D116D5-D67F-4F30-859E-A77DA380BEB3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16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ha0kim/GIT-%EC%9E%91%EC%97%85-%EB%90%98%EB%8F%8C%EB%A6%AC%EB%8A%94-%EB%AA%85%EB%A0%B9%EC%96%B4-Reset-Rever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-scm.com/book/ko/" TargetMode="External"/><Relationship Id="rId4" Type="http://schemas.openxmlformats.org/officeDocument/2006/relationships/hyperlink" Target="https://backlog.com/git-tutorial/k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B968A601-625D-4AFF-9222-57FA1CF54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728" y="1768245"/>
            <a:ext cx="2657472" cy="13951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CEB3B3B-AD68-44E3-8904-5CD2A17C3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8000" b="1" dirty="0">
                <a:solidFill>
                  <a:srgbClr val="F05334"/>
                </a:solidFill>
                <a:latin typeface="+mj-ea"/>
              </a:rPr>
              <a:t>Git </a:t>
            </a:r>
            <a:r>
              <a:rPr lang="en-US" altLang="ko-KR" sz="4000" b="1" dirty="0">
                <a:solidFill>
                  <a:srgbClr val="0070C0"/>
                </a:solidFill>
                <a:latin typeface="+mj-ea"/>
              </a:rPr>
              <a:t>&amp;</a:t>
            </a:r>
            <a:r>
              <a:rPr lang="ko-KR" altLang="en-US" sz="8000" b="1" dirty="0">
                <a:latin typeface="+mj-ea"/>
              </a:rPr>
              <a:t> </a:t>
            </a:r>
            <a:r>
              <a:rPr lang="en-US" altLang="ko-KR" sz="8000" b="1" dirty="0" err="1">
                <a:latin typeface="+mj-ea"/>
              </a:rPr>
              <a:t>Github</a:t>
            </a:r>
            <a:endParaRPr lang="ko-KR" altLang="en-US" sz="8000" b="1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66A6A0-51C7-433B-8001-17E0C745E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7505" y="4832161"/>
            <a:ext cx="1276349" cy="1655762"/>
          </a:xfrm>
        </p:spPr>
        <p:txBody>
          <a:bodyPr>
            <a:normAutofit/>
          </a:bodyPr>
          <a:lstStyle/>
          <a:p>
            <a:r>
              <a:rPr lang="ko-KR" altLang="en-US" sz="1600" b="1" dirty="0" err="1">
                <a:latin typeface="+mj-ea"/>
                <a:ea typeface="+mj-ea"/>
              </a:rPr>
              <a:t>한인우</a:t>
            </a:r>
            <a:endParaRPr lang="en-US" altLang="ko-KR" sz="1600" b="1" dirty="0">
              <a:latin typeface="+mj-ea"/>
              <a:ea typeface="+mj-ea"/>
            </a:endParaRPr>
          </a:p>
          <a:p>
            <a:r>
              <a:rPr lang="ko-KR" altLang="en-US" sz="1600" b="1" dirty="0">
                <a:latin typeface="+mj-ea"/>
                <a:ea typeface="+mj-ea"/>
              </a:rPr>
              <a:t>주민기</a:t>
            </a:r>
            <a:endParaRPr lang="en-US" altLang="ko-KR" sz="1600" b="1" dirty="0">
              <a:latin typeface="+mj-ea"/>
              <a:ea typeface="+mj-ea"/>
            </a:endParaRPr>
          </a:p>
          <a:p>
            <a:r>
              <a:rPr lang="ko-KR" altLang="en-US" sz="1600" b="1" dirty="0" err="1">
                <a:latin typeface="+mj-ea"/>
                <a:ea typeface="+mj-ea"/>
              </a:rPr>
              <a:t>장은재</a:t>
            </a:r>
            <a:endParaRPr lang="ko-KR" altLang="en-US" sz="1600" b="1" dirty="0">
              <a:latin typeface="+mj-ea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AA6B7DE-2BE4-4F8C-8EBC-B78B109A523E}"/>
              </a:ext>
            </a:extLst>
          </p:cNvPr>
          <p:cNvCxnSpPr>
            <a:cxnSpLocks/>
          </p:cNvCxnSpPr>
          <p:nvPr/>
        </p:nvCxnSpPr>
        <p:spPr>
          <a:xfrm flipH="1">
            <a:off x="10406066" y="4717409"/>
            <a:ext cx="657224" cy="0"/>
          </a:xfrm>
          <a:prstGeom prst="line">
            <a:avLst/>
          </a:prstGeom>
          <a:ln w="76200">
            <a:solidFill>
              <a:srgbClr val="F14F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7B50C30-DAFC-49C3-9AE4-8739504BA4ED}"/>
              </a:ext>
            </a:extLst>
          </p:cNvPr>
          <p:cNvCxnSpPr>
            <a:cxnSpLocks/>
          </p:cNvCxnSpPr>
          <p:nvPr/>
        </p:nvCxnSpPr>
        <p:spPr>
          <a:xfrm flipH="1">
            <a:off x="11035937" y="4717409"/>
            <a:ext cx="65722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AA0D9006-1E80-48DF-B120-859F36076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138" y="1943396"/>
            <a:ext cx="1266825" cy="130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14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225F0903-721C-4B16-B7C7-3E5255473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1611ABBE-A8FE-4856-8262-5C34B72C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581025"/>
            <a:ext cx="3209925" cy="6000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200" b="1" dirty="0" err="1">
                <a:latin typeface="+mn-ea"/>
                <a:ea typeface="+mn-ea"/>
              </a:rPr>
              <a:t>Pycharm</a:t>
            </a:r>
            <a:endParaRPr lang="en-US" altLang="ko-KR" sz="3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6507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225F0903-721C-4B16-B7C7-3E5255473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1611ABBE-A8FE-4856-8262-5C34B72C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581025"/>
            <a:ext cx="3209925" cy="6000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200" b="1" dirty="0">
                <a:latin typeface="+mn-ea"/>
                <a:ea typeface="+mn-ea"/>
              </a:rPr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3248329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4. Git</a:t>
            </a:r>
            <a:r>
              <a:rPr lang="ko-KR" altLang="en-US" sz="6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의 기능</a:t>
            </a:r>
            <a:endParaRPr lang="ko-KR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5508FD-29A8-4E33-95EB-0BD758EC90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225F0903-721C-4B16-B7C7-3E5255473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7B4AD04-038C-467F-8210-2FA3E212BC9C}"/>
              </a:ext>
            </a:extLst>
          </p:cNvPr>
          <p:cNvSpPr txBox="1">
            <a:spLocks/>
          </p:cNvSpPr>
          <p:nvPr/>
        </p:nvSpPr>
        <p:spPr>
          <a:xfrm>
            <a:off x="485775" y="581025"/>
            <a:ext cx="3209925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3200" b="1" dirty="0">
                <a:latin typeface="+mn-ea"/>
                <a:ea typeface="+mn-ea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61341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225F0903-721C-4B16-B7C7-3E5255473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7B4AD04-038C-467F-8210-2FA3E212BC9C}"/>
              </a:ext>
            </a:extLst>
          </p:cNvPr>
          <p:cNvSpPr txBox="1">
            <a:spLocks/>
          </p:cNvSpPr>
          <p:nvPr/>
        </p:nvSpPr>
        <p:spPr>
          <a:xfrm>
            <a:off x="485775" y="581025"/>
            <a:ext cx="3209925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3200" b="1" dirty="0">
                <a:latin typeface="+mn-ea"/>
                <a:ea typeface="+mn-ea"/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308083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225F0903-721C-4B16-B7C7-3E5255473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7B4AD04-038C-467F-8210-2FA3E212BC9C}"/>
              </a:ext>
            </a:extLst>
          </p:cNvPr>
          <p:cNvSpPr txBox="1">
            <a:spLocks/>
          </p:cNvSpPr>
          <p:nvPr/>
        </p:nvSpPr>
        <p:spPr>
          <a:xfrm>
            <a:off x="485775" y="581025"/>
            <a:ext cx="3209925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3200" b="1" dirty="0">
                <a:latin typeface="+mn-ea"/>
                <a:ea typeface="+mn-ea"/>
              </a:rPr>
              <a:t>Clone &amp; Pull</a:t>
            </a:r>
          </a:p>
        </p:txBody>
      </p:sp>
    </p:spTree>
    <p:extLst>
      <p:ext uri="{BB962C8B-B14F-4D97-AF65-F5344CB8AC3E}">
        <p14:creationId xmlns:p14="http://schemas.microsoft.com/office/powerpoint/2010/main" val="950313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225F0903-721C-4B16-B7C7-3E5255473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7B4AD04-038C-467F-8210-2FA3E212BC9C}"/>
              </a:ext>
            </a:extLst>
          </p:cNvPr>
          <p:cNvSpPr txBox="1">
            <a:spLocks/>
          </p:cNvSpPr>
          <p:nvPr/>
        </p:nvSpPr>
        <p:spPr>
          <a:xfrm>
            <a:off x="485775" y="581025"/>
            <a:ext cx="3209925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3200" b="1" dirty="0">
                <a:latin typeface="+mn-ea"/>
                <a:ea typeface="+mn-ea"/>
              </a:rPr>
              <a:t>Reset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7C1EF8-B72B-464F-8A7F-EEEA96C19F1E}"/>
              </a:ext>
            </a:extLst>
          </p:cNvPr>
          <p:cNvSpPr txBox="1"/>
          <p:nvPr/>
        </p:nvSpPr>
        <p:spPr>
          <a:xfrm>
            <a:off x="631369" y="1151164"/>
            <a:ext cx="10103306" cy="476386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ko-KR" altLang="en-US" sz="1400" b="1" dirty="0">
                <a:solidFill>
                  <a:srgbClr val="333333"/>
                </a:solidFill>
                <a:latin typeface="+mj-ea"/>
                <a:ea typeface="+mj-ea"/>
              </a:rPr>
              <a:t>시계를 다시 맞추는 것</a:t>
            </a:r>
            <a:endParaRPr lang="en-US" altLang="ko-KR" sz="14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altLang="ko-KR" sz="14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ko-KR" altLang="en-US" sz="1400" b="1" dirty="0">
                <a:solidFill>
                  <a:srgbClr val="333333"/>
                </a:solidFill>
                <a:latin typeface="+mj-ea"/>
                <a:ea typeface="+mj-ea"/>
              </a:rPr>
              <a:t>돌아 가려는 </a:t>
            </a:r>
            <a:r>
              <a:rPr lang="en-US" altLang="ko-KR" sz="1400" b="1" dirty="0">
                <a:solidFill>
                  <a:srgbClr val="333333"/>
                </a:solidFill>
                <a:latin typeface="+mj-ea"/>
                <a:ea typeface="+mj-ea"/>
              </a:rPr>
              <a:t>commit </a:t>
            </a:r>
            <a:r>
              <a:rPr lang="ko-KR" altLang="en-US" sz="1400" b="1" dirty="0">
                <a:solidFill>
                  <a:srgbClr val="333333"/>
                </a:solidFill>
                <a:latin typeface="+mj-ea"/>
                <a:ea typeface="+mj-ea"/>
              </a:rPr>
              <a:t>으로 </a:t>
            </a:r>
            <a:r>
              <a:rPr lang="en-US" altLang="ko-KR" sz="1400" b="1" dirty="0">
                <a:solidFill>
                  <a:srgbClr val="333333"/>
                </a:solidFill>
                <a:latin typeface="+mj-ea"/>
                <a:ea typeface="+mj-ea"/>
              </a:rPr>
              <a:t>repository </a:t>
            </a:r>
            <a:r>
              <a:rPr lang="ko-KR" altLang="en-US" sz="1400" b="1" dirty="0">
                <a:solidFill>
                  <a:srgbClr val="333333"/>
                </a:solidFill>
                <a:latin typeface="+mj-ea"/>
                <a:ea typeface="+mj-ea"/>
              </a:rPr>
              <a:t>는 재설정되고</a:t>
            </a:r>
            <a:r>
              <a:rPr lang="en-US" altLang="ko-KR" sz="1400" b="1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solidFill>
                  <a:srgbClr val="333333"/>
                </a:solidFill>
                <a:latin typeface="+mj-ea"/>
                <a:ea typeface="+mj-ea"/>
              </a:rPr>
              <a:t>해당 </a:t>
            </a:r>
            <a:r>
              <a:rPr lang="en-US" altLang="ko-KR" sz="1400" b="1" dirty="0">
                <a:solidFill>
                  <a:srgbClr val="333333"/>
                </a:solidFill>
                <a:latin typeface="+mj-ea"/>
                <a:ea typeface="+mj-ea"/>
              </a:rPr>
              <a:t>commit </a:t>
            </a:r>
            <a:r>
              <a:rPr lang="ko-KR" altLang="en-US" sz="1400" b="1" dirty="0">
                <a:solidFill>
                  <a:srgbClr val="333333"/>
                </a:solidFill>
                <a:latin typeface="+mj-ea"/>
                <a:ea typeface="+mj-ea"/>
              </a:rPr>
              <a:t>이후의 이력 사라짐 </a:t>
            </a:r>
            <a:endParaRPr lang="en-US" altLang="ko-KR" sz="14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altLang="ko-KR" sz="14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en-US" altLang="ko-KR" sz="1400" b="1" dirty="0">
                <a:solidFill>
                  <a:srgbClr val="333333"/>
                </a:solidFill>
                <a:latin typeface="+mj-ea"/>
                <a:ea typeface="+mj-ea"/>
              </a:rPr>
              <a:t>Reset</a:t>
            </a:r>
            <a:r>
              <a:rPr lang="ko-KR" altLang="en-US" sz="1400" b="1" dirty="0">
                <a:solidFill>
                  <a:srgbClr val="333333"/>
                </a:solidFill>
                <a:latin typeface="+mj-ea"/>
                <a:ea typeface="+mj-ea"/>
              </a:rPr>
              <a:t>의 </a:t>
            </a:r>
            <a:r>
              <a:rPr lang="en-US" altLang="ko-KR" sz="1400" b="1" dirty="0">
                <a:solidFill>
                  <a:srgbClr val="333333"/>
                </a:solidFill>
                <a:latin typeface="+mj-ea"/>
                <a:ea typeface="+mj-ea"/>
              </a:rPr>
              <a:t>3</a:t>
            </a:r>
            <a:r>
              <a:rPr lang="ko-KR" altLang="en-US" sz="1400" b="1" dirty="0">
                <a:solidFill>
                  <a:srgbClr val="333333"/>
                </a:solidFill>
                <a:latin typeface="+mj-ea"/>
                <a:ea typeface="+mj-ea"/>
              </a:rPr>
              <a:t>가지 옵션</a:t>
            </a:r>
            <a:endParaRPr lang="en-US" altLang="ko-KR" sz="14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endParaRPr lang="en-US" altLang="ko-KR" sz="14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en-US" altLang="ko-KR" sz="1400" b="1" dirty="0">
                <a:solidFill>
                  <a:srgbClr val="333333"/>
                </a:solidFill>
                <a:latin typeface="+mj-ea"/>
                <a:ea typeface="+mj-ea"/>
              </a:rPr>
              <a:t>Hard</a:t>
            </a:r>
          </a:p>
          <a:p>
            <a:pPr lvl="1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altLang="ko-KR" sz="1400" b="1" dirty="0">
                <a:solidFill>
                  <a:srgbClr val="333333"/>
                </a:solidFill>
                <a:latin typeface="+mj-ea"/>
                <a:ea typeface="+mj-ea"/>
              </a:rPr>
              <a:t>	</a:t>
            </a:r>
          </a:p>
          <a:p>
            <a:pPr lvl="1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altLang="ko-KR" sz="14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	</a:t>
            </a:r>
            <a:r>
              <a:rPr lang="ko-KR" altLang="en-US" sz="1400" b="0" i="0" dirty="0">
                <a:solidFill>
                  <a:srgbClr val="222426"/>
                </a:solidFill>
                <a:effectLst/>
                <a:latin typeface="+mj-ea"/>
                <a:ea typeface="+mj-ea"/>
              </a:rPr>
              <a:t>해당  </a:t>
            </a:r>
            <a:r>
              <a:rPr lang="en-US" altLang="ko-KR" sz="1400" b="0" i="0" dirty="0">
                <a:solidFill>
                  <a:srgbClr val="222426"/>
                </a:solidFill>
                <a:effectLst/>
                <a:latin typeface="+mj-ea"/>
                <a:ea typeface="+mj-ea"/>
              </a:rPr>
              <a:t>commit ID </a:t>
            </a:r>
            <a:r>
              <a:rPr lang="ko-KR" altLang="en-US" sz="1400" b="0" i="0" dirty="0">
                <a:solidFill>
                  <a:srgbClr val="222426"/>
                </a:solidFill>
                <a:effectLst/>
                <a:latin typeface="+mj-ea"/>
                <a:ea typeface="+mj-ea"/>
              </a:rPr>
              <a:t>의 상태로 </a:t>
            </a:r>
            <a:r>
              <a:rPr lang="en-US" altLang="ko-KR" sz="1400" b="0" i="0" dirty="0">
                <a:solidFill>
                  <a:srgbClr val="222426"/>
                </a:solidFill>
                <a:effectLst/>
                <a:latin typeface="+mj-ea"/>
                <a:ea typeface="+mj-ea"/>
              </a:rPr>
              <a:t>working directory </a:t>
            </a:r>
            <a:r>
              <a:rPr lang="ko-KR" altLang="en-US" sz="1400" b="0" i="0" dirty="0">
                <a:solidFill>
                  <a:srgbClr val="222426"/>
                </a:solidFill>
                <a:effectLst/>
                <a:latin typeface="+mj-ea"/>
                <a:ea typeface="+mj-ea"/>
              </a:rPr>
              <a:t>와 </a:t>
            </a:r>
            <a:r>
              <a:rPr lang="en-US" altLang="ko-KR" sz="1400" b="0" i="0" dirty="0">
                <a:solidFill>
                  <a:srgbClr val="222426"/>
                </a:solidFill>
                <a:effectLst/>
                <a:latin typeface="+mj-ea"/>
                <a:ea typeface="+mj-ea"/>
              </a:rPr>
              <a:t>Index </a:t>
            </a:r>
            <a:r>
              <a:rPr lang="ko-KR" altLang="en-US" sz="1400" b="0" i="0" dirty="0">
                <a:solidFill>
                  <a:srgbClr val="222426"/>
                </a:solidFill>
                <a:effectLst/>
                <a:latin typeface="+mj-ea"/>
                <a:ea typeface="+mj-ea"/>
              </a:rPr>
              <a:t>영역 모두 초기화 된다</a:t>
            </a:r>
            <a:r>
              <a:rPr lang="en-US" altLang="ko-KR" sz="1400" b="0" i="0" dirty="0">
                <a:solidFill>
                  <a:srgbClr val="222426"/>
                </a:solidFill>
                <a:effectLst/>
                <a:latin typeface="+mj-ea"/>
                <a:ea typeface="+mj-ea"/>
              </a:rPr>
              <a:t>.</a:t>
            </a:r>
            <a:endParaRPr lang="en-US" altLang="ko-KR" sz="14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endParaRPr lang="en-US" altLang="ko-KR" sz="14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en-US" altLang="ko-KR" sz="1400" b="1" dirty="0">
                <a:solidFill>
                  <a:srgbClr val="333333"/>
                </a:solidFill>
                <a:latin typeface="+mj-ea"/>
                <a:ea typeface="+mj-ea"/>
              </a:rPr>
              <a:t>Soft</a:t>
            </a:r>
          </a:p>
          <a:p>
            <a:pPr lvl="2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altLang="ko-KR" sz="14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altLang="ko-KR" sz="1400" b="0" i="0" dirty="0">
                <a:solidFill>
                  <a:srgbClr val="222426"/>
                </a:solidFill>
                <a:effectLst/>
                <a:latin typeface="+mj-ea"/>
                <a:ea typeface="+mj-ea"/>
              </a:rPr>
              <a:t>	</a:t>
            </a:r>
            <a:r>
              <a:rPr lang="ko-KR" altLang="en-US" sz="1400" b="0" i="0" dirty="0">
                <a:solidFill>
                  <a:srgbClr val="222426"/>
                </a:solidFill>
                <a:effectLst/>
                <a:latin typeface="+mj-ea"/>
                <a:ea typeface="+mj-ea"/>
              </a:rPr>
              <a:t>해당  </a:t>
            </a:r>
            <a:r>
              <a:rPr lang="en-US" altLang="ko-KR" sz="1400" b="0" i="0" dirty="0">
                <a:solidFill>
                  <a:srgbClr val="222426"/>
                </a:solidFill>
                <a:effectLst/>
                <a:latin typeface="+mj-ea"/>
                <a:ea typeface="+mj-ea"/>
              </a:rPr>
              <a:t>commit ID </a:t>
            </a:r>
            <a:r>
              <a:rPr lang="ko-KR" altLang="en-US" sz="1400" b="0" i="0" dirty="0">
                <a:solidFill>
                  <a:srgbClr val="222426"/>
                </a:solidFill>
                <a:effectLst/>
                <a:latin typeface="+mj-ea"/>
                <a:ea typeface="+mj-ea"/>
              </a:rPr>
              <a:t>의 상태로 </a:t>
            </a:r>
            <a:r>
              <a:rPr lang="en-US" altLang="ko-KR" sz="1400" b="0" i="0" dirty="0">
                <a:solidFill>
                  <a:srgbClr val="222426"/>
                </a:solidFill>
                <a:effectLst/>
                <a:latin typeface="+mj-ea"/>
                <a:ea typeface="+mj-ea"/>
              </a:rPr>
              <a:t>working directory </a:t>
            </a:r>
            <a:r>
              <a:rPr lang="ko-KR" altLang="en-US" sz="1400" b="0" i="0" dirty="0">
                <a:solidFill>
                  <a:srgbClr val="222426"/>
                </a:solidFill>
                <a:effectLst/>
                <a:latin typeface="+mj-ea"/>
                <a:ea typeface="+mj-ea"/>
              </a:rPr>
              <a:t>는 변경되지 않고  </a:t>
            </a:r>
            <a:r>
              <a:rPr lang="en-US" altLang="ko-KR" sz="1400" b="0" i="0" dirty="0">
                <a:solidFill>
                  <a:srgbClr val="222426"/>
                </a:solidFill>
                <a:effectLst/>
                <a:latin typeface="+mj-ea"/>
                <a:ea typeface="+mj-ea"/>
              </a:rPr>
              <a:t>Index </a:t>
            </a:r>
            <a:r>
              <a:rPr lang="ko-KR" altLang="en-US" sz="1400" b="0" i="0" dirty="0">
                <a:solidFill>
                  <a:srgbClr val="222426"/>
                </a:solidFill>
                <a:effectLst/>
                <a:latin typeface="+mj-ea"/>
                <a:ea typeface="+mj-ea"/>
              </a:rPr>
              <a:t>영역만 초기화 된다</a:t>
            </a:r>
            <a:r>
              <a:rPr lang="en-US" altLang="ko-KR" sz="1400" b="0" i="0" dirty="0">
                <a:solidFill>
                  <a:srgbClr val="222426"/>
                </a:solidFill>
                <a:effectLst/>
                <a:latin typeface="+mj-ea"/>
                <a:ea typeface="+mj-ea"/>
              </a:rPr>
              <a:t>.</a:t>
            </a:r>
            <a:endParaRPr lang="en-US" altLang="ko-KR" sz="14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2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altLang="ko-KR" sz="14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en-US" altLang="ko-KR" sz="1400" b="1" dirty="0">
                <a:solidFill>
                  <a:srgbClr val="333333"/>
                </a:solidFill>
                <a:latin typeface="+mj-ea"/>
                <a:ea typeface="+mj-ea"/>
              </a:rPr>
              <a:t>Mixed (default)</a:t>
            </a:r>
          </a:p>
          <a:p>
            <a:pPr lvl="2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altLang="ko-KR" sz="14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altLang="ko-KR" sz="1400" b="0" i="0" dirty="0">
                <a:solidFill>
                  <a:srgbClr val="222426"/>
                </a:solidFill>
                <a:effectLst/>
                <a:latin typeface="+mj-ea"/>
                <a:ea typeface="+mj-ea"/>
              </a:rPr>
              <a:t>	</a:t>
            </a:r>
            <a:r>
              <a:rPr lang="ko-KR" altLang="en-US" sz="1400" b="0" i="0" dirty="0">
                <a:solidFill>
                  <a:srgbClr val="222426"/>
                </a:solidFill>
                <a:effectLst/>
                <a:latin typeface="+mj-ea"/>
                <a:ea typeface="+mj-ea"/>
              </a:rPr>
              <a:t>해당  </a:t>
            </a:r>
            <a:r>
              <a:rPr lang="en-US" altLang="ko-KR" sz="1400" b="0" i="0" dirty="0">
                <a:solidFill>
                  <a:srgbClr val="222426"/>
                </a:solidFill>
                <a:effectLst/>
                <a:latin typeface="+mj-ea"/>
                <a:ea typeface="+mj-ea"/>
              </a:rPr>
              <a:t>commit ID </a:t>
            </a:r>
            <a:r>
              <a:rPr lang="ko-KR" altLang="en-US" sz="1400" b="0" i="0" dirty="0">
                <a:solidFill>
                  <a:srgbClr val="222426"/>
                </a:solidFill>
                <a:effectLst/>
                <a:latin typeface="+mj-ea"/>
                <a:ea typeface="+mj-ea"/>
              </a:rPr>
              <a:t>의 상태로 </a:t>
            </a:r>
            <a:r>
              <a:rPr lang="en-US" altLang="ko-KR" sz="1400" b="0" i="0" dirty="0">
                <a:solidFill>
                  <a:srgbClr val="222426"/>
                </a:solidFill>
                <a:effectLst/>
                <a:latin typeface="+mj-ea"/>
                <a:ea typeface="+mj-ea"/>
              </a:rPr>
              <a:t>working directory </a:t>
            </a:r>
            <a:r>
              <a:rPr lang="ko-KR" altLang="en-US" sz="1400" b="0" i="0" dirty="0">
                <a:solidFill>
                  <a:srgbClr val="222426"/>
                </a:solidFill>
                <a:effectLst/>
                <a:latin typeface="+mj-ea"/>
                <a:ea typeface="+mj-ea"/>
              </a:rPr>
              <a:t>와 </a:t>
            </a:r>
            <a:r>
              <a:rPr lang="en-US" altLang="ko-KR" sz="1400" b="0" i="0" dirty="0">
                <a:solidFill>
                  <a:srgbClr val="222426"/>
                </a:solidFill>
                <a:effectLst/>
                <a:latin typeface="+mj-ea"/>
                <a:ea typeface="+mj-ea"/>
              </a:rPr>
              <a:t>Index </a:t>
            </a:r>
            <a:r>
              <a:rPr lang="ko-KR" altLang="en-US" sz="1400" b="0" i="0" dirty="0">
                <a:solidFill>
                  <a:srgbClr val="222426"/>
                </a:solidFill>
                <a:effectLst/>
                <a:latin typeface="+mj-ea"/>
                <a:ea typeface="+mj-ea"/>
              </a:rPr>
              <a:t>영역 모두 변경되지  않는다</a:t>
            </a:r>
            <a:r>
              <a:rPr lang="en-US" altLang="ko-KR" sz="1400" b="0" i="0" dirty="0">
                <a:solidFill>
                  <a:srgbClr val="222426"/>
                </a:solidFill>
                <a:effectLst/>
                <a:latin typeface="+mj-ea"/>
                <a:ea typeface="+mj-ea"/>
              </a:rPr>
              <a:t>.</a:t>
            </a:r>
            <a:endParaRPr lang="en-US" altLang="ko-KR" sz="14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endParaRPr lang="en-US" altLang="ko-KR" sz="1400" b="1" dirty="0">
              <a:solidFill>
                <a:srgbClr val="333333"/>
              </a:solidFill>
              <a:latin typeface="+mn-ea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b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b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5411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225F0903-721C-4B16-B7C7-3E5255473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7B4AD04-038C-467F-8210-2FA3E212BC9C}"/>
              </a:ext>
            </a:extLst>
          </p:cNvPr>
          <p:cNvSpPr txBox="1">
            <a:spLocks/>
          </p:cNvSpPr>
          <p:nvPr/>
        </p:nvSpPr>
        <p:spPr>
          <a:xfrm>
            <a:off x="485775" y="581025"/>
            <a:ext cx="3209925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3200" b="1" dirty="0">
                <a:latin typeface="+mn-ea"/>
                <a:ea typeface="+mn-ea"/>
              </a:rPr>
              <a:t>Revert</a:t>
            </a:r>
          </a:p>
        </p:txBody>
      </p:sp>
    </p:spTree>
    <p:extLst>
      <p:ext uri="{BB962C8B-B14F-4D97-AF65-F5344CB8AC3E}">
        <p14:creationId xmlns:p14="http://schemas.microsoft.com/office/powerpoint/2010/main" val="3164338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225F0903-721C-4B16-B7C7-3E5255473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7B4AD04-038C-467F-8210-2FA3E212BC9C}"/>
              </a:ext>
            </a:extLst>
          </p:cNvPr>
          <p:cNvSpPr txBox="1">
            <a:spLocks/>
          </p:cNvSpPr>
          <p:nvPr/>
        </p:nvSpPr>
        <p:spPr>
          <a:xfrm>
            <a:off x="485775" y="581025"/>
            <a:ext cx="3209925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3200" b="1" dirty="0">
                <a:latin typeface="+mn-ea"/>
                <a:ea typeface="+mn-ea"/>
              </a:rPr>
              <a:t>Checkout</a:t>
            </a:r>
          </a:p>
        </p:txBody>
      </p:sp>
    </p:spTree>
    <p:extLst>
      <p:ext uri="{BB962C8B-B14F-4D97-AF65-F5344CB8AC3E}">
        <p14:creationId xmlns:p14="http://schemas.microsoft.com/office/powerpoint/2010/main" val="2016940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225F0903-721C-4B16-B7C7-3E5255473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7B4AD04-038C-467F-8210-2FA3E212BC9C}"/>
              </a:ext>
            </a:extLst>
          </p:cNvPr>
          <p:cNvSpPr txBox="1">
            <a:spLocks/>
          </p:cNvSpPr>
          <p:nvPr/>
        </p:nvSpPr>
        <p:spPr>
          <a:xfrm>
            <a:off x="485775" y="581025"/>
            <a:ext cx="3209925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3200" b="1" dirty="0">
                <a:latin typeface="+mn-ea"/>
                <a:ea typeface="+mn-ea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0240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4BC48F-8EA4-4090-96DB-99268934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8AA2CC-2A4E-490B-B04B-D9FA958A4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643192" y="1683477"/>
            <a:ext cx="5451627" cy="317100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5FFBC-D1F2-41D3-A329-CF1AEDD7C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en-US" altLang="ko-KR" b="1" dirty="0"/>
              <a:t>Git</a:t>
            </a:r>
            <a:r>
              <a:rPr lang="en-US" altLang="ko-KR" dirty="0"/>
              <a:t> &amp; </a:t>
            </a:r>
            <a:r>
              <a:rPr lang="en-US" altLang="ko-KR" b="1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b="1" dirty="0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설치방법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b="1" dirty="0"/>
              <a:t>IDE</a:t>
            </a:r>
            <a:r>
              <a:rPr lang="ko-KR" altLang="en-US" dirty="0"/>
              <a:t>별 </a:t>
            </a:r>
            <a:r>
              <a:rPr lang="en-US" altLang="ko-KR" b="1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연동 방법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en-US" altLang="ko-KR" b="1" dirty="0"/>
              <a:t>Git</a:t>
            </a:r>
            <a:r>
              <a:rPr lang="ko-KR" altLang="en-US" dirty="0"/>
              <a:t>의 기능</a:t>
            </a:r>
            <a:endParaRPr lang="en-US" altLang="ko-KR" dirty="0"/>
          </a:p>
          <a:p>
            <a:r>
              <a:rPr lang="en-US" altLang="ko-KR" dirty="0"/>
              <a:t>5. Branch</a:t>
            </a:r>
          </a:p>
          <a:p>
            <a:r>
              <a:rPr lang="en-US" altLang="ko-KR" dirty="0"/>
              <a:t>6. Training </a:t>
            </a:r>
          </a:p>
          <a:p>
            <a:endParaRPr lang="en-US" altLang="ko-K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889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5. Branch</a:t>
            </a:r>
            <a:endParaRPr lang="ko-KR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5508FD-29A8-4E33-95EB-0BD758EC90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225F0903-721C-4B16-B7C7-3E5255473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7B4AD04-038C-467F-8210-2FA3E212BC9C}"/>
              </a:ext>
            </a:extLst>
          </p:cNvPr>
          <p:cNvSpPr txBox="1">
            <a:spLocks/>
          </p:cNvSpPr>
          <p:nvPr/>
        </p:nvSpPr>
        <p:spPr>
          <a:xfrm>
            <a:off x="485775" y="581025"/>
            <a:ext cx="3209925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3200" b="1" dirty="0">
                <a:latin typeface="+mn-ea"/>
                <a:ea typeface="+mn-ea"/>
              </a:rPr>
              <a:t>Branch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626C9-C193-4EA7-94CD-53BE189CE8E7}"/>
              </a:ext>
            </a:extLst>
          </p:cNvPr>
          <p:cNvSpPr txBox="1"/>
          <p:nvPr/>
        </p:nvSpPr>
        <p:spPr>
          <a:xfrm>
            <a:off x="574219" y="1332139"/>
            <a:ext cx="7836356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Branch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란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en-US" altLang="ko-KR" sz="1400" b="1" dirty="0">
                <a:solidFill>
                  <a:srgbClr val="333333"/>
                </a:solidFill>
                <a:latin typeface="+mn-ea"/>
              </a:rPr>
              <a:t>Branch</a:t>
            </a:r>
            <a:r>
              <a:rPr lang="ko-KR" altLang="en-US" sz="1400" b="1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rgbClr val="333333"/>
                </a:solidFill>
                <a:latin typeface="+mn-ea"/>
              </a:rPr>
              <a:t>=</a:t>
            </a:r>
            <a:r>
              <a:rPr lang="ko-KR" altLang="en-US" sz="1400" b="1" dirty="0">
                <a:solidFill>
                  <a:srgbClr val="333333"/>
                </a:solidFill>
                <a:latin typeface="+mn-ea"/>
              </a:rPr>
              <a:t> 가지</a:t>
            </a:r>
            <a:endParaRPr lang="en-US" altLang="ko-KR" sz="1400" b="1" dirty="0">
              <a:solidFill>
                <a:srgbClr val="333333"/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altLang="ko-KR" sz="1400" b="1" dirty="0">
              <a:solidFill>
                <a:srgbClr val="333333"/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ko-KR" altLang="en-US" sz="1400" b="1" dirty="0">
                <a:solidFill>
                  <a:srgbClr val="333333"/>
                </a:solidFill>
                <a:latin typeface="+mn-ea"/>
              </a:rPr>
              <a:t>기능 개발 및 버그 수정 시 효율적</a:t>
            </a:r>
            <a:endParaRPr lang="en-US" altLang="ko-KR" sz="1400" b="1" dirty="0">
              <a:solidFill>
                <a:srgbClr val="333333"/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altLang="ko-KR" sz="1400" b="1" dirty="0">
              <a:solidFill>
                <a:srgbClr val="333333"/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ko-KR" altLang="en-US" sz="1400" b="1" dirty="0">
                <a:solidFill>
                  <a:srgbClr val="333333"/>
                </a:solidFill>
                <a:latin typeface="+mn-ea"/>
              </a:rPr>
              <a:t>여러 개발자들이 동시에 다양한 작업을 할 수 있게 만들어 주는 기능</a:t>
            </a:r>
            <a:endParaRPr lang="en-US" altLang="ko-KR" sz="1400" b="1" dirty="0">
              <a:solidFill>
                <a:srgbClr val="333333"/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altLang="ko-KR" sz="1400" b="1" dirty="0">
              <a:solidFill>
                <a:srgbClr val="333333"/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ko-KR" altLang="en-US" sz="1400" b="1" dirty="0">
                <a:solidFill>
                  <a:srgbClr val="333333"/>
                </a:solidFill>
                <a:latin typeface="+mn-ea"/>
              </a:rPr>
              <a:t>분리된 작업 영역에서 변경된 내용은 나중에 기존 버전과 비교하여 새로운 버전으로 생성 가능</a:t>
            </a:r>
            <a:endParaRPr lang="en-US" altLang="ko-KR" sz="1400" b="1" dirty="0">
              <a:solidFill>
                <a:srgbClr val="333333"/>
              </a:solidFill>
              <a:latin typeface="+mn-ea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b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b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2810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225F0903-721C-4B16-B7C7-3E5255473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7B4AD04-038C-467F-8210-2FA3E212BC9C}"/>
              </a:ext>
            </a:extLst>
          </p:cNvPr>
          <p:cNvSpPr txBox="1">
            <a:spLocks/>
          </p:cNvSpPr>
          <p:nvPr/>
        </p:nvSpPr>
        <p:spPr>
          <a:xfrm>
            <a:off x="485775" y="581025"/>
            <a:ext cx="3209925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3200" b="1" dirty="0">
                <a:latin typeface="+mn-ea"/>
                <a:ea typeface="+mn-ea"/>
              </a:rPr>
              <a:t>Branch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AC32902-8F19-4CAA-BC58-DC515F10AACB}"/>
              </a:ext>
            </a:extLst>
          </p:cNvPr>
          <p:cNvSpPr/>
          <p:nvPr/>
        </p:nvSpPr>
        <p:spPr>
          <a:xfrm>
            <a:off x="685800" y="3360738"/>
            <a:ext cx="657225" cy="657225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067224F-6A57-4E35-BC72-A7F197811F46}"/>
              </a:ext>
            </a:extLst>
          </p:cNvPr>
          <p:cNvCxnSpPr>
            <a:stCxn id="2" idx="6"/>
          </p:cNvCxnSpPr>
          <p:nvPr/>
        </p:nvCxnSpPr>
        <p:spPr>
          <a:xfrm>
            <a:off x="1343025" y="3689351"/>
            <a:ext cx="9801225" cy="63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BDF858BA-E5B1-487C-BFA9-938854AC8B8A}"/>
              </a:ext>
            </a:extLst>
          </p:cNvPr>
          <p:cNvSpPr/>
          <p:nvPr/>
        </p:nvSpPr>
        <p:spPr>
          <a:xfrm>
            <a:off x="3331369" y="3360738"/>
            <a:ext cx="657225" cy="657225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095ACD3-37DD-4E56-92A0-D373E0363391}"/>
              </a:ext>
            </a:extLst>
          </p:cNvPr>
          <p:cNvSpPr/>
          <p:nvPr/>
        </p:nvSpPr>
        <p:spPr>
          <a:xfrm>
            <a:off x="10896600" y="3360738"/>
            <a:ext cx="657225" cy="657225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79EA97-6FF4-4413-9CF7-45F0E73A5D04}"/>
              </a:ext>
            </a:extLst>
          </p:cNvPr>
          <p:cNvSpPr/>
          <p:nvPr/>
        </p:nvSpPr>
        <p:spPr>
          <a:xfrm>
            <a:off x="7877175" y="4981575"/>
            <a:ext cx="6572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2844169-6FD0-4172-8F98-50C0FFE6D035}"/>
              </a:ext>
            </a:extLst>
          </p:cNvPr>
          <p:cNvSpPr/>
          <p:nvPr/>
        </p:nvSpPr>
        <p:spPr>
          <a:xfrm>
            <a:off x="4852988" y="3360738"/>
            <a:ext cx="657225" cy="657225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464A871-E95F-4FA1-BD96-D8EEBFB5055C}"/>
              </a:ext>
            </a:extLst>
          </p:cNvPr>
          <p:cNvSpPr/>
          <p:nvPr/>
        </p:nvSpPr>
        <p:spPr>
          <a:xfrm>
            <a:off x="8260557" y="3360738"/>
            <a:ext cx="657225" cy="657225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901734-96FE-4764-9C01-CB85B842F9E2}"/>
              </a:ext>
            </a:extLst>
          </p:cNvPr>
          <p:cNvSpPr/>
          <p:nvPr/>
        </p:nvSpPr>
        <p:spPr>
          <a:xfrm>
            <a:off x="2990850" y="1884363"/>
            <a:ext cx="657225" cy="65722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FA41C58-8288-474B-84CD-B0CF9D98FAF6}"/>
              </a:ext>
            </a:extLst>
          </p:cNvPr>
          <p:cNvSpPr/>
          <p:nvPr/>
        </p:nvSpPr>
        <p:spPr>
          <a:xfrm>
            <a:off x="4657725" y="1884363"/>
            <a:ext cx="657225" cy="65722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D78697-4817-4E9D-B2F6-CFA540F4CD7D}"/>
              </a:ext>
            </a:extLst>
          </p:cNvPr>
          <p:cNvSpPr/>
          <p:nvPr/>
        </p:nvSpPr>
        <p:spPr>
          <a:xfrm>
            <a:off x="6324600" y="1884363"/>
            <a:ext cx="657225" cy="65722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658EA3E-8317-47DC-9F55-0CD7738FC73D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3648075" y="2212976"/>
            <a:ext cx="10096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E42DA82-ADE9-411F-A813-68A8D89A685F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5314950" y="2212976"/>
            <a:ext cx="10096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0DA634DD-AE26-40C2-8C13-92BD1D2CD2CE}"/>
              </a:ext>
            </a:extLst>
          </p:cNvPr>
          <p:cNvCxnSpPr>
            <a:cxnSpLocks/>
            <a:stCxn id="2" idx="6"/>
            <a:endCxn id="22" idx="2"/>
          </p:cNvCxnSpPr>
          <p:nvPr/>
        </p:nvCxnSpPr>
        <p:spPr>
          <a:xfrm flipV="1">
            <a:off x="1343025" y="2212976"/>
            <a:ext cx="1647825" cy="1476375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B44D27A4-8A55-4154-8740-1EA7812E404C}"/>
              </a:ext>
            </a:extLst>
          </p:cNvPr>
          <p:cNvCxnSpPr>
            <a:cxnSpLocks/>
            <a:stCxn id="24" idx="6"/>
            <a:endCxn id="16" idx="2"/>
          </p:cNvCxnSpPr>
          <p:nvPr/>
        </p:nvCxnSpPr>
        <p:spPr>
          <a:xfrm>
            <a:off x="6981825" y="2212976"/>
            <a:ext cx="1278732" cy="147637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47200829-A02F-4237-9CAC-EECC546F6002}"/>
              </a:ext>
            </a:extLst>
          </p:cNvPr>
          <p:cNvCxnSpPr>
            <a:cxnSpLocks/>
            <a:stCxn id="15" idx="6"/>
            <a:endCxn id="14" idx="2"/>
          </p:cNvCxnSpPr>
          <p:nvPr/>
        </p:nvCxnSpPr>
        <p:spPr>
          <a:xfrm>
            <a:off x="5510213" y="3689351"/>
            <a:ext cx="2366962" cy="1620837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84CB557C-4F8D-4BAC-AA4E-100E22E72F3A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8534400" y="3689351"/>
            <a:ext cx="2362200" cy="1620837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D8EC319-DEC4-4E17-B2C2-B3AEF68422CF}"/>
              </a:ext>
            </a:extLst>
          </p:cNvPr>
          <p:cNvSpPr txBox="1"/>
          <p:nvPr/>
        </p:nvSpPr>
        <p:spPr>
          <a:xfrm>
            <a:off x="581026" y="402907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Master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C4DB82F-A609-4610-B901-B2591BEA651F}"/>
              </a:ext>
            </a:extLst>
          </p:cNvPr>
          <p:cNvSpPr txBox="1"/>
          <p:nvPr/>
        </p:nvSpPr>
        <p:spPr>
          <a:xfrm>
            <a:off x="4381501" y="1343025"/>
            <a:ext cx="141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My Work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602C9A6-BAC9-4FF8-98DA-6DE389D417A5}"/>
              </a:ext>
            </a:extLst>
          </p:cNvPr>
          <p:cNvSpPr txBox="1"/>
          <p:nvPr/>
        </p:nvSpPr>
        <p:spPr>
          <a:xfrm>
            <a:off x="7381875" y="5676900"/>
            <a:ext cx="175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Someone Else</a:t>
            </a:r>
          </a:p>
        </p:txBody>
      </p:sp>
    </p:spTree>
    <p:extLst>
      <p:ext uri="{BB962C8B-B14F-4D97-AF65-F5344CB8AC3E}">
        <p14:creationId xmlns:p14="http://schemas.microsoft.com/office/powerpoint/2010/main" val="257174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6. Training</a:t>
            </a:r>
            <a:endParaRPr lang="ko-KR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5508FD-29A8-4E33-95EB-0BD758EC90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5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151" descr="노란색 배경의 느낌표">
            <a:extLst>
              <a:ext uri="{FF2B5EF4-FFF2-40B4-BE49-F238E27FC236}">
                <a16:creationId xmlns:a16="http://schemas.microsoft.com/office/drawing/2014/main" id="{BC603E26-823B-464D-AFA9-6E7F1E3C84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b="1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Review</a:t>
            </a:r>
          </a:p>
        </p:txBody>
      </p:sp>
      <p:sp>
        <p:nvSpPr>
          <p:cNvPr id="134" name="TextBox 3">
            <a:extLst>
              <a:ext uri="{FF2B5EF4-FFF2-40B4-BE49-F238E27FC236}">
                <a16:creationId xmlns:a16="http://schemas.microsoft.com/office/drawing/2014/main" id="{BA2488AC-1A35-4312-AE49-76FE93CF9461}"/>
              </a:ext>
            </a:extLst>
          </p:cNvPr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개인 당 의견 하나씩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2909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1EB48-59B6-46C9-B473-AE3E2F4E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812" y="2812256"/>
            <a:ext cx="4524375" cy="1233487"/>
          </a:xfrm>
        </p:spPr>
        <p:txBody>
          <a:bodyPr/>
          <a:lstStyle/>
          <a:p>
            <a:r>
              <a:rPr lang="en-US" altLang="ko-KR" dirty="0">
                <a:solidFill>
                  <a:srgbClr val="F05334"/>
                </a:solidFill>
              </a:rPr>
              <a:t>Thank</a:t>
            </a:r>
            <a:r>
              <a:rPr lang="en-US" altLang="ko-KR" dirty="0"/>
              <a:t> you!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5E0E12-4657-473C-BDC6-DF60E5A904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686925" y="0"/>
            <a:ext cx="2505075" cy="14570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F9B947-A01B-4902-90C4-0B963C6EE4C3}"/>
              </a:ext>
            </a:extLst>
          </p:cNvPr>
          <p:cNvSpPr txBox="1"/>
          <p:nvPr/>
        </p:nvSpPr>
        <p:spPr>
          <a:xfrm>
            <a:off x="1924050" y="952500"/>
            <a:ext cx="83439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자료 </a:t>
            </a:r>
            <a:r>
              <a:rPr lang="en-US" altLang="ko-KR" dirty="0"/>
              <a:t>(</a:t>
            </a:r>
            <a:r>
              <a:rPr lang="ko-KR" altLang="en-US" dirty="0"/>
              <a:t>출처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https://velog.io/@ha0kim/GIT-%EC%9E%91%EC%97%85-%EB%90%98%EB%8F%8C%EB%A6%AC%EB%8A%94-%EB%AA%85%EB%A0%B9%EC%96%B4-Reset-Revert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https://backlog.com/git-tutorial/kr/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https://git-scm.com/book/ko/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69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1. Git &amp; Github </a:t>
            </a:r>
            <a:r>
              <a:rPr lang="ko-KR" altLang="en-US" sz="6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설명</a:t>
            </a:r>
            <a:endParaRPr lang="ko-KR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5508FD-29A8-4E33-95EB-0BD758EC90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0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1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83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3" name="Straight Connector 85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b="1" dirty="0">
                <a:latin typeface="+mn-ea"/>
                <a:ea typeface="+mn-ea"/>
              </a:rPr>
              <a:t>What is </a:t>
            </a:r>
            <a:r>
              <a:rPr lang="en-US" altLang="ko-KR" b="1" dirty="0">
                <a:solidFill>
                  <a:srgbClr val="F05334"/>
                </a:solidFill>
                <a:latin typeface="+mn-ea"/>
                <a:ea typeface="+mn-ea"/>
              </a:rPr>
              <a:t>Git</a:t>
            </a:r>
            <a:r>
              <a:rPr lang="en-US" altLang="ko-KR" b="1" dirty="0">
                <a:latin typeface="+mn-ea"/>
                <a:ea typeface="+mn-ea"/>
              </a:rPr>
              <a:t> ?</a:t>
            </a:r>
          </a:p>
        </p:txBody>
      </p:sp>
      <p:pic>
        <p:nvPicPr>
          <p:cNvPr id="51" name="Picture 2" descr="분산 버전 관리 시스템(DVCS)">
            <a:extLst>
              <a:ext uri="{FF2B5EF4-FFF2-40B4-BE49-F238E27FC236}">
                <a16:creationId xmlns:a16="http://schemas.microsoft.com/office/drawing/2014/main" id="{D8BB3A25-0601-4F9A-9865-BD5DC5CD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901287"/>
            <a:ext cx="4001315" cy="479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A2488AC-1A35-4312-AE49-76FE93CF9461}"/>
              </a:ext>
            </a:extLst>
          </p:cNvPr>
          <p:cNvSpPr txBox="1"/>
          <p:nvPr/>
        </p:nvSpPr>
        <p:spPr>
          <a:xfrm>
            <a:off x="4974769" y="2198914"/>
            <a:ext cx="7217231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Git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n-US" altLang="ko-KR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소스 코드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Sourcecode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효과적으로 관리하기 위해 개발된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rgbClr val="F05334"/>
                </a:solidFill>
                <a:latin typeface="+mn-ea"/>
              </a:rPr>
              <a:t>분산형 버전 관리 시스템</a:t>
            </a:r>
            <a:endParaRPr lang="en-US" altLang="ko-KR" sz="1400" b="1" dirty="0">
              <a:solidFill>
                <a:srgbClr val="F05334"/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altLang="ko-KR" sz="1400" b="1" i="0" dirty="0">
              <a:solidFill>
                <a:srgbClr val="333333"/>
              </a:solidFill>
              <a:effectLst/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ko-KR" altLang="en-US" sz="1400" b="1" i="0" dirty="0">
                <a:solidFill>
                  <a:srgbClr val="333333"/>
                </a:solidFill>
                <a:effectLst/>
                <a:latin typeface="+mn-ea"/>
              </a:rPr>
              <a:t>소스 코드가 변경된 이력을 쉽게 확인할 수 있다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+mn-ea"/>
              </a:rPr>
              <a:t>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altLang="ko-KR" sz="1400" b="1" dirty="0">
              <a:solidFill>
                <a:srgbClr val="333333"/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ko-KR" altLang="en-US" sz="1400" b="1" i="0" dirty="0">
                <a:solidFill>
                  <a:srgbClr val="333333"/>
                </a:solidFill>
                <a:effectLst/>
                <a:latin typeface="+mn-ea"/>
              </a:rPr>
              <a:t>특정 시점에 저장된 버전과 비교하거나 특정 시점으로 되돌아갈 수 있다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+mn-ea"/>
              </a:rPr>
              <a:t>.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526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6F32243-B15F-4D8A-AD5F-B1173C4E5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09233" y="2254285"/>
            <a:ext cx="1343733" cy="1343733"/>
          </a:xfrm>
          <a:prstGeom prst="rect">
            <a:avLst/>
          </a:prstGeom>
        </p:spPr>
      </p:pic>
      <p:pic>
        <p:nvPicPr>
          <p:cNvPr id="17" name="그래픽 16" descr="남성 프로그래머 단색으로 채워진">
            <a:extLst>
              <a:ext uri="{FF2B5EF4-FFF2-40B4-BE49-F238E27FC236}">
                <a16:creationId xmlns:a16="http://schemas.microsoft.com/office/drawing/2014/main" id="{27CE1D2E-8869-4AEC-95F4-B3FCACC18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6387" y="2192372"/>
            <a:ext cx="1337553" cy="1337553"/>
          </a:xfrm>
          <a:prstGeom prst="rect">
            <a:avLst/>
          </a:prstGeom>
        </p:spPr>
      </p:pic>
      <p:pic>
        <p:nvPicPr>
          <p:cNvPr id="19" name="그래픽 18" descr="조금 굽은 화살표 단색으로 채워진">
            <a:extLst>
              <a:ext uri="{FF2B5EF4-FFF2-40B4-BE49-F238E27FC236}">
                <a16:creationId xmlns:a16="http://schemas.microsoft.com/office/drawing/2014/main" id="{E6DD2174-271B-400C-B0CC-CF72BCEA97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496892" y="2027002"/>
            <a:ext cx="914400" cy="914400"/>
          </a:xfrm>
          <a:prstGeom prst="rect">
            <a:avLst/>
          </a:prstGeom>
        </p:spPr>
      </p:pic>
      <p:pic>
        <p:nvPicPr>
          <p:cNvPr id="41" name="그래픽 40" descr="조금 굽은 화살표 단색으로 채워진">
            <a:extLst>
              <a:ext uri="{FF2B5EF4-FFF2-40B4-BE49-F238E27FC236}">
                <a16:creationId xmlns:a16="http://schemas.microsoft.com/office/drawing/2014/main" id="{2F75283B-004E-455D-8269-522547C502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32560" y="2996525"/>
            <a:ext cx="914400" cy="91440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6A6B769-2B84-487A-B650-0EA296D093B6}"/>
              </a:ext>
            </a:extLst>
          </p:cNvPr>
          <p:cNvSpPr/>
          <p:nvPr/>
        </p:nvSpPr>
        <p:spPr>
          <a:xfrm>
            <a:off x="6795176" y="903659"/>
            <a:ext cx="3025302" cy="451363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래픽 32" descr="용지 단색으로 채워진">
            <a:extLst>
              <a:ext uri="{FF2B5EF4-FFF2-40B4-BE49-F238E27FC236}">
                <a16:creationId xmlns:a16="http://schemas.microsoft.com/office/drawing/2014/main" id="{EBBC25CF-4021-4AEB-95FC-34C4667425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6575" y="1333500"/>
            <a:ext cx="914400" cy="914400"/>
          </a:xfrm>
          <a:prstGeom prst="rect">
            <a:avLst/>
          </a:prstGeom>
        </p:spPr>
      </p:pic>
      <p:pic>
        <p:nvPicPr>
          <p:cNvPr id="48" name="그래픽 47" descr="용지 단색으로 채워진">
            <a:extLst>
              <a:ext uri="{FF2B5EF4-FFF2-40B4-BE49-F238E27FC236}">
                <a16:creationId xmlns:a16="http://schemas.microsoft.com/office/drawing/2014/main" id="{8FE465C0-2400-46D2-86E9-7853D0E1B1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4675" y="2790825"/>
            <a:ext cx="914400" cy="914400"/>
          </a:xfrm>
          <a:prstGeom prst="rect">
            <a:avLst/>
          </a:prstGeom>
        </p:spPr>
      </p:pic>
      <p:pic>
        <p:nvPicPr>
          <p:cNvPr id="49" name="그래픽 48" descr="용지 단색으로 채워진">
            <a:extLst>
              <a:ext uri="{FF2B5EF4-FFF2-40B4-BE49-F238E27FC236}">
                <a16:creationId xmlns:a16="http://schemas.microsoft.com/office/drawing/2014/main" id="{50A73133-6C4B-42B3-94FB-E7BB65B629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53250" y="4248150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8CA7B25-E619-4201-971A-357B4F8BFA5F}"/>
              </a:ext>
            </a:extLst>
          </p:cNvPr>
          <p:cNvSpPr txBox="1"/>
          <p:nvPr/>
        </p:nvSpPr>
        <p:spPr>
          <a:xfrm>
            <a:off x="8086725" y="1552059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V1.1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5C3CDD-7DDE-4581-9607-C612368F0289}"/>
              </a:ext>
            </a:extLst>
          </p:cNvPr>
          <p:cNvSpPr txBox="1"/>
          <p:nvPr/>
        </p:nvSpPr>
        <p:spPr>
          <a:xfrm>
            <a:off x="8067675" y="3063359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V1.2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8CAF8E-CCCA-4E49-8413-484FCBDB30BB}"/>
              </a:ext>
            </a:extLst>
          </p:cNvPr>
          <p:cNvSpPr txBox="1"/>
          <p:nvPr/>
        </p:nvSpPr>
        <p:spPr>
          <a:xfrm>
            <a:off x="8105775" y="4574659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V1.3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F1F67B-7385-45E6-9CD4-2424110B1206}"/>
              </a:ext>
            </a:extLst>
          </p:cNvPr>
          <p:cNvSpPr txBox="1"/>
          <p:nvPr/>
        </p:nvSpPr>
        <p:spPr>
          <a:xfrm>
            <a:off x="1990725" y="3571875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Client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22E874-2024-4DD6-8CD1-F2A4A6C7AA24}"/>
              </a:ext>
            </a:extLst>
          </p:cNvPr>
          <p:cNvSpPr txBox="1"/>
          <p:nvPr/>
        </p:nvSpPr>
        <p:spPr>
          <a:xfrm>
            <a:off x="4848225" y="3571875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Programmer</a:t>
            </a:r>
          </a:p>
        </p:txBody>
      </p:sp>
      <p:sp>
        <p:nvSpPr>
          <p:cNvPr id="36" name="말풍선: 타원형 35">
            <a:extLst>
              <a:ext uri="{FF2B5EF4-FFF2-40B4-BE49-F238E27FC236}">
                <a16:creationId xmlns:a16="http://schemas.microsoft.com/office/drawing/2014/main" id="{B74F1C7C-2E34-48CF-9653-647141D66588}"/>
              </a:ext>
            </a:extLst>
          </p:cNvPr>
          <p:cNvSpPr/>
          <p:nvPr/>
        </p:nvSpPr>
        <p:spPr>
          <a:xfrm>
            <a:off x="2590800" y="1209675"/>
            <a:ext cx="1076325" cy="9144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V1.2</a:t>
            </a:r>
            <a:endParaRPr lang="ko-KR" altLang="en-US" dirty="0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DD17F6B6-500B-4848-8CB3-B3D7935BE55F}"/>
              </a:ext>
            </a:extLst>
          </p:cNvPr>
          <p:cNvSpPr/>
          <p:nvPr/>
        </p:nvSpPr>
        <p:spPr>
          <a:xfrm>
            <a:off x="8286750" y="2301875"/>
            <a:ext cx="238125" cy="476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아래쪽 61">
            <a:extLst>
              <a:ext uri="{FF2B5EF4-FFF2-40B4-BE49-F238E27FC236}">
                <a16:creationId xmlns:a16="http://schemas.microsoft.com/office/drawing/2014/main" id="{F52AD633-8C98-4821-9BDA-5EA78351A8E9}"/>
              </a:ext>
            </a:extLst>
          </p:cNvPr>
          <p:cNvSpPr/>
          <p:nvPr/>
        </p:nvSpPr>
        <p:spPr>
          <a:xfrm>
            <a:off x="8267700" y="3822700"/>
            <a:ext cx="238125" cy="476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225F0903-721C-4B16-B7C7-3E5255473CF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4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1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83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3" name="Straight Connector 85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b="1" dirty="0">
                <a:latin typeface="+mn-ea"/>
                <a:ea typeface="+mn-ea"/>
              </a:rPr>
              <a:t>What is </a:t>
            </a:r>
            <a:r>
              <a:rPr lang="en-US" altLang="ko-KR" b="1" dirty="0" err="1">
                <a:solidFill>
                  <a:schemeClr val="bg2">
                    <a:lumMod val="10000"/>
                  </a:schemeClr>
                </a:solidFill>
                <a:latin typeface="+mn-ea"/>
                <a:ea typeface="+mn-ea"/>
              </a:rPr>
              <a:t>Github</a:t>
            </a:r>
            <a:r>
              <a:rPr lang="en-US" altLang="ko-KR" b="1" dirty="0">
                <a:latin typeface="+mn-ea"/>
                <a:ea typeface="+mn-ea"/>
              </a:rPr>
              <a:t> ?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A2488AC-1A35-4312-AE49-76FE93CF9461}"/>
              </a:ext>
            </a:extLst>
          </p:cNvPr>
          <p:cNvSpPr txBox="1"/>
          <p:nvPr/>
        </p:nvSpPr>
        <p:spPr>
          <a:xfrm>
            <a:off x="4974769" y="2198914"/>
            <a:ext cx="7217231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Github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란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en-US" altLang="ko-KR" sz="1400" b="1" dirty="0">
                <a:solidFill>
                  <a:srgbClr val="333333"/>
                </a:solidFill>
                <a:latin typeface="+mn-ea"/>
              </a:rPr>
              <a:t>Git</a:t>
            </a:r>
            <a:r>
              <a:rPr lang="ko-KR" altLang="en-US" sz="1400" b="1" dirty="0">
                <a:solidFill>
                  <a:srgbClr val="333333"/>
                </a:solidFill>
                <a:latin typeface="+mn-ea"/>
              </a:rPr>
              <a:t> 원격 저장소</a:t>
            </a:r>
            <a:endParaRPr lang="en-US" altLang="ko-KR" sz="1400" b="1" dirty="0">
              <a:solidFill>
                <a:srgbClr val="333333"/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altLang="ko-KR" sz="1400" b="1" dirty="0">
              <a:solidFill>
                <a:srgbClr val="333333"/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ko-KR" altLang="en-US" sz="1400" b="1" dirty="0">
                <a:solidFill>
                  <a:srgbClr val="333333"/>
                </a:solidFill>
                <a:latin typeface="+mn-ea"/>
              </a:rPr>
              <a:t>기존 </a:t>
            </a:r>
            <a:r>
              <a:rPr lang="en-US" altLang="ko-KR" sz="1400" b="1" dirty="0">
                <a:solidFill>
                  <a:srgbClr val="333333"/>
                </a:solidFill>
                <a:latin typeface="+mn-ea"/>
              </a:rPr>
              <a:t>Git</a:t>
            </a:r>
            <a:r>
              <a:rPr lang="ko-KR" altLang="en-US" sz="1400" b="1" dirty="0">
                <a:solidFill>
                  <a:srgbClr val="333333"/>
                </a:solidFill>
                <a:latin typeface="+mn-ea"/>
              </a:rPr>
              <a:t>의 명령어 방식이 아닌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Visual interface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제공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에서 프로젝트 이력 관리 기능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소셜 네트워크 서비스를 제공하여 다른 유저의 코드를 참고할 수 있고 진행되고 있는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프로젝트에 참여하여 수정 및 보완 작업 가능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협업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b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b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190B0F-B7C6-45DF-8DB1-100370D35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57" y="1741252"/>
            <a:ext cx="3651164" cy="303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9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2. Git </a:t>
            </a:r>
            <a:r>
              <a:rPr lang="ko-KR" altLang="en-US" sz="6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설치방법</a:t>
            </a:r>
            <a:endParaRPr lang="ko-KR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5508FD-29A8-4E33-95EB-0BD758EC90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1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225F0903-721C-4B16-B7C7-3E5255473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994C43-56B5-4B59-B871-3B9DC727035E}"/>
              </a:ext>
            </a:extLst>
          </p:cNvPr>
          <p:cNvSpPr txBox="1"/>
          <p:nvPr/>
        </p:nvSpPr>
        <p:spPr>
          <a:xfrm>
            <a:off x="438150" y="1533525"/>
            <a:ext cx="4200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검색 창에 </a:t>
            </a:r>
            <a:r>
              <a:rPr lang="en-US" altLang="ko-KR" dirty="0">
                <a:latin typeface="+mn-ea"/>
                <a:hlinkClick r:id="rId3"/>
              </a:rPr>
              <a:t>https://git-scm.com/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입력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1611ABBE-A8FE-4856-8262-5C34B72C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581025"/>
            <a:ext cx="3209925" cy="6000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200" b="1" dirty="0">
                <a:latin typeface="+mn-ea"/>
                <a:ea typeface="+mn-ea"/>
              </a:rPr>
              <a:t>2. Git </a:t>
            </a:r>
            <a:r>
              <a:rPr lang="ko-KR" altLang="en-US" sz="3200" b="1" dirty="0">
                <a:latin typeface="+mn-ea"/>
                <a:ea typeface="+mn-ea"/>
              </a:rPr>
              <a:t>설치 방법</a:t>
            </a:r>
            <a:endParaRPr lang="en-US" altLang="ko-KR" sz="3200" b="1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C83573-BD50-422A-8F5B-4D257D3B1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675" y="1310694"/>
            <a:ext cx="6305400" cy="46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3. IDE</a:t>
            </a:r>
            <a:r>
              <a:rPr lang="ko-KR" altLang="en-US" sz="6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별 연동 방법</a:t>
            </a:r>
            <a:endParaRPr lang="ko-KR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5508FD-29A8-4E33-95EB-0BD758EC90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9964820" y="1"/>
            <a:ext cx="222718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1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249</TotalTime>
  <Words>409</Words>
  <Application>Microsoft Office PowerPoint</Application>
  <PresentationFormat>와이드스크린</PresentationFormat>
  <Paragraphs>104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Calibri</vt:lpstr>
      <vt:lpstr>Calibri Light</vt:lpstr>
      <vt:lpstr>추억</vt:lpstr>
      <vt:lpstr>Git &amp; Github</vt:lpstr>
      <vt:lpstr>Contents</vt:lpstr>
      <vt:lpstr>1. Git &amp; Github 설명</vt:lpstr>
      <vt:lpstr>What is Git ?</vt:lpstr>
      <vt:lpstr>PowerPoint 프레젠테이션</vt:lpstr>
      <vt:lpstr>What is Github ?</vt:lpstr>
      <vt:lpstr>2. Git 설치방법</vt:lpstr>
      <vt:lpstr>2. Git 설치 방법</vt:lpstr>
      <vt:lpstr>3. IDE별 연동 방법</vt:lpstr>
      <vt:lpstr>Pycharm</vt:lpstr>
      <vt:lpstr>Eclipse</vt:lpstr>
      <vt:lpstr>4. Git의 기능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Branch</vt:lpstr>
      <vt:lpstr>PowerPoint 프레젠테이션</vt:lpstr>
      <vt:lpstr>PowerPoint 프레젠테이션</vt:lpstr>
      <vt:lpstr>6. Training</vt:lpstr>
      <vt:lpstr> Review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주민기</dc:creator>
  <cp:lastModifiedBy>주민기</cp:lastModifiedBy>
  <cp:revision>33</cp:revision>
  <dcterms:created xsi:type="dcterms:W3CDTF">2021-04-12T13:20:01Z</dcterms:created>
  <dcterms:modified xsi:type="dcterms:W3CDTF">2021-04-16T16:45:45Z</dcterms:modified>
</cp:coreProperties>
</file>