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8037d5f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8037d5f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8037d5f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8037d5f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ADADAD"/>
                </a:solidFill>
              </a:rPr>
              <a:t>Un hospital puede implementar varios protocolos contra el COVID. Un hospital que cumple el 100% implementa los 4 protocolos.</a:t>
            </a:r>
            <a:endParaRPr sz="1400">
              <a:solidFill>
                <a:schemeClr val="lt1"/>
              </a:solidFill>
              <a:highlight>
                <a:srgbClr val="24292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69df6f9cc_1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69df6f9cc_1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69df6f9cc_1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69df6f9cc_1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69df6f9cc_1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69df6f9cc_1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8037d5f7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8037d5f7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adb0f990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adb0f990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69df6f9c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69df6f9c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ADADAD"/>
                </a:solidFill>
              </a:rPr>
              <a:t>Desde el app puedes ver una lsita de telefonos activos/inactivos, funciona para antes de la entrevista y después. </a:t>
            </a:r>
            <a:endParaRPr sz="17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rgbClr val="ADADAD"/>
                </a:solidFill>
              </a:rPr>
              <a:t>Autenticación de los registros con el moph number</a:t>
            </a:r>
            <a:endParaRPr sz="17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rgbClr val="ADADAD"/>
                </a:solidFill>
              </a:rPr>
              <a:t>MEDIANTE RESTRICCIONES DENTRO DEL APP, PERMITIMOS LA INSERCIÓN CORRECTA DE DATOS Y POR TANTO UNA MAYOR EFICIENCIA EN SU ANÁLISIS</a:t>
            </a:r>
            <a:endParaRPr sz="17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rgbClr val="ADADAD"/>
                </a:solidFill>
              </a:rPr>
              <a:t>En el app la validación, en los dashbord que las views se generan automático, y en el monitoreo la automatización de los reportes de problemas. </a:t>
            </a:r>
            <a:endParaRPr sz="17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8037d5f7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8037d5f7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adb0f990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adb0f990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adb0f990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adb0f99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adb0f99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adb0f99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adb0f990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adb0f990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9df6f9cc_1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69df6f9cc_1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DE ESTAS PARTEN TODA S LAS DEMÁS, NO ANALIZAR VIEWS INCOMPLETOS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8037d5f7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8037d5f7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medidas protocolarias son claves en materia de salud pública para el control de la pandemia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ublic.tableau.com/app/profile/sebastian.dulong.salazar/viz/covid_voxmapp_2/Dashboard1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ublic.tableau.com/app/profile/guillermo.naranjo1313/viz/Tablerocasoscovid/Dashboard1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ublic.tableau.com/app/profile/guillermo.naranjo1313/viz/TendenciasF/Dashboard1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ublic.tableau.com/app/profile/guillermo.naranjo1313/viz/Personalmdicoeinsumos/Dashboard2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MIINPsAMSrY_CdmdhwfhPZcOow9Tol7V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iXgjt9ftUr_47hNk1P7bDALW6Y1HPvBx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VcSgp86fkpmF8-OoPnSZWDdL_HoGTB9A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mU7tbIWf_LTEm7tx3ccch5HXGQ2BoBMG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ublic.tableau.com/app/profile/sebastian.dulong.salazar/viz/covid_voxmapp/Dashboard1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36847" y="752000"/>
            <a:ext cx="6270300" cy="9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lt2"/>
                </a:solidFill>
              </a:rPr>
              <a:t>PROPOSAL</a:t>
            </a:r>
            <a:r>
              <a:rPr lang="es-419"/>
              <a:t> </a:t>
            </a:r>
            <a:endParaRPr i="1" sz="3300"/>
          </a:p>
        </p:txBody>
      </p:sp>
      <p:sp>
        <p:nvSpPr>
          <p:cNvPr id="55" name="Google Shape;55;p13"/>
          <p:cNvSpPr txBox="1"/>
          <p:nvPr/>
        </p:nvSpPr>
        <p:spPr>
          <a:xfrm>
            <a:off x="4027625" y="2711250"/>
            <a:ext cx="4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 amt="83000"/>
          </a:blip>
          <a:srcRect b="20405" l="18578" r="17000" t="20805"/>
          <a:stretch/>
        </p:blipFill>
        <p:spPr>
          <a:xfrm>
            <a:off x="3560272" y="2264000"/>
            <a:ext cx="2023475" cy="18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071988" y="5201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500">
                <a:solidFill>
                  <a:schemeClr val="lt2"/>
                </a:solidFill>
              </a:rPr>
              <a:t>DREAMTEAM</a:t>
            </a:r>
            <a:endParaRPr sz="600">
              <a:solidFill>
                <a:schemeClr val="lt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22013" y="4110675"/>
            <a:ext cx="51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lt2"/>
                </a:solidFill>
              </a:rPr>
              <a:t>VOX </a:t>
            </a:r>
            <a:r>
              <a:rPr b="1" lang="es-419" sz="4800">
                <a:solidFill>
                  <a:schemeClr val="lt2"/>
                </a:solidFill>
              </a:rPr>
              <a:t>MAPP</a:t>
            </a:r>
            <a:r>
              <a:rPr lang="es-419" sz="4800">
                <a:solidFill>
                  <a:schemeClr val="dk1"/>
                </a:solidFill>
              </a:rPr>
              <a:t> </a:t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flipH="1" rot="10800000">
            <a:off x="21800" y="1732400"/>
            <a:ext cx="9132000" cy="6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flipH="1" rot="10800000">
            <a:off x="21800" y="10975"/>
            <a:ext cx="3160200" cy="326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/>
        </p:nvSpPr>
        <p:spPr>
          <a:xfrm>
            <a:off x="1064363" y="785063"/>
            <a:ext cx="30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4884863" y="244288"/>
            <a:ext cx="3031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lt2"/>
                </a:solidFill>
              </a:rPr>
              <a:t>Dashboard</a:t>
            </a:r>
            <a:endParaRPr/>
          </a:p>
        </p:txBody>
      </p:sp>
      <p:cxnSp>
        <p:nvCxnSpPr>
          <p:cNvPr id="196" name="Google Shape;196;p22"/>
          <p:cNvCxnSpPr>
            <a:endCxn id="195" idx="2"/>
          </p:cNvCxnSpPr>
          <p:nvPr/>
        </p:nvCxnSpPr>
        <p:spPr>
          <a:xfrm flipH="1" rot="10800000">
            <a:off x="6398063" y="644488"/>
            <a:ext cx="2700" cy="297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2"/>
          <p:cNvSpPr txBox="1"/>
          <p:nvPr/>
        </p:nvSpPr>
        <p:spPr>
          <a:xfrm>
            <a:off x="82325" y="1185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150" y="942213"/>
            <a:ext cx="4699248" cy="196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 rot="-5400000">
            <a:off x="2528788" y="1724888"/>
            <a:ext cx="17679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B7B7B7"/>
                </a:solidFill>
              </a:rPr>
              <a:t>VIEWS</a:t>
            </a:r>
            <a:endParaRPr/>
          </a:p>
        </p:txBody>
      </p:sp>
      <p:cxnSp>
        <p:nvCxnSpPr>
          <p:cNvPr id="200" name="Google Shape;200;p22"/>
          <p:cNvCxnSpPr>
            <a:endCxn id="199" idx="2"/>
          </p:cNvCxnSpPr>
          <p:nvPr/>
        </p:nvCxnSpPr>
        <p:spPr>
          <a:xfrm rot="10800000">
            <a:off x="3612838" y="1924988"/>
            <a:ext cx="438300" cy="4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2"/>
          <p:cNvSpPr txBox="1"/>
          <p:nvPr/>
        </p:nvSpPr>
        <p:spPr>
          <a:xfrm>
            <a:off x="850025" y="1712700"/>
            <a:ext cx="2232300" cy="338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2"/>
                </a:solidFill>
              </a:rPr>
              <a:t>Protocol_pct_byHospital_lastWave</a:t>
            </a:r>
            <a:endParaRPr sz="1100">
              <a:solidFill>
                <a:schemeClr val="lt2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250" y="3415625"/>
            <a:ext cx="6885324" cy="13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/>
          <p:nvPr/>
        </p:nvSpPr>
        <p:spPr>
          <a:xfrm rot="-5400000">
            <a:off x="1724198" y="1981278"/>
            <a:ext cx="25647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B7B7B7"/>
                </a:solidFill>
              </a:rPr>
              <a:t>VIEWS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4440088" y="312763"/>
            <a:ext cx="3031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lt2"/>
                </a:solidFill>
              </a:rPr>
              <a:t>Dashboard: Casos covid 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5576063" y="2314213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lt2"/>
                </a:solidFill>
              </a:rPr>
              <a:t>Analytics</a:t>
            </a:r>
            <a:endParaRPr/>
          </a:p>
        </p:txBody>
      </p:sp>
      <p:pic>
        <p:nvPicPr>
          <p:cNvPr id="210" name="Google Shape;210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963" y="1153763"/>
            <a:ext cx="5022075" cy="2055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3"/>
          <p:cNvCxnSpPr>
            <a:stCxn id="207" idx="2"/>
            <a:endCxn id="210" idx="1"/>
          </p:cNvCxnSpPr>
          <p:nvPr/>
        </p:nvCxnSpPr>
        <p:spPr>
          <a:xfrm>
            <a:off x="3206648" y="2181378"/>
            <a:ext cx="238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3"/>
          <p:cNvCxnSpPr>
            <a:stCxn id="208" idx="2"/>
            <a:endCxn id="210" idx="0"/>
          </p:cNvCxnSpPr>
          <p:nvPr/>
        </p:nvCxnSpPr>
        <p:spPr>
          <a:xfrm>
            <a:off x="5955988" y="712963"/>
            <a:ext cx="0" cy="44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3"/>
          <p:cNvSpPr txBox="1"/>
          <p:nvPr/>
        </p:nvSpPr>
        <p:spPr>
          <a:xfrm>
            <a:off x="335675" y="3095300"/>
            <a:ext cx="2232300" cy="35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2"/>
                </a:solidFill>
              </a:rPr>
              <a:t>patient_percentages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335675" y="1960550"/>
            <a:ext cx="2232300" cy="35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2"/>
                </a:solidFill>
              </a:rPr>
              <a:t>monthly_cases_by_province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335825" y="1437000"/>
            <a:ext cx="2232300" cy="35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2"/>
                </a:solidFill>
              </a:rPr>
              <a:t>monthly_deaths_by_province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335675" y="913450"/>
            <a:ext cx="2232300" cy="35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2"/>
                </a:solidFill>
              </a:rPr>
              <a:t>monthly_recovered_by_province</a:t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335825" y="2527925"/>
            <a:ext cx="2232300" cy="35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2"/>
                </a:solidFill>
              </a:rPr>
              <a:t>provincias_coordenadas</a:t>
            </a: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5599" y="3251138"/>
            <a:ext cx="2380775" cy="6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775" y="3984845"/>
            <a:ext cx="3584176" cy="11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 rotWithShape="1">
          <a:blip r:embed="rId7">
            <a:alphaModFix/>
          </a:blip>
          <a:srcRect b="0" l="0" r="15404" t="0"/>
          <a:stretch/>
        </p:blipFill>
        <p:spPr>
          <a:xfrm>
            <a:off x="405800" y="3984850"/>
            <a:ext cx="3848944" cy="10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/>
          <p:nvPr/>
        </p:nvSpPr>
        <p:spPr>
          <a:xfrm rot="-5400000">
            <a:off x="1859198" y="1951953"/>
            <a:ext cx="25647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B7B7B7"/>
                </a:solidFill>
              </a:rPr>
              <a:t>VIEWS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4696913" y="283438"/>
            <a:ext cx="3031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lt2"/>
                </a:solidFill>
              </a:rPr>
              <a:t>Dashboard: Tendencias</a:t>
            </a:r>
            <a:endParaRPr/>
          </a:p>
        </p:txBody>
      </p:sp>
      <p:cxnSp>
        <p:nvCxnSpPr>
          <p:cNvPr id="227" name="Google Shape;227;p24"/>
          <p:cNvCxnSpPr>
            <a:stCxn id="225" idx="2"/>
            <a:endCxn id="228" idx="1"/>
          </p:cNvCxnSpPr>
          <p:nvPr/>
        </p:nvCxnSpPr>
        <p:spPr>
          <a:xfrm>
            <a:off x="3341648" y="2152053"/>
            <a:ext cx="360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4"/>
          <p:cNvCxnSpPr>
            <a:stCxn id="226" idx="2"/>
            <a:endCxn id="228" idx="0"/>
          </p:cNvCxnSpPr>
          <p:nvPr/>
        </p:nvCxnSpPr>
        <p:spPr>
          <a:xfrm>
            <a:off x="6212813" y="683638"/>
            <a:ext cx="0" cy="44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0" name="Google Shape;230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1788" y="1124350"/>
            <a:ext cx="5022074" cy="214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183000" y="2224063"/>
            <a:ext cx="2538900" cy="35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2"/>
                </a:solidFill>
              </a:rPr>
              <a:t>monthly_cases_ranking_province</a:t>
            </a:r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183000" y="1659125"/>
            <a:ext cx="2538900" cy="35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2"/>
                </a:solidFill>
              </a:rPr>
              <a:t>monthly_death_ranking_province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183000" y="1077325"/>
            <a:ext cx="2538900" cy="35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2"/>
                </a:solidFill>
              </a:rPr>
              <a:t>monthly_recovered_ranking_province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183000" y="2789000"/>
            <a:ext cx="2538900" cy="35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2"/>
                </a:solidFill>
              </a:rPr>
              <a:t>provincias_coordenadas</a:t>
            </a:r>
            <a:endParaRPr/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000" y="3566800"/>
            <a:ext cx="4911175" cy="13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2675" y="3836002"/>
            <a:ext cx="3141175" cy="9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/>
          <p:nvPr/>
        </p:nvSpPr>
        <p:spPr>
          <a:xfrm rot="-5400000">
            <a:off x="1602373" y="1981278"/>
            <a:ext cx="25647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B7B7B7"/>
                </a:solidFill>
              </a:rPr>
              <a:t>VIEWS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1064363" y="785063"/>
            <a:ext cx="30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4440088" y="312763"/>
            <a:ext cx="3031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lt2"/>
                </a:solidFill>
              </a:rPr>
              <a:t>Dashboard: Personal e inventario</a:t>
            </a: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190550" y="2033938"/>
            <a:ext cx="2232300" cy="323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2"/>
                </a:solidFill>
              </a:rPr>
              <a:t>avg_days_remaining_byProduct_Prov</a:t>
            </a:r>
            <a:endParaRPr sz="1200"/>
          </a:p>
        </p:txBody>
      </p:sp>
      <p:sp>
        <p:nvSpPr>
          <p:cNvPr id="245" name="Google Shape;245;p25"/>
          <p:cNvSpPr txBox="1"/>
          <p:nvPr/>
        </p:nvSpPr>
        <p:spPr>
          <a:xfrm>
            <a:off x="190700" y="1510388"/>
            <a:ext cx="2232300" cy="35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2"/>
                </a:solidFill>
              </a:rPr>
              <a:t>personel_counts_byProvince</a:t>
            </a:r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190625" y="957275"/>
            <a:ext cx="2232300" cy="35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2"/>
                </a:solidFill>
              </a:rPr>
              <a:t>personel_counts_byHospital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190700" y="2601313"/>
            <a:ext cx="2232300" cy="338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2"/>
                </a:solidFill>
              </a:rPr>
              <a:t>days_remaining_byResource_hosp</a:t>
            </a:r>
            <a:endParaRPr sz="1300"/>
          </a:p>
        </p:txBody>
      </p:sp>
      <p:cxnSp>
        <p:nvCxnSpPr>
          <p:cNvPr id="248" name="Google Shape;248;p25"/>
          <p:cNvCxnSpPr>
            <a:stCxn id="241" idx="2"/>
            <a:endCxn id="249" idx="1"/>
          </p:cNvCxnSpPr>
          <p:nvPr/>
        </p:nvCxnSpPr>
        <p:spPr>
          <a:xfrm>
            <a:off x="3084823" y="2181378"/>
            <a:ext cx="360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5"/>
          <p:cNvCxnSpPr>
            <a:stCxn id="243" idx="2"/>
            <a:endCxn id="249" idx="0"/>
          </p:cNvCxnSpPr>
          <p:nvPr/>
        </p:nvCxnSpPr>
        <p:spPr>
          <a:xfrm>
            <a:off x="5955988" y="712963"/>
            <a:ext cx="0" cy="44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1" name="Google Shape;251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963" y="909388"/>
            <a:ext cx="5022075" cy="254396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 txBox="1"/>
          <p:nvPr/>
        </p:nvSpPr>
        <p:spPr>
          <a:xfrm>
            <a:off x="190775" y="3139125"/>
            <a:ext cx="2232300" cy="35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2"/>
                </a:solidFill>
              </a:rPr>
              <a:t>provincias_coordenadas</a:t>
            </a:r>
            <a:endParaRPr/>
          </a:p>
        </p:txBody>
      </p:sp>
      <p:pic>
        <p:nvPicPr>
          <p:cNvPr id="253" name="Google Shape;2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5" y="3692225"/>
            <a:ext cx="4128924" cy="9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9700" y="4037900"/>
            <a:ext cx="4875752" cy="9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1566750" y="273550"/>
            <a:ext cx="6010500" cy="5727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POR RESOLVER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1380600" y="1235725"/>
            <a:ext cx="63828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Segmentación por waves: Actualmente, tomamos el último update completo para cada hospital. Esto puede mezclar updates de waves diferentes.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1380600" y="2182200"/>
            <a:ext cx="63828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Conexión Base de Datos - Dashboards: Si bien los views se actualizan automáticamente, aún es necesario exportarlas como csv, y subirlos a Tableau para actualizar los tableros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1380600" y="3294450"/>
            <a:ext cx="63828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Función en local: Base de datos / Aplicación local 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1380600" y="3975600"/>
            <a:ext cx="6382800" cy="400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Barrera de Lenguaje: Actualmente, la aplicación está en inglés</a:t>
            </a:r>
            <a:endParaRPr sz="1100">
              <a:solidFill>
                <a:schemeClr val="lt2"/>
              </a:solidFill>
            </a:endParaRPr>
          </a:p>
        </p:txBody>
      </p:sp>
      <p:cxnSp>
        <p:nvCxnSpPr>
          <p:cNvPr id="264" name="Google Shape;264;p26"/>
          <p:cNvCxnSpPr>
            <a:stCxn id="259" idx="2"/>
            <a:endCxn id="260" idx="0"/>
          </p:cNvCxnSpPr>
          <p:nvPr/>
        </p:nvCxnSpPr>
        <p:spPr>
          <a:xfrm>
            <a:off x="4572000" y="846250"/>
            <a:ext cx="0" cy="3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6"/>
          <p:cNvCxnSpPr>
            <a:stCxn id="259" idx="1"/>
          </p:cNvCxnSpPr>
          <p:nvPr/>
        </p:nvCxnSpPr>
        <p:spPr>
          <a:xfrm flipH="1">
            <a:off x="10650" y="559900"/>
            <a:ext cx="1556100" cy="8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6"/>
          <p:cNvCxnSpPr>
            <a:stCxn id="259" idx="3"/>
          </p:cNvCxnSpPr>
          <p:nvPr/>
        </p:nvCxnSpPr>
        <p:spPr>
          <a:xfrm flipH="1" rot="10800000">
            <a:off x="7577250" y="557200"/>
            <a:ext cx="1584600" cy="2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6"/>
          <p:cNvCxnSpPr>
            <a:stCxn id="260" idx="2"/>
            <a:endCxn id="261" idx="0"/>
          </p:cNvCxnSpPr>
          <p:nvPr/>
        </p:nvCxnSpPr>
        <p:spPr>
          <a:xfrm>
            <a:off x="4572000" y="1851325"/>
            <a:ext cx="0" cy="330900"/>
          </a:xfrm>
          <a:prstGeom prst="straightConnector1">
            <a:avLst/>
          </a:prstGeom>
          <a:noFill/>
          <a:ln cap="flat" cmpd="sng" w="9525">
            <a:solidFill>
              <a:srgbClr val="2429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6"/>
          <p:cNvCxnSpPr>
            <a:stCxn id="261" idx="2"/>
            <a:endCxn id="262" idx="0"/>
          </p:cNvCxnSpPr>
          <p:nvPr/>
        </p:nvCxnSpPr>
        <p:spPr>
          <a:xfrm>
            <a:off x="4572000" y="3013500"/>
            <a:ext cx="0" cy="281100"/>
          </a:xfrm>
          <a:prstGeom prst="straightConnector1">
            <a:avLst/>
          </a:prstGeom>
          <a:noFill/>
          <a:ln cap="flat" cmpd="sng" w="9525">
            <a:solidFill>
              <a:srgbClr val="2429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6"/>
          <p:cNvCxnSpPr>
            <a:stCxn id="262" idx="2"/>
            <a:endCxn id="263" idx="0"/>
          </p:cNvCxnSpPr>
          <p:nvPr/>
        </p:nvCxnSpPr>
        <p:spPr>
          <a:xfrm>
            <a:off x="4572000" y="3694650"/>
            <a:ext cx="0" cy="281100"/>
          </a:xfrm>
          <a:prstGeom prst="straightConnector1">
            <a:avLst/>
          </a:prstGeom>
          <a:noFill/>
          <a:ln cap="flat" cmpd="sng" w="9525">
            <a:solidFill>
              <a:srgbClr val="24292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2581257" y="672650"/>
            <a:ext cx="4013100" cy="97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700">
                <a:solidFill>
                  <a:schemeClr val="lt2"/>
                </a:solidFill>
              </a:rPr>
              <a:t>THANK YOU !</a:t>
            </a:r>
            <a:endParaRPr sz="4700">
              <a:solidFill>
                <a:schemeClr val="lt2"/>
              </a:solidFill>
            </a:endParaRPr>
          </a:p>
        </p:txBody>
      </p:sp>
      <p:cxnSp>
        <p:nvCxnSpPr>
          <p:cNvPr id="275" name="Google Shape;275;p27"/>
          <p:cNvCxnSpPr/>
          <p:nvPr/>
        </p:nvCxnSpPr>
        <p:spPr>
          <a:xfrm flipH="1" rot="10800000">
            <a:off x="21800" y="1732400"/>
            <a:ext cx="9132000" cy="6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7"/>
          <p:cNvCxnSpPr/>
          <p:nvPr/>
        </p:nvCxnSpPr>
        <p:spPr>
          <a:xfrm flipH="1" rot="10800000">
            <a:off x="21800" y="10975"/>
            <a:ext cx="3160200" cy="326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7" name="Google Shape;277;p27"/>
          <p:cNvPicPr preferRelativeResize="0"/>
          <p:nvPr/>
        </p:nvPicPr>
        <p:blipFill rotWithShape="1">
          <a:blip r:embed="rId3">
            <a:alphaModFix amt="83000"/>
          </a:blip>
          <a:srcRect b="20405" l="18578" r="17000" t="20805"/>
          <a:stretch/>
        </p:blipFill>
        <p:spPr>
          <a:xfrm>
            <a:off x="3560284" y="1969888"/>
            <a:ext cx="2023475" cy="18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7"/>
          <p:cNvSpPr txBox="1"/>
          <p:nvPr/>
        </p:nvSpPr>
        <p:spPr>
          <a:xfrm>
            <a:off x="2022000" y="3894275"/>
            <a:ext cx="51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lt2"/>
                </a:solidFill>
              </a:rPr>
              <a:t>VOX </a:t>
            </a:r>
            <a:r>
              <a:rPr b="1" lang="es-419" sz="4800">
                <a:solidFill>
                  <a:schemeClr val="lt2"/>
                </a:solidFill>
              </a:rPr>
              <a:t>MAPP</a:t>
            </a:r>
            <a:r>
              <a:rPr lang="es-419" sz="48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911000" y="871375"/>
            <a:ext cx="53220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Control de teléfonos activos/inactivos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2230800" y="136275"/>
            <a:ext cx="4682400" cy="5727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20">
                <a:solidFill>
                  <a:schemeClr val="lt2"/>
                </a:solidFill>
              </a:rPr>
              <a:t>PROBLEMAS RESUELTOS</a:t>
            </a:r>
            <a:endParaRPr sz="2420">
              <a:solidFill>
                <a:schemeClr val="lt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911000" y="1388100"/>
            <a:ext cx="53220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Prevención de inserción de hospitales duplicados - MOPH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911000" y="1904825"/>
            <a:ext cx="53220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Información</a:t>
            </a:r>
            <a:r>
              <a:rPr lang="es-419">
                <a:solidFill>
                  <a:schemeClr val="lt2"/>
                </a:solidFill>
              </a:rPr>
              <a:t> de Baseline y </a:t>
            </a:r>
            <a:r>
              <a:rPr lang="es-419">
                <a:solidFill>
                  <a:schemeClr val="lt2"/>
                </a:solidFill>
              </a:rPr>
              <a:t>Updates</a:t>
            </a:r>
            <a:r>
              <a:rPr lang="es-419">
                <a:solidFill>
                  <a:schemeClr val="lt2"/>
                </a:solidFill>
              </a:rPr>
              <a:t> en misma BD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911000" y="2421550"/>
            <a:ext cx="53220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Views de </a:t>
            </a:r>
            <a:r>
              <a:rPr lang="es-419">
                <a:solidFill>
                  <a:schemeClr val="lt2"/>
                </a:solidFill>
              </a:rPr>
              <a:t>monitoreo</a:t>
            </a:r>
            <a:r>
              <a:rPr lang="es-419">
                <a:solidFill>
                  <a:schemeClr val="lt2"/>
                </a:solidFill>
              </a:rPr>
              <a:t> automático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11000" y="2938275"/>
            <a:ext cx="53220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Questionnaire completo/incompleto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11000" y="3455000"/>
            <a:ext cx="53220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Según el problema se marca la acción a tomar automático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11000" y="3971725"/>
            <a:ext cx="53220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Reducción de limpieza de datos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911000" y="4488450"/>
            <a:ext cx="53220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Creación automática de views para los Dashboards</a:t>
            </a:r>
            <a:endParaRPr sz="1100">
              <a:solidFill>
                <a:schemeClr val="lt2"/>
              </a:solidFill>
            </a:endParaRPr>
          </a:p>
        </p:txBody>
      </p:sp>
      <p:cxnSp>
        <p:nvCxnSpPr>
          <p:cNvPr id="74" name="Google Shape;74;p14"/>
          <p:cNvCxnSpPr>
            <a:stCxn id="66" idx="1"/>
          </p:cNvCxnSpPr>
          <p:nvPr/>
        </p:nvCxnSpPr>
        <p:spPr>
          <a:xfrm flipH="1">
            <a:off x="-10800" y="422625"/>
            <a:ext cx="2241600" cy="6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stCxn id="66" idx="3"/>
          </p:cNvCxnSpPr>
          <p:nvPr/>
        </p:nvCxnSpPr>
        <p:spPr>
          <a:xfrm flipH="1" rot="10800000">
            <a:off x="6913200" y="417825"/>
            <a:ext cx="2238000" cy="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65" idx="0"/>
            <a:endCxn id="65" idx="0"/>
          </p:cNvCxnSpPr>
          <p:nvPr/>
        </p:nvCxnSpPr>
        <p:spPr>
          <a:xfrm>
            <a:off x="4572000" y="8713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65" idx="0"/>
            <a:endCxn id="66" idx="2"/>
          </p:cNvCxnSpPr>
          <p:nvPr/>
        </p:nvCxnSpPr>
        <p:spPr>
          <a:xfrm rot="10800000">
            <a:off x="4572000" y="709075"/>
            <a:ext cx="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stCxn id="67" idx="0"/>
            <a:endCxn id="65" idx="2"/>
          </p:cNvCxnSpPr>
          <p:nvPr/>
        </p:nvCxnSpPr>
        <p:spPr>
          <a:xfrm rot="10800000">
            <a:off x="4572000" y="1271700"/>
            <a:ext cx="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stCxn id="67" idx="2"/>
            <a:endCxn id="68" idx="0"/>
          </p:cNvCxnSpPr>
          <p:nvPr/>
        </p:nvCxnSpPr>
        <p:spPr>
          <a:xfrm>
            <a:off x="4572000" y="1788300"/>
            <a:ext cx="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68" idx="2"/>
            <a:endCxn id="69" idx="0"/>
          </p:cNvCxnSpPr>
          <p:nvPr/>
        </p:nvCxnSpPr>
        <p:spPr>
          <a:xfrm>
            <a:off x="4572000" y="2305025"/>
            <a:ext cx="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stCxn id="69" idx="2"/>
            <a:endCxn id="70" idx="0"/>
          </p:cNvCxnSpPr>
          <p:nvPr/>
        </p:nvCxnSpPr>
        <p:spPr>
          <a:xfrm>
            <a:off x="4572000" y="2821750"/>
            <a:ext cx="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70" idx="2"/>
            <a:endCxn id="71" idx="0"/>
          </p:cNvCxnSpPr>
          <p:nvPr/>
        </p:nvCxnSpPr>
        <p:spPr>
          <a:xfrm>
            <a:off x="4572000" y="3338475"/>
            <a:ext cx="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>
            <a:stCxn id="72" idx="0"/>
          </p:cNvCxnSpPr>
          <p:nvPr/>
        </p:nvCxnSpPr>
        <p:spPr>
          <a:xfrm>
            <a:off x="4572000" y="39717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>
            <a:endCxn id="72" idx="0"/>
          </p:cNvCxnSpPr>
          <p:nvPr/>
        </p:nvCxnSpPr>
        <p:spPr>
          <a:xfrm>
            <a:off x="4572000" y="3855325"/>
            <a:ext cx="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72" idx="2"/>
            <a:endCxn id="73" idx="0"/>
          </p:cNvCxnSpPr>
          <p:nvPr/>
        </p:nvCxnSpPr>
        <p:spPr>
          <a:xfrm>
            <a:off x="4572000" y="4371925"/>
            <a:ext cx="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2340450" y="96425"/>
            <a:ext cx="4098900" cy="3522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520">
                <a:solidFill>
                  <a:schemeClr val="lt2"/>
                </a:solidFill>
              </a:rPr>
              <a:t>E-R DIAGRAM</a:t>
            </a:r>
            <a:endParaRPr sz="1520">
              <a:solidFill>
                <a:schemeClr val="lt2"/>
              </a:solidFill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75" y="598175"/>
            <a:ext cx="8872448" cy="42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6"/>
          <p:cNvCxnSpPr>
            <a:stCxn id="97" idx="1"/>
          </p:cNvCxnSpPr>
          <p:nvPr/>
        </p:nvCxnSpPr>
        <p:spPr>
          <a:xfrm flipH="1">
            <a:off x="25" y="558350"/>
            <a:ext cx="565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>
            <p:ph type="title"/>
          </p:nvPr>
        </p:nvSpPr>
        <p:spPr>
          <a:xfrm>
            <a:off x="565525" y="272000"/>
            <a:ext cx="2891400" cy="5727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APP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36025" y="2039400"/>
            <a:ext cx="27504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2"/>
                </a:solidFill>
              </a:rPr>
              <a:t>Register New Hospitals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36025" y="2696175"/>
            <a:ext cx="27504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2"/>
                </a:solidFill>
              </a:rPr>
              <a:t>Easy District/Province Selection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36025" y="3350975"/>
            <a:ext cx="27504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2"/>
                </a:solidFill>
              </a:rPr>
              <a:t>Control Duplicates</a:t>
            </a:r>
            <a:endParaRPr sz="1300">
              <a:solidFill>
                <a:schemeClr val="lt2"/>
              </a:solidFill>
            </a:endParaRPr>
          </a:p>
        </p:txBody>
      </p:sp>
      <p:cxnSp>
        <p:nvCxnSpPr>
          <p:cNvPr id="101" name="Google Shape;101;p16"/>
          <p:cNvCxnSpPr>
            <a:stCxn id="99" idx="2"/>
            <a:endCxn id="100" idx="0"/>
          </p:cNvCxnSpPr>
          <p:nvPr/>
        </p:nvCxnSpPr>
        <p:spPr>
          <a:xfrm>
            <a:off x="2011225" y="3081075"/>
            <a:ext cx="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 txBox="1"/>
          <p:nvPr>
            <p:ph type="title"/>
          </p:nvPr>
        </p:nvSpPr>
        <p:spPr>
          <a:xfrm>
            <a:off x="1034875" y="1223200"/>
            <a:ext cx="1952700" cy="4377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1618">
                <a:solidFill>
                  <a:schemeClr val="lt2"/>
                </a:solidFill>
              </a:rPr>
              <a:t>BASELINE</a:t>
            </a:r>
            <a:endParaRPr sz="1618">
              <a:solidFill>
                <a:schemeClr val="lt2"/>
              </a:solidFill>
            </a:endParaRPr>
          </a:p>
        </p:txBody>
      </p:sp>
      <p:cxnSp>
        <p:nvCxnSpPr>
          <p:cNvPr id="103" name="Google Shape;103;p16"/>
          <p:cNvCxnSpPr>
            <a:stCxn id="97" idx="2"/>
            <a:endCxn id="102" idx="0"/>
          </p:cNvCxnSpPr>
          <p:nvPr/>
        </p:nvCxnSpPr>
        <p:spPr>
          <a:xfrm>
            <a:off x="2011225" y="844700"/>
            <a:ext cx="0" cy="37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>
            <a:stCxn id="102" idx="2"/>
            <a:endCxn id="98" idx="0"/>
          </p:cNvCxnSpPr>
          <p:nvPr/>
        </p:nvCxnSpPr>
        <p:spPr>
          <a:xfrm>
            <a:off x="2011225" y="1660900"/>
            <a:ext cx="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>
            <a:stCxn id="98" idx="2"/>
            <a:endCxn id="99" idx="0"/>
          </p:cNvCxnSpPr>
          <p:nvPr/>
        </p:nvCxnSpPr>
        <p:spPr>
          <a:xfrm>
            <a:off x="2011225" y="2424300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>
            <a:stCxn id="100" idx="2"/>
          </p:cNvCxnSpPr>
          <p:nvPr/>
        </p:nvCxnSpPr>
        <p:spPr>
          <a:xfrm>
            <a:off x="2011225" y="3735875"/>
            <a:ext cx="3300" cy="14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6" title="RegisterVideo_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225" y="664725"/>
            <a:ext cx="50546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7"/>
          <p:cNvCxnSpPr>
            <a:stCxn id="113" idx="1"/>
          </p:cNvCxnSpPr>
          <p:nvPr/>
        </p:nvCxnSpPr>
        <p:spPr>
          <a:xfrm flipH="1">
            <a:off x="25" y="558350"/>
            <a:ext cx="565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 txBox="1"/>
          <p:nvPr>
            <p:ph type="title"/>
          </p:nvPr>
        </p:nvSpPr>
        <p:spPr>
          <a:xfrm>
            <a:off x="565525" y="272000"/>
            <a:ext cx="2891400" cy="5727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APP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36025" y="2039450"/>
            <a:ext cx="27504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2"/>
                </a:solidFill>
              </a:rPr>
              <a:t>Visualize Contact Table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36025" y="2696225"/>
            <a:ext cx="27504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2"/>
                </a:solidFill>
              </a:rPr>
              <a:t>Control Data Input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36025" y="3351025"/>
            <a:ext cx="2750400" cy="58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2"/>
                </a:solidFill>
              </a:rPr>
              <a:t>Change Phone Status Active/Inactive</a:t>
            </a:r>
            <a:endParaRPr sz="1300">
              <a:solidFill>
                <a:schemeClr val="lt2"/>
              </a:solidFill>
            </a:endParaRPr>
          </a:p>
        </p:txBody>
      </p:sp>
      <p:cxnSp>
        <p:nvCxnSpPr>
          <p:cNvPr id="117" name="Google Shape;117;p17"/>
          <p:cNvCxnSpPr>
            <a:stCxn id="115" idx="2"/>
            <a:endCxn id="116" idx="0"/>
          </p:cNvCxnSpPr>
          <p:nvPr/>
        </p:nvCxnSpPr>
        <p:spPr>
          <a:xfrm>
            <a:off x="2011225" y="3081125"/>
            <a:ext cx="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 txBox="1"/>
          <p:nvPr>
            <p:ph type="title"/>
          </p:nvPr>
        </p:nvSpPr>
        <p:spPr>
          <a:xfrm>
            <a:off x="636025" y="1223225"/>
            <a:ext cx="2750400" cy="4377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1618">
                <a:solidFill>
                  <a:schemeClr val="lt2"/>
                </a:solidFill>
              </a:rPr>
              <a:t>CONTACT INFORMATION</a:t>
            </a:r>
            <a:endParaRPr sz="1618">
              <a:solidFill>
                <a:schemeClr val="lt2"/>
              </a:solidFill>
            </a:endParaRPr>
          </a:p>
        </p:txBody>
      </p:sp>
      <p:cxnSp>
        <p:nvCxnSpPr>
          <p:cNvPr id="119" name="Google Shape;119;p17"/>
          <p:cNvCxnSpPr>
            <a:stCxn id="113" idx="2"/>
            <a:endCxn id="118" idx="0"/>
          </p:cNvCxnSpPr>
          <p:nvPr/>
        </p:nvCxnSpPr>
        <p:spPr>
          <a:xfrm>
            <a:off x="2011225" y="844700"/>
            <a:ext cx="0" cy="37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>
            <a:stCxn id="118" idx="2"/>
            <a:endCxn id="114" idx="0"/>
          </p:cNvCxnSpPr>
          <p:nvPr/>
        </p:nvCxnSpPr>
        <p:spPr>
          <a:xfrm>
            <a:off x="2011225" y="1660925"/>
            <a:ext cx="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>
            <a:stCxn id="114" idx="2"/>
            <a:endCxn id="115" idx="0"/>
          </p:cNvCxnSpPr>
          <p:nvPr/>
        </p:nvCxnSpPr>
        <p:spPr>
          <a:xfrm>
            <a:off x="2011225" y="2424350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>
            <a:stCxn id="116" idx="2"/>
            <a:endCxn id="123" idx="0"/>
          </p:cNvCxnSpPr>
          <p:nvPr/>
        </p:nvCxnSpPr>
        <p:spPr>
          <a:xfrm flipH="1">
            <a:off x="2007625" y="3936025"/>
            <a:ext cx="36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7"/>
          <p:cNvSpPr txBox="1"/>
          <p:nvPr/>
        </p:nvSpPr>
        <p:spPr>
          <a:xfrm>
            <a:off x="632275" y="4205925"/>
            <a:ext cx="27504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2"/>
                </a:solidFill>
              </a:rPr>
              <a:t>Add New Contact</a:t>
            </a:r>
            <a:endParaRPr sz="1300">
              <a:solidFill>
                <a:schemeClr val="lt2"/>
              </a:solidFill>
            </a:endParaRPr>
          </a:p>
        </p:txBody>
      </p:sp>
      <p:cxnSp>
        <p:nvCxnSpPr>
          <p:cNvPr id="124" name="Google Shape;124;p17"/>
          <p:cNvCxnSpPr>
            <a:stCxn id="123" idx="2"/>
          </p:cNvCxnSpPr>
          <p:nvPr/>
        </p:nvCxnSpPr>
        <p:spPr>
          <a:xfrm>
            <a:off x="2007475" y="4590825"/>
            <a:ext cx="720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Google Shape;125;p17" title="ContactVideo_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500" y="687713"/>
            <a:ext cx="4993433" cy="37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8"/>
          <p:cNvCxnSpPr>
            <a:stCxn id="131" idx="1"/>
          </p:cNvCxnSpPr>
          <p:nvPr/>
        </p:nvCxnSpPr>
        <p:spPr>
          <a:xfrm flipH="1">
            <a:off x="25" y="558350"/>
            <a:ext cx="565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8"/>
          <p:cNvSpPr txBox="1"/>
          <p:nvPr>
            <p:ph type="title"/>
          </p:nvPr>
        </p:nvSpPr>
        <p:spPr>
          <a:xfrm>
            <a:off x="565525" y="272000"/>
            <a:ext cx="2891400" cy="5727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APP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36025" y="1951850"/>
            <a:ext cx="2750400" cy="58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2"/>
                </a:solidFill>
              </a:rPr>
              <a:t>DropDowns Minimize Inconsistencies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36025" y="2806750"/>
            <a:ext cx="27504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2"/>
                </a:solidFill>
              </a:rPr>
              <a:t>Numeric Input Validation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36025" y="3461550"/>
            <a:ext cx="27504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2"/>
                </a:solidFill>
              </a:rPr>
              <a:t>Easy Navigation Between Pages</a:t>
            </a:r>
            <a:endParaRPr sz="1300">
              <a:solidFill>
                <a:schemeClr val="lt2"/>
              </a:solidFill>
            </a:endParaRPr>
          </a:p>
        </p:txBody>
      </p:sp>
      <p:cxnSp>
        <p:nvCxnSpPr>
          <p:cNvPr id="135" name="Google Shape;135;p18"/>
          <p:cNvCxnSpPr>
            <a:stCxn id="133" idx="2"/>
            <a:endCxn id="134" idx="0"/>
          </p:cNvCxnSpPr>
          <p:nvPr/>
        </p:nvCxnSpPr>
        <p:spPr>
          <a:xfrm>
            <a:off x="2011225" y="3191650"/>
            <a:ext cx="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8"/>
          <p:cNvSpPr txBox="1"/>
          <p:nvPr>
            <p:ph type="title"/>
          </p:nvPr>
        </p:nvSpPr>
        <p:spPr>
          <a:xfrm>
            <a:off x="1034875" y="1223200"/>
            <a:ext cx="1952700" cy="4377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1618">
                <a:solidFill>
                  <a:schemeClr val="lt2"/>
                </a:solidFill>
              </a:rPr>
              <a:t>UPDATES</a:t>
            </a:r>
            <a:endParaRPr sz="1618">
              <a:solidFill>
                <a:schemeClr val="lt2"/>
              </a:solidFill>
            </a:endParaRPr>
          </a:p>
        </p:txBody>
      </p:sp>
      <p:cxnSp>
        <p:nvCxnSpPr>
          <p:cNvPr id="137" name="Google Shape;137;p18"/>
          <p:cNvCxnSpPr>
            <a:stCxn id="131" idx="2"/>
            <a:endCxn id="136" idx="0"/>
          </p:cNvCxnSpPr>
          <p:nvPr/>
        </p:nvCxnSpPr>
        <p:spPr>
          <a:xfrm>
            <a:off x="2011225" y="844700"/>
            <a:ext cx="0" cy="37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>
            <a:stCxn id="136" idx="2"/>
            <a:endCxn id="132" idx="0"/>
          </p:cNvCxnSpPr>
          <p:nvPr/>
        </p:nvCxnSpPr>
        <p:spPr>
          <a:xfrm>
            <a:off x="2011225" y="1660900"/>
            <a:ext cx="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>
            <a:stCxn id="132" idx="2"/>
            <a:endCxn id="133" idx="0"/>
          </p:cNvCxnSpPr>
          <p:nvPr/>
        </p:nvCxnSpPr>
        <p:spPr>
          <a:xfrm>
            <a:off x="2011225" y="2536850"/>
            <a:ext cx="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>
            <a:stCxn id="141" idx="2"/>
          </p:cNvCxnSpPr>
          <p:nvPr/>
        </p:nvCxnSpPr>
        <p:spPr>
          <a:xfrm flipH="1">
            <a:off x="2003725" y="4451688"/>
            <a:ext cx="7500" cy="7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8"/>
          <p:cNvSpPr txBox="1"/>
          <p:nvPr/>
        </p:nvSpPr>
        <p:spPr>
          <a:xfrm>
            <a:off x="636025" y="4066788"/>
            <a:ext cx="27504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2"/>
                </a:solidFill>
              </a:rPr>
              <a:t>Answers Automatically Saved </a:t>
            </a:r>
            <a:endParaRPr sz="1300">
              <a:solidFill>
                <a:schemeClr val="lt2"/>
              </a:solidFill>
            </a:endParaRPr>
          </a:p>
        </p:txBody>
      </p:sp>
      <p:cxnSp>
        <p:nvCxnSpPr>
          <p:cNvPr id="142" name="Google Shape;142;p18"/>
          <p:cNvCxnSpPr>
            <a:endCxn id="141" idx="0"/>
          </p:cNvCxnSpPr>
          <p:nvPr/>
        </p:nvCxnSpPr>
        <p:spPr>
          <a:xfrm>
            <a:off x="2011225" y="3846588"/>
            <a:ext cx="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18" title="UpdateVideo_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475" y="665563"/>
            <a:ext cx="5083175" cy="38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9"/>
          <p:cNvCxnSpPr>
            <a:stCxn id="149" idx="1"/>
          </p:cNvCxnSpPr>
          <p:nvPr/>
        </p:nvCxnSpPr>
        <p:spPr>
          <a:xfrm flipH="1">
            <a:off x="25" y="558350"/>
            <a:ext cx="565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9"/>
          <p:cNvSpPr txBox="1"/>
          <p:nvPr>
            <p:ph type="title"/>
          </p:nvPr>
        </p:nvSpPr>
        <p:spPr>
          <a:xfrm>
            <a:off x="565525" y="272000"/>
            <a:ext cx="2891400" cy="5727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APP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636025" y="2039400"/>
            <a:ext cx="27504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2"/>
                </a:solidFill>
              </a:rPr>
              <a:t>Simplified Status Update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636025" y="2696175"/>
            <a:ext cx="27504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2"/>
                </a:solidFill>
              </a:rPr>
              <a:t>Simplified Problem Update</a:t>
            </a:r>
            <a:endParaRPr sz="1300">
              <a:solidFill>
                <a:schemeClr val="lt2"/>
              </a:solidFill>
            </a:endParaRPr>
          </a:p>
        </p:txBody>
      </p:sp>
      <p:cxnSp>
        <p:nvCxnSpPr>
          <p:cNvPr id="152" name="Google Shape;152;p19"/>
          <p:cNvCxnSpPr>
            <a:stCxn id="151" idx="2"/>
            <a:endCxn id="153" idx="0"/>
          </p:cNvCxnSpPr>
          <p:nvPr/>
        </p:nvCxnSpPr>
        <p:spPr>
          <a:xfrm>
            <a:off x="2011225" y="3081075"/>
            <a:ext cx="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9"/>
          <p:cNvSpPr txBox="1"/>
          <p:nvPr/>
        </p:nvSpPr>
        <p:spPr>
          <a:xfrm>
            <a:off x="636025" y="3350975"/>
            <a:ext cx="27504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2"/>
                </a:solidFill>
              </a:rPr>
              <a:t>Automated Action Update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1034875" y="1223200"/>
            <a:ext cx="1952700" cy="4377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1618">
                <a:solidFill>
                  <a:schemeClr val="lt2"/>
                </a:solidFill>
              </a:rPr>
              <a:t>UPDATE REPORT</a:t>
            </a:r>
            <a:endParaRPr sz="1618">
              <a:solidFill>
                <a:schemeClr val="lt2"/>
              </a:solidFill>
            </a:endParaRPr>
          </a:p>
        </p:txBody>
      </p:sp>
      <p:cxnSp>
        <p:nvCxnSpPr>
          <p:cNvPr id="155" name="Google Shape;155;p19"/>
          <p:cNvCxnSpPr>
            <a:stCxn id="149" idx="2"/>
            <a:endCxn id="154" idx="0"/>
          </p:cNvCxnSpPr>
          <p:nvPr/>
        </p:nvCxnSpPr>
        <p:spPr>
          <a:xfrm>
            <a:off x="2011225" y="844700"/>
            <a:ext cx="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9"/>
          <p:cNvCxnSpPr>
            <a:stCxn id="154" idx="2"/>
            <a:endCxn id="150" idx="0"/>
          </p:cNvCxnSpPr>
          <p:nvPr/>
        </p:nvCxnSpPr>
        <p:spPr>
          <a:xfrm>
            <a:off x="2011225" y="1660900"/>
            <a:ext cx="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9"/>
          <p:cNvCxnSpPr>
            <a:stCxn id="150" idx="2"/>
            <a:endCxn id="151" idx="0"/>
          </p:cNvCxnSpPr>
          <p:nvPr/>
        </p:nvCxnSpPr>
        <p:spPr>
          <a:xfrm>
            <a:off x="2011225" y="2424300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>
            <a:stCxn id="153" idx="2"/>
          </p:cNvCxnSpPr>
          <p:nvPr/>
        </p:nvCxnSpPr>
        <p:spPr>
          <a:xfrm flipH="1">
            <a:off x="2003725" y="3735875"/>
            <a:ext cx="7500" cy="14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" name="Google Shape;159;p19" title="ReportVideo_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950" y="643288"/>
            <a:ext cx="5111776" cy="38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2216550" y="283925"/>
            <a:ext cx="4682400" cy="5727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Monitoring Views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170263" y="1399175"/>
            <a:ext cx="3162900" cy="646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2"/>
                </a:solidFill>
              </a:rPr>
              <a:t>Conseguir los updates completos del último wave</a:t>
            </a:r>
            <a:endParaRPr sz="10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2"/>
                </a:solidFill>
              </a:rPr>
              <a:t>most_recent_complete_update_by_hospital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70263" y="3929150"/>
            <a:ext cx="3162900" cy="800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2"/>
                </a:solidFill>
              </a:rPr>
              <a:t>¿Cuántos problemas de cada tipo hubo en los updates reportados el día anterior?</a:t>
            </a:r>
            <a:endParaRPr sz="10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2"/>
                </a:solidFill>
              </a:rPr>
              <a:t>count_problemas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170263" y="2465025"/>
            <a:ext cx="3162900" cy="800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2"/>
                </a:solidFill>
              </a:rPr>
              <a:t>To Be Done: ¿Qué hospitales no tuvieron un update completo en el último wave? (Baseline - Completos)</a:t>
            </a:r>
            <a:endParaRPr sz="10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2"/>
                </a:solidFill>
              </a:rPr>
              <a:t>hospitales_faltantes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137" y="1337900"/>
            <a:ext cx="5365600" cy="7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138" y="3944825"/>
            <a:ext cx="3311175" cy="7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8138" y="2684638"/>
            <a:ext cx="5365606" cy="70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0"/>
          <p:cNvCxnSpPr>
            <a:stCxn id="168" idx="1"/>
            <a:endCxn id="165" idx="3"/>
          </p:cNvCxnSpPr>
          <p:nvPr/>
        </p:nvCxnSpPr>
        <p:spPr>
          <a:xfrm rot="10800000">
            <a:off x="3333037" y="1722425"/>
            <a:ext cx="27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0"/>
          <p:cNvCxnSpPr>
            <a:stCxn id="166" idx="3"/>
            <a:endCxn id="169" idx="1"/>
          </p:cNvCxnSpPr>
          <p:nvPr/>
        </p:nvCxnSpPr>
        <p:spPr>
          <a:xfrm>
            <a:off x="3333163" y="4329350"/>
            <a:ext cx="27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0"/>
          <p:cNvCxnSpPr/>
          <p:nvPr/>
        </p:nvCxnSpPr>
        <p:spPr>
          <a:xfrm rot="10800000">
            <a:off x="3333037" y="3052675"/>
            <a:ext cx="27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0"/>
          <p:cNvCxnSpPr>
            <a:stCxn id="164" idx="1"/>
          </p:cNvCxnSpPr>
          <p:nvPr/>
        </p:nvCxnSpPr>
        <p:spPr>
          <a:xfrm flipH="1">
            <a:off x="7050" y="570275"/>
            <a:ext cx="2209500" cy="27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0"/>
          <p:cNvCxnSpPr>
            <a:stCxn id="164" idx="3"/>
          </p:cNvCxnSpPr>
          <p:nvPr/>
        </p:nvCxnSpPr>
        <p:spPr>
          <a:xfrm>
            <a:off x="6898950" y="570275"/>
            <a:ext cx="2238000" cy="6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/>
        </p:nvSpPr>
        <p:spPr>
          <a:xfrm>
            <a:off x="4698888" y="100538"/>
            <a:ext cx="30318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lt2"/>
                </a:solidFill>
              </a:rPr>
              <a:t>Dashboard</a:t>
            </a:r>
            <a:endParaRPr/>
          </a:p>
        </p:txBody>
      </p:sp>
      <p:cxnSp>
        <p:nvCxnSpPr>
          <p:cNvPr id="181" name="Google Shape;181;p21"/>
          <p:cNvCxnSpPr>
            <a:stCxn id="182" idx="0"/>
            <a:endCxn id="180" idx="2"/>
          </p:cNvCxnSpPr>
          <p:nvPr/>
        </p:nvCxnSpPr>
        <p:spPr>
          <a:xfrm rot="10800000">
            <a:off x="6214788" y="500738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1"/>
          <p:cNvSpPr txBox="1"/>
          <p:nvPr/>
        </p:nvSpPr>
        <p:spPr>
          <a:xfrm rot="-5400000">
            <a:off x="2289338" y="1567938"/>
            <a:ext cx="1767900" cy="400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B7B7B7"/>
                </a:solidFill>
              </a:rPr>
              <a:t>VIEWS</a:t>
            </a:r>
            <a:endParaRPr/>
          </a:p>
        </p:txBody>
      </p:sp>
      <p:cxnSp>
        <p:nvCxnSpPr>
          <p:cNvPr id="184" name="Google Shape;184;p21"/>
          <p:cNvCxnSpPr>
            <a:endCxn id="183" idx="2"/>
          </p:cNvCxnSpPr>
          <p:nvPr/>
        </p:nvCxnSpPr>
        <p:spPr>
          <a:xfrm rot="10800000">
            <a:off x="3373388" y="1768038"/>
            <a:ext cx="438300" cy="4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1"/>
          <p:cNvSpPr txBox="1"/>
          <p:nvPr/>
        </p:nvSpPr>
        <p:spPr>
          <a:xfrm>
            <a:off x="265850" y="2013825"/>
            <a:ext cx="2609100" cy="35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2"/>
                </a:solidFill>
              </a:rPr>
              <a:t>hospital_test_cap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265850" y="1381475"/>
            <a:ext cx="2609100" cy="35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2"/>
                </a:solidFill>
              </a:rPr>
              <a:t>hospitals_awareness_cases</a:t>
            </a:r>
            <a:endParaRPr sz="1100">
              <a:solidFill>
                <a:schemeClr val="lt2"/>
              </a:solidFill>
            </a:endParaRPr>
          </a:p>
        </p:txBody>
      </p:sp>
      <p:pic>
        <p:nvPicPr>
          <p:cNvPr id="187" name="Google Shape;187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1688" y="757738"/>
            <a:ext cx="5027512" cy="2198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4626" y="3319763"/>
            <a:ext cx="4246600" cy="14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293263"/>
            <a:ext cx="4682951" cy="15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