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9075662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9075662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Bonjour, nous sommes l'équipe "dream team", ce projet est né grâce a ma soeur qui a eu la chance de travailler dans l'entreprise VoxMapp, plus précisément avec les bases de données. j'ai eu la chance de prendre la matière de "relational data bases" avec laquelle je essairé de résoudre votre problémes détectéé dans l' entretien et je vais expliquer comment un système de bases de données relationnelle peut résoudre ces problèmes.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90756628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90756628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we catalogued tree main problems extracted from the interview. right now voxmap has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90756628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90756628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FIRST LET’S TALK ABOUT cleaning. IN THE SHORT INTERVIEW HELD karla mentions 8 different cleaning processes she has to go through. </a:t>
            </a:r>
            <a:endParaRPr/>
          </a:p>
          <a:p>
            <a:pPr indent="0" lvl="0" marL="0" rtl="0" algn="l">
              <a:spcBef>
                <a:spcPts val="0"/>
              </a:spcBef>
              <a:spcAft>
                <a:spcPts val="0"/>
              </a:spcAft>
              <a:buNone/>
            </a:pPr>
            <a:r>
              <a:rPr lang="es-419"/>
              <a:t>Now thos cleaning process would not be necesary if the primary data inserttion from the app  was correctly done.</a:t>
            </a:r>
            <a:endParaRPr/>
          </a:p>
          <a:p>
            <a:pPr indent="0" lvl="0" marL="0" rtl="0" algn="l">
              <a:spcBef>
                <a:spcPts val="0"/>
              </a:spcBef>
              <a:spcAft>
                <a:spcPts val="0"/>
              </a:spcAft>
              <a:buNone/>
            </a:pPr>
            <a:r>
              <a:rPr lang="es-419"/>
              <a:t>The first thing, as data ingineers we notice that your data is NOT NORMALIZED. Now this is a sin for databases because this means that the data will need to go through cleaning processes. </a:t>
            </a:r>
            <a:endParaRPr/>
          </a:p>
          <a:p>
            <a:pPr indent="0" lvl="0" marL="0" rtl="0" algn="l">
              <a:spcBef>
                <a:spcPts val="0"/>
              </a:spcBef>
              <a:spcAft>
                <a:spcPts val="0"/>
              </a:spcAft>
              <a:buNone/>
            </a:pPr>
            <a:r>
              <a:rPr lang="es-419"/>
              <a:t>so we analysed the data you gave us and put it throught a process called normalization, </a:t>
            </a:r>
            <a:endParaRPr/>
          </a:p>
          <a:p>
            <a:pPr indent="0" lvl="0" marL="0" rtl="0" algn="l">
              <a:spcBef>
                <a:spcPts val="0"/>
              </a:spcBef>
              <a:spcAft>
                <a:spcPts val="0"/>
              </a:spcAft>
              <a:buNone/>
            </a:pPr>
            <a:r>
              <a:rPr lang="es-419"/>
              <a:t>there are 7 normalization rules but once you get your data through the 3rd normalization process, you are ready for 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So we did that with the data available and came up with this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90756628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90756628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This specific way of organizing the data, allows for the correct ordering, analizing and extraction of the data.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9952a29d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9952a29d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FIRST LET’S TALK ABOUT cleaning. IN THE SHORT INTERVIEW HELD karla mentions 8 different cleaning processes she has to go through. </a:t>
            </a:r>
            <a:endParaRPr/>
          </a:p>
          <a:p>
            <a:pPr indent="0" lvl="0" marL="0" rtl="0" algn="l">
              <a:spcBef>
                <a:spcPts val="0"/>
              </a:spcBef>
              <a:spcAft>
                <a:spcPts val="0"/>
              </a:spcAft>
              <a:buNone/>
            </a:pPr>
            <a:r>
              <a:rPr lang="es-419"/>
              <a:t>Now thos cleaning process would not be necesary if the primary data inserttion from the app  was correctly done.</a:t>
            </a:r>
            <a:endParaRPr/>
          </a:p>
          <a:p>
            <a:pPr indent="0" lvl="0" marL="0" rtl="0" algn="l">
              <a:spcBef>
                <a:spcPts val="0"/>
              </a:spcBef>
              <a:spcAft>
                <a:spcPts val="0"/>
              </a:spcAft>
              <a:buNone/>
            </a:pPr>
            <a:r>
              <a:rPr lang="es-419"/>
              <a:t>The first thing, as data ingineers we notice that your data is NOT NORMALIZED. Now this is a sin for databases because this means that the data will need to go through cleaning processes. </a:t>
            </a:r>
            <a:endParaRPr/>
          </a:p>
          <a:p>
            <a:pPr indent="0" lvl="0" marL="0" rtl="0" algn="l">
              <a:spcBef>
                <a:spcPts val="0"/>
              </a:spcBef>
              <a:spcAft>
                <a:spcPts val="0"/>
              </a:spcAft>
              <a:buNone/>
            </a:pPr>
            <a:r>
              <a:rPr lang="es-419"/>
              <a:t>so we analysed the data you gave us and put it throught a process called normalization, </a:t>
            </a:r>
            <a:endParaRPr/>
          </a:p>
          <a:p>
            <a:pPr indent="0" lvl="0" marL="0" rtl="0" algn="l">
              <a:spcBef>
                <a:spcPts val="0"/>
              </a:spcBef>
              <a:spcAft>
                <a:spcPts val="0"/>
              </a:spcAft>
              <a:buNone/>
            </a:pPr>
            <a:r>
              <a:rPr lang="es-419"/>
              <a:t>there are 7 normalization rules but once you get your data through the 3rd normalization process, you are ready for 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So we did that with the data available and came up with this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90756628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90756628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36847" y="752000"/>
            <a:ext cx="6270300" cy="98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sz="4000">
                <a:solidFill>
                  <a:schemeClr val="lt2"/>
                </a:solidFill>
              </a:rPr>
              <a:t>PROPOSAL</a:t>
            </a:r>
            <a:r>
              <a:rPr lang="es-419"/>
              <a:t> </a:t>
            </a:r>
            <a:endParaRPr i="1" sz="3300"/>
          </a:p>
        </p:txBody>
      </p:sp>
      <p:sp>
        <p:nvSpPr>
          <p:cNvPr id="55" name="Google Shape;55;p13"/>
          <p:cNvSpPr txBox="1"/>
          <p:nvPr/>
        </p:nvSpPr>
        <p:spPr>
          <a:xfrm>
            <a:off x="4027625" y="2711250"/>
            <a:ext cx="4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6" name="Google Shape;56;p13"/>
          <p:cNvPicPr preferRelativeResize="0"/>
          <p:nvPr/>
        </p:nvPicPr>
        <p:blipFill rotWithShape="1">
          <a:blip r:embed="rId3">
            <a:alphaModFix amt="83000"/>
          </a:blip>
          <a:srcRect b="20405" l="18578" r="17000" t="20805"/>
          <a:stretch/>
        </p:blipFill>
        <p:spPr>
          <a:xfrm>
            <a:off x="3560272" y="2264000"/>
            <a:ext cx="2023475" cy="1846675"/>
          </a:xfrm>
          <a:prstGeom prst="rect">
            <a:avLst/>
          </a:prstGeom>
          <a:noFill/>
          <a:ln>
            <a:noFill/>
          </a:ln>
        </p:spPr>
      </p:pic>
      <p:sp>
        <p:nvSpPr>
          <p:cNvPr id="57" name="Google Shape;57;p13"/>
          <p:cNvSpPr txBox="1"/>
          <p:nvPr/>
        </p:nvSpPr>
        <p:spPr>
          <a:xfrm>
            <a:off x="3071988" y="520175"/>
            <a:ext cx="30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419" sz="2500">
                <a:solidFill>
                  <a:schemeClr val="lt2"/>
                </a:solidFill>
              </a:rPr>
              <a:t>DREAMTEAM</a:t>
            </a:r>
            <a:endParaRPr sz="600">
              <a:solidFill>
                <a:schemeClr val="lt2"/>
              </a:solidFill>
            </a:endParaRPr>
          </a:p>
        </p:txBody>
      </p:sp>
      <p:sp>
        <p:nvSpPr>
          <p:cNvPr id="58" name="Google Shape;58;p13"/>
          <p:cNvSpPr txBox="1"/>
          <p:nvPr/>
        </p:nvSpPr>
        <p:spPr>
          <a:xfrm>
            <a:off x="2022013" y="4110675"/>
            <a:ext cx="51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4800">
                <a:solidFill>
                  <a:schemeClr val="lt2"/>
                </a:solidFill>
              </a:rPr>
              <a:t>VOX </a:t>
            </a:r>
            <a:r>
              <a:rPr b="1" lang="es-419" sz="4800">
                <a:solidFill>
                  <a:schemeClr val="lt2"/>
                </a:solidFill>
              </a:rPr>
              <a:t>MAPP</a:t>
            </a:r>
            <a:r>
              <a:rPr lang="es-419" sz="4800">
                <a:solidFill>
                  <a:schemeClr val="dk1"/>
                </a:solidFill>
              </a:rPr>
              <a:t> </a:t>
            </a:r>
            <a:endParaRPr/>
          </a:p>
        </p:txBody>
      </p:sp>
      <p:cxnSp>
        <p:nvCxnSpPr>
          <p:cNvPr id="59" name="Google Shape;59;p13"/>
          <p:cNvCxnSpPr/>
          <p:nvPr/>
        </p:nvCxnSpPr>
        <p:spPr>
          <a:xfrm flipH="1" rot="10800000">
            <a:off x="21800" y="1732400"/>
            <a:ext cx="9132000" cy="65400"/>
          </a:xfrm>
          <a:prstGeom prst="straightConnector1">
            <a:avLst/>
          </a:prstGeom>
          <a:noFill/>
          <a:ln cap="flat" cmpd="sng" w="28575">
            <a:solidFill>
              <a:schemeClr val="dk2"/>
            </a:solidFill>
            <a:prstDash val="solid"/>
            <a:round/>
            <a:headEnd len="med" w="med" type="none"/>
            <a:tailEnd len="med" w="med" type="none"/>
          </a:ln>
        </p:spPr>
      </p:cxnSp>
      <p:cxnSp>
        <p:nvCxnSpPr>
          <p:cNvPr id="60" name="Google Shape;60;p13"/>
          <p:cNvCxnSpPr/>
          <p:nvPr/>
        </p:nvCxnSpPr>
        <p:spPr>
          <a:xfrm flipH="1" rot="10800000">
            <a:off x="21800" y="10975"/>
            <a:ext cx="3160200" cy="3269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3072000" y="1569025"/>
            <a:ext cx="3000000" cy="648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419">
                <a:solidFill>
                  <a:schemeClr val="lt2"/>
                </a:solidFill>
              </a:rPr>
              <a:t> HARD DATA BASE CLEANING PROCESSES</a:t>
            </a:r>
            <a:endParaRPr/>
          </a:p>
        </p:txBody>
      </p:sp>
      <p:sp>
        <p:nvSpPr>
          <p:cNvPr id="66" name="Google Shape;66;p14"/>
          <p:cNvSpPr txBox="1"/>
          <p:nvPr>
            <p:ph type="title"/>
          </p:nvPr>
        </p:nvSpPr>
        <p:spPr>
          <a:xfrm>
            <a:off x="2230800" y="564900"/>
            <a:ext cx="4682400" cy="5727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solidFill>
                  <a:schemeClr val="lt2"/>
                </a:solidFill>
              </a:rPr>
              <a:t>PROBLEMS TO SOLVE</a:t>
            </a:r>
            <a:endParaRPr>
              <a:solidFill>
                <a:schemeClr val="lt2"/>
              </a:solidFill>
            </a:endParaRPr>
          </a:p>
        </p:txBody>
      </p:sp>
      <p:sp>
        <p:nvSpPr>
          <p:cNvPr id="67" name="Google Shape;67;p14"/>
          <p:cNvSpPr txBox="1"/>
          <p:nvPr/>
        </p:nvSpPr>
        <p:spPr>
          <a:xfrm>
            <a:off x="3072000" y="2648438"/>
            <a:ext cx="3000000" cy="648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419">
                <a:solidFill>
                  <a:schemeClr val="lt2"/>
                </a:solidFill>
              </a:rPr>
              <a:t>TIME COSTLY ANALYTIC PROCESSES </a:t>
            </a:r>
            <a:endParaRPr/>
          </a:p>
        </p:txBody>
      </p:sp>
      <p:sp>
        <p:nvSpPr>
          <p:cNvPr id="68" name="Google Shape;68;p14"/>
          <p:cNvSpPr txBox="1"/>
          <p:nvPr/>
        </p:nvSpPr>
        <p:spPr>
          <a:xfrm>
            <a:off x="3072000" y="3727875"/>
            <a:ext cx="3000000" cy="648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419">
                <a:solidFill>
                  <a:schemeClr val="lt2"/>
                </a:solidFill>
              </a:rPr>
              <a:t>HARD MONITORING BRIEFS CREATION</a:t>
            </a:r>
            <a:endParaRPr/>
          </a:p>
        </p:txBody>
      </p:sp>
      <p:cxnSp>
        <p:nvCxnSpPr>
          <p:cNvPr id="69" name="Google Shape;69;p14"/>
          <p:cNvCxnSpPr>
            <a:stCxn id="66" idx="2"/>
            <a:endCxn id="65" idx="0"/>
          </p:cNvCxnSpPr>
          <p:nvPr/>
        </p:nvCxnSpPr>
        <p:spPr>
          <a:xfrm>
            <a:off x="4572000" y="1137600"/>
            <a:ext cx="0" cy="431400"/>
          </a:xfrm>
          <a:prstGeom prst="straightConnector1">
            <a:avLst/>
          </a:prstGeom>
          <a:noFill/>
          <a:ln cap="flat" cmpd="sng" w="9525">
            <a:solidFill>
              <a:schemeClr val="lt2"/>
            </a:solidFill>
            <a:prstDash val="solid"/>
            <a:round/>
            <a:headEnd len="med" w="med" type="none"/>
            <a:tailEnd len="med" w="med" type="none"/>
          </a:ln>
        </p:spPr>
      </p:cxnSp>
      <p:cxnSp>
        <p:nvCxnSpPr>
          <p:cNvPr id="70" name="Google Shape;70;p14"/>
          <p:cNvCxnSpPr>
            <a:stCxn id="65" idx="2"/>
            <a:endCxn id="67" idx="0"/>
          </p:cNvCxnSpPr>
          <p:nvPr/>
        </p:nvCxnSpPr>
        <p:spPr>
          <a:xfrm>
            <a:off x="4572000" y="2217025"/>
            <a:ext cx="0" cy="4314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4"/>
          <p:cNvCxnSpPr>
            <a:stCxn id="67" idx="2"/>
            <a:endCxn id="68" idx="0"/>
          </p:cNvCxnSpPr>
          <p:nvPr/>
        </p:nvCxnSpPr>
        <p:spPr>
          <a:xfrm>
            <a:off x="4572000" y="3296438"/>
            <a:ext cx="0" cy="43140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14"/>
          <p:cNvCxnSpPr>
            <a:stCxn id="65" idx="1"/>
          </p:cNvCxnSpPr>
          <p:nvPr/>
        </p:nvCxnSpPr>
        <p:spPr>
          <a:xfrm flipH="1">
            <a:off x="10200" y="1893025"/>
            <a:ext cx="3061800" cy="26100"/>
          </a:xfrm>
          <a:prstGeom prst="straightConnector1">
            <a:avLst/>
          </a:prstGeom>
          <a:noFill/>
          <a:ln cap="flat" cmpd="sng" w="9525">
            <a:solidFill>
              <a:schemeClr val="lt2"/>
            </a:solidFill>
            <a:prstDash val="solid"/>
            <a:round/>
            <a:headEnd len="med" w="med" type="none"/>
            <a:tailEnd len="med" w="med" type="none"/>
          </a:ln>
        </p:spPr>
      </p:cxnSp>
      <p:cxnSp>
        <p:nvCxnSpPr>
          <p:cNvPr id="73" name="Google Shape;73;p14"/>
          <p:cNvCxnSpPr>
            <a:stCxn id="65" idx="3"/>
          </p:cNvCxnSpPr>
          <p:nvPr/>
        </p:nvCxnSpPr>
        <p:spPr>
          <a:xfrm>
            <a:off x="6072000" y="1893025"/>
            <a:ext cx="3062100" cy="6000"/>
          </a:xfrm>
          <a:prstGeom prst="straightConnector1">
            <a:avLst/>
          </a:prstGeom>
          <a:noFill/>
          <a:ln cap="flat" cmpd="sng" w="9525">
            <a:solidFill>
              <a:schemeClr val="lt2"/>
            </a:solidFill>
            <a:prstDash val="solid"/>
            <a:round/>
            <a:headEnd len="med" w="med" type="none"/>
            <a:tailEnd len="med" w="med" type="none"/>
          </a:ln>
        </p:spPr>
      </p:cxnSp>
      <p:cxnSp>
        <p:nvCxnSpPr>
          <p:cNvPr id="74" name="Google Shape;74;p14"/>
          <p:cNvCxnSpPr/>
          <p:nvPr/>
        </p:nvCxnSpPr>
        <p:spPr>
          <a:xfrm flipH="1">
            <a:off x="0" y="2959400"/>
            <a:ext cx="3061800" cy="261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14"/>
          <p:cNvCxnSpPr/>
          <p:nvPr/>
        </p:nvCxnSpPr>
        <p:spPr>
          <a:xfrm flipH="1">
            <a:off x="0" y="4038825"/>
            <a:ext cx="3061800" cy="261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14"/>
          <p:cNvCxnSpPr/>
          <p:nvPr/>
        </p:nvCxnSpPr>
        <p:spPr>
          <a:xfrm flipH="1">
            <a:off x="6072150" y="2959400"/>
            <a:ext cx="3061800" cy="261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14"/>
          <p:cNvCxnSpPr/>
          <p:nvPr/>
        </p:nvCxnSpPr>
        <p:spPr>
          <a:xfrm flipH="1">
            <a:off x="6072150" y="4064925"/>
            <a:ext cx="3061800" cy="26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1496400" y="1147900"/>
            <a:ext cx="30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83" name="Google Shape;83;p15"/>
          <p:cNvSpPr txBox="1"/>
          <p:nvPr/>
        </p:nvSpPr>
        <p:spPr>
          <a:xfrm>
            <a:off x="1572000" y="969100"/>
            <a:ext cx="3000000" cy="648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419">
                <a:solidFill>
                  <a:schemeClr val="lt2"/>
                </a:solidFill>
              </a:rPr>
              <a:t> HARD DATA BASE CLEANING PROCESSES</a:t>
            </a:r>
            <a:endParaRPr/>
          </a:p>
        </p:txBody>
      </p:sp>
      <p:sp>
        <p:nvSpPr>
          <p:cNvPr id="84" name="Google Shape;84;p15"/>
          <p:cNvSpPr txBox="1"/>
          <p:nvPr/>
        </p:nvSpPr>
        <p:spPr>
          <a:xfrm>
            <a:off x="1758075" y="3061038"/>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3</a:t>
            </a:r>
            <a:r>
              <a:rPr lang="es-419" sz="1000">
                <a:solidFill>
                  <a:schemeClr val="lt2"/>
                </a:solidFill>
              </a:rPr>
              <a:t>RD</a:t>
            </a:r>
            <a:r>
              <a:rPr lang="es-419">
                <a:solidFill>
                  <a:schemeClr val="lt2"/>
                </a:solidFill>
              </a:rPr>
              <a:t> NF</a:t>
            </a:r>
            <a:endParaRPr sz="1200">
              <a:solidFill>
                <a:schemeClr val="lt2"/>
              </a:solidFill>
            </a:endParaRPr>
          </a:p>
        </p:txBody>
      </p:sp>
      <p:sp>
        <p:nvSpPr>
          <p:cNvPr id="85" name="Google Shape;85;p15"/>
          <p:cNvSpPr txBox="1"/>
          <p:nvPr/>
        </p:nvSpPr>
        <p:spPr>
          <a:xfrm>
            <a:off x="1758075" y="3670950"/>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PRODUCTION</a:t>
            </a:r>
            <a:endParaRPr sz="1200">
              <a:solidFill>
                <a:schemeClr val="lt2"/>
              </a:solidFill>
            </a:endParaRPr>
          </a:p>
        </p:txBody>
      </p:sp>
      <p:grpSp>
        <p:nvGrpSpPr>
          <p:cNvPr id="86" name="Google Shape;86;p15"/>
          <p:cNvGrpSpPr/>
          <p:nvPr/>
        </p:nvGrpSpPr>
        <p:grpSpPr>
          <a:xfrm>
            <a:off x="5493752" y="1383922"/>
            <a:ext cx="2463755" cy="2647417"/>
            <a:chOff x="1084583" y="1595900"/>
            <a:chExt cx="2680325" cy="2816700"/>
          </a:xfrm>
        </p:grpSpPr>
        <p:pic>
          <p:nvPicPr>
            <p:cNvPr id="87" name="Google Shape;87;p15"/>
            <p:cNvPicPr preferRelativeResize="0"/>
            <p:nvPr/>
          </p:nvPicPr>
          <p:blipFill>
            <a:blip r:embed="rId3">
              <a:alphaModFix/>
            </a:blip>
            <a:stretch>
              <a:fillRect/>
            </a:stretch>
          </p:blipFill>
          <p:spPr>
            <a:xfrm>
              <a:off x="1315723" y="1901050"/>
              <a:ext cx="2154435" cy="2511550"/>
            </a:xfrm>
            <a:prstGeom prst="rect">
              <a:avLst/>
            </a:prstGeom>
            <a:noFill/>
            <a:ln>
              <a:noFill/>
            </a:ln>
          </p:spPr>
        </p:pic>
        <p:pic>
          <p:nvPicPr>
            <p:cNvPr id="88" name="Google Shape;88;p15"/>
            <p:cNvPicPr preferRelativeResize="0"/>
            <p:nvPr/>
          </p:nvPicPr>
          <p:blipFill>
            <a:blip r:embed="rId4">
              <a:alphaModFix/>
            </a:blip>
            <a:stretch>
              <a:fillRect/>
            </a:stretch>
          </p:blipFill>
          <p:spPr>
            <a:xfrm>
              <a:off x="1084583" y="1595900"/>
              <a:ext cx="1634350" cy="1634350"/>
            </a:xfrm>
            <a:prstGeom prst="rect">
              <a:avLst/>
            </a:prstGeom>
            <a:noFill/>
            <a:ln>
              <a:noFill/>
            </a:ln>
          </p:spPr>
        </p:pic>
        <p:pic>
          <p:nvPicPr>
            <p:cNvPr id="89" name="Google Shape;89;p15"/>
            <p:cNvPicPr preferRelativeResize="0"/>
            <p:nvPr/>
          </p:nvPicPr>
          <p:blipFill>
            <a:blip r:embed="rId4">
              <a:alphaModFix/>
            </a:blip>
            <a:stretch>
              <a:fillRect/>
            </a:stretch>
          </p:blipFill>
          <p:spPr>
            <a:xfrm>
              <a:off x="2130558" y="2772150"/>
              <a:ext cx="1634350" cy="1634350"/>
            </a:xfrm>
            <a:prstGeom prst="rect">
              <a:avLst/>
            </a:prstGeom>
            <a:noFill/>
            <a:ln>
              <a:noFill/>
            </a:ln>
          </p:spPr>
        </p:pic>
      </p:grpSp>
      <p:sp>
        <p:nvSpPr>
          <p:cNvPr id="90" name="Google Shape;90;p15"/>
          <p:cNvSpPr txBox="1"/>
          <p:nvPr/>
        </p:nvSpPr>
        <p:spPr>
          <a:xfrm>
            <a:off x="1754925" y="2451138"/>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NORMALIZATION</a:t>
            </a:r>
            <a:endParaRPr sz="1200">
              <a:solidFill>
                <a:schemeClr val="lt2"/>
              </a:solidFill>
            </a:endParaRPr>
          </a:p>
        </p:txBody>
      </p:sp>
      <p:cxnSp>
        <p:nvCxnSpPr>
          <p:cNvPr id="91" name="Google Shape;91;p15"/>
          <p:cNvCxnSpPr>
            <a:stCxn id="83" idx="1"/>
          </p:cNvCxnSpPr>
          <p:nvPr/>
        </p:nvCxnSpPr>
        <p:spPr>
          <a:xfrm flipH="1">
            <a:off x="40200" y="1293100"/>
            <a:ext cx="1531800" cy="13200"/>
          </a:xfrm>
          <a:prstGeom prst="straightConnector1">
            <a:avLst/>
          </a:prstGeom>
          <a:noFill/>
          <a:ln cap="flat" cmpd="sng" w="9525">
            <a:solidFill>
              <a:schemeClr val="lt2"/>
            </a:solidFill>
            <a:prstDash val="solid"/>
            <a:round/>
            <a:headEnd len="med" w="med" type="none"/>
            <a:tailEnd len="med" w="med" type="none"/>
          </a:ln>
        </p:spPr>
      </p:cxnSp>
      <p:cxnSp>
        <p:nvCxnSpPr>
          <p:cNvPr id="92" name="Google Shape;92;p15"/>
          <p:cNvCxnSpPr>
            <a:endCxn id="90" idx="0"/>
          </p:cNvCxnSpPr>
          <p:nvPr/>
        </p:nvCxnSpPr>
        <p:spPr>
          <a:xfrm flipH="1">
            <a:off x="3070425" y="2272338"/>
            <a:ext cx="1500" cy="178800"/>
          </a:xfrm>
          <a:prstGeom prst="straightConnector1">
            <a:avLst/>
          </a:prstGeom>
          <a:noFill/>
          <a:ln cap="flat" cmpd="sng" w="9525">
            <a:solidFill>
              <a:schemeClr val="lt2"/>
            </a:solidFill>
            <a:prstDash val="solid"/>
            <a:round/>
            <a:headEnd len="med" w="med" type="none"/>
            <a:tailEnd len="med" w="med" type="none"/>
          </a:ln>
        </p:spPr>
      </p:cxnSp>
      <p:cxnSp>
        <p:nvCxnSpPr>
          <p:cNvPr id="93" name="Google Shape;93;p15"/>
          <p:cNvCxnSpPr>
            <a:stCxn id="90" idx="2"/>
            <a:endCxn id="84" idx="0"/>
          </p:cNvCxnSpPr>
          <p:nvPr/>
        </p:nvCxnSpPr>
        <p:spPr>
          <a:xfrm>
            <a:off x="3070425" y="2851338"/>
            <a:ext cx="3300" cy="209700"/>
          </a:xfrm>
          <a:prstGeom prst="straightConnector1">
            <a:avLst/>
          </a:prstGeom>
          <a:noFill/>
          <a:ln cap="flat" cmpd="sng" w="9525">
            <a:solidFill>
              <a:schemeClr val="lt2"/>
            </a:solidFill>
            <a:prstDash val="solid"/>
            <a:round/>
            <a:headEnd len="med" w="med" type="none"/>
            <a:tailEnd len="med" w="med" type="none"/>
          </a:ln>
        </p:spPr>
      </p:cxnSp>
      <p:cxnSp>
        <p:nvCxnSpPr>
          <p:cNvPr id="94" name="Google Shape;94;p15"/>
          <p:cNvCxnSpPr>
            <a:endCxn id="85" idx="0"/>
          </p:cNvCxnSpPr>
          <p:nvPr/>
        </p:nvCxnSpPr>
        <p:spPr>
          <a:xfrm>
            <a:off x="3073575" y="3492150"/>
            <a:ext cx="0" cy="178800"/>
          </a:xfrm>
          <a:prstGeom prst="straightConnector1">
            <a:avLst/>
          </a:prstGeom>
          <a:noFill/>
          <a:ln cap="flat" cmpd="sng" w="9525">
            <a:solidFill>
              <a:schemeClr val="lt2"/>
            </a:solidFill>
            <a:prstDash val="solid"/>
            <a:round/>
            <a:headEnd len="med" w="med" type="none"/>
            <a:tailEnd len="med" w="med" type="none"/>
          </a:ln>
        </p:spPr>
      </p:cxnSp>
      <p:cxnSp>
        <p:nvCxnSpPr>
          <p:cNvPr id="95" name="Google Shape;95;p15"/>
          <p:cNvCxnSpPr>
            <a:stCxn id="85" idx="2"/>
          </p:cNvCxnSpPr>
          <p:nvPr/>
        </p:nvCxnSpPr>
        <p:spPr>
          <a:xfrm flipH="1">
            <a:off x="3064875" y="4071150"/>
            <a:ext cx="8700" cy="1032600"/>
          </a:xfrm>
          <a:prstGeom prst="straightConnector1">
            <a:avLst/>
          </a:prstGeom>
          <a:noFill/>
          <a:ln cap="flat" cmpd="sng" w="9525">
            <a:solidFill>
              <a:schemeClr val="lt2"/>
            </a:solidFill>
            <a:prstDash val="solid"/>
            <a:round/>
            <a:headEnd len="med" w="med" type="none"/>
            <a:tailEnd len="med" w="med" type="none"/>
          </a:ln>
        </p:spPr>
      </p:cxnSp>
      <p:sp>
        <p:nvSpPr>
          <p:cNvPr id="96" name="Google Shape;96;p15"/>
          <p:cNvSpPr txBox="1"/>
          <p:nvPr/>
        </p:nvSpPr>
        <p:spPr>
          <a:xfrm>
            <a:off x="1758075" y="1841238"/>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RELATIONAL DB</a:t>
            </a:r>
            <a:endParaRPr sz="1200">
              <a:solidFill>
                <a:schemeClr val="lt2"/>
              </a:solidFill>
            </a:endParaRPr>
          </a:p>
        </p:txBody>
      </p:sp>
      <p:cxnSp>
        <p:nvCxnSpPr>
          <p:cNvPr id="97" name="Google Shape;97;p15"/>
          <p:cNvCxnSpPr>
            <a:endCxn id="96" idx="0"/>
          </p:cNvCxnSpPr>
          <p:nvPr/>
        </p:nvCxnSpPr>
        <p:spPr>
          <a:xfrm>
            <a:off x="3072075" y="1617138"/>
            <a:ext cx="1500" cy="224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6"/>
          <p:cNvPicPr preferRelativeResize="0"/>
          <p:nvPr/>
        </p:nvPicPr>
        <p:blipFill rotWithShape="1">
          <a:blip r:embed="rId3">
            <a:alphaModFix/>
          </a:blip>
          <a:srcRect b="2368" l="0" r="0" t="1366"/>
          <a:stretch/>
        </p:blipFill>
        <p:spPr>
          <a:xfrm>
            <a:off x="1327675" y="0"/>
            <a:ext cx="6646282"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p:nvPr/>
        </p:nvSpPr>
        <p:spPr>
          <a:xfrm>
            <a:off x="5004000" y="177000"/>
            <a:ext cx="3000000" cy="6480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1064325" y="355800"/>
            <a:ext cx="30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109" name="Google Shape;109;p17"/>
          <p:cNvSpPr txBox="1"/>
          <p:nvPr/>
        </p:nvSpPr>
        <p:spPr>
          <a:xfrm>
            <a:off x="1139925" y="177000"/>
            <a:ext cx="3000000" cy="648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419">
                <a:solidFill>
                  <a:schemeClr val="lt2"/>
                </a:solidFill>
              </a:rPr>
              <a:t> HARD DATA BASE CLEANING PROCESSES</a:t>
            </a:r>
            <a:endParaRPr/>
          </a:p>
        </p:txBody>
      </p:sp>
      <p:sp>
        <p:nvSpPr>
          <p:cNvPr id="110" name="Google Shape;110;p17"/>
          <p:cNvSpPr txBox="1"/>
          <p:nvPr/>
        </p:nvSpPr>
        <p:spPr>
          <a:xfrm>
            <a:off x="1326000" y="2268938"/>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 phone digits</a:t>
            </a:r>
            <a:endParaRPr sz="1200">
              <a:solidFill>
                <a:schemeClr val="lt2"/>
              </a:solidFill>
            </a:endParaRPr>
          </a:p>
        </p:txBody>
      </p:sp>
      <p:sp>
        <p:nvSpPr>
          <p:cNvPr id="111" name="Google Shape;111;p17"/>
          <p:cNvSpPr txBox="1"/>
          <p:nvPr/>
        </p:nvSpPr>
        <p:spPr>
          <a:xfrm>
            <a:off x="1326000" y="2878850"/>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province</a:t>
            </a:r>
            <a:endParaRPr sz="1200">
              <a:solidFill>
                <a:schemeClr val="lt2"/>
              </a:solidFill>
            </a:endParaRPr>
          </a:p>
        </p:txBody>
      </p:sp>
      <p:sp>
        <p:nvSpPr>
          <p:cNvPr id="112" name="Google Shape;112;p17"/>
          <p:cNvSpPr txBox="1"/>
          <p:nvPr/>
        </p:nvSpPr>
        <p:spPr>
          <a:xfrm>
            <a:off x="1322850" y="1659038"/>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Phone LADA’s</a:t>
            </a:r>
            <a:endParaRPr sz="1200">
              <a:solidFill>
                <a:schemeClr val="lt2"/>
              </a:solidFill>
            </a:endParaRPr>
          </a:p>
        </p:txBody>
      </p:sp>
      <p:cxnSp>
        <p:nvCxnSpPr>
          <p:cNvPr id="113" name="Google Shape;113;p17"/>
          <p:cNvCxnSpPr>
            <a:stCxn id="109" idx="1"/>
          </p:cNvCxnSpPr>
          <p:nvPr/>
        </p:nvCxnSpPr>
        <p:spPr>
          <a:xfrm flipH="1">
            <a:off x="-75" y="501000"/>
            <a:ext cx="1140000" cy="11400"/>
          </a:xfrm>
          <a:prstGeom prst="straightConnector1">
            <a:avLst/>
          </a:prstGeom>
          <a:noFill/>
          <a:ln cap="flat" cmpd="sng" w="9525">
            <a:solidFill>
              <a:schemeClr val="lt2"/>
            </a:solidFill>
            <a:prstDash val="solid"/>
            <a:round/>
            <a:headEnd len="med" w="med" type="none"/>
            <a:tailEnd len="med" w="med" type="none"/>
          </a:ln>
        </p:spPr>
      </p:cxnSp>
      <p:cxnSp>
        <p:nvCxnSpPr>
          <p:cNvPr id="114" name="Google Shape;114;p17"/>
          <p:cNvCxnSpPr>
            <a:endCxn id="112" idx="0"/>
          </p:cNvCxnSpPr>
          <p:nvPr/>
        </p:nvCxnSpPr>
        <p:spPr>
          <a:xfrm flipH="1">
            <a:off x="2638350" y="1480238"/>
            <a:ext cx="1500" cy="178800"/>
          </a:xfrm>
          <a:prstGeom prst="straightConnector1">
            <a:avLst/>
          </a:prstGeom>
          <a:noFill/>
          <a:ln cap="flat" cmpd="sng" w="9525">
            <a:solidFill>
              <a:schemeClr val="lt2"/>
            </a:solidFill>
            <a:prstDash val="solid"/>
            <a:round/>
            <a:headEnd len="med" w="med" type="none"/>
            <a:tailEnd len="med" w="med" type="none"/>
          </a:ln>
        </p:spPr>
      </p:cxnSp>
      <p:cxnSp>
        <p:nvCxnSpPr>
          <p:cNvPr id="115" name="Google Shape;115;p17"/>
          <p:cNvCxnSpPr>
            <a:stCxn id="112" idx="2"/>
            <a:endCxn id="110" idx="0"/>
          </p:cNvCxnSpPr>
          <p:nvPr/>
        </p:nvCxnSpPr>
        <p:spPr>
          <a:xfrm>
            <a:off x="2638350" y="2059238"/>
            <a:ext cx="3300" cy="209700"/>
          </a:xfrm>
          <a:prstGeom prst="straightConnector1">
            <a:avLst/>
          </a:prstGeom>
          <a:noFill/>
          <a:ln cap="flat" cmpd="sng" w="9525">
            <a:solidFill>
              <a:schemeClr val="lt2"/>
            </a:solidFill>
            <a:prstDash val="solid"/>
            <a:round/>
            <a:headEnd len="med" w="med" type="none"/>
            <a:tailEnd len="med" w="med" type="none"/>
          </a:ln>
        </p:spPr>
      </p:cxnSp>
      <p:cxnSp>
        <p:nvCxnSpPr>
          <p:cNvPr id="116" name="Google Shape;116;p17"/>
          <p:cNvCxnSpPr>
            <a:endCxn id="111" idx="0"/>
          </p:cNvCxnSpPr>
          <p:nvPr/>
        </p:nvCxnSpPr>
        <p:spPr>
          <a:xfrm>
            <a:off x="2641500" y="2700050"/>
            <a:ext cx="0" cy="178800"/>
          </a:xfrm>
          <a:prstGeom prst="straightConnector1">
            <a:avLst/>
          </a:prstGeom>
          <a:noFill/>
          <a:ln cap="flat" cmpd="sng" w="9525">
            <a:solidFill>
              <a:schemeClr val="lt2"/>
            </a:solidFill>
            <a:prstDash val="solid"/>
            <a:round/>
            <a:headEnd len="med" w="med" type="none"/>
            <a:tailEnd len="med" w="med" type="none"/>
          </a:ln>
        </p:spPr>
      </p:cxnSp>
      <p:sp>
        <p:nvSpPr>
          <p:cNvPr id="117" name="Google Shape;117;p17"/>
          <p:cNvSpPr txBox="1"/>
          <p:nvPr/>
        </p:nvSpPr>
        <p:spPr>
          <a:xfrm>
            <a:off x="1326000" y="1049138"/>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Single </a:t>
            </a:r>
            <a:r>
              <a:rPr lang="es-419">
                <a:solidFill>
                  <a:schemeClr val="lt2"/>
                </a:solidFill>
              </a:rPr>
              <a:t>answer</a:t>
            </a:r>
            <a:r>
              <a:rPr lang="es-419">
                <a:solidFill>
                  <a:schemeClr val="lt2"/>
                </a:solidFill>
              </a:rPr>
              <a:t> column</a:t>
            </a:r>
            <a:endParaRPr sz="1200">
              <a:solidFill>
                <a:schemeClr val="lt2"/>
              </a:solidFill>
            </a:endParaRPr>
          </a:p>
        </p:txBody>
      </p:sp>
      <p:cxnSp>
        <p:nvCxnSpPr>
          <p:cNvPr id="118" name="Google Shape;118;p17"/>
          <p:cNvCxnSpPr>
            <a:endCxn id="117" idx="0"/>
          </p:cNvCxnSpPr>
          <p:nvPr/>
        </p:nvCxnSpPr>
        <p:spPr>
          <a:xfrm>
            <a:off x="2640000" y="825038"/>
            <a:ext cx="1500" cy="224100"/>
          </a:xfrm>
          <a:prstGeom prst="straightConnector1">
            <a:avLst/>
          </a:prstGeom>
          <a:noFill/>
          <a:ln cap="flat" cmpd="sng" w="9525">
            <a:solidFill>
              <a:schemeClr val="lt2"/>
            </a:solidFill>
            <a:prstDash val="solid"/>
            <a:round/>
            <a:headEnd len="med" w="med" type="none"/>
            <a:tailEnd len="med" w="med" type="none"/>
          </a:ln>
        </p:spPr>
      </p:cxnSp>
      <p:sp>
        <p:nvSpPr>
          <p:cNvPr id="119" name="Google Shape;119;p17"/>
          <p:cNvSpPr txBox="1"/>
          <p:nvPr/>
        </p:nvSpPr>
        <p:spPr>
          <a:xfrm>
            <a:off x="1326000" y="3488750"/>
            <a:ext cx="2631000" cy="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complete / incomplete questionnaires</a:t>
            </a:r>
            <a:endParaRPr sz="1200">
              <a:solidFill>
                <a:schemeClr val="lt2"/>
              </a:solidFill>
            </a:endParaRPr>
          </a:p>
        </p:txBody>
      </p:sp>
      <p:cxnSp>
        <p:nvCxnSpPr>
          <p:cNvPr id="120" name="Google Shape;120;p17"/>
          <p:cNvCxnSpPr>
            <a:endCxn id="119" idx="0"/>
          </p:cNvCxnSpPr>
          <p:nvPr/>
        </p:nvCxnSpPr>
        <p:spPr>
          <a:xfrm>
            <a:off x="2641500" y="3309950"/>
            <a:ext cx="0" cy="178800"/>
          </a:xfrm>
          <a:prstGeom prst="straightConnector1">
            <a:avLst/>
          </a:prstGeom>
          <a:noFill/>
          <a:ln cap="flat" cmpd="sng" w="9525">
            <a:solidFill>
              <a:schemeClr val="lt2"/>
            </a:solidFill>
            <a:prstDash val="solid"/>
            <a:round/>
            <a:headEnd len="med" w="med" type="none"/>
            <a:tailEnd len="med" w="med" type="none"/>
          </a:ln>
        </p:spPr>
      </p:cxnSp>
      <p:sp>
        <p:nvSpPr>
          <p:cNvPr id="121" name="Google Shape;121;p17"/>
          <p:cNvSpPr txBox="1"/>
          <p:nvPr/>
        </p:nvSpPr>
        <p:spPr>
          <a:xfrm>
            <a:off x="1326000" y="4308350"/>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problem / solution</a:t>
            </a:r>
            <a:endParaRPr sz="1200">
              <a:solidFill>
                <a:schemeClr val="lt2"/>
              </a:solidFill>
            </a:endParaRPr>
          </a:p>
        </p:txBody>
      </p:sp>
      <p:cxnSp>
        <p:nvCxnSpPr>
          <p:cNvPr id="122" name="Google Shape;122;p17"/>
          <p:cNvCxnSpPr>
            <a:endCxn id="121" idx="0"/>
          </p:cNvCxnSpPr>
          <p:nvPr/>
        </p:nvCxnSpPr>
        <p:spPr>
          <a:xfrm>
            <a:off x="2641500" y="4129550"/>
            <a:ext cx="0" cy="178800"/>
          </a:xfrm>
          <a:prstGeom prst="straightConnector1">
            <a:avLst/>
          </a:prstGeom>
          <a:noFill/>
          <a:ln cap="flat" cmpd="sng" w="9525">
            <a:solidFill>
              <a:schemeClr val="lt2"/>
            </a:solidFill>
            <a:prstDash val="solid"/>
            <a:round/>
            <a:headEnd len="med" w="med" type="none"/>
            <a:tailEnd len="med" w="med" type="none"/>
          </a:ln>
        </p:spPr>
      </p:cxnSp>
      <p:sp>
        <p:nvSpPr>
          <p:cNvPr id="123" name="Google Shape;123;p17"/>
          <p:cNvSpPr txBox="1"/>
          <p:nvPr/>
        </p:nvSpPr>
        <p:spPr>
          <a:xfrm>
            <a:off x="5620050" y="306600"/>
            <a:ext cx="17679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419">
                <a:solidFill>
                  <a:schemeClr val="lt2"/>
                </a:solidFill>
              </a:rPr>
              <a:t>SOLUTIONS</a:t>
            </a:r>
            <a:endParaRPr/>
          </a:p>
        </p:txBody>
      </p:sp>
      <p:sp>
        <p:nvSpPr>
          <p:cNvPr id="124" name="Google Shape;124;p17"/>
          <p:cNvSpPr txBox="1"/>
          <p:nvPr/>
        </p:nvSpPr>
        <p:spPr>
          <a:xfrm>
            <a:off x="5189325" y="2253488"/>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app regulation</a:t>
            </a:r>
            <a:endParaRPr sz="1200">
              <a:solidFill>
                <a:schemeClr val="lt2"/>
              </a:solidFill>
            </a:endParaRPr>
          </a:p>
        </p:txBody>
      </p:sp>
      <p:sp>
        <p:nvSpPr>
          <p:cNvPr id="125" name="Google Shape;125;p17"/>
          <p:cNvSpPr txBox="1"/>
          <p:nvPr/>
        </p:nvSpPr>
        <p:spPr>
          <a:xfrm>
            <a:off x="5189325" y="2863400"/>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entity </a:t>
            </a:r>
            <a:r>
              <a:rPr i="1" lang="es-419">
                <a:solidFill>
                  <a:schemeClr val="lt2"/>
                </a:solidFill>
              </a:rPr>
              <a:t>PROVINCE + </a:t>
            </a:r>
            <a:r>
              <a:rPr i="1" lang="es-419">
                <a:solidFill>
                  <a:schemeClr val="lt2"/>
                </a:solidFill>
              </a:rPr>
              <a:t>dropdown</a:t>
            </a:r>
            <a:endParaRPr i="1" sz="1200">
              <a:solidFill>
                <a:schemeClr val="lt2"/>
              </a:solidFill>
            </a:endParaRPr>
          </a:p>
        </p:txBody>
      </p:sp>
      <p:sp>
        <p:nvSpPr>
          <p:cNvPr id="126" name="Google Shape;126;p17"/>
          <p:cNvSpPr txBox="1"/>
          <p:nvPr/>
        </p:nvSpPr>
        <p:spPr>
          <a:xfrm>
            <a:off x="5189325" y="1647763"/>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app </a:t>
            </a:r>
            <a:r>
              <a:rPr i="1" lang="es-419">
                <a:solidFill>
                  <a:schemeClr val="lt2"/>
                </a:solidFill>
              </a:rPr>
              <a:t>LADA</a:t>
            </a:r>
            <a:r>
              <a:rPr lang="es-419">
                <a:solidFill>
                  <a:schemeClr val="lt2"/>
                </a:solidFill>
              </a:rPr>
              <a:t>, entity </a:t>
            </a:r>
            <a:r>
              <a:rPr i="1" lang="es-419">
                <a:solidFill>
                  <a:schemeClr val="lt2"/>
                </a:solidFill>
              </a:rPr>
              <a:t>PHONE</a:t>
            </a:r>
            <a:endParaRPr i="1" sz="1200">
              <a:solidFill>
                <a:schemeClr val="lt2"/>
              </a:solidFill>
            </a:endParaRPr>
          </a:p>
        </p:txBody>
      </p:sp>
      <p:cxnSp>
        <p:nvCxnSpPr>
          <p:cNvPr id="127" name="Google Shape;127;p17"/>
          <p:cNvCxnSpPr>
            <a:endCxn id="126" idx="0"/>
          </p:cNvCxnSpPr>
          <p:nvPr/>
        </p:nvCxnSpPr>
        <p:spPr>
          <a:xfrm flipH="1">
            <a:off x="6504825" y="1468963"/>
            <a:ext cx="1500" cy="178800"/>
          </a:xfrm>
          <a:prstGeom prst="straightConnector1">
            <a:avLst/>
          </a:prstGeom>
          <a:noFill/>
          <a:ln cap="flat" cmpd="sng" w="9525">
            <a:solidFill>
              <a:schemeClr val="lt2"/>
            </a:solidFill>
            <a:prstDash val="solid"/>
            <a:round/>
            <a:headEnd len="med" w="med" type="none"/>
            <a:tailEnd len="med" w="med" type="none"/>
          </a:ln>
        </p:spPr>
      </p:cxnSp>
      <p:cxnSp>
        <p:nvCxnSpPr>
          <p:cNvPr id="128" name="Google Shape;128;p17"/>
          <p:cNvCxnSpPr>
            <a:stCxn id="126" idx="2"/>
            <a:endCxn id="124" idx="0"/>
          </p:cNvCxnSpPr>
          <p:nvPr/>
        </p:nvCxnSpPr>
        <p:spPr>
          <a:xfrm>
            <a:off x="6504825" y="2047963"/>
            <a:ext cx="0" cy="205500"/>
          </a:xfrm>
          <a:prstGeom prst="straightConnector1">
            <a:avLst/>
          </a:prstGeom>
          <a:noFill/>
          <a:ln cap="flat" cmpd="sng" w="9525">
            <a:solidFill>
              <a:schemeClr val="lt2"/>
            </a:solidFill>
            <a:prstDash val="solid"/>
            <a:round/>
            <a:headEnd len="med" w="med" type="none"/>
            <a:tailEnd len="med" w="med" type="none"/>
          </a:ln>
        </p:spPr>
      </p:cxnSp>
      <p:cxnSp>
        <p:nvCxnSpPr>
          <p:cNvPr id="129" name="Google Shape;129;p17"/>
          <p:cNvCxnSpPr>
            <a:endCxn id="125" idx="0"/>
          </p:cNvCxnSpPr>
          <p:nvPr/>
        </p:nvCxnSpPr>
        <p:spPr>
          <a:xfrm>
            <a:off x="6504825" y="2684600"/>
            <a:ext cx="0" cy="178800"/>
          </a:xfrm>
          <a:prstGeom prst="straightConnector1">
            <a:avLst/>
          </a:prstGeom>
          <a:noFill/>
          <a:ln cap="flat" cmpd="sng" w="9525">
            <a:solidFill>
              <a:schemeClr val="lt2"/>
            </a:solidFill>
            <a:prstDash val="solid"/>
            <a:round/>
            <a:headEnd len="med" w="med" type="none"/>
            <a:tailEnd len="med" w="med" type="none"/>
          </a:ln>
        </p:spPr>
      </p:cxnSp>
      <p:sp>
        <p:nvSpPr>
          <p:cNvPr id="130" name="Google Shape;130;p17"/>
          <p:cNvSpPr txBox="1"/>
          <p:nvPr/>
        </p:nvSpPr>
        <p:spPr>
          <a:xfrm>
            <a:off x="5186925" y="1042038"/>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1st NF - insertion boundaries</a:t>
            </a:r>
            <a:endParaRPr sz="1200">
              <a:solidFill>
                <a:schemeClr val="lt2"/>
              </a:solidFill>
            </a:endParaRPr>
          </a:p>
        </p:txBody>
      </p:sp>
      <p:cxnSp>
        <p:nvCxnSpPr>
          <p:cNvPr id="131" name="Google Shape;131;p17"/>
          <p:cNvCxnSpPr>
            <a:endCxn id="130" idx="0"/>
          </p:cNvCxnSpPr>
          <p:nvPr/>
        </p:nvCxnSpPr>
        <p:spPr>
          <a:xfrm>
            <a:off x="6500925" y="817938"/>
            <a:ext cx="1500" cy="224100"/>
          </a:xfrm>
          <a:prstGeom prst="straightConnector1">
            <a:avLst/>
          </a:prstGeom>
          <a:noFill/>
          <a:ln cap="flat" cmpd="sng" w="9525">
            <a:solidFill>
              <a:schemeClr val="lt2"/>
            </a:solidFill>
            <a:prstDash val="solid"/>
            <a:round/>
            <a:headEnd len="med" w="med" type="none"/>
            <a:tailEnd len="med" w="med" type="none"/>
          </a:ln>
        </p:spPr>
      </p:cxnSp>
      <p:sp>
        <p:nvSpPr>
          <p:cNvPr id="132" name="Google Shape;132;p17"/>
          <p:cNvSpPr txBox="1"/>
          <p:nvPr/>
        </p:nvSpPr>
        <p:spPr>
          <a:xfrm>
            <a:off x="5189325" y="3473300"/>
            <a:ext cx="2631000" cy="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app regulation +</a:t>
            </a:r>
            <a:endParaRPr>
              <a:solidFill>
                <a:schemeClr val="lt2"/>
              </a:solidFill>
            </a:endParaRPr>
          </a:p>
          <a:p>
            <a:pPr indent="0" lvl="0" marL="0" rtl="0" algn="ctr">
              <a:spcBef>
                <a:spcPts val="0"/>
              </a:spcBef>
              <a:spcAft>
                <a:spcPts val="0"/>
              </a:spcAft>
              <a:buNone/>
            </a:pPr>
            <a:r>
              <a:rPr lang="es-419">
                <a:solidFill>
                  <a:schemeClr val="lt2"/>
                </a:solidFill>
              </a:rPr>
              <a:t>views</a:t>
            </a:r>
            <a:endParaRPr>
              <a:solidFill>
                <a:schemeClr val="lt2"/>
              </a:solidFill>
            </a:endParaRPr>
          </a:p>
        </p:txBody>
      </p:sp>
      <p:cxnSp>
        <p:nvCxnSpPr>
          <p:cNvPr id="133" name="Google Shape;133;p17"/>
          <p:cNvCxnSpPr>
            <a:endCxn id="132" idx="0"/>
          </p:cNvCxnSpPr>
          <p:nvPr/>
        </p:nvCxnSpPr>
        <p:spPr>
          <a:xfrm>
            <a:off x="6504825" y="3294500"/>
            <a:ext cx="0" cy="178800"/>
          </a:xfrm>
          <a:prstGeom prst="straightConnector1">
            <a:avLst/>
          </a:prstGeom>
          <a:noFill/>
          <a:ln cap="flat" cmpd="sng" w="9525">
            <a:solidFill>
              <a:schemeClr val="lt2"/>
            </a:solidFill>
            <a:prstDash val="solid"/>
            <a:round/>
            <a:headEnd len="med" w="med" type="none"/>
            <a:tailEnd len="med" w="med" type="none"/>
          </a:ln>
        </p:spPr>
      </p:cxnSp>
      <p:sp>
        <p:nvSpPr>
          <p:cNvPr id="134" name="Google Shape;134;p17"/>
          <p:cNvSpPr txBox="1"/>
          <p:nvPr/>
        </p:nvSpPr>
        <p:spPr>
          <a:xfrm>
            <a:off x="5189325" y="4292900"/>
            <a:ext cx="26310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2"/>
                </a:solidFill>
              </a:rPr>
              <a:t>views + app autocomplete</a:t>
            </a:r>
            <a:endParaRPr sz="1200">
              <a:solidFill>
                <a:schemeClr val="lt2"/>
              </a:solidFill>
            </a:endParaRPr>
          </a:p>
        </p:txBody>
      </p:sp>
      <p:cxnSp>
        <p:nvCxnSpPr>
          <p:cNvPr id="135" name="Google Shape;135;p17"/>
          <p:cNvCxnSpPr>
            <a:endCxn id="134" idx="0"/>
          </p:cNvCxnSpPr>
          <p:nvPr/>
        </p:nvCxnSpPr>
        <p:spPr>
          <a:xfrm>
            <a:off x="6504825" y="4114100"/>
            <a:ext cx="0" cy="178800"/>
          </a:xfrm>
          <a:prstGeom prst="straightConnector1">
            <a:avLst/>
          </a:prstGeom>
          <a:noFill/>
          <a:ln cap="flat" cmpd="sng" w="9525">
            <a:solidFill>
              <a:schemeClr val="lt2"/>
            </a:solidFill>
            <a:prstDash val="solid"/>
            <a:round/>
            <a:headEnd len="med" w="med" type="none"/>
            <a:tailEnd len="med" w="med" type="none"/>
          </a:ln>
        </p:spPr>
      </p:cxnSp>
      <p:cxnSp>
        <p:nvCxnSpPr>
          <p:cNvPr id="136" name="Google Shape;136;p17"/>
          <p:cNvCxnSpPr/>
          <p:nvPr/>
        </p:nvCxnSpPr>
        <p:spPr>
          <a:xfrm flipH="1">
            <a:off x="8004000" y="478850"/>
            <a:ext cx="1140000" cy="11400"/>
          </a:xfrm>
          <a:prstGeom prst="straightConnector1">
            <a:avLst/>
          </a:prstGeom>
          <a:noFill/>
          <a:ln cap="flat" cmpd="sng" w="9525">
            <a:solidFill>
              <a:schemeClr val="lt2"/>
            </a:solidFill>
            <a:prstDash val="solid"/>
            <a:round/>
            <a:headEnd len="med" w="med" type="none"/>
            <a:tailEnd len="med" w="med" type="none"/>
          </a:ln>
        </p:spPr>
      </p:cxnSp>
      <p:cxnSp>
        <p:nvCxnSpPr>
          <p:cNvPr id="137" name="Google Shape;137;p17"/>
          <p:cNvCxnSpPr>
            <a:endCxn id="130" idx="1"/>
          </p:cNvCxnSpPr>
          <p:nvPr/>
        </p:nvCxnSpPr>
        <p:spPr>
          <a:xfrm>
            <a:off x="3955425" y="1241238"/>
            <a:ext cx="1231500" cy="9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7"/>
          <p:cNvCxnSpPr>
            <a:stCxn id="112" idx="3"/>
            <a:endCxn id="126" idx="1"/>
          </p:cNvCxnSpPr>
          <p:nvPr/>
        </p:nvCxnSpPr>
        <p:spPr>
          <a:xfrm flipH="1" rot="10800000">
            <a:off x="3953850" y="1847738"/>
            <a:ext cx="1235400" cy="114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7"/>
          <p:cNvCxnSpPr>
            <a:stCxn id="110" idx="3"/>
            <a:endCxn id="124" idx="1"/>
          </p:cNvCxnSpPr>
          <p:nvPr/>
        </p:nvCxnSpPr>
        <p:spPr>
          <a:xfrm flipH="1" rot="10800000">
            <a:off x="3957000" y="2453738"/>
            <a:ext cx="1232400" cy="153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7"/>
          <p:cNvCxnSpPr>
            <a:stCxn id="111" idx="3"/>
            <a:endCxn id="125" idx="1"/>
          </p:cNvCxnSpPr>
          <p:nvPr/>
        </p:nvCxnSpPr>
        <p:spPr>
          <a:xfrm flipH="1" rot="10800000">
            <a:off x="3957000" y="3063650"/>
            <a:ext cx="1232400" cy="153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7"/>
          <p:cNvCxnSpPr>
            <a:stCxn id="119" idx="3"/>
            <a:endCxn id="132" idx="1"/>
          </p:cNvCxnSpPr>
          <p:nvPr/>
        </p:nvCxnSpPr>
        <p:spPr>
          <a:xfrm flipH="1" rot="10800000">
            <a:off x="3957000" y="3781250"/>
            <a:ext cx="1232400" cy="153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7"/>
          <p:cNvCxnSpPr>
            <a:stCxn id="121" idx="3"/>
            <a:endCxn id="134" idx="1"/>
          </p:cNvCxnSpPr>
          <p:nvPr/>
        </p:nvCxnSpPr>
        <p:spPr>
          <a:xfrm flipH="1" rot="10800000">
            <a:off x="3957000" y="4493150"/>
            <a:ext cx="1232400" cy="15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2581257" y="672650"/>
            <a:ext cx="4013100" cy="9753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419" sz="4700">
                <a:solidFill>
                  <a:schemeClr val="lt2"/>
                </a:solidFill>
              </a:rPr>
              <a:t>THANK YOU !</a:t>
            </a:r>
            <a:endParaRPr sz="4700">
              <a:solidFill>
                <a:schemeClr val="lt2"/>
              </a:solidFill>
            </a:endParaRPr>
          </a:p>
        </p:txBody>
      </p:sp>
      <p:cxnSp>
        <p:nvCxnSpPr>
          <p:cNvPr id="148" name="Google Shape;148;p18"/>
          <p:cNvCxnSpPr/>
          <p:nvPr/>
        </p:nvCxnSpPr>
        <p:spPr>
          <a:xfrm flipH="1" rot="10800000">
            <a:off x="21800" y="1732400"/>
            <a:ext cx="9132000" cy="65400"/>
          </a:xfrm>
          <a:prstGeom prst="straightConnector1">
            <a:avLst/>
          </a:prstGeom>
          <a:noFill/>
          <a:ln cap="flat" cmpd="sng" w="28575">
            <a:solidFill>
              <a:schemeClr val="dk2"/>
            </a:solidFill>
            <a:prstDash val="solid"/>
            <a:round/>
            <a:headEnd len="med" w="med" type="none"/>
            <a:tailEnd len="med" w="med" type="none"/>
          </a:ln>
        </p:spPr>
      </p:cxnSp>
      <p:cxnSp>
        <p:nvCxnSpPr>
          <p:cNvPr id="149" name="Google Shape;149;p18"/>
          <p:cNvCxnSpPr/>
          <p:nvPr/>
        </p:nvCxnSpPr>
        <p:spPr>
          <a:xfrm flipH="1" rot="10800000">
            <a:off x="21800" y="10975"/>
            <a:ext cx="3160200" cy="3269100"/>
          </a:xfrm>
          <a:prstGeom prst="straightConnector1">
            <a:avLst/>
          </a:prstGeom>
          <a:noFill/>
          <a:ln cap="flat" cmpd="sng" w="19050">
            <a:solidFill>
              <a:schemeClr val="dk2"/>
            </a:solidFill>
            <a:prstDash val="solid"/>
            <a:round/>
            <a:headEnd len="med" w="med" type="none"/>
            <a:tailEnd len="med" w="med" type="none"/>
          </a:ln>
        </p:spPr>
      </p:cxnSp>
      <p:pic>
        <p:nvPicPr>
          <p:cNvPr id="150" name="Google Shape;150;p18"/>
          <p:cNvPicPr preferRelativeResize="0"/>
          <p:nvPr/>
        </p:nvPicPr>
        <p:blipFill rotWithShape="1">
          <a:blip r:embed="rId3">
            <a:alphaModFix amt="83000"/>
          </a:blip>
          <a:srcRect b="20405" l="18578" r="17000" t="20805"/>
          <a:stretch/>
        </p:blipFill>
        <p:spPr>
          <a:xfrm>
            <a:off x="3560272" y="2264000"/>
            <a:ext cx="2023475" cy="1846675"/>
          </a:xfrm>
          <a:prstGeom prst="rect">
            <a:avLst/>
          </a:prstGeom>
          <a:noFill/>
          <a:ln>
            <a:noFill/>
          </a:ln>
        </p:spPr>
      </p:pic>
      <p:sp>
        <p:nvSpPr>
          <p:cNvPr id="151" name="Google Shape;151;p18"/>
          <p:cNvSpPr txBox="1"/>
          <p:nvPr/>
        </p:nvSpPr>
        <p:spPr>
          <a:xfrm>
            <a:off x="2022013" y="4110675"/>
            <a:ext cx="51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4800">
                <a:solidFill>
                  <a:schemeClr val="lt2"/>
                </a:solidFill>
              </a:rPr>
              <a:t>VOX </a:t>
            </a:r>
            <a:r>
              <a:rPr b="1" lang="es-419" sz="4800">
                <a:solidFill>
                  <a:schemeClr val="lt2"/>
                </a:solidFill>
              </a:rPr>
              <a:t>MAPP</a:t>
            </a:r>
            <a:r>
              <a:rPr lang="es-419" sz="4800">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1F1F1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