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ighteous"/>
      <p:regular r:id="rId23"/>
    </p:embeddedFont>
    <p:embeddedFont>
      <p:font typeface="Oswald"/>
      <p:regular r:id="rId24"/>
      <p:bold r:id="rId25"/>
    </p:embeddedFont>
    <p:embeddedFont>
      <p:font typeface="Exo"/>
      <p:regular r:id="rId26"/>
      <p:bold r:id="rId27"/>
      <p:italic r:id="rId28"/>
      <p:boldItalic r:id="rId29"/>
    </p:embeddedFont>
    <p:embeddedFont>
      <p:font typeface="Varel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71CE53B-06B9-4CA9-B392-CBEA0329F238}">
  <a:tblStyle styleId="{271CE53B-06B9-4CA9-B392-CBEA0329F2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Righteou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Exo-italic.fntdata"/><Relationship Id="rId27" Type="http://schemas.openxmlformats.org/officeDocument/2006/relationships/font" Target="fonts/Ex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Varel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b83b46e6a_1_4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b83b46e6a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f1a95d4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f1a95d4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2b03753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2b03753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2b03753d_1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2b03753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1a95d4b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1a95d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a6a7ec17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a6a7ec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b35bf458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b35bf45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a6a7ec17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a6a7ec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b83b46e6a_1_4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b83b46e6a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35bf4586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35bf45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axiyommi/signal-systems" TargetMode="External"/><Relationship Id="rId4" Type="http://schemas.openxmlformats.org/officeDocument/2006/relationships/hyperlink" Target="mailto:miryam.sassano@gmail.com" TargetMode="External"/><Relationship Id="rId5" Type="http://schemas.openxmlformats.org/officeDocument/2006/relationships/hyperlink" Target="mailto:maximilianoyommi@gmail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bit.ly/2ZWbad1" TargetMode="External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xiyommi/signal-systems" TargetMode="External"/><Relationship Id="rId4" Type="http://schemas.openxmlformats.org/officeDocument/2006/relationships/hyperlink" Target="mailto:miryam.sassano@gmail.com" TargetMode="External"/><Relationship Id="rId5" Type="http://schemas.openxmlformats.org/officeDocument/2006/relationships/hyperlink" Target="mailto:maximilianoyommi@gmail.com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bit.ly/2ZWbad1" TargetMode="External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_kBQMzVZj-FrJJo8yl7MCN-bwD26zAab/view?usp=sharing" TargetMode="External"/><Relationship Id="rId4" Type="http://schemas.openxmlformats.org/officeDocument/2006/relationships/image" Target="../media/image5.png"/><Relationship Id="rId11" Type="http://schemas.openxmlformats.org/officeDocument/2006/relationships/hyperlink" Target="https://github.com/maxiyommi/signal-systems" TargetMode="External"/><Relationship Id="rId10" Type="http://schemas.openxmlformats.org/officeDocument/2006/relationships/hyperlink" Target="https://htmlpreview.github.io/?https://github.com/maxiyommi/signal-systems/blob/master/Clase%2003%20-%20%20Estructuras%20y%20sistemas/html/clase_03_a.html" TargetMode="External"/><Relationship Id="rId12" Type="http://schemas.openxmlformats.org/officeDocument/2006/relationships/image" Target="../media/image4.png"/><Relationship Id="rId9" Type="http://schemas.openxmlformats.org/officeDocument/2006/relationships/hyperlink" Target="https://htmlpreview.github.io/?https://github.com/maxiyommi/signal-systems/blob/master/Clase%2003%20-%20%20Estructuras%20y%20sistemas/html/clase_03_a.html" TargetMode="External"/><Relationship Id="rId5" Type="http://schemas.openxmlformats.org/officeDocument/2006/relationships/hyperlink" Target="https://htmlpreview.github.io/?https://github.com/maxiyommi/signal-systems/blob/master/Clase%2001%20-%20Introducci%C3%B3n%20y%20fundamentos%20principales/html/clase_01_a.html" TargetMode="External"/><Relationship Id="rId6" Type="http://schemas.openxmlformats.org/officeDocument/2006/relationships/hyperlink" Target="https://htmlpreview.github.io/?https://github.com/maxiyommi/signal-systems/blob/master/Clase%2001%20-%20Introducci%C3%B3n%20y%20fundamentos%20principales/html/clase_01_b.html" TargetMode="External"/><Relationship Id="rId7" Type="http://schemas.openxmlformats.org/officeDocument/2006/relationships/hyperlink" Target="https://htmlpreview.github.io/?https://github.com/maxiyommi/signal-systems/blob/master/Clase%2002%20-%20%20Trabajando%20con%20se%C3%B1ales/html/clase_02_a.html" TargetMode="External"/><Relationship Id="rId8" Type="http://schemas.openxmlformats.org/officeDocument/2006/relationships/hyperlink" Target="https://htmlpreview.github.io/?https://github.com/maxiyommi/signal-systems/blob/master/Clase%2002%20-%20%20Trabajando%20con%20se%C3%B1ales/html/clase_02_b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LvNdqnVJXp9ZuQxM6" TargetMode="External"/><Relationship Id="rId4" Type="http://schemas.openxmlformats.org/officeDocument/2006/relationships/hyperlink" Target="https://drive.google.com/drive/folders/1wYVrGToFC7p4JxxsvFduMySpOFG9ouOT" TargetMode="External"/><Relationship Id="rId5" Type="http://schemas.openxmlformats.org/officeDocument/2006/relationships/hyperlink" Target="https://docs.google.com/document/d/104FiQEOA4c9Ai026VQBDDCY1kz-2eSNGTNIHlXte4Qo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es.overleaf.com/" TargetMode="External"/><Relationship Id="rId11" Type="http://schemas.openxmlformats.org/officeDocument/2006/relationships/hyperlink" Target="https://www.audacityteam.org/" TargetMode="External"/><Relationship Id="rId22" Type="http://schemas.openxmlformats.org/officeDocument/2006/relationships/hyperlink" Target="https://drive.google.com/drive/folders/1O2i5rkpQzKoB2hR0oz1xHtiGzzbl9OsW?usp=sharing" TargetMode="External"/><Relationship Id="rId10" Type="http://schemas.openxmlformats.org/officeDocument/2006/relationships/image" Target="../media/image17.png"/><Relationship Id="rId21" Type="http://schemas.openxmlformats.org/officeDocument/2006/relationships/hyperlink" Target="https://es.overleaf.com/learn" TargetMode="External"/><Relationship Id="rId13" Type="http://schemas.openxmlformats.org/officeDocument/2006/relationships/hyperlink" Target="https://www.sketchup.com/es/plans-and-pricing/sketchup-free" TargetMode="External"/><Relationship Id="rId12" Type="http://schemas.openxmlformats.org/officeDocument/2006/relationships/image" Target="../media/image9.png"/><Relationship Id="rId23" Type="http://schemas.openxmlformats.org/officeDocument/2006/relationships/hyperlink" Target="https://nep-gear.github.io/2017/11/latex-instalaci%C3%B3n-miktex-y-texmaker-windows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s.overleaf.com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roomeqwizard.com/" TargetMode="External"/><Relationship Id="rId15" Type="http://schemas.openxmlformats.org/officeDocument/2006/relationships/hyperlink" Target="https://www.mathworks.com/products/matlab.html" TargetMode="External"/><Relationship Id="rId14" Type="http://schemas.openxmlformats.org/officeDocument/2006/relationships/image" Target="../media/image10.png"/><Relationship Id="rId17" Type="http://schemas.openxmlformats.org/officeDocument/2006/relationships/hyperlink" Target="https://drive.google.com/drive/folders/0BxQ16zy-s7fCa3VmZlcyQnJJR3M?usp=sharing" TargetMode="External"/><Relationship Id="rId16" Type="http://schemas.openxmlformats.org/officeDocument/2006/relationships/hyperlink" Target="https://github.com/maxiyommi/signal-systems" TargetMode="External"/><Relationship Id="rId5" Type="http://schemas.openxmlformats.org/officeDocument/2006/relationships/hyperlink" Target="https://www.mathworks.com/products/matlab.html" TargetMode="External"/><Relationship Id="rId19" Type="http://schemas.openxmlformats.org/officeDocument/2006/relationships/hyperlink" Target="https://www.udemy.com/matlab-desde-cero/" TargetMode="External"/><Relationship Id="rId6" Type="http://schemas.openxmlformats.org/officeDocument/2006/relationships/image" Target="../media/image6.png"/><Relationship Id="rId18" Type="http://schemas.openxmlformats.org/officeDocument/2006/relationships/hyperlink" Target="http://www.coursera.org/learn/matlab" TargetMode="External"/><Relationship Id="rId7" Type="http://schemas.openxmlformats.org/officeDocument/2006/relationships/hyperlink" Target="https://www.adobe.com/la/products/audition/free-trial-download.html" TargetMode="External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https://drive.google.com/drive/folders/0BxQ16zy-s7fCa3VmZlcyQnJJR3M?usp=sharing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-25" y="461250"/>
            <a:ext cx="9144000" cy="320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000"/>
              </a:srgbClr>
            </a:outerShdw>
          </a:effectLst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1799675" y="700850"/>
            <a:ext cx="5544600" cy="101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799675" y="1597850"/>
            <a:ext cx="5544600" cy="57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clases prácticas</a:t>
            </a:r>
            <a:endParaRPr sz="36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-25" y="4505325"/>
            <a:ext cx="9144000" cy="637500"/>
          </a:xfrm>
          <a:prstGeom prst="rect">
            <a:avLst/>
          </a:prstGeom>
          <a:solidFill>
            <a:srgbClr val="434343">
              <a:alpha val="78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510" y="2553126"/>
            <a:ext cx="2032925" cy="957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4000"/>
              </a:srgbClr>
            </a:outerShdw>
          </a:effectLst>
        </p:spPr>
      </p:pic>
      <p:sp>
        <p:nvSpPr>
          <p:cNvPr id="69" name="Google Shape;69;p13"/>
          <p:cNvSpPr txBox="1"/>
          <p:nvPr/>
        </p:nvSpPr>
        <p:spPr>
          <a:xfrm>
            <a:off x="233525" y="4578825"/>
            <a:ext cx="3000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INTRODUCCIÓN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300713" y="671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{271CE53B-06B9-4CA9-B392-CBEA0329F238}</a:tableStyleId>
              </a:tblPr>
              <a:tblGrid>
                <a:gridCol w="1418575"/>
                <a:gridCol w="1504500"/>
                <a:gridCol w="2105825"/>
                <a:gridCol w="382850"/>
                <a:gridCol w="313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Dias / Horarios</a:t>
                      </a:r>
                      <a:endParaRPr sz="11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Martes de 15:00 a 18:00 hs 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(30’ Preguntas + 2h Laboratorio +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30’ Preguntas</a:t>
                      </a:r>
                      <a:r>
                        <a:rPr lang="en" sz="11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)</a:t>
                      </a:r>
                      <a:endParaRPr sz="11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  <a:tc hMerge="1"/>
              </a:tr>
              <a:tr h="381000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Objetivos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de las clases prácticas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Guías de ejercicios prácticos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0: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Números complejos.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1: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Señales.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2: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Sistemas.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3: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Sistemas LTI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4: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Series de Fourier.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5: </a:t>
                      </a: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Fourier (1er. parte).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6: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Fourier (2da. parte).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7: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de la Laplace.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8: Teorema de muestreo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9: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Transformada Z 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(1er. parte)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Guía 10: Transformada Z (2da. parte)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Guia de ejercicios de Matlab, complementaria.</a:t>
                      </a:r>
                      <a:endParaRPr sz="800">
                        <a:solidFill>
                          <a:schemeClr val="lt1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Parcialito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Se evalúan conocimientos de MatLab aplicados a señales y sistemas.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96200">
                <a:tc vMerge="1"/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Trabajos prácticos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Varela"/>
                        <a:buAutoNum type="arabicPeriod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Caracterización de aula a partir de la medición de respuesta impulsiva con Sine-sweep.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Varela"/>
                        <a:buAutoNum type="arabicPeriod"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Aproximación de una señal periódica mediante una serie de Fourier </a:t>
                      </a:r>
                      <a:r>
                        <a:rPr lang="en" sz="800">
                          <a:solidFill>
                            <a:srgbClr val="FF9900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(*)</a:t>
                      </a:r>
                      <a:r>
                        <a:rPr lang="en" sz="8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hMerge="1"/>
                <a:tc hMerge="1"/>
              </a:tr>
              <a:tr h="381000">
                <a:tc vMerge="1"/>
                <a:tc vMerge="1"/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Evaluación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 rowSpan="3" h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Código de programación (MatLab o Python).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10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Informe técnico (Latex).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2469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Presentación oral.</a:t>
                      </a:r>
                      <a:endParaRPr sz="10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2"/>
          <p:cNvSpPr txBox="1"/>
          <p:nvPr/>
        </p:nvSpPr>
        <p:spPr>
          <a:xfrm>
            <a:off x="381250" y="4829374"/>
            <a:ext cx="31989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(*) Evaluados en el final de la asignatura.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11" name="Google Shape;211;p22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RESUMEN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CRONOGRAMA 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8" name="Google Shape;218;p23"/>
          <p:cNvSpPr/>
          <p:nvPr/>
        </p:nvSpPr>
        <p:spPr>
          <a:xfrm rot="-773423">
            <a:off x="6911398" y="2859893"/>
            <a:ext cx="1680963" cy="7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 flipH="1" rot="773423">
            <a:off x="5318974" y="2859893"/>
            <a:ext cx="1680963" cy="7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3"/>
          <p:cNvGrpSpPr/>
          <p:nvPr/>
        </p:nvGrpSpPr>
        <p:grpSpPr>
          <a:xfrm>
            <a:off x="5824406" y="2935470"/>
            <a:ext cx="2122549" cy="1662819"/>
            <a:chOff x="5796625" y="2541798"/>
            <a:chExt cx="1712700" cy="1230715"/>
          </a:xfrm>
        </p:grpSpPr>
        <p:sp>
          <p:nvSpPr>
            <p:cNvPr id="221" name="Google Shape;221;p23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6191641" y="2735588"/>
              <a:ext cx="909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JUNIO/NOVIEMBRE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Guía 9-10.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Segundo parcial.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Evaluación de TPN1.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226" name="Google Shape;226;p23"/>
          <p:cNvSpPr/>
          <p:nvPr/>
        </p:nvSpPr>
        <p:spPr>
          <a:xfrm rot="-773423">
            <a:off x="3731510" y="2859893"/>
            <a:ext cx="1680963" cy="7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23"/>
          <p:cNvGrpSpPr/>
          <p:nvPr/>
        </p:nvGrpSpPr>
        <p:grpSpPr>
          <a:xfrm>
            <a:off x="4271474" y="1177456"/>
            <a:ext cx="2122549" cy="1684489"/>
            <a:chOff x="4409300" y="1219942"/>
            <a:chExt cx="1712700" cy="1246754"/>
          </a:xfrm>
        </p:grpSpPr>
        <p:sp>
          <p:nvSpPr>
            <p:cNvPr id="228" name="Google Shape;228;p23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29" name="Google Shape;229;p23"/>
            <p:cNvSpPr txBox="1"/>
            <p:nvPr/>
          </p:nvSpPr>
          <p:spPr>
            <a:xfrm>
              <a:off x="4818342" y="1985295"/>
              <a:ext cx="8925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MAYO/OCTUBRE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31" name="Google Shape;231;p23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4453559" y="1257148"/>
              <a:ext cx="1624200" cy="6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Guía 6-8.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Métodos numéricos de aproximación.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Teorema de muestreo.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Parcial de MATLAB.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3" name="Google Shape;233;p23"/>
          <p:cNvSpPr/>
          <p:nvPr/>
        </p:nvSpPr>
        <p:spPr>
          <a:xfrm flipH="1" rot="773423">
            <a:off x="2130483" y="2859893"/>
            <a:ext cx="1680963" cy="7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714406" y="2935470"/>
            <a:ext cx="2122549" cy="1662819"/>
            <a:chOff x="3021975" y="2541798"/>
            <a:chExt cx="1712700" cy="1230715"/>
          </a:xfrm>
        </p:grpSpPr>
        <p:sp>
          <p:nvSpPr>
            <p:cNvPr id="235" name="Google Shape;235;p23"/>
            <p:cNvSpPr txBox="1"/>
            <p:nvPr/>
          </p:nvSpPr>
          <p:spPr>
            <a:xfrm>
              <a:off x="3387741" y="2735588"/>
              <a:ext cx="996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ABRIL/SEPTIEMBRE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38" name="Google Shape;238;p23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Guía 3 a 5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Introducción a MATLAB.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Métodos numéricos de integración.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Primer parcial.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240" name="Google Shape;240;p23"/>
          <p:cNvSpPr/>
          <p:nvPr/>
        </p:nvSpPr>
        <p:spPr>
          <a:xfrm rot="-773423">
            <a:off x="551632" y="2859893"/>
            <a:ext cx="1680963" cy="7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1119663" y="1177456"/>
            <a:ext cx="2122549" cy="1684489"/>
            <a:chOff x="1637475" y="1219942"/>
            <a:chExt cx="1712700" cy="1246754"/>
          </a:xfrm>
        </p:grpSpPr>
        <p:sp>
          <p:nvSpPr>
            <p:cNvPr id="242" name="Google Shape;242;p23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2068394" y="1985295"/>
              <a:ext cx="855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MARZO/AGOSTO</a:t>
              </a:r>
              <a:endParaRPr b="1" sz="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45" name="Google Shape;245;p23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Introducción a MATLAB.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Guía 0 a 2.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233548" y="1967750"/>
            <a:ext cx="303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Repositorio </a:t>
            </a:r>
            <a:r>
              <a:rPr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GITHUB</a:t>
            </a:r>
            <a:endParaRPr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2" name="Google Shape;252;p24"/>
          <p:cNvSpPr txBox="1"/>
          <p:nvPr>
            <p:ph type="title"/>
          </p:nvPr>
        </p:nvSpPr>
        <p:spPr>
          <a:xfrm>
            <a:off x="4636050" y="2261288"/>
            <a:ext cx="4250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3"/>
              </a:rPr>
              <a:t>https://github.com/maxiyommi/signal-systems</a:t>
            </a:r>
            <a:endParaRPr sz="2400" u="sng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233550" y="4131025"/>
            <a:ext cx="880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Lic. Miryam Sassano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miryam.sassano@gmail.com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 Antonio Greco 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antogreco2015@gmail.com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Ing.Maximiliano Yommi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maximilianoyommi@gmail.com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Tec. Agustin Morelli 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agustinmorelli88@gmail.com</a:t>
            </a:r>
            <a:endParaRPr sz="1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233544" y="3724582"/>
            <a:ext cx="4250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Docentes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1820400" y="138125"/>
            <a:ext cx="55032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138" y="2307462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type="title"/>
          </p:nvPr>
        </p:nvSpPr>
        <p:spPr>
          <a:xfrm>
            <a:off x="233548" y="2711775"/>
            <a:ext cx="303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Repositorio </a:t>
            </a:r>
            <a:r>
              <a:rPr lang="en" sz="3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GDRIVE</a:t>
            </a:r>
            <a:endParaRPr sz="30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8" name="Google Shape;258;p24"/>
          <p:cNvSpPr txBox="1"/>
          <p:nvPr>
            <p:ph type="title"/>
          </p:nvPr>
        </p:nvSpPr>
        <p:spPr>
          <a:xfrm>
            <a:off x="4459350" y="3005325"/>
            <a:ext cx="460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7"/>
              </a:rPr>
              <a:t>https://bit.ly/2ZWbad1</a:t>
            </a:r>
            <a:endParaRPr sz="2400" u="sng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138" y="3051488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2598000" y="939075"/>
            <a:ext cx="3948000" cy="9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Martes de 15:00 a 18:00 hs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Varela"/>
                <a:ea typeface="Varela"/>
                <a:cs typeface="Varela"/>
                <a:sym typeface="Varela"/>
              </a:rPr>
              <a:t>(30’ Preguntas + 2h Laboratorio + 30’ Preguntas)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ED8FA"/>
            </a:gs>
            <a:gs pos="100000">
              <a:srgbClr val="19AAE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33548" y="1967750"/>
            <a:ext cx="303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Repositorio </a:t>
            </a:r>
            <a:r>
              <a:rPr lang="en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GITHUB</a:t>
            </a:r>
            <a:endParaRPr sz="30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636050" y="2261288"/>
            <a:ext cx="42501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  <a:hlinkClick r:id="rId3"/>
              </a:rPr>
              <a:t>https://github.com/maxiyommi/signal-systems</a:t>
            </a:r>
            <a:endParaRPr sz="2400">
              <a:solidFill>
                <a:srgbClr val="FF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33550" y="4131025"/>
            <a:ext cx="88011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Lic. Miryam Sassano </a:t>
            </a:r>
            <a:r>
              <a:rPr lang="en" sz="1700">
                <a:solidFill>
                  <a:srgbClr val="FF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miryam.sassano@gmail.com</a:t>
            </a:r>
            <a:r>
              <a:rPr lang="en" sz="17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 Antonio Greco </a:t>
            </a:r>
            <a:r>
              <a:rPr lang="en" sz="17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antogreco2015@gmail.com</a:t>
            </a:r>
            <a:endParaRPr sz="17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Ing.Maximiliano Yommi</a:t>
            </a:r>
            <a:r>
              <a:rPr lang="en" sz="1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rgbClr val="FF0000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maximilianoyommi@gmail.com</a:t>
            </a:r>
            <a:r>
              <a:rPr lang="en" sz="17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Tec. Agustin Morelli </a:t>
            </a:r>
            <a:r>
              <a:rPr lang="en" sz="17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agustinmorelli88@gmail.com</a:t>
            </a:r>
            <a:endParaRPr sz="17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233544" y="3724582"/>
            <a:ext cx="4250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Docentes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820400" y="138125"/>
            <a:ext cx="5503200" cy="67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SEÑALES Y SISTEMAS</a:t>
            </a:r>
            <a:endParaRPr sz="4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138" y="2307462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type="title"/>
          </p:nvPr>
        </p:nvSpPr>
        <p:spPr>
          <a:xfrm>
            <a:off x="233548" y="2711775"/>
            <a:ext cx="303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Repositorio </a:t>
            </a:r>
            <a:r>
              <a:rPr lang="en" sz="3000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rPr>
              <a:t>GDRIVE</a:t>
            </a:r>
            <a:endParaRPr sz="3000">
              <a:solidFill>
                <a:schemeClr val="accent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4459350" y="3005325"/>
            <a:ext cx="4603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uFill>
                  <a:noFill/>
                </a:uFill>
                <a:latin typeface="Anton"/>
                <a:ea typeface="Anton"/>
                <a:cs typeface="Anton"/>
                <a:sym typeface="Anton"/>
                <a:hlinkClick r:id="rId7"/>
              </a:rPr>
              <a:t>https://bit.ly/2ZWbad1</a:t>
            </a:r>
            <a:endParaRPr sz="2400">
              <a:solidFill>
                <a:srgbClr val="FF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4138" y="3051488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598000" y="939075"/>
            <a:ext cx="3948000" cy="9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Martes de 15:00 a 18:00 hs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arela"/>
                <a:ea typeface="Varela"/>
                <a:cs typeface="Varela"/>
                <a:sym typeface="Varela"/>
              </a:rPr>
              <a:t>(30’ Preguntas + 2h Laboratorio + 30’ Preguntas)</a:t>
            </a:r>
            <a:r>
              <a:rPr lang="en" sz="2400">
                <a:highlight>
                  <a:srgbClr val="000000"/>
                </a:highlight>
              </a:rPr>
              <a:t>  </a:t>
            </a:r>
            <a:r>
              <a:rPr lang="en" sz="2400">
                <a:solidFill>
                  <a:schemeClr val="lt1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DINÁMICA</a:t>
            </a: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DE LAS CLASES 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911607" y="1303921"/>
            <a:ext cx="2093700" cy="21492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571638" y="1024812"/>
            <a:ext cx="1599914" cy="1003525"/>
            <a:chOff x="1671871" y="835925"/>
            <a:chExt cx="1940701" cy="1186200"/>
          </a:xfrm>
        </p:grpSpPr>
        <p:cxnSp>
          <p:nvCxnSpPr>
            <p:cNvPr id="92" name="Google Shape;92;p15"/>
            <p:cNvCxnSpPr/>
            <p:nvPr/>
          </p:nvCxnSpPr>
          <p:spPr>
            <a:xfrm>
              <a:off x="3219572" y="1468948"/>
              <a:ext cx="393000" cy="4215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3" name="Google Shape;93;p15"/>
            <p:cNvSpPr txBox="1"/>
            <p:nvPr/>
          </p:nvSpPr>
          <p:spPr>
            <a:xfrm>
              <a:off x="1671871" y="835925"/>
              <a:ext cx="1495200" cy="11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EJERCICIOS + CONSULTAS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Resolución de los ejercicios de las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guías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usando MATLAB y los ejercicios propuestos en clase.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3880680" y="1093144"/>
            <a:ext cx="1685240" cy="866864"/>
            <a:chOff x="5640323" y="1049010"/>
            <a:chExt cx="1495200" cy="669600"/>
          </a:xfrm>
        </p:grpSpPr>
        <p:cxnSp>
          <p:nvCxnSpPr>
            <p:cNvPr id="95" name="Google Shape;95;p15"/>
            <p:cNvCxnSpPr/>
            <p:nvPr/>
          </p:nvCxnSpPr>
          <p:spPr>
            <a:xfrm flipH="1">
              <a:off x="5640584" y="1503215"/>
              <a:ext cx="268800" cy="1710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5640323" y="1049010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CONSULTAS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De las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guías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y uso de MATLAB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845650" y="3248838"/>
            <a:ext cx="1592493" cy="1274488"/>
            <a:chOff x="2004249" y="3464796"/>
            <a:chExt cx="1931700" cy="1506487"/>
          </a:xfrm>
        </p:grpSpPr>
        <p:cxnSp>
          <p:nvCxnSpPr>
            <p:cNvPr id="98" name="Google Shape;98;p15"/>
            <p:cNvCxnSpPr/>
            <p:nvPr/>
          </p:nvCxnSpPr>
          <p:spPr>
            <a:xfrm flipH="1" rot="10800000">
              <a:off x="3571919" y="3464796"/>
              <a:ext cx="273600" cy="2949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9" name="Google Shape;99;p15"/>
            <p:cNvSpPr txBox="1"/>
            <p:nvPr/>
          </p:nvSpPr>
          <p:spPr>
            <a:xfrm>
              <a:off x="2004249" y="3785083"/>
              <a:ext cx="1931700" cy="11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MATLAB + SEÑALES &amp; SISTEMAS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Laboratorio(*) para presentar la herramienta y su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aplicación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a la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resolución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 de las 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guías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5"/>
          <p:cNvSpPr txBox="1"/>
          <p:nvPr/>
        </p:nvSpPr>
        <p:spPr>
          <a:xfrm>
            <a:off x="2363579" y="2057533"/>
            <a:ext cx="1189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RESOLVER LAS 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GUÍAS</a:t>
            </a: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 DE MANERA ANALÍTICA Y UTILIZANDO MATLAB</a:t>
            </a:r>
            <a:endParaRPr sz="800"/>
          </a:p>
        </p:txBody>
      </p:sp>
      <p:sp>
        <p:nvSpPr>
          <p:cNvPr id="101" name="Google Shape;101;p15"/>
          <p:cNvSpPr/>
          <p:nvPr/>
        </p:nvSpPr>
        <p:spPr>
          <a:xfrm rot="1838893">
            <a:off x="1840272" y="1243973"/>
            <a:ext cx="2232791" cy="2262147"/>
          </a:xfrm>
          <a:prstGeom prst="blockArc">
            <a:avLst>
              <a:gd fmla="val 14414370" name="adj1"/>
              <a:gd fmla="val 18863499" name="adj2"/>
              <a:gd fmla="val 957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1838893">
            <a:off x="1842106" y="1243973"/>
            <a:ext cx="2232791" cy="2262147"/>
          </a:xfrm>
          <a:prstGeom prst="blockArc">
            <a:avLst>
              <a:gd fmla="val 14348563" name="adj1"/>
              <a:gd fmla="val 19247860" name="adj2"/>
              <a:gd fmla="val 9435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-8054358">
            <a:off x="2804087" y="1188480"/>
            <a:ext cx="303588" cy="303588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8961667">
            <a:off x="1841173" y="1243045"/>
            <a:ext cx="2232227" cy="2261330"/>
          </a:xfrm>
          <a:prstGeom prst="blockArc">
            <a:avLst>
              <a:gd fmla="val 11903609" name="adj1"/>
              <a:gd fmla="val 2700407" name="adj2"/>
              <a:gd fmla="val 9701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-4010650">
            <a:off x="3770184" y="1948180"/>
            <a:ext cx="263965" cy="25843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8847797">
            <a:off x="1827440" y="2055922"/>
            <a:ext cx="301763" cy="305663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82100" y="4674285"/>
            <a:ext cx="877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(*) Los visto en clase no supone un curso de MATLAB. </a:t>
            </a:r>
            <a:endParaRPr b="1" sz="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Recomendamos fuertemente realizar el seminario presencial que ofrece la carrera o alguno otro online que recomienda la asignatura.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017188" y="1383425"/>
            <a:ext cx="619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ton"/>
                <a:ea typeface="Anton"/>
                <a:cs typeface="Anton"/>
                <a:sym typeface="Anton"/>
              </a:rPr>
              <a:t>30’</a:t>
            </a:r>
            <a:endParaRPr sz="24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744088" y="3196450"/>
            <a:ext cx="619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ton"/>
                <a:ea typeface="Anton"/>
                <a:cs typeface="Anton"/>
                <a:sym typeface="Anton"/>
              </a:rPr>
              <a:t>2h</a:t>
            </a:r>
            <a:endParaRPr sz="24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386113" y="1383425"/>
            <a:ext cx="619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ton"/>
                <a:ea typeface="Anton"/>
                <a:cs typeface="Anton"/>
                <a:sym typeface="Anton"/>
              </a:rPr>
              <a:t>30’</a:t>
            </a:r>
            <a:endParaRPr sz="24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777575" y="2907700"/>
            <a:ext cx="3948000" cy="90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Martes de 15:00 a 18:00 hs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arela"/>
                <a:ea typeface="Varela"/>
                <a:cs typeface="Varela"/>
                <a:sym typeface="Varela"/>
              </a:rPr>
              <a:t>(30’ Preguntas + 2h Laboratorio + 30’ Preguntas)</a:t>
            </a:r>
            <a:r>
              <a:rPr lang="en" sz="2400">
                <a:highlight>
                  <a:srgbClr val="000000"/>
                </a:highlight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ACTIVIDADES PRÁCTICAS 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12300" y="1093200"/>
            <a:ext cx="3128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GUÍAS DE EJERCICIOS ANALITICOS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78788" y="1491300"/>
            <a:ext cx="40440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0: Números complejos.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1: Señales.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2: Sistemas.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3: Sistemas LTI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4: Series de Fourier.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5: Transformada de Fourier (1er. parte).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6: Transformada de Fourier (2da. parte).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7: Transformada de la Laplace.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8: Teorema de muestreo </a:t>
            </a:r>
            <a:r>
              <a:rPr lang="en">
                <a:solidFill>
                  <a:srgbClr val="307BF3"/>
                </a:solidFill>
                <a:latin typeface="Varela"/>
                <a:ea typeface="Varela"/>
                <a:cs typeface="Varela"/>
                <a:sym typeface="Varela"/>
              </a:rPr>
              <a:t>(*)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9: Transformada Z (1er. parte) </a:t>
            </a:r>
            <a:r>
              <a:rPr lang="en">
                <a:solidFill>
                  <a:schemeClr val="accent1"/>
                </a:solidFill>
                <a:latin typeface="Varela"/>
                <a:ea typeface="Varela"/>
                <a:cs typeface="Varela"/>
                <a:sym typeface="Varela"/>
              </a:rPr>
              <a:t>(*)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Guía 10: Transformada Z (2da. parte) </a:t>
            </a:r>
            <a:r>
              <a:rPr lang="en">
                <a:solidFill>
                  <a:srgbClr val="307BF3"/>
                </a:solidFill>
                <a:latin typeface="Varela"/>
                <a:ea typeface="Varela"/>
                <a:cs typeface="Varela"/>
                <a:sym typeface="Varela"/>
              </a:rPr>
              <a:t>(*)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</a:t>
            </a:r>
            <a:endParaRPr>
              <a:latin typeface="Varela"/>
              <a:ea typeface="Varela"/>
              <a:cs typeface="Varela"/>
              <a:sym typeface="Varela"/>
            </a:endParaRPr>
          </a:p>
        </p:txBody>
      </p:sp>
      <p:pic>
        <p:nvPicPr>
          <p:cNvPr id="120" name="Google Shape;12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979" y="4097396"/>
            <a:ext cx="291375" cy="2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1426298" y="4097425"/>
            <a:ext cx="1185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"/>
                <a:ea typeface="Exo"/>
                <a:cs typeface="Exo"/>
                <a:sym typeface="Exo"/>
              </a:rPr>
              <a:t>Disponible en </a:t>
            </a:r>
            <a:endParaRPr sz="10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333200" y="1093188"/>
            <a:ext cx="3128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LABORATORIOS DE MATLAB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899688" y="1491288"/>
            <a:ext cx="40440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5"/>
              </a:rPr>
              <a:t>Introducción y fundamentos principales - 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6"/>
              </a:rPr>
              <a:t>Introducción y fundamentos principales - II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7"/>
              </a:rPr>
              <a:t>Trabajando con señales - 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8"/>
              </a:rPr>
              <a:t>Trabajando con señales - II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9"/>
              </a:rPr>
              <a:t>Estructuras y sistemas - 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0"/>
              </a:rPr>
              <a:t>Estructuras y sistemas - II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2815700" y="1672225"/>
            <a:ext cx="1999200" cy="247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944A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1802550" y="1901625"/>
            <a:ext cx="3018600" cy="22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944A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1808600" y="1907675"/>
            <a:ext cx="3012600" cy="41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944A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1899150" y="2131050"/>
            <a:ext cx="2928000" cy="40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944A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8" name="Google Shape;128;p16"/>
          <p:cNvSpPr txBox="1"/>
          <p:nvPr/>
        </p:nvSpPr>
        <p:spPr>
          <a:xfrm>
            <a:off x="103550" y="4835424"/>
            <a:ext cx="31989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(*) Evaluados en el final de la asignatura.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29" name="Google Shape;129;p16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42063" y="3003887"/>
            <a:ext cx="33337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6085473" y="3024900"/>
            <a:ext cx="1185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"/>
                <a:ea typeface="Exo"/>
                <a:cs typeface="Exo"/>
                <a:sym typeface="Exo"/>
              </a:rPr>
              <a:t>Disponible en </a:t>
            </a:r>
            <a:endParaRPr sz="1000"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EVALUACIÓN</a:t>
            </a: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18150" y="781100"/>
            <a:ext cx="8289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PARTE PRÁCTICA DE LA ASIGNATURA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18150" y="2000550"/>
            <a:ext cx="80112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La evaluación se hará mediante: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"/>
              <a:buChar char="●"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Examen de tipo test (</a:t>
            </a: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3"/>
              </a:rPr>
              <a:t>multiple choice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), aproximadamente dos meses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comenzada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la cursada [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10 sobre 10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].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Varela"/>
              <a:buChar char="●"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La entrega de un trabajo teórico-práctico, que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consistirá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en el desarrollo de algoritmos utilizando las herramientas de métodos numéricos para solucionar problemas relacionados con la carrera, utilizando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MATLAB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o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PYTHON.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Se entregará el software junto a un informe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técnico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explicando la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solución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desarrollada en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LATEX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 Toda la información relevante a dicho trabajo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está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disponible en el </a:t>
            </a: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4"/>
              </a:rPr>
              <a:t>instructivo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</a:t>
            </a:r>
            <a:endParaRPr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18150" y="1179188"/>
            <a:ext cx="8150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La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metodología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de las evaluaciones, el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régimen de aprobación de la cursada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,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nota de la cursada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y </a:t>
            </a:r>
            <a:r>
              <a:rPr b="1" lang="en">
                <a:latin typeface="Varela"/>
                <a:ea typeface="Varela"/>
                <a:cs typeface="Varela"/>
                <a:sym typeface="Varela"/>
              </a:rPr>
              <a:t>condiciones para rendir el examen final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,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está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disponible en el </a:t>
            </a:r>
            <a:r>
              <a:rPr lang="en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5"/>
              </a:rPr>
              <a:t>programa de la asignatura</a:t>
            </a:r>
            <a:r>
              <a:rPr lang="en">
                <a:solidFill>
                  <a:srgbClr val="FF0000"/>
                </a:solidFill>
                <a:latin typeface="Varela"/>
                <a:ea typeface="Varela"/>
                <a:cs typeface="Varela"/>
                <a:sym typeface="Varela"/>
              </a:rPr>
              <a:t>.</a:t>
            </a:r>
            <a:endParaRPr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683525" y="4012000"/>
            <a:ext cx="6195900" cy="79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Calibri"/>
                <a:ea typeface="Calibri"/>
                <a:cs typeface="Calibri"/>
                <a:sym typeface="Calibri"/>
              </a:rPr>
              <a:t>La cursada se considerará aprobada cuando cada una de las dos notas parciales y del Trabajo Práctico sea igual o superior a 6.0.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900"/>
            <a:ext cx="4091175" cy="49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3661650" y="3586500"/>
            <a:ext cx="5199746" cy="13314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6FA8DC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nton"/>
              </a:rPr>
              <a:t>Tranquilos !</a:t>
            </a:r>
          </a:p>
        </p:txBody>
      </p:sp>
      <p:sp>
        <p:nvSpPr>
          <p:cNvPr id="147" name="Google Shape;147;p18"/>
          <p:cNvSpPr txBox="1"/>
          <p:nvPr>
            <p:ph idx="4294967295" type="title"/>
          </p:nvPr>
        </p:nvSpPr>
        <p:spPr>
          <a:xfrm>
            <a:off x="4091175" y="1712700"/>
            <a:ext cx="38982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¡ Nunca usé LaTeX !</a:t>
            </a:r>
            <a:endParaRPr sz="18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 rot="-1844341">
            <a:off x="2779273" y="670112"/>
            <a:ext cx="3174155" cy="1138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01C7F"/>
                </a:solidFill>
                <a:latin typeface="Righteous"/>
                <a:ea typeface="Righteous"/>
                <a:cs typeface="Righteous"/>
                <a:sym typeface="Righteous"/>
              </a:rPr>
              <a:t>¡ Pero yo no sé programar !</a:t>
            </a:r>
            <a:endParaRPr>
              <a:solidFill>
                <a:srgbClr val="701C7F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 rot="2420214">
            <a:off x="5447961" y="1063253"/>
            <a:ext cx="4005371" cy="5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¡ No tenemos materia de programación 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350" y="2585592"/>
            <a:ext cx="1704647" cy="56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767" y="1053495"/>
            <a:ext cx="829325" cy="10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3516325" y="805350"/>
            <a:ext cx="5208900" cy="2955300"/>
          </a:xfrm>
          <a:prstGeom prst="rect">
            <a:avLst/>
          </a:prstGeom>
          <a:solidFill>
            <a:srgbClr val="F4B400">
              <a:alpha val="41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PRERREQUISITOS + MATERIAL COMPLEMENTARIO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9" name="Google Shape;159;p19">
            <a:hlinkClick r:id="rId7"/>
          </p:cNvPr>
          <p:cNvPicPr preferRelativeResize="0"/>
          <p:nvPr/>
        </p:nvPicPr>
        <p:blipFill>
          <a:blip r:embed="rId8">
            <a:alphaModFix amt="60000"/>
          </a:blip>
          <a:stretch>
            <a:fillRect/>
          </a:stretch>
        </p:blipFill>
        <p:spPr>
          <a:xfrm>
            <a:off x="3874477" y="4142889"/>
            <a:ext cx="497240" cy="47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>
            <a:hlinkClick r:id="rId9"/>
          </p:cNvPr>
          <p:cNvPicPr preferRelativeResize="0"/>
          <p:nvPr/>
        </p:nvPicPr>
        <p:blipFill rotWithShape="1">
          <a:blip r:embed="rId10">
            <a:alphaModFix amt="60000"/>
          </a:blip>
          <a:srcRect b="73502" l="19165" r="58255" t="6646"/>
          <a:stretch/>
        </p:blipFill>
        <p:spPr>
          <a:xfrm>
            <a:off x="2730851" y="4146324"/>
            <a:ext cx="990926" cy="4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>
            <a:hlinkClick r:id="rId11"/>
          </p:cNvPr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4524429" y="4220333"/>
            <a:ext cx="1162509" cy="321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>
            <a:hlinkClick r:id="rId13"/>
          </p:cNvPr>
          <p:cNvPicPr preferRelativeResize="0"/>
          <p:nvPr/>
        </p:nvPicPr>
        <p:blipFill rotWithShape="1">
          <a:blip r:embed="rId14">
            <a:alphaModFix amt="60000"/>
          </a:blip>
          <a:srcRect b="32520" l="0" r="0" t="36058"/>
          <a:stretch/>
        </p:blipFill>
        <p:spPr>
          <a:xfrm>
            <a:off x="5839617" y="4160137"/>
            <a:ext cx="1467922" cy="44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4902550" y="900400"/>
            <a:ext cx="38226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arela"/>
                <a:ea typeface="Varela"/>
                <a:cs typeface="Varela"/>
                <a:sym typeface="Varela"/>
              </a:rPr>
              <a:t>MATLAB</a:t>
            </a:r>
            <a:r>
              <a:rPr b="1" lang="en" sz="1000">
                <a:solidFill>
                  <a:schemeClr val="dk1"/>
                </a:solidFill>
                <a:latin typeface="Varela"/>
                <a:ea typeface="Varela"/>
                <a:cs typeface="Varela"/>
                <a:sym typeface="Varela"/>
              </a:rPr>
              <a:t>(*)</a:t>
            </a:r>
            <a:endParaRPr b="1" sz="1000">
              <a:solidFill>
                <a:schemeClr val="dk1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5"/>
              </a:rPr>
              <a:t>https://www.mathworks.com/products/matlab.html</a:t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6"/>
              </a:rPr>
              <a:t>Laboratorios de MATLAB.</a:t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arela"/>
                <a:ea typeface="Varela"/>
                <a:cs typeface="Varela"/>
                <a:sym typeface="Varela"/>
              </a:rPr>
              <a:t>Seminario 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presencial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 de MATLAB UNTREF.</a:t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7"/>
              </a:rPr>
              <a:t>Bibliografía recomendada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.</a:t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arela"/>
                <a:ea typeface="Varela"/>
                <a:cs typeface="Varela"/>
                <a:sym typeface="Varela"/>
              </a:rPr>
              <a:t>Curso online -</a:t>
            </a:r>
            <a:r>
              <a:rPr lang="en" sz="1000">
                <a:solidFill>
                  <a:srgbClr val="FF0000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8"/>
              </a:rPr>
              <a:t>www.coursera.org/learn/matlab</a:t>
            </a:r>
            <a:r>
              <a:rPr lang="en" sz="1000">
                <a:solidFill>
                  <a:srgbClr val="FF0000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[Gratis]</a:t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arela"/>
                <a:ea typeface="Varela"/>
                <a:cs typeface="Varela"/>
                <a:sym typeface="Varela"/>
              </a:rPr>
              <a:t>Curso online - </a:t>
            </a: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19"/>
              </a:rPr>
              <a:t>www.udemy.com/matlab-desde-cero/</a:t>
            </a:r>
            <a:r>
              <a:rPr lang="en" sz="1000">
                <a:solidFill>
                  <a:srgbClr val="FF0000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[Pago]</a:t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474050" y="2427400"/>
            <a:ext cx="29553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Varela"/>
                <a:ea typeface="Varela"/>
                <a:cs typeface="Varela"/>
                <a:sym typeface="Varela"/>
              </a:rPr>
              <a:t>OVERLEAF</a:t>
            </a:r>
            <a:endParaRPr b="1"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20"/>
              </a:rPr>
              <a:t>https://es.overleaf.com/</a:t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21"/>
              </a:rPr>
              <a:t>Documentacion oficial de Overleaf</a:t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22"/>
              </a:rPr>
              <a:t>Ejemplos y template</a:t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uFill>
                  <a:noFill/>
                </a:uFill>
                <a:latin typeface="Varela"/>
                <a:ea typeface="Varela"/>
                <a:cs typeface="Varela"/>
                <a:sym typeface="Varela"/>
                <a:hlinkClick r:id="rId23"/>
              </a:rPr>
              <a:t>Latex en Windows Offline </a:t>
            </a:r>
            <a:r>
              <a:rPr lang="en" sz="1000">
                <a:latin typeface="Varela"/>
                <a:ea typeface="Varela"/>
                <a:cs typeface="Varela"/>
                <a:sym typeface="Varela"/>
              </a:rPr>
              <a:t>- MiKTeX y Texmaker</a:t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395600" y="4096404"/>
            <a:ext cx="15663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Herramientas complementarias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82100" y="4762303"/>
            <a:ext cx="8779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(*) Los visto en clase no supone un curso de MATLAB.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29100" y="806963"/>
            <a:ext cx="3128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MATERIAS CORRELATIVAS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29100" y="1205075"/>
            <a:ext cx="238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Algebra II</a:t>
            </a:r>
            <a:endParaRPr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Análisis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Matemático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 III</a:t>
            </a:r>
            <a:endParaRPr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29100" y="1812788"/>
            <a:ext cx="3008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Se recomienda contar con conocimientos de 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programación</a:t>
            </a:r>
            <a:r>
              <a:rPr lang="en">
                <a:latin typeface="Varela"/>
                <a:ea typeface="Varela"/>
                <a:cs typeface="Varela"/>
                <a:sym typeface="Varela"/>
              </a:rPr>
              <a:t>. El lenguaje que se utilizará es MATLAB (o Python).</a:t>
            </a:r>
            <a:endParaRPr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29100" y="2898725"/>
            <a:ext cx="30084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arela"/>
                <a:ea typeface="Varela"/>
                <a:cs typeface="Varela"/>
                <a:sym typeface="Varela"/>
              </a:rPr>
              <a:t>Los informes de TP serán entregados en LaTeX</a:t>
            </a:r>
            <a:endParaRPr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4747150" y="1679000"/>
            <a:ext cx="155400" cy="13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747150" y="2020000"/>
            <a:ext cx="155400" cy="13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318650" y="3006238"/>
            <a:ext cx="155400" cy="13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318650" y="3189313"/>
            <a:ext cx="155400" cy="13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747150" y="1510450"/>
            <a:ext cx="155400" cy="13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0" y="0"/>
            <a:ext cx="9144000" cy="56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4294967295" type="title"/>
          </p:nvPr>
        </p:nvSpPr>
        <p:spPr>
          <a:xfrm>
            <a:off x="0" y="0"/>
            <a:ext cx="8429400" cy="56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REFERENCIAS</a:t>
            </a:r>
            <a:r>
              <a:rPr lang="en" sz="2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0" y="843988"/>
            <a:ext cx="910450" cy="1186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397150" y="1080450"/>
            <a:ext cx="3144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Oppenheim, Alan V., Alan S. Willsky, and Syed Hamid Nawab.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Signals and systems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Vol. 2. Englewood Cliffs, NJ: Prentice-Hall, 1983.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00" y="2173625"/>
            <a:ext cx="910450" cy="107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1397150" y="2401275"/>
            <a:ext cx="3144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James, Glyn, and David Burley.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Matemáticas avanzadas para ingeniería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Pearson Educación, 2002.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00" y="3482950"/>
            <a:ext cx="910453" cy="12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1374187" y="3822130"/>
            <a:ext cx="3269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Havelock, David, Sonoko Kuwano, and Michael Vorländer, eds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Handbook of signal processing in acoustics</a:t>
            </a:r>
            <a:r>
              <a:rPr lang="en" sz="1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Springer Science &amp; Business Media, 2008.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6">
            <a:alphaModFix/>
          </a:blip>
          <a:srcRect b="0" l="6143" r="9460" t="0"/>
          <a:stretch/>
        </p:blipFill>
        <p:spPr>
          <a:xfrm>
            <a:off x="4897184" y="3530839"/>
            <a:ext cx="987778" cy="120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184" y="837575"/>
            <a:ext cx="987778" cy="11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5968795" y="1155692"/>
            <a:ext cx="2160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Kamen, Edward W., and Bonnie S. Heck.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Fundamentos de señales y sistemas usando la Web y Matlab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Pearson Prentice-Hall, 2008.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7184" y="2103276"/>
            <a:ext cx="987780" cy="1275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6010988" y="2534649"/>
            <a:ext cx="2160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Moore, Holly Moore.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MATLAB para ingenieros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Pearson, 2007.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5968795" y="3856853"/>
            <a:ext cx="2160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Giannakopoulos, Theodoros, and Aggelos Pikrakis.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Introduction to Audio Analysis: A MATLAB® Approach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Academic Press, 2014.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9">
            <a:alphaModFix/>
          </a:blip>
          <a:srcRect b="0" l="0" r="11886" t="0"/>
          <a:stretch/>
        </p:blipFill>
        <p:spPr>
          <a:xfrm>
            <a:off x="8095100" y="4185685"/>
            <a:ext cx="1048900" cy="95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61529" y="4758484"/>
            <a:ext cx="291375" cy="2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6575625" y="4758500"/>
            <a:ext cx="136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Exo"/>
                <a:ea typeface="Exo"/>
                <a:cs typeface="Exo"/>
                <a:sym typeface="Exo"/>
              </a:rPr>
              <a:t>Disponible en </a:t>
            </a:r>
            <a:endParaRPr sz="1000"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275" y="2664250"/>
            <a:ext cx="3337450" cy="2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>
            <p:ph idx="4294967295" type="title"/>
          </p:nvPr>
        </p:nvSpPr>
        <p:spPr>
          <a:xfrm>
            <a:off x="1570500" y="200900"/>
            <a:ext cx="6003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rPr>
              <a:t>Pero… hay que practicar !</a:t>
            </a:r>
            <a:endParaRPr sz="1800">
              <a:solidFill>
                <a:srgbClr val="43434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2505000" y="1719554"/>
            <a:ext cx="4134000" cy="58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“PRACTICE MAKES PERFECT”</a:t>
            </a:r>
            <a:endParaRPr sz="24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