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nton"/>
      <p:regular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Varela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E88B8E-D151-464C-8E5C-A27B4349A45F}">
  <a:tblStyle styleId="{55E88B8E-D151-464C-8E5C-A27B4349A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Varel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Anto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6c8e661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6c8e6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2b03753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2b03753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bb186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bb186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bb186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bb186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6bb186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6bb186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6bb1861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6bb186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bb1861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bb186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bb1861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6bb186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rinconmatematico.com/latexrender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hyperlink" Target="https://www.sharelatex.com/lear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tablesgenerator.com/#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www.artofproblemsolving.com/wiki/index.php/LaTeX:Symbols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25" y="461250"/>
            <a:ext cx="9144000" cy="320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1799700" y="155825"/>
            <a:ext cx="5544600" cy="10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SEÑALES Y SISTEMAS</a:t>
            </a:r>
            <a:endParaRPr sz="48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799675" y="834925"/>
            <a:ext cx="5544600" cy="10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clases prácticas</a:t>
            </a:r>
            <a:endParaRPr sz="4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-25" y="3973050"/>
            <a:ext cx="9144000" cy="116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1617575" y="4177175"/>
            <a:ext cx="5544600" cy="76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Lic. Miryam Sassano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Ing. Antonio Greco - Ing. Maximiliano Yommi - Fernando Muiños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550650" y="1998075"/>
            <a:ext cx="2205000" cy="1349700"/>
          </a:xfrm>
          <a:prstGeom prst="wedgeRoundRectCallout">
            <a:avLst>
              <a:gd fmla="val -21103" name="adj1"/>
              <a:gd fmla="val 69278" name="adj2"/>
              <a:gd fmla="val 0" name="adj3"/>
            </a:avLst>
          </a:prstGeom>
          <a:solidFill>
            <a:schemeClr val="accent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Martes</a:t>
            </a:r>
            <a:r>
              <a:rPr lang="en" sz="24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 de </a:t>
            </a:r>
            <a:endParaRPr sz="240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15:00 a 18:00 hs</a:t>
            </a:r>
            <a:r>
              <a:rPr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00" y="4126163"/>
            <a:ext cx="984046" cy="8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4300" y="4242037"/>
            <a:ext cx="1341350" cy="63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0" y="0"/>
            <a:ext cx="9161100" cy="6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4294967295" type="title"/>
          </p:nvPr>
        </p:nvSpPr>
        <p:spPr>
          <a:xfrm>
            <a:off x="2659649" y="3898875"/>
            <a:ext cx="37038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dk1"/>
                </a:solidFill>
              </a:rPr>
              <a:t>Editor Online de Ecuaciones Latex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3205500" y="4477575"/>
            <a:ext cx="26121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http://www.rinconmatematico.com/latexrender/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 amt="73000"/>
          </a:blip>
          <a:srcRect b="10867" l="18216" r="48217" t="11233"/>
          <a:stretch/>
        </p:blipFill>
        <p:spPr>
          <a:xfrm>
            <a:off x="6602001" y="3003"/>
            <a:ext cx="2552475" cy="6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4294967295"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para facilitar el trabajo en LaTex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5">
            <a:alphaModFix/>
          </a:blip>
          <a:srcRect b="1512" l="1166" r="1594" t="8462"/>
          <a:stretch/>
        </p:blipFill>
        <p:spPr>
          <a:xfrm>
            <a:off x="1754150" y="868150"/>
            <a:ext cx="5721699" cy="29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17814" l="-1790" r="1789" t="17640"/>
          <a:stretch/>
        </p:blipFill>
        <p:spPr>
          <a:xfrm>
            <a:off x="587700" y="0"/>
            <a:ext cx="796866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875" y="839000"/>
            <a:ext cx="6056974" cy="30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1619725" y="485225"/>
            <a:ext cx="6189300" cy="3539700"/>
          </a:xfrm>
          <a:prstGeom prst="rect">
            <a:avLst/>
          </a:prstGeom>
          <a:solidFill>
            <a:srgbClr val="CFE2F3">
              <a:alpha val="1000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300713" y="671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{55E88B8E-D151-464C-8E5C-A27B4349A45F}</a:tableStyleId>
              </a:tblPr>
              <a:tblGrid>
                <a:gridCol w="1418575"/>
                <a:gridCol w="1504500"/>
                <a:gridCol w="2105825"/>
                <a:gridCol w="382850"/>
                <a:gridCol w="313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Dias / Horarios</a:t>
                      </a:r>
                      <a:endParaRPr sz="11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Martes de 15:00 a 18:00 hs 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(aprox 50 horas)</a:t>
                      </a:r>
                      <a:endParaRPr sz="11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hMerge="1"/>
                <a:tc hMerge="1"/>
              </a:tr>
              <a:tr h="381000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Objetivos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de las clases prácticas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Guías de ejercicios prácticos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0: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Números complejos.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1: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Señales.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2: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Sistemas.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3: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Sistemas LTI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4: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Series de Fourier.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5: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Transformada de Fourier (1er. parte).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6: 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Transformada de Fourier (2da. parte).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7: 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Transformada de la Laplace.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8: Teorema de muestreo </a:t>
                      </a:r>
                      <a:r>
                        <a:rPr lang="en" sz="800">
                          <a:solidFill>
                            <a:srgbClr val="FF9900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(*)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9: 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Transformada Z 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(1er. parte)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 </a:t>
                      </a:r>
                      <a:r>
                        <a:rPr lang="en" sz="800">
                          <a:solidFill>
                            <a:srgbClr val="FF9900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(*)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10: Transformada Z (2da. parte) </a:t>
                      </a:r>
                      <a:r>
                        <a:rPr lang="en" sz="800">
                          <a:solidFill>
                            <a:srgbClr val="FF9900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(*)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Guia de ejercicios de Matlab, complementaria.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Parcialito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Se evalúan conocimientos de MatLab aplicados a señales y sistemas.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hMerge="1"/>
              </a:tr>
              <a:tr h="396200">
                <a:tc vMerge="1"/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Trabajos prácticos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Varela"/>
                        <a:buAutoNum type="arabicPeriod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Caracterización de aula a partir de la medición de respuesta impulsiva con Sine-sweep.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Varela"/>
                        <a:buAutoNum type="arabicPeriod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Aproximación de una señal periódica mediante una serie de Fourier </a:t>
                      </a:r>
                      <a:r>
                        <a:rPr lang="en" sz="800">
                          <a:solidFill>
                            <a:srgbClr val="FF9900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(*)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hMerge="1"/>
              </a:tr>
              <a:tr h="381000">
                <a:tc vMerge="1"/>
                <a:tc vMerge="1"/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Evaluación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Código de programación (MatLab o Python).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 vMerge="1"/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Informe técnico (Latex).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46900">
                <a:tc vMerge="1"/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Presentación oral.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5"/>
          <p:cNvSpPr txBox="1"/>
          <p:nvPr/>
        </p:nvSpPr>
        <p:spPr>
          <a:xfrm>
            <a:off x="381250" y="4829374"/>
            <a:ext cx="31989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</a:rPr>
              <a:t>(*) Evaluados en el final de la asignatura.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CONTENIDO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50" y="108236"/>
            <a:ext cx="352625" cy="3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 amt="73000"/>
          </a:blip>
          <a:srcRect b="10867" l="18216" r="48217" t="11233"/>
          <a:stretch/>
        </p:blipFill>
        <p:spPr>
          <a:xfrm>
            <a:off x="0" y="4696801"/>
            <a:ext cx="1743211" cy="4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4050" l="0" r="1136" t="7711"/>
          <a:stretch/>
        </p:blipFill>
        <p:spPr>
          <a:xfrm>
            <a:off x="0" y="0"/>
            <a:ext cx="9144001" cy="45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0" y="240927"/>
            <a:ext cx="1445700" cy="137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411050" y="240925"/>
            <a:ext cx="2732700" cy="429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525575" y="240925"/>
            <a:ext cx="4814100" cy="434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4050" l="0" r="0" t="7711"/>
          <a:stretch/>
        </p:blipFill>
        <p:spPr>
          <a:xfrm>
            <a:off x="0" y="0"/>
            <a:ext cx="9144001" cy="46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 amt="73000"/>
          </a:blip>
          <a:srcRect b="10867" l="18216" r="48217" t="11233"/>
          <a:stretch/>
        </p:blipFill>
        <p:spPr>
          <a:xfrm>
            <a:off x="0" y="4696801"/>
            <a:ext cx="1743211" cy="4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 amt="73000"/>
          </a:blip>
          <a:srcRect b="10867" l="18216" r="48217" t="11233"/>
          <a:stretch/>
        </p:blipFill>
        <p:spPr>
          <a:xfrm>
            <a:off x="0" y="4696801"/>
            <a:ext cx="1743211" cy="4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6789" l="0" r="0" t="7805"/>
          <a:stretch/>
        </p:blipFill>
        <p:spPr>
          <a:xfrm>
            <a:off x="0" y="0"/>
            <a:ext cx="9144001" cy="4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8664" l="43187" r="24161" t="10962"/>
          <a:stretch/>
        </p:blipFill>
        <p:spPr>
          <a:xfrm>
            <a:off x="953250" y="104750"/>
            <a:ext cx="3174099" cy="43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8044" l="42900" r="24107" t="11434"/>
          <a:stretch/>
        </p:blipFill>
        <p:spPr>
          <a:xfrm>
            <a:off x="4907750" y="81137"/>
            <a:ext cx="3235801" cy="4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 amt="73000"/>
          </a:blip>
          <a:srcRect b="10867" l="18216" r="48217" t="11233"/>
          <a:stretch/>
        </p:blipFill>
        <p:spPr>
          <a:xfrm>
            <a:off x="0" y="4696801"/>
            <a:ext cx="1743211" cy="4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para facilitar el trabajo en LaTex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 amt="73000"/>
          </a:blip>
          <a:srcRect b="10867" l="18216" r="48217" t="11233"/>
          <a:stretch/>
        </p:blipFill>
        <p:spPr>
          <a:xfrm>
            <a:off x="6602001" y="3003"/>
            <a:ext cx="2552475" cy="6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4562" l="0" r="1555" t="8208"/>
          <a:stretch/>
        </p:blipFill>
        <p:spPr>
          <a:xfrm>
            <a:off x="1165075" y="785675"/>
            <a:ext cx="6813850" cy="33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4294967295" type="title"/>
          </p:nvPr>
        </p:nvSpPr>
        <p:spPr>
          <a:xfrm>
            <a:off x="1742426" y="4407750"/>
            <a:ext cx="23427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Help - ShareLaTex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4716775" y="4565850"/>
            <a:ext cx="2909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https://www.sharelatex.com/learn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0"/>
            <a:ext cx="9161100" cy="6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4294967295" type="title"/>
          </p:nvPr>
        </p:nvSpPr>
        <p:spPr>
          <a:xfrm>
            <a:off x="5721040" y="3750219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Tables generator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/>
          <p:nvPr>
            <p:ph idx="4294967295" type="body"/>
          </p:nvPr>
        </p:nvSpPr>
        <p:spPr>
          <a:xfrm>
            <a:off x="5426150" y="4328925"/>
            <a:ext cx="26121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http://www.tablesgenerator.com/#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 amt="73000"/>
          </a:blip>
          <a:srcRect b="10867" l="18216" r="48217" t="11233"/>
          <a:stretch/>
        </p:blipFill>
        <p:spPr>
          <a:xfrm>
            <a:off x="6602001" y="3003"/>
            <a:ext cx="2552475" cy="6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4294967295" type="title"/>
          </p:nvPr>
        </p:nvSpPr>
        <p:spPr>
          <a:xfrm>
            <a:off x="1177526" y="3750225"/>
            <a:ext cx="23427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Symbols in LaTex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894025" y="4280125"/>
            <a:ext cx="2909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https://www.artofproblemsolving.com/wiki/index.php/LaTeX:Symbols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para facilitar el trabajo en LaTex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6">
            <a:alphaModFix/>
          </a:blip>
          <a:srcRect b="5452" l="0" r="1244" t="8131"/>
          <a:stretch/>
        </p:blipFill>
        <p:spPr>
          <a:xfrm>
            <a:off x="370600" y="1122800"/>
            <a:ext cx="3956578" cy="19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7">
            <a:alphaModFix/>
          </a:blip>
          <a:srcRect b="4459" l="0" r="1361" t="7920"/>
          <a:stretch/>
        </p:blipFill>
        <p:spPr>
          <a:xfrm>
            <a:off x="4539550" y="1122800"/>
            <a:ext cx="4385301" cy="21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