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7958B-160C-47C7-BA81-F9F2E7835F9D}" type="datetimeFigureOut">
              <a:rPr lang="es-AR" smtClean="0"/>
              <a:pPr/>
              <a:t>19/10/2017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0960-FE5C-462B-B8E3-110D1BE7ACC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361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76E1D863-14FB-4B6E-99AA-86A796BA8823}" type="datetime1">
              <a:rPr lang="en-US" smtClean="0"/>
              <a:pPr eaLnBrk="1" latinLnBrk="0" hangingPunct="1"/>
              <a:t>10/19/2017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CB9324-70E2-4C0D-B3D4-E51F4F73FA2B}" type="datetime1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7DEDE1-F2B3-487A-9CF5-F233D18140B8}" type="datetime1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F050A3BC-19C7-48AE-8BD0-0718FE78C9D6}" type="datetime1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82E7A4-DF0F-4B7A-8EF2-237CEA5815B2}" type="datetime1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F5C19DB-BC8C-4DEB-BCE5-3C20BB8573B0}" type="datetime1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B94B263E-40F4-4727-AB66-BB91DD41F5D8}" type="datetime1">
              <a:rPr lang="en-US" smtClean="0"/>
              <a:pPr algn="r" eaLnBrk="1" latinLnBrk="0" hangingPunct="1"/>
              <a:t>10/19/2017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B5EC26C-54FE-4095-A3AC-AE1B01E15596}" type="datetime1">
              <a:rPr lang="en-US" smtClean="0"/>
              <a:pPr eaLnBrk="1" latinLnBrk="0" hangingPunct="1"/>
              <a:t>10/19/2017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FE0C36A7-D481-49B6-91B3-F0306F5FC77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9834C9AD-CA2B-421C-9CF1-7A5DCE8ADEF6}" type="datetime1">
              <a:rPr lang="en-US" smtClean="0"/>
              <a:pPr algn="r" eaLnBrk="1" latinLnBrk="0" hangingPunct="1"/>
              <a:t>10/19/2017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3B963AD6-5BB5-4D24-9261-071AD5B99D5E}" type="datetime1">
              <a:rPr lang="en-US" smtClean="0"/>
              <a:pPr algn="r" eaLnBrk="1" latinLnBrk="0" hangingPunct="1"/>
              <a:t>10/19/2017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TRANSFORMADA DE FOURIER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855E712-5188-43F3-8ECE-D28A50897B14}" type="datetime1">
              <a:rPr lang="en-US" smtClean="0"/>
              <a:pPr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78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47757" y="116632"/>
                <a:ext cx="8496944" cy="2824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b="1" i="1" dirty="0"/>
                  <a:t>Ejemplo 1:</a:t>
                </a:r>
              </a:p>
              <a:p>
                <a:r>
                  <a:rPr lang="es-MX" sz="2400" i="1" dirty="0"/>
                  <a:t>Calcular la transformada de Fourier del pulso unitario que se muestra en la figura:</a:t>
                </a:r>
              </a:p>
              <a:p>
                <a:endParaRPr lang="es-MX" sz="2400" i="1" dirty="0"/>
              </a:p>
              <a:p>
                <a:r>
                  <a:rPr lang="es-MX" sz="2400" i="1" dirty="0"/>
                  <a:t>			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sz="2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s-AR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AR" sz="2400" b="0" i="1" smtClean="0">
                                <a:latin typeface="Cambria Math"/>
                              </a:rPr>
                              <m:t>𝑠𝑖</m:t>
                            </m:r>
                            <m:r>
                              <a:rPr lang="es-AR" sz="24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e>
                            <m:r>
                              <a:rPr lang="es-AR" sz="2400" b="0" i="1" smtClean="0">
                                <a:latin typeface="Cambria Math"/>
                              </a:rPr>
                              <m:t>0 </m:t>
                            </m:r>
                            <m:r>
                              <a:rPr lang="es-AR" sz="2400" b="0" i="1" smtClean="0">
                                <a:latin typeface="Cambria Math"/>
                              </a:rPr>
                              <m:t>𝑐𝑎𝑠𝑜</m:t>
                            </m:r>
                            <m:r>
                              <a:rPr lang="es-AR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AR" sz="2400" b="0" i="1" smtClean="0">
                                <a:latin typeface="Cambria Math"/>
                              </a:rPr>
                              <m:t>𝑐𝑜𝑛𝑡𝑟𝑎𝑟𝑖𝑜</m:t>
                            </m:r>
                          </m:e>
                        </m:eqArr>
                      </m:e>
                    </m:d>
                  </m:oMath>
                </a14:m>
                <a:endParaRPr lang="es-MX" sz="2400" i="1" dirty="0"/>
              </a:p>
              <a:p>
                <a:endParaRPr lang="es-MX" sz="2400" i="1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7" y="116632"/>
                <a:ext cx="8496944" cy="2824363"/>
              </a:xfrm>
              <a:prstGeom prst="rect">
                <a:avLst/>
              </a:prstGeom>
              <a:blipFill>
                <a:blip r:embed="rId2"/>
                <a:stretch>
                  <a:fillRect l="-1435" t="-2160" r="-17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3" y="1656634"/>
            <a:ext cx="2448272" cy="179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208111" y="3391316"/>
                <a:ext cx="8376236" cy="2397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b="1" i="1" dirty="0">
                    <a:effectLst/>
                  </a:rPr>
                  <a:t>Ejemplo 2:</a:t>
                </a:r>
              </a:p>
              <a:p>
                <a:r>
                  <a:rPr lang="es-MX" sz="2400" i="1" dirty="0">
                    <a:effectLst/>
                  </a:rPr>
                  <a:t>Calcular la transformada de Fourier de la señal: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effectLst/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effectLst/>
                          <a:latin typeface="Cambria Math"/>
                        </a:rPr>
                        <m:t>=</m:t>
                      </m:r>
                      <m:r>
                        <a:rPr lang="es-AR" sz="2400" b="0" i="1" smtClean="0">
                          <a:effectLst/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𝑎𝑡</m:t>
                          </m:r>
                        </m:sup>
                      </m:sSup>
                      <m:r>
                        <a:rPr lang="es-AR" sz="2400" b="0" i="1" smtClean="0">
                          <a:effectLst/>
                          <a:latin typeface="Cambria Math"/>
                        </a:rPr>
                        <m:t>       </m:t>
                      </m:r>
                      <m:r>
                        <a:rPr lang="es-AR" sz="2400" b="0" i="1" smtClean="0">
                          <a:effectLst/>
                          <a:latin typeface="Cambria Math"/>
                        </a:rPr>
                        <m:t>𝑎</m:t>
                      </m:r>
                      <m:r>
                        <a:rPr lang="es-AR" sz="2400" b="0" i="1" smtClean="0">
                          <a:effectLst/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s-MX" sz="2400" i="1" dirty="0">
                  <a:effectLst/>
                </a:endParaRPr>
              </a:p>
              <a:p>
                <a:endParaRPr lang="es-MX" sz="2400" i="1" dirty="0">
                  <a:effectLst/>
                </a:endParaRPr>
              </a:p>
              <a:p>
                <a:r>
                  <a:rPr lang="es-MX" sz="2400" i="1" dirty="0">
                    <a:effectLst/>
                  </a:rPr>
                  <a:t>Donde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𝑒𝑠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𝑒𝑙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𝑒𝑠𝑐𝑎𝑙</m:t>
                    </m:r>
                    <m:r>
                      <a:rPr lang="es-AR" sz="2400" i="1">
                        <a:effectLst/>
                        <a:latin typeface="Cambria Math"/>
                      </a:rPr>
                      <m:t>ó</m:t>
                    </m:r>
                    <m:r>
                      <a:rPr lang="es-AR" sz="2400" i="1">
                        <a:effectLst/>
                        <a:latin typeface="Cambria Math"/>
                      </a:rPr>
                      <m:t>𝑛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𝑢𝑛𝑖𝑡𝑎𝑟𝑖𝑜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s-AR" sz="2400" i="1" dirty="0">
                  <a:effectLst/>
                </a:endParaRPr>
              </a:p>
              <a:p>
                <a:r>
                  <a:rPr lang="es-MX" sz="2400" i="1" dirty="0">
                    <a:effectLst/>
                  </a:rPr>
                  <a:t>O Heaviside</a:t>
                </a:r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11" y="3391316"/>
                <a:ext cx="8376236" cy="2397516"/>
              </a:xfrm>
              <a:prstGeom prst="rect">
                <a:avLst/>
              </a:prstGeom>
              <a:blipFill>
                <a:blip r:embed="rId4"/>
                <a:stretch>
                  <a:fillRect l="-1456" t="-2538" b="-355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96668"/>
            <a:ext cx="248761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1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07504" y="158343"/>
            <a:ext cx="84969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i="1" dirty="0"/>
              <a:t>Ejercicio 1:  </a:t>
            </a:r>
            <a:r>
              <a:rPr lang="es-MX" sz="2400" i="1" dirty="0"/>
              <a:t>Deducir aplicando la definición de la Transformada de Fourier la siguiente tabla</a:t>
            </a:r>
            <a:endParaRPr lang="en-US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8" y="1484784"/>
            <a:ext cx="7566025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26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7 CuadroTexto"/>
              <p:cNvSpPr txBox="1">
                <a:spLocks noChangeArrowheads="1"/>
              </p:cNvSpPr>
              <p:nvPr/>
            </p:nvSpPr>
            <p:spPr bwMode="auto">
              <a:xfrm>
                <a:off x="107504" y="109684"/>
                <a:ext cx="7928546" cy="163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MX" sz="2800" b="1" i="1" dirty="0"/>
                  <a:t>Ejercicio 2:</a:t>
                </a:r>
              </a:p>
              <a:p>
                <a:r>
                  <a:rPr lang="es-MX" sz="2400" i="1" dirty="0"/>
                  <a:t>Determine los espectros de amplitud y de fase de la señal causal: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effectLst/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𝑎𝑡</m:t>
                          </m:r>
                        </m:sup>
                      </m:sSup>
                      <m:r>
                        <a:rPr lang="es-AR" sz="2400" b="0" i="1" smtClean="0">
                          <a:effectLst/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effectLst/>
                          <a:latin typeface="Cambria Math"/>
                        </a:rPr>
                        <m:t>              (</m:t>
                      </m:r>
                      <m:r>
                        <a:rPr lang="es-AR" sz="2400" b="0" i="1" smtClean="0">
                          <a:effectLst/>
                          <a:latin typeface="Cambria Math"/>
                        </a:rPr>
                        <m:t>𝑎</m:t>
                      </m:r>
                      <m:r>
                        <a:rPr lang="es-AR" sz="2400" b="0" i="1" smtClean="0">
                          <a:effectLst/>
                          <a:latin typeface="Cambria Math"/>
                        </a:rPr>
                        <m:t>&gt;0)</m:t>
                      </m:r>
                    </m:oMath>
                  </m:oMathPara>
                </a14:m>
                <a:endParaRPr lang="en-US" sz="2400" dirty="0">
                  <a:effectLst/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9684"/>
                <a:ext cx="7928546" cy="1631216"/>
              </a:xfrm>
              <a:prstGeom prst="rect">
                <a:avLst/>
              </a:prstGeom>
              <a:blipFill>
                <a:blip r:embed="rId2"/>
                <a:stretch>
                  <a:fillRect l="-1615" t="-4104" b="-41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8"/>
          <a:stretch/>
        </p:blipFill>
        <p:spPr bwMode="auto">
          <a:xfrm>
            <a:off x="4821633" y="2213636"/>
            <a:ext cx="404552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39196" y="1797369"/>
                <a:ext cx="4682437" cy="3896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s-AR" sz="2400" dirty="0"/>
              </a:p>
              <a:p>
                <a:endParaRPr lang="es-A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AR" sz="2400" b="0" i="1" dirty="0">
                  <a:latin typeface="Cambria Math"/>
                </a:endParaRPr>
              </a:p>
              <a:p>
                <a:endParaRPr lang="es-AR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𝑎𝑟𝑔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==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𝑡𝑔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</a:rPr>
                            <m:t>𝑡𝑔</m:t>
                          </m:r>
                        </m:e>
                        <m:sup>
                          <m:r>
                            <a:rPr lang="es-AR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s-AR" sz="2400" b="0" dirty="0"/>
              </a:p>
              <a:p>
                <a:r>
                  <a:rPr lang="es-AR" sz="2400" dirty="0"/>
                  <a:t>=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i="1">
                            <a:latin typeface="Cambria Math"/>
                          </a:rPr>
                          <m:t>𝑡𝑔</m:t>
                        </m:r>
                      </m:e>
                      <m:sup>
                        <m:r>
                          <a:rPr lang="es-AR" sz="24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num>
                          <m:den>
                            <m:r>
                              <a:rPr lang="es-AR" sz="24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s-AR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6" y="1797369"/>
                <a:ext cx="4682437" cy="389613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083" b="-1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77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91627"/>
                <a:ext cx="8568952" cy="5317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b="1" i="1" dirty="0">
                    <a:solidFill>
                      <a:srgbClr val="FF0000"/>
                    </a:solidFill>
                  </a:rPr>
                  <a:t>Propiedades de la transformada de Fourier</a:t>
                </a:r>
              </a:p>
              <a:p>
                <a:r>
                  <a:rPr lang="es-AR" sz="2800" b="1" i="1" dirty="0">
                    <a:solidFill>
                      <a:srgbClr val="FF0000"/>
                    </a:solidFill>
                  </a:rPr>
                  <a:t>Linealidad</a:t>
                </a:r>
              </a:p>
              <a:p>
                <a:r>
                  <a:rPr lang="es-AR" sz="2400" i="1" dirty="0">
                    <a:solidFill>
                      <a:schemeClr val="tx1"/>
                    </a:solidFill>
                    <a:effectLst/>
                  </a:rPr>
                  <a:t>Si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𝑦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𝑠𝑜𝑛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𝑓𝑢𝑛𝑐𝑖𝑜𝑛𝑒𝑠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𝑐𝑢𝑦𝑎𝑠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𝑡𝑟𝑎𝑛𝑠𝑓𝑜𝑟𝑚𝑎𝑑𝑎𝑠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𝑑𝑒</m:t>
                    </m:r>
                  </m:oMath>
                </a14:m>
                <a:endParaRPr lang="es-AR" sz="2400" i="1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s-AR" sz="2400" i="1" dirty="0">
                    <a:solidFill>
                      <a:schemeClr val="tx1"/>
                    </a:solidFill>
                    <a:effectLst/>
                  </a:rPr>
                  <a:t>Fourier son respectivamente: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𝑦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,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𝑒𝑛𝑡𝑜𝑛𝑐𝑒𝑠</m:t>
                    </m:r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effectLst/>
                    <a:ea typeface="Cambria Math"/>
                  </a:rPr>
                  <a:t>:</a:t>
                </a:r>
                <a:endParaRPr lang="es-AR" sz="2400" i="1" dirty="0">
                  <a:solidFill>
                    <a:srgbClr val="00B0F0"/>
                  </a:solidFill>
                  <a:effectLst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s-AR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AR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AR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AR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𝐺</m:t>
                      </m:r>
                      <m:d>
                        <m:dPr>
                          <m:ctrlP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s-AR" sz="2400" i="1" dirty="0">
                  <a:solidFill>
                    <a:srgbClr val="FF0000"/>
                  </a:solidFill>
                  <a:effectLst/>
                  <a:ea typeface="Cambria Math"/>
                </a:endParaRPr>
              </a:p>
              <a:p>
                <a:endParaRPr lang="es-AR" sz="2400" i="1" dirty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𝑑𝑡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sz="2400" i="1" dirty="0">
                  <a:solidFill>
                    <a:schemeClr val="tx1"/>
                  </a:solidFill>
                  <a:effectLst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𝑑𝑡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nary>
                            <m:nary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AR" sz="2400" i="1" dirty="0">
                  <a:solidFill>
                    <a:schemeClr val="tx1"/>
                  </a:solidFill>
                  <a:effectLst/>
                  <a:ea typeface="Cambria Math"/>
                </a:endParaRPr>
              </a:p>
              <a:p>
                <a:endParaRPr lang="es-AR" sz="2400" i="1" dirty="0">
                  <a:solidFill>
                    <a:schemeClr val="tx1"/>
                  </a:solidFill>
                  <a:effectLst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AR" sz="2400" b="0" i="1" smtClean="0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s-A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s-AR" sz="2400" i="1" dirty="0">
                  <a:solidFill>
                    <a:schemeClr val="tx1"/>
                  </a:solidFill>
                  <a:effectLst/>
                  <a:ea typeface="Cambria Math"/>
                </a:endParaRPr>
              </a:p>
              <a:p>
                <a:endParaRPr lang="es-AR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ea typeface="Cambria Math"/>
                </a:endParaRPr>
              </a:p>
              <a:p>
                <a:endParaRPr lang="es-AR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1627"/>
                <a:ext cx="8568952" cy="531773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422" t="-11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50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251520" y="188640"/>
                <a:ext cx="8496944" cy="665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b="1" i="1" dirty="0">
                    <a:solidFill>
                      <a:srgbClr val="FF0000"/>
                    </a:solidFill>
                    <a:ea typeface="Cambria Math"/>
                  </a:rPr>
                  <a:t>Derivación con respecto al tiempo</a:t>
                </a:r>
              </a:p>
              <a:p>
                <a:endParaRPr lang="es-AR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smtClean="0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s-AR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s-AR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s-AR" sz="24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AR" sz="2400" i="1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mbria Math"/>
                </a:endParaRPr>
              </a:p>
              <a:p>
                <a:endParaRPr lang="es-AR" sz="1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ea typeface="Cambria Math"/>
                </a:endParaRPr>
              </a:p>
              <a:p>
                <a:endParaRPr lang="es-AR" sz="1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ea typeface="Cambria Math"/>
                </a:endParaRPr>
              </a:p>
              <a:p>
                <a:r>
                  <a:rPr lang="es-AR" sz="2400" b="1" i="1" dirty="0">
                    <a:solidFill>
                      <a:srgbClr val="FF0000"/>
                    </a:solidFill>
                    <a:ea typeface="Cambria Math"/>
                  </a:rPr>
                  <a:t>En general se tiene: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rgbClr val="FF0000"/>
                  </a:solidFill>
                  <a:ea typeface="Cambria Math"/>
                </a:endParaRPr>
              </a:p>
              <a:p>
                <a:r>
                  <a:rPr lang="es-AR" sz="2400" b="1" i="1" dirty="0">
                    <a:ea typeface="Cambria Math"/>
                  </a:rPr>
                  <a:t>Este resultado puede usarse para obtener las representaciones en el dominio de las frecuencias de ecuaciones diferenciales</a:t>
                </a:r>
                <a:r>
                  <a:rPr lang="es-AR" sz="2400" b="1" i="1" dirty="0"/>
                  <a:t>.</a:t>
                </a:r>
                <a:endParaRPr lang="es-AR" sz="2400" b="1" i="1" dirty="0">
                  <a:ea typeface="Cambria Math"/>
                </a:endParaRPr>
              </a:p>
              <a:p>
                <a:endParaRPr lang="es-AR" sz="2400" b="1" i="1" dirty="0">
                  <a:solidFill>
                    <a:srgbClr val="FF0000"/>
                  </a:solidFill>
                  <a:ea typeface="Cambria Math"/>
                </a:endParaRPr>
              </a:p>
              <a:p>
                <a:endParaRPr lang="es-AR" sz="1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496944" cy="6653809"/>
              </a:xfrm>
              <a:prstGeom prst="rect">
                <a:avLst/>
              </a:prstGeom>
              <a:blipFill>
                <a:blip r:embed="rId2"/>
                <a:stretch>
                  <a:fillRect l="-1435" t="-1008" r="-7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43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16632"/>
                <a:ext cx="8496944" cy="6320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i="1" dirty="0"/>
                  <a:t>Ejemplo:</a:t>
                </a:r>
              </a:p>
              <a:p>
                <a:r>
                  <a:rPr lang="es-AR" sz="2400" i="1" dirty="0">
                    <a:effectLst/>
                  </a:rPr>
                  <a:t>Las señales temporales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𝑦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 </m:t>
                    </m:r>
                  </m:oMath>
                </a14:m>
                <a:r>
                  <a:rPr lang="es-AR" sz="2400" i="1" dirty="0">
                    <a:effectLst/>
                  </a:rPr>
                  <a:t>se relacionan entre sí mediante la siguiente ecuación diferencial:</a:t>
                </a:r>
              </a:p>
              <a:p>
                <a:endParaRPr lang="es-AR" sz="2400" i="1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s-AR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AR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effectLst/>
                          <a:latin typeface="Cambria Math"/>
                        </a:rPr>
                        <m:t>+3</m:t>
                      </m:r>
                      <m:f>
                        <m:f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𝑑𝑦</m:t>
                          </m:r>
                          <m:d>
                            <m:dPr>
                              <m:ctrlPr>
                                <a:rPr lang="es-AR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AR" sz="2400" b="0" i="1" smtClean="0">
                          <a:effectLst/>
                          <a:latin typeface="Cambria Math"/>
                        </a:rPr>
                        <m:t>+7</m:t>
                      </m:r>
                      <m:r>
                        <a:rPr lang="es-AR" sz="2400" b="0" i="1" smtClean="0">
                          <a:effectLst/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effectLst/>
                          <a:latin typeface="Cambria Math"/>
                        </a:rPr>
                        <m:t>=3</m:t>
                      </m:r>
                      <m:f>
                        <m:f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𝑑𝑢</m:t>
                          </m:r>
                          <m:d>
                            <m:dPr>
                              <m:ctrlPr>
                                <a:rPr lang="es-AR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AR" sz="2400" b="0" i="1" smtClean="0">
                          <a:effectLst/>
                          <a:latin typeface="Cambria Math"/>
                        </a:rPr>
                        <m:t>+2</m:t>
                      </m:r>
                      <m:r>
                        <a:rPr lang="es-AR" sz="2400" b="0" i="1" smtClean="0">
                          <a:effectLst/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2400" dirty="0">
                  <a:effectLst/>
                  <a:latin typeface="Calibri Light" panose="020F0302020204030204" pitchFamily="34" charset="0"/>
                </a:endParaRPr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r>
                  <a:rPr lang="es-AR" sz="2400" i="1" dirty="0">
                    <a:effectLst/>
                  </a:rPr>
                  <a:t>Muestre que: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=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r>
                  <a:rPr lang="es-AR" sz="2400" i="1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. 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s-AR" sz="2400" i="1" dirty="0">
                    <a:effectLst/>
                  </a:rPr>
                  <a:t> para alguna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s-AR" sz="2400" i="1" dirty="0">
                  <a:effectLst/>
                </a:endParaRPr>
              </a:p>
              <a:p>
                <a:r>
                  <a:rPr lang="es-AR" sz="2400" i="1" dirty="0"/>
                  <a:t>Rta: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s-AR" sz="2400" i="1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2+3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num>
                      <m:den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+3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+7</m:t>
                        </m:r>
                      </m:den>
                    </m:f>
                  </m:oMath>
                </a14:m>
                <a:endParaRPr lang="es-AR" sz="2400" i="1" dirty="0">
                  <a:effectLst/>
                </a:endParaRPr>
              </a:p>
              <a:p>
                <a:r>
                  <a:rPr lang="es-AR" sz="2800" b="1" i="1" dirty="0">
                    <a:solidFill>
                      <a:srgbClr val="FF0000"/>
                    </a:solidFill>
                    <a:ea typeface="Cambria Math"/>
                  </a:rPr>
                  <a:t>Corrimiento con respecto al tiempo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s-AR" sz="28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8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s-AR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AR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AR" sz="28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AR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800" b="0" i="1" smtClean="0">
                              <a:latin typeface="Cambria Math"/>
                              <a:ea typeface="Cambria Math"/>
                            </a:rPr>
                            <m:t>𝜔𝜏</m:t>
                          </m:r>
                        </m:sup>
                      </m:sSup>
                      <m:r>
                        <a:rPr lang="es-AR" sz="2800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s-AR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s-AR" sz="2800" b="1" i="1" dirty="0">
                  <a:solidFill>
                    <a:srgbClr val="FF0000"/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s-AR" sz="2800" i="1">
                        <a:latin typeface="Cambria Math"/>
                        <a:ea typeface="Cambria Math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s-AR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s-AR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s-AR" sz="28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s-AR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s-AR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s-AR" sz="2800" b="0" i="1" smtClean="0">
                        <a:latin typeface="Cambria Math"/>
                        <a:ea typeface="Cambria Math"/>
                      </a:rPr>
                      <m:t>𝑑𝑡</m:t>
                    </m:r>
                    <m:r>
                      <a:rPr lang="es-AR" sz="28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s-AR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sz="2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s-AR" sz="2800" i="1">
                        <a:latin typeface="Cambria Math"/>
                        <a:ea typeface="Cambria Math"/>
                      </a:rPr>
                      <m:t>𝑑𝑡</m:t>
                    </m:r>
                    <m:r>
                      <a:rPr lang="es-AR" sz="28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s-AR" sz="2800" b="1" i="1" dirty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d>
                            <m:d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</m:sup>
                      </m:sSup>
                      <m:r>
                        <a:rPr lang="es-AR" sz="2400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s-AR" sz="2400" b="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𝜔𝜏</m:t>
                        </m:r>
                      </m:sup>
                    </m:sSup>
                  </m:oMath>
                </a14:m>
                <a:r>
                  <a:rPr lang="es-A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A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sSup>
                      <m:sSup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𝜔𝜏</m:t>
                        </m:r>
                      </m:sup>
                    </m:sSup>
                    <m:r>
                      <a:rPr lang="es-A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s-AR" sz="28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496944" cy="632044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435" t="-10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64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16632"/>
                <a:ext cx="8568952" cy="1643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i="1" dirty="0"/>
                  <a:t>EJEMPLO</a:t>
                </a:r>
              </a:p>
              <a:p>
                <a:r>
                  <a:rPr lang="es-MX" sz="2400" i="1" dirty="0"/>
                  <a:t>Determinar la transformada de Fourier del pulso que se muestra en la figura relacione con la propiedad anterior.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𝐴𝑇𝑠𝑖𝑛𝑐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AR" sz="2400" i="1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568952" cy="1643142"/>
              </a:xfrm>
              <a:prstGeom prst="rect">
                <a:avLst/>
              </a:prstGeom>
              <a:blipFill>
                <a:blip r:embed="rId2"/>
                <a:stretch>
                  <a:fillRect l="-1422" t="-40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40"/>
          <a:stretch/>
        </p:blipFill>
        <p:spPr bwMode="auto">
          <a:xfrm>
            <a:off x="6156176" y="1659296"/>
            <a:ext cx="2493963" cy="157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179512" y="3041634"/>
                <a:ext cx="8712968" cy="2704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b="1" i="1" dirty="0">
                    <a:solidFill>
                      <a:srgbClr val="FF0000"/>
                    </a:solidFill>
                    <a:ea typeface="Cambria Math"/>
                  </a:rPr>
                  <a:t>Corrimiento con respecto a la frecuencia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s-AR" sz="2400" b="0" i="1" smtClean="0"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ea typeface="Cambria Math"/>
                </a:endParaRPr>
              </a:p>
              <a:p>
                <a:r>
                  <a:rPr lang="es-AR" sz="2400" i="1" dirty="0">
                    <a:solidFill>
                      <a:schemeClr val="tx1"/>
                    </a:solidFill>
                    <a:effectLst/>
                    <a:ea typeface="Cambria Math"/>
                  </a:rPr>
                  <a:t>Esta propiedad indica que la multiplicación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effectLst/>
                    <a:ea typeface="Cambria Math"/>
                  </a:rPr>
                  <a:t> recorre el espectro de f(t) de manera que quede centrado en el punto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effectLst/>
                    <a:ea typeface="Cambria Math"/>
                  </a:rPr>
                  <a:t> en el dominio de las frecuencias. Esta propiedad es el fundamento para el proceso de modulación.</a:t>
                </a:r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41634"/>
                <a:ext cx="8712968" cy="2704523"/>
              </a:xfrm>
              <a:prstGeom prst="rect">
                <a:avLst/>
              </a:prstGeom>
              <a:blipFill>
                <a:blip r:embed="rId4"/>
                <a:stretch>
                  <a:fillRect l="-1399" t="-2477" r="-1748" b="-40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4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1266"/>
                <a:ext cx="8568952" cy="354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i="1" dirty="0">
                    <a:ea typeface="Cambria Math"/>
                  </a:rPr>
                  <a:t>Ejemplo:</a:t>
                </a:r>
              </a:p>
              <a:p>
                <a:r>
                  <a:rPr lang="es-AR" sz="2400" i="1" dirty="0">
                    <a:solidFill>
                      <a:schemeClr val="tx1"/>
                    </a:solidFill>
                    <a:effectLst/>
                    <a:ea typeface="Cambria Math"/>
                  </a:rPr>
                  <a:t>Determinar el espectro de frecuencia de la señal:</a:t>
                </a:r>
              </a:p>
              <a:p>
                <a:r>
                  <a:rPr lang="es-AR" sz="2400" i="1" dirty="0">
                    <a:solidFill>
                      <a:schemeClr val="tx1"/>
                    </a:solidFill>
                    <a:effectLst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=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𝑡</m:t>
                    </m:r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effectLst/>
                    <a:ea typeface="Cambria Math"/>
                  </a:rPr>
                  <a:t>.</a:t>
                </a:r>
              </a:p>
              <a:p>
                <a:r>
                  <a:rPr lang="es-AR" sz="2400" i="1" dirty="0">
                    <a:solidFill>
                      <a:schemeClr val="tx1"/>
                    </a:solidFill>
                    <a:effectLst/>
                    <a:ea typeface="Cambria Math"/>
                  </a:rPr>
                  <a:t>Como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s-AR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s-AR" sz="2400" i="1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effectLst/>
                    <a:ea typeface="Cambria Math"/>
                  </a:rPr>
                  <a:t> usando la linealidad se obtiene: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AR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AR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400" b="0" i="1" dirty="0">
                  <a:latin typeface="Cambria Math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sz="2400" i="1" dirty="0">
                  <a:solidFill>
                    <a:schemeClr val="tx1"/>
                  </a:solidFill>
                  <a:effectLst/>
                  <a:ea typeface="Cambria Math"/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266"/>
                <a:ext cx="8568952" cy="3548664"/>
              </a:xfrm>
              <a:prstGeom prst="rect">
                <a:avLst/>
              </a:prstGeom>
              <a:blipFill>
                <a:blip r:embed="rId2"/>
                <a:stretch>
                  <a:fillRect l="-1422" t="-20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251520" y="3617427"/>
                <a:ext cx="8424936" cy="1352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400" i="1" dirty="0"/>
                  <a:t>Usando la propiedad anterior resulta:</a:t>
                </a:r>
              </a:p>
              <a:p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s-AR" sz="2400" i="1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A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sz="2400" b="0" i="1" smtClean="0">
                        <a:latin typeface="Cambria Math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AR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AR" sz="24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s-A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s-AR" sz="2400" b="0" i="1" smtClean="0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24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sz="2400" i="1">
                        <a:latin typeface="Cambria Math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s-A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s-AR" sz="2400" i="1" dirty="0"/>
              </a:p>
              <a:p>
                <a:endParaRPr lang="es-AR" sz="2400" i="1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617427"/>
                <a:ext cx="8424936" cy="135255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085" t="-36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235754" y="4579888"/>
                <a:ext cx="866653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400" i="1" dirty="0">
                    <a:effectLst/>
                  </a:rPr>
                  <a:t>El efecto de multiplicar la señal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 </m:t>
                    </m:r>
                  </m:oMath>
                </a14:m>
                <a:r>
                  <a:rPr lang="es-AR" sz="2400" i="1" dirty="0">
                    <a:effectLst/>
                  </a:rPr>
                  <a:t>por la </a:t>
                </a:r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señal portadora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𝑡</m:t>
                    </m:r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s-AR" sz="2400" i="1" dirty="0">
                    <a:solidFill>
                      <a:srgbClr val="FF0000"/>
                    </a:solidFill>
                    <a:effectLst/>
                    <a:ea typeface="Cambria Math"/>
                  </a:rPr>
                  <a:t>. Produce una señal cuyo espectro son dos versiones (a escala) de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, </m:t>
                    </m:r>
                    <m:r>
                      <a:rPr lang="es-AR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/>
                      </a:rPr>
                      <m:t>𝑞𝑢𝑒</m:t>
                    </m:r>
                    <m:r>
                      <a:rPr lang="es-AR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s-AR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/>
                      </a:rPr>
                      <m:t>𝑒𝑠</m:t>
                    </m:r>
                    <m:r>
                      <a:rPr lang="es-AR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el espectro de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.</m:t>
                    </m:r>
                  </m:oMath>
                </a14:m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 Una versión centrada en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 y la otra en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=−</m:t>
                    </m:r>
                    <m:sSub>
                      <m:sSubPr>
                        <m:ctrlP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 . La señal portadora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𝑡</m:t>
                    </m:r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 se dice que está modulada por la señal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.</m:t>
                    </m:r>
                  </m:oMath>
                </a14:m>
                <a:endParaRPr lang="es-AR" sz="2400" i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4" y="4579888"/>
                <a:ext cx="8666531" cy="2308324"/>
              </a:xfrm>
              <a:prstGeom prst="rect">
                <a:avLst/>
              </a:prstGeom>
              <a:blipFill>
                <a:blip r:embed="rId4"/>
                <a:stretch>
                  <a:fillRect l="-1126" t="-2111" r="-141" b="-31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107504" y="-9977"/>
                <a:ext cx="9036496" cy="6942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b="1" i="1" dirty="0">
                    <a:solidFill>
                      <a:srgbClr val="FF0000"/>
                    </a:solidFill>
                  </a:rPr>
                  <a:t>Propiedad de simetría.</a:t>
                </a:r>
              </a:p>
              <a:p>
                <a:r>
                  <a:rPr lang="es-AR" sz="2400" i="1" dirty="0">
                    <a:effectLst/>
                  </a:rPr>
                  <a:t>Del par de transformadas de Fourier sabemos que: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effectLst/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2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s-AR" sz="2400" i="1" dirty="0">
                  <a:effectLst/>
                </a:endParaRPr>
              </a:p>
              <a:p>
                <a:r>
                  <a:rPr lang="es-AR" sz="2400" i="1" dirty="0">
                    <a:effectLst/>
                  </a:rPr>
                  <a:t>Por lo tanto, haciendo un cambio de </a:t>
                </a:r>
              </a:p>
              <a:p>
                <a:r>
                  <a:rPr lang="es-AR" sz="2400" i="1" dirty="0">
                    <a:effectLst/>
                  </a:rPr>
                  <a:t>Variables tenemos: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effectLst/>
                          <a:latin typeface="Cambria Math"/>
                        </a:rPr>
                        <m:t>2</m:t>
                      </m:r>
                      <m:r>
                        <a:rPr lang="es-AR" sz="2400" b="0" i="1" smtClean="0">
                          <a:effectLst/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AR" sz="2400" b="0" i="1" smtClean="0">
                          <a:effectLst/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s-AR" sz="2400" i="1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</a:rPr>
                        <m:t>2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𝑖𝑦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AR" sz="2400" i="1">
                                  <a:latin typeface="Cambria Math"/>
                                </a:rPr>
                                <m:t>𝑖𝑦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s-AR" sz="2400" i="1" dirty="0">
                  <a:effectLst/>
                </a:endParaRPr>
              </a:p>
              <a:p>
                <a:r>
                  <a:rPr lang="es-AR" sz="2400" i="1" dirty="0">
                    <a:effectLst/>
                  </a:rPr>
                  <a:t>Luego:</a:t>
                </a:r>
              </a:p>
              <a:p>
                <a:r>
                  <a:rPr lang="es-AR" sz="2400" i="1" dirty="0">
                    <a:effectLst/>
                  </a:rPr>
                  <a:t>De manera que si intercambiamos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𝑡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𝑝𝑜𝑟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𝑟𝑒𝑠𝑢𝑙𝑡𝑎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s-AR" sz="2400" i="1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</a:rPr>
                        <m:t>2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𝑖𝑦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AR" sz="2400" i="1">
                                  <a:latin typeface="Cambria Math"/>
                                </a:rPr>
                                <m:t>𝑖𝑦</m:t>
                              </m:r>
                              <m:r>
                                <a:rPr lang="es-AR" sz="240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s-AR" sz="2400" i="1" dirty="0">
                  <a:effectLst/>
                </a:endParaRPr>
              </a:p>
              <a:p>
                <a:r>
                  <a:rPr lang="es-AR" sz="2400" i="1" dirty="0">
                    <a:effectLst/>
                  </a:rPr>
                  <a:t>El miembro derecho es la transformada de Fourier de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𝐹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𝑠𝑖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𝑐𝑎𝑚𝑏𝑖𝑎𝑚𝑜𝑠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𝑙𝑎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𝑣𝑎𝑟𝑖𝑎𝑏𝑙𝑒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𝑦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𝑝𝑜𝑟</m:t>
                    </m:r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𝑡</m:t>
                    </m:r>
                    <m:r>
                      <a:rPr lang="es-AR" sz="2400" i="1">
                        <a:effectLst/>
                        <a:latin typeface="Cambria Math"/>
                      </a:rPr>
                      <m:t>.  </m:t>
                    </m:r>
                    <m:r>
                      <a:rPr lang="es-AR" sz="2400" i="1">
                        <a:effectLst/>
                        <a:latin typeface="Cambria Math"/>
                      </a:rPr>
                      <m:t>𝐿𝑢𝑒𝑔𝑜</m:t>
                    </m:r>
                  </m:oMath>
                </a14:m>
                <a:endParaRPr lang="es-AR" sz="2400" i="1" dirty="0">
                  <a:effectLst/>
                </a:endParaRPr>
              </a:p>
              <a:p>
                <a:r>
                  <a:rPr lang="es-AR" sz="2400" i="1" dirty="0">
                    <a:effectLst/>
                  </a:rPr>
                  <a:t>		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AR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s-AR" sz="2400" b="0" i="1" smtClean="0">
                        <a:latin typeface="Cambria Math"/>
                        <a:ea typeface="Cambria Math" panose="02040503050406030204" pitchFamily="18" charset="0"/>
                      </a:rPr>
                      <m:t>=2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effectLst/>
                  </a:rPr>
                  <a:t>siempre que: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s-AR" sz="2400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400" b="0" i="1" smtClean="0">
                        <a:latin typeface="Cambria Math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s-AR" sz="2400" i="1" dirty="0">
                  <a:effectLst/>
                </a:endParaRPr>
              </a:p>
              <a:p>
                <a:endParaRPr lang="es-AR" dirty="0"/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-9977"/>
                <a:ext cx="9036496" cy="6942157"/>
              </a:xfrm>
              <a:prstGeom prst="rect">
                <a:avLst/>
              </a:prstGeom>
              <a:blipFill>
                <a:blip r:embed="rId2"/>
                <a:stretch>
                  <a:fillRect l="-1417" t="-8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25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179512" y="188640"/>
                <a:ext cx="8856984" cy="3487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400" i="1" dirty="0">
                    <a:effectLst/>
                  </a:rPr>
                  <a:t>Las ecuaciones anteriores nos indican que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400" i="1">
                        <a:effectLst/>
                        <a:latin typeface="Cambria Math"/>
                      </a:rPr>
                      <m:t>𝑦</m:t>
                    </m:r>
                    <m:r>
                      <a:rPr lang="es-AR" sz="2400" i="1">
                        <a:effectLst/>
                        <a:latin typeface="Cambria Math"/>
                      </a:rPr>
                      <m:t> 2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𝜋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𝑓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(−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i="1">
                        <a:effectLst/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s-AR" sz="2400" i="1" dirty="0">
                    <a:effectLst/>
                  </a:rPr>
                  <a:t> forman un par de Transformadas de Fourier. </a:t>
                </a:r>
                <a:r>
                  <a:rPr lang="es-AR" sz="2400" b="1" i="1" dirty="0">
                    <a:solidFill>
                      <a:srgbClr val="FF0000"/>
                    </a:solidFill>
                    <a:effectLst/>
                  </a:rPr>
                  <a:t>Esta propiedad también se conoce como propiedad de Dualidad.</a:t>
                </a:r>
              </a:p>
              <a:p>
                <a:r>
                  <a:rPr lang="es-AR" sz="2400" b="1" i="1" dirty="0">
                    <a:effectLst/>
                  </a:rPr>
                  <a:t>Ejemplo</a:t>
                </a:r>
              </a:p>
              <a:p>
                <a:r>
                  <a:rPr lang="es-AR" sz="2400" b="1" i="1" dirty="0">
                    <a:effectLst/>
                  </a:rPr>
                  <a:t>Determinar la transformada de Fourier de la señal: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𝑪𝒔𝒊𝒏𝒄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𝒂𝒕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AR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AR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𝑪𝒔𝒆𝒏</m:t>
                                  </m:r>
                                  <m:d>
                                    <m:dPr>
                                      <m:ctrlPr>
                                        <a:rPr lang="es-AR" sz="2400" b="1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1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𝒂𝒕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s-AR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𝒂𝒕</m:t>
                                  </m:r>
                                </m:den>
                              </m:f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𝒕</m:t>
                              </m:r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𝑪</m:t>
                              </m:r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                  </m:t>
                              </m:r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𝒕</m:t>
                              </m:r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856984" cy="3487430"/>
              </a:xfrm>
              <a:prstGeom prst="rect">
                <a:avLst/>
              </a:prstGeom>
              <a:blipFill>
                <a:blip r:embed="rId2"/>
                <a:stretch>
                  <a:fillRect l="-1032" t="-13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" r="5807"/>
          <a:stretch/>
        </p:blipFill>
        <p:spPr bwMode="auto">
          <a:xfrm>
            <a:off x="323528" y="3521732"/>
            <a:ext cx="5404048" cy="333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80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D9220621-44E8-4825-A5ED-0EBEEF75D4E6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2272"/>
            <a:ext cx="8352928" cy="250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79512" y="2924944"/>
                <a:ext cx="8551093" cy="260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i="1" dirty="0"/>
                  <a:t>Definimos la nueva función para que coincida con f en el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es-AR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AR" sz="2400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es-AR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AR" sz="24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s-AR" sz="2400" b="0" i="1" smtClean="0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AR" sz="24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AR" sz="2400" b="0" i="1" smtClean="0"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type m:val="skw"/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s-AR" sz="24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s-AR" sz="2400" b="0" i="1" smtClean="0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AR" sz="2400" b="0" i="1" smtClean="0"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AR" sz="2400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s-AR" sz="2400" b="0" i="1" smtClean="0">
                                  <a:latin typeface="Cambria Math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AR" sz="2400" b="0" i="1" smtClean="0"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AR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sz="24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s-A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s-A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/>
                          </a:rPr>
                          <m:t>2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s-AR" sz="2400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s-AR" sz="2400" b="0" i="1" smtClean="0">
                        <a:latin typeface="Cambria Math"/>
                      </a:rPr>
                      <m:t>=</m:t>
                    </m:r>
                    <m:r>
                      <a:rPr lang="es-AR" sz="2400" b="0" i="1" smtClean="0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s-A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400" i="1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s-AR" sz="2400" b="0" i="1" dirty="0" smtClean="0">
                            <a:latin typeface="Cambria Math"/>
                          </a:rPr>
                          <m:t>=0,1,⋯</m:t>
                        </m:r>
                      </m:e>
                    </m:d>
                  </m:oMath>
                </a14:m>
                <a:r>
                  <a:rPr lang="es-AR" sz="2400" i="1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 dirty="0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s-AR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AR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dirty="0" smtClean="0">
                            <a:latin typeface="Cambria Math"/>
                          </a:rPr>
                          <m:t>2</m:t>
                        </m:r>
                        <m:r>
                          <a:rPr lang="es-AR" sz="2400" b="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s-AR" sz="2400" b="0" i="1" dirty="0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s-AR" sz="2400" i="1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924944"/>
                <a:ext cx="8551093" cy="260827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069" t="-77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18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848872" cy="482466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3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241672" y="50046"/>
                <a:ext cx="8496944" cy="6807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400" i="1" dirty="0">
                    <a:effectLst/>
                  </a:rPr>
                  <a:t>La energía total asociada a la señal f(t) está definida por: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effectLst/>
                          <a:latin typeface="Cambria Math"/>
                        </a:rPr>
                        <m:t>𝐸</m:t>
                      </m:r>
                      <m:r>
                        <a:rPr lang="es-AR" sz="2400" b="0" i="1" smtClean="0">
                          <a:effectLst/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AR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AR" sz="24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effectLst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AR" sz="2400" i="1" dirty="0">
                  <a:effectLst/>
                </a:endParaRPr>
              </a:p>
              <a:p>
                <a:r>
                  <a:rPr lang="es-AR" sz="2400" i="1" dirty="0">
                    <a:effectLst/>
                  </a:rPr>
                  <a:t>Si f(t) tiene transformada de Fourier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effectLst/>
                  </a:rPr>
                  <a:t>de modo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effectLst/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2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s-AR" sz="2400" i="1" dirty="0">
                  <a:effectLst/>
                </a:endParaRPr>
              </a:p>
              <a:p>
                <a:r>
                  <a:rPr lang="es-AR" sz="2400" i="1" dirty="0">
                    <a:effectLst/>
                  </a:rPr>
                  <a:t>Reemplazando obtenemos: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</a:rPr>
                        <m:t>𝐸</m:t>
                      </m:r>
                      <m:r>
                        <a:rPr lang="es-AR" sz="2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s-AR" sz="2400" i="1">
                              <a:latin typeface="Cambria Math"/>
                            </a:rPr>
                            <m:t>𝑑𝑡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A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s-A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s-AR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s-A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24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s-AR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s-AR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  <m:r>
                                            <a:rPr lang="es-AR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s-AR" sz="24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endParaRPr lang="es-AR" sz="2400" i="1" dirty="0">
                  <a:effectLst/>
                </a:endParaRPr>
              </a:p>
              <a:p>
                <a:r>
                  <a:rPr lang="es-AR" sz="2400" i="1" dirty="0">
                    <a:effectLst/>
                  </a:rPr>
                  <a:t>Intercambiando el orden de integración: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effectLst/>
                          <a:latin typeface="Cambria Math"/>
                        </a:rPr>
                        <m:t>𝐸</m:t>
                      </m:r>
                      <m:r>
                        <a:rPr lang="es-AR" sz="2400" b="0" i="1" smtClean="0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latin typeface="Cambria Math"/>
                            </a:rPr>
                            <m:t>2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AR" sz="240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s-AR" sz="2400" i="1">
                              <a:latin typeface="Cambria Math"/>
                            </a:rPr>
                            <m:t>𝑑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s-AR" sz="2400" i="1" dirty="0">
                  <a:effectLst/>
                </a:endParaRPr>
              </a:p>
              <a:p>
                <a:r>
                  <a:rPr lang="es-AR" sz="2400" i="1" dirty="0">
                    <a:effectLst/>
                  </a:rPr>
                  <a:t>De la definición de transformada de Fourier la expresión que se encuentra entre corchetes es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s-AR" sz="2400" i="1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s-AR" sz="2400" i="1">
                            <a:effectLst/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s-AR" sz="2400" i="1" dirty="0">
                    <a:effectLst/>
                  </a:rPr>
                  <a:t> si f(t) es real, luego la energía se convierte</a:t>
                </a:r>
              </a:p>
              <a:p>
                <a:pPr algn="ctr"/>
                <a:r>
                  <a:rPr lang="es-AR" sz="2400" i="1" dirty="0">
                    <a:effectLst/>
                  </a:rPr>
                  <a:t> en: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400" b="0" i="1" smtClean="0"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AR" sz="24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AR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400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AR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AR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AR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2400" b="0" i="1" smtClean="0">
                            <a:effectLst/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s-AR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nary>
                          <m:naryPr>
                            <m:ctrlP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AR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AR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s-AR" sz="2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2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AR" sz="2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s-AR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A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nary>
                      </m:e>
                    </m:nary>
                  </m:oMath>
                </a14:m>
                <a:endParaRPr lang="es-AR" sz="2400" i="1" dirty="0">
                  <a:effectLst/>
                </a:endParaRPr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72" y="50046"/>
                <a:ext cx="8496944" cy="6807954"/>
              </a:xfrm>
              <a:prstGeom prst="rect">
                <a:avLst/>
              </a:prstGeom>
              <a:blipFill>
                <a:blip r:embed="rId2"/>
                <a:stretch>
                  <a:fillRect l="-1148" t="-7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0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74416" y="0"/>
                <a:ext cx="8712968" cy="732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400" i="1" dirty="0">
                    <a:effectLst/>
                  </a:rPr>
                  <a:t>La ecuación anterior relaciona la energía total de la señal f(t) con la integral sobre todas las frecuencias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AR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effectLst/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s-AR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i="1"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s-AR" sz="2400" i="1">
                                    <a:effectLst/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AR" sz="2400" i="1"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2400" i="1" dirty="0">
                    <a:effectLst/>
                  </a:rPr>
                  <a:t>. </a:t>
                </a:r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Por lo tanto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AR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s-AR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s-AR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 se llama densidad de energía espectral .</a:t>
                </a:r>
              </a:p>
              <a:p>
                <a:endParaRPr lang="es-AR" sz="2400" i="1" dirty="0">
                  <a:solidFill>
                    <a:srgbClr val="FF0000"/>
                  </a:solidFill>
                  <a:effectLst/>
                </a:endParaRPr>
              </a:p>
              <a:p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El gráfico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AR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s-AR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s-AR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AR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 versus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se llama espectro de energía de la señal f(t). </a:t>
                </a:r>
              </a:p>
              <a:p>
                <a:r>
                  <a:rPr lang="es-AR" sz="2400" i="1" dirty="0">
                    <a:effectLst/>
                  </a:rPr>
                  <a:t>La igualdad anterior se conoce como </a:t>
                </a:r>
                <a:r>
                  <a:rPr lang="es-AR" sz="2400" i="1" dirty="0">
                    <a:solidFill>
                      <a:srgbClr val="FF0000"/>
                    </a:solidFill>
                    <a:effectLst/>
                  </a:rPr>
                  <a:t>Teorema de Parseval </a:t>
                </a:r>
                <a:r>
                  <a:rPr lang="es-AR" sz="2400" i="1" dirty="0">
                    <a:effectLst/>
                  </a:rPr>
                  <a:t>y es una extensión natural de lo visto para las señales periódicas.</a:t>
                </a:r>
              </a:p>
              <a:p>
                <a:endParaRPr lang="es-AR" sz="2400" i="1" dirty="0">
                  <a:effectLst/>
                </a:endParaRPr>
              </a:p>
              <a:p>
                <a:r>
                  <a:rPr lang="es-AR" sz="2800" i="1" dirty="0">
                    <a:effectLst/>
                  </a:rPr>
                  <a:t>Ejemplo </a:t>
                </a:r>
              </a:p>
              <a:p>
                <a:r>
                  <a:rPr lang="es-AR" sz="2400" i="1" dirty="0">
                    <a:effectLst/>
                  </a:rPr>
                  <a:t>Determine el espectro de energía de las señales: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s-AR" sz="2400" b="0" i="1" smtClean="0">
                            <a:latin typeface="Cambria Math"/>
                          </a:rPr>
                          <m:t>−</m:t>
                        </m:r>
                        <m:r>
                          <a:rPr lang="es-AR" sz="2400" b="0" i="1" smtClean="0">
                            <a:latin typeface="Cambria Math"/>
                          </a:rPr>
                          <m:t>𝑎𝑡</m:t>
                        </m:r>
                      </m:sup>
                    </m:sSup>
                    <m:r>
                      <a:rPr lang="es-AR" sz="24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b="0" i="1" smtClean="0">
                        <a:latin typeface="Cambria Math"/>
                      </a:rPr>
                      <m:t>     </m:t>
                    </m:r>
                    <m:r>
                      <a:rPr lang="es-AR" sz="2400" b="0" i="1" smtClean="0">
                        <a:latin typeface="Cambria Math"/>
                      </a:rPr>
                      <m:t>𝑎</m:t>
                    </m:r>
                    <m:r>
                      <a:rPr lang="es-AR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s-AR" sz="2400" b="0" i="1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dirty="0" smtClean="0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s-AR" sz="2400" b="0" i="1" dirty="0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AR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AR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4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s-AR" sz="24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AR" sz="2400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400" b="0" i="1" dirty="0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s-AR" sz="24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AR" sz="2400" b="0" i="1" dirty="0"/>
              </a:p>
              <a:p>
                <a:pPr marL="457200" indent="-457200">
                  <a:buAutoNum type="arabicParenR"/>
                </a:pPr>
                <a:endParaRPr lang="es-AR" sz="2400" i="1" dirty="0"/>
              </a:p>
              <a:p>
                <a:pPr marL="457200" indent="-457200">
                  <a:buFontTx/>
                  <a:buAutoNum type="arabicParenR"/>
                </a:pPr>
                <a:r>
                  <a:rPr lang="es-AR" sz="2400" i="1" dirty="0"/>
                  <a:t>El pulso rectangular</a:t>
                </a:r>
              </a:p>
              <a:p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</a:rPr>
                          <m:t>𝑖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b="0" i="1" smtClean="0">
                        <a:latin typeface="Cambria Math"/>
                      </a:rPr>
                      <m:t>=2</m:t>
                    </m:r>
                    <m:r>
                      <a:rPr lang="es-AR" sz="2400" b="0" i="1" smtClean="0">
                        <a:latin typeface="Cambria Math"/>
                      </a:rPr>
                      <m:t>𝐴𝑇𝑠𝑖𝑛𝑐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s-AR" sz="2400" i="1" dirty="0"/>
                  <a:t>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 dirty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A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AR" sz="2400" i="1" dirty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AR" sz="24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AR" sz="2400" b="0" i="1" dirty="0" smtClean="0">
                          <a:latin typeface="Cambria Math"/>
                        </a:rPr>
                        <m:t>=4</m:t>
                      </m:r>
                      <m:sSup>
                        <m:sSupPr>
                          <m:ctrlPr>
                            <a:rPr lang="es-A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s-AR" sz="2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A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s-AR" sz="2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A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dirty="0" smtClean="0">
                              <a:latin typeface="Cambria Math"/>
                            </a:rPr>
                            <m:t>𝑠𝑖𝑛𝑐</m:t>
                          </m:r>
                        </m:e>
                        <m:sup>
                          <m:r>
                            <a:rPr lang="es-AR" sz="2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A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dirty="0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s-AR" sz="2400" b="0" i="1" dirty="0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AR" sz="2400" i="1" dirty="0"/>
              </a:p>
              <a:p>
                <a:pPr marL="457200" indent="-457200">
                  <a:buAutoNum type="arabicParenR"/>
                </a:pPr>
                <a:endParaRPr lang="es-AR" sz="2400" b="0" i="1" dirty="0"/>
              </a:p>
              <a:p>
                <a:endParaRPr lang="es-AR" sz="2400" i="1" dirty="0">
                  <a:effectLst/>
                </a:endParaRPr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" y="0"/>
                <a:ext cx="8712968" cy="7325403"/>
              </a:xfrm>
              <a:prstGeom prst="rect">
                <a:avLst/>
              </a:prstGeom>
              <a:blipFill>
                <a:blip r:embed="rId2"/>
                <a:stretch>
                  <a:fillRect l="-1399" t="-666" r="-16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023643"/>
            <a:ext cx="2520280" cy="172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55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88640"/>
                <a:ext cx="8640960" cy="642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400" i="1" dirty="0"/>
                  <a:t>Recordando que la potencia de una señal se mide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𝑃</m:t>
                      </m:r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4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400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type m:val="skw"/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p>
                                <m:sSup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s-A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24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24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Notamos que para las señales que satisfacen las condiciones de Dirichlet la integral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𝐸</m:t>
                      </m:r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Existe y dado que la expresión que calcula la potencia divide a la señal en una duración finita se sigue que la potencia es cero para dichas señales. </a:t>
                </a:r>
              </a:p>
              <a:p>
                <a:r>
                  <a:rPr lang="es-MX" sz="2800" b="1" i="1" dirty="0">
                    <a:solidFill>
                      <a:srgbClr val="FF0000"/>
                    </a:solidFill>
                  </a:rPr>
                  <a:t>Algunas  transformadas  sin  demostración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s-AR" sz="2400" b="0" i="1" smtClean="0">
                          <a:latin typeface="Cambria Math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s-AR" sz="2400" b="0" i="1" smtClean="0">
                          <a:latin typeface="Cambria Math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AR" sz="2400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400" i="1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s-AR" sz="2400" i="1">
                          <a:latin typeface="Cambria Math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s-AR" sz="2400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i="1" dirty="0"/>
              </a:p>
              <a:p>
                <a:endParaRPr lang="es-AR" sz="2400" i="1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640960" cy="6422399"/>
              </a:xfrm>
              <a:prstGeom prst="rect">
                <a:avLst/>
              </a:prstGeom>
              <a:blipFill>
                <a:blip r:embed="rId2"/>
                <a:stretch>
                  <a:fillRect l="-1410" t="-760" r="-16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68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2"/>
          <a:stretch/>
        </p:blipFill>
        <p:spPr bwMode="auto">
          <a:xfrm>
            <a:off x="5064077" y="242140"/>
            <a:ext cx="3566225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98659"/>
                <a:ext cx="5328592" cy="5706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0" smtClean="0">
                          <a:effectLst/>
                          <a:latin typeface="Cambria Math"/>
                          <a:ea typeface="Cambria Math"/>
                        </a:rPr>
                        <m:t>𝔍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0">
                              <a:effectLst/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πδ</m:t>
                      </m:r>
                      <m:d>
                        <m:dPr>
                          <m:ctrlPr>
                            <a:rPr lang="es-AR" sz="2400" i="1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0" smtClean="0">
                              <a:effectLst/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AR" sz="2400" i="0">
                              <a:effectLst/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</m:d>
                      <m: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πδ</m:t>
                      </m:r>
                      <m:d>
                        <m:dPr>
                          <m:ctrlPr>
                            <a:rPr lang="es-AR" sz="2400" i="1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sz="2400" i="0">
                              <a:effectLst/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s-AR" sz="2400" dirty="0">
                  <a:effectLst/>
                  <a:ea typeface="Cambria Math"/>
                </a:endParaRPr>
              </a:p>
              <a:p>
                <a:endParaRPr lang="es-AR" sz="2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2400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400" i="0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AR" sz="2400" i="0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πδ</m:t>
                      </m:r>
                      <m:d>
                        <m:dPr>
                          <m:ctrlPr>
                            <a:rPr lang="es-AR" sz="2400" i="1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0">
                              <a:effectLst/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AR" sz="2400" i="0">
                              <a:effectLst/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s-AR" sz="2400" i="0">
                              <a:effectLst/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400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dirty="0">
                  <a:effectLst/>
                </a:endParaRPr>
              </a:p>
              <a:p>
                <a:endParaRPr lang="es-AR" sz="2400" dirty="0">
                  <a:effectLst/>
                </a:endParaRPr>
              </a:p>
              <a:p>
                <a:r>
                  <a:rPr lang="es-AR" sz="2400" dirty="0">
                    <a:effectLst/>
                  </a:rPr>
                  <a:t>Sustituyendo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sz="2400" i="0">
                            <a:effectLst/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s-AR" sz="2400" i="0">
                            <a:effectLst/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AR" sz="2400" i="0">
                        <a:effectLst/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AR" sz="2400" i="0">
                        <a:effectLst/>
                        <a:latin typeface="Cambria Math"/>
                      </a:rPr>
                      <m:t>por</m:t>
                    </m:r>
                    <m:r>
                      <a:rPr lang="es-AR" sz="2400" i="0">
                        <a:effectLst/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sz="2400" i="0">
                            <a:effectLst/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s-AR" sz="2400" i="0">
                            <a:effectLst/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s-AR" sz="2400" i="1" dirty="0"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2400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400" i="0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AR" sz="2400" i="0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πδ</m:t>
                      </m:r>
                      <m:d>
                        <m:dPr>
                          <m:ctrlPr>
                            <a:rPr lang="es-AR" sz="2400" i="1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0">
                              <a:effectLst/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AR" sz="2400" i="0">
                              <a:effectLst/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s-AR" sz="2400" i="0">
                              <a:effectLst/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sz="2400" i="0">
                                  <a:effectLst/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AR" sz="2400" i="0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AR" sz="2400" i="0"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s-AR" sz="2400" i="0" dirty="0">
                  <a:effectLst/>
                  <a:ea typeface="Cambria Math"/>
                </a:endParaRPr>
              </a:p>
              <a:p>
                <a:r>
                  <a:rPr lang="es-AR" sz="2400" dirty="0">
                    <a:effectLst/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a:rPr lang="es-AR" sz="2400" i="0">
                        <a:effectLst/>
                        <a:latin typeface="Cambria Math"/>
                        <a:ea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s-AR" sz="2400" i="0">
                        <a:effectLst/>
                        <a:latin typeface="Cambria Math"/>
                        <a:ea typeface="Cambria Math"/>
                      </a:rPr>
                      <m:t>πδ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2400" i="0">
                            <a:effectLst/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sz="2400" i="0">
                            <a:effectLst/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AR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400" i="0">
                                <a:effectLst/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AR" sz="2400" i="0"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s-AR" sz="2400" dirty="0">
                  <a:effectLst/>
                </a:endParaRPr>
              </a:p>
              <a:p>
                <a:endParaRPr lang="es-AR" sz="2400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>
                          <a:latin typeface="Cambria Math"/>
                          <a:ea typeface="Cambria Math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400">
                          <a:latin typeface="Cambria Math"/>
                          <a:ea typeface="Cambria Math"/>
                        </a:rPr>
                        <m:t>π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sz="240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40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AR" sz="240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sz="240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40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AR" sz="240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AR" sz="2400" dirty="0"/>
              </a:p>
              <a:p>
                <a:endParaRPr lang="es-AR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>
                          <a:latin typeface="Cambria Math"/>
                          <a:ea typeface="Cambria Math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400" b="0" i="0" smtClean="0">
                          <a:latin typeface="Cambria Math"/>
                          <a:ea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s-AR" sz="2400">
                          <a:latin typeface="Cambria Math"/>
                          <a:ea typeface="Cambria Math"/>
                        </a:rPr>
                        <m:t>π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sz="240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40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AR" sz="240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sz="240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40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AR" sz="240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AR" sz="2400" dirty="0"/>
              </a:p>
              <a:p>
                <a:endParaRPr lang="es-AR" sz="2400" dirty="0">
                  <a:effectLst/>
                </a:endParaRPr>
              </a:p>
              <a:p>
                <a:endParaRPr lang="es-AR" sz="2400" dirty="0">
                  <a:effectLst/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659"/>
                <a:ext cx="5328592" cy="5706690"/>
              </a:xfrm>
              <a:prstGeom prst="rect">
                <a:avLst/>
              </a:prstGeom>
              <a:blipFill>
                <a:blip r:embed="rId3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Rectángulo"/>
          <p:cNvSpPr/>
          <p:nvPr/>
        </p:nvSpPr>
        <p:spPr>
          <a:xfrm>
            <a:off x="323528" y="5839759"/>
            <a:ext cx="7805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i="1" dirty="0"/>
              <a:t>La demostración de estas últimas quedan a cargo del lector</a:t>
            </a:r>
          </a:p>
        </p:txBody>
      </p:sp>
    </p:spTree>
    <p:extLst>
      <p:ext uri="{BB962C8B-B14F-4D97-AF65-F5344CB8AC3E}">
        <p14:creationId xmlns:p14="http://schemas.microsoft.com/office/powerpoint/2010/main" val="1583748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25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16632"/>
                <a:ext cx="8352928" cy="6342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b="1" i="1" dirty="0">
                    <a:solidFill>
                      <a:srgbClr val="FF0000"/>
                    </a:solidFill>
                  </a:rPr>
                  <a:t>Convolución en el tiempo</a:t>
                </a:r>
              </a:p>
              <a:p>
                <a:r>
                  <a:rPr lang="es-AR" sz="2400" i="1" dirty="0"/>
                  <a:t>Supongamos que tenemos dos señales tales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smtClean="0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La Convolución entre ambas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Y su transformada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𝑌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AR" sz="240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𝑑𝑡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s-AR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Haciendo el cambio de variables: 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</a:rPr>
                      <m:t>𝑧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;   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s-AR" sz="2400" i="1" dirty="0"/>
              </a:p>
              <a:p>
                <a:r>
                  <a:rPr lang="es-AR" sz="2400" i="1" dirty="0"/>
                  <a:t>La transformada se puede expresar como:</a:t>
                </a: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352928" cy="6342570"/>
              </a:xfrm>
              <a:prstGeom prst="rect">
                <a:avLst/>
              </a:prstGeom>
              <a:blipFill>
                <a:blip r:embed="rId2"/>
                <a:stretch>
                  <a:fillRect l="-1459" t="-961" b="-21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978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179512" y="188640"/>
                <a:ext cx="8568952" cy="4431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r>
                  <a:rPr lang="es-AR" sz="2400" i="1" dirty="0"/>
                  <a:t>De manera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s-AR" sz="2400" i="1" dirty="0"/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pPr algn="ctr"/>
                <a:r>
                  <a:rPr lang="es-AR" sz="2400" i="1" dirty="0"/>
                  <a:t>Por lo tanto: </a:t>
                </a:r>
                <a14:m>
                  <m:oMath xmlns:m="http://schemas.openxmlformats.org/officeDocument/2006/math">
                    <m:r>
                      <a:rPr lang="es-A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A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s-A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A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s-A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s-A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s-A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0070C0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s-A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s-A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s-AR" sz="2400" i="1" dirty="0"/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r>
                  <a:rPr lang="es-AR" sz="2400" i="1" dirty="0">
                    <a:solidFill>
                      <a:srgbClr val="FF0000"/>
                    </a:solidFill>
                  </a:rPr>
                  <a:t>Lo que indica que una Convolución en el tiempo se transforma en un producto en el espacio de las frecuencias</a:t>
                </a:r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568952" cy="4431983"/>
              </a:xfrm>
              <a:prstGeom prst="rect">
                <a:avLst/>
              </a:prstGeom>
              <a:blipFill>
                <a:blip r:embed="rId2"/>
                <a:stretch>
                  <a:fillRect l="-1067" b="-22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79512" y="188640"/>
                <a:ext cx="8856984" cy="177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s-AR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  <m:r>
                                            <a:rPr lang="es-A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s-A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𝑑𝑧</m:t>
                                  </m:r>
                                </m:e>
                              </m:nary>
                            </m:e>
                          </m:d>
                          <m:r>
                            <a:rPr lang="es-AR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  <m:r>
                        <a:rPr lang="es-AR" sz="2400" b="0" i="0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s-AR" sz="2400" b="0" i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AR" sz="2400" i="1">
                              <a:latin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</a:rPr>
                            <m:t>𝑖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s-AR" sz="240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sup>
                      </m:sSup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𝜏</m:t>
                      </m:r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</m:e>
                      </m:nary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𝑑𝑧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856984" cy="177503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Rectángulo"/>
              <p:cNvSpPr/>
              <p:nvPr/>
            </p:nvSpPr>
            <p:spPr>
              <a:xfrm>
                <a:off x="193367" y="4730786"/>
                <a:ext cx="8555097" cy="2120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800" b="1" i="1" dirty="0">
                    <a:solidFill>
                      <a:srgbClr val="FF0000"/>
                    </a:solidFill>
                  </a:rPr>
                  <a:t>Convolución en frecuencia</a:t>
                </a:r>
              </a:p>
              <a:p>
                <a:r>
                  <a:rPr lang="es-AR" sz="2400" i="1" dirty="0"/>
                  <a:t>Si 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/>
                        <a:ea typeface="Cambria Math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/>
                            <a:ea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s-AR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AR" sz="2400" i="1">
                        <a:latin typeface="Cambria Math"/>
                        <a:ea typeface="Cambria Math"/>
                      </a:rPr>
                      <m:t>𝑈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b="0" i="1" smtClean="0"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𝑐𝑜𝑛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)=</m:t>
                    </m:r>
                    <m:f>
                      <m:fPr>
                        <m:ctrlPr>
                          <a:rPr lang="es-AR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s-A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4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AR" sz="24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s-AR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s-AR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  <m:sSup>
                          <m:sSupPr>
                            <m:ctrlPr>
                              <a:rPr lang="es-A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AR" sz="2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AR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s-AR" sz="2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s-AR" sz="2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s-AR" sz="2400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s-AR" sz="240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nary>
                  </m:oMath>
                </a14:m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AR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𝑉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i="1">
                          <a:latin typeface="Cambria Math"/>
                          <a:ea typeface="Cambria Math"/>
                        </a:rPr>
                        <m:t>𝑐𝑜𝑛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s-A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endParaRPr lang="es-A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" y="4730786"/>
                <a:ext cx="8555097" cy="2120581"/>
              </a:xfrm>
              <a:prstGeom prst="rect">
                <a:avLst/>
              </a:prstGeom>
              <a:blipFill>
                <a:blip r:embed="rId4"/>
                <a:stretch>
                  <a:fillRect l="-1497" t="-28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80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16632"/>
                <a:ext cx="8640960" cy="3246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𝑖𝑦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Entonces la transformada inversa de la Convolución está dada por: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𝑖𝑦</m:t>
                                      </m:r>
                                    </m:e>
                                  </m:d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s-AR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  <m:r>
                                            <a:rPr lang="es-AR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s-AR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𝑑𝑦</m:t>
                                  </m:r>
                                </m:e>
                              </m:nary>
                            </m:e>
                          </m:d>
                          <m:r>
                            <a:rPr lang="es-AR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latin typeface="Cambria Math"/>
                            </a:rPr>
                            <m:t>2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640960" cy="324653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Rectángulo"/>
              <p:cNvSpPr/>
              <p:nvPr/>
            </p:nvSpPr>
            <p:spPr>
              <a:xfrm>
                <a:off x="179512" y="3429000"/>
                <a:ext cx="8496944" cy="3374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400" i="1" dirty="0"/>
                  <a:t>Haciendo el cambio de variables: 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</a:rPr>
                      <m:t>𝑧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,      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endParaRPr lang="es-AR" sz="2400" i="1" dirty="0"/>
              </a:p>
              <a:p>
                <a:r>
                  <a:rPr lang="es-AR" sz="2400" i="1" dirty="0"/>
                  <a:t>Obtenemos: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p>
                          <m:r>
                            <a:rPr lang="es-AR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s-A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latin typeface="Cambria Math"/>
                            </a:rPr>
                            <m:t>2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𝑑𝑧</m:t>
                                  </m:r>
                                </m:e>
                              </m:nary>
                            </m:e>
                          </m:d>
                          <m:r>
                            <a:rPr lang="es-AR" sz="2400" i="1">
                              <a:latin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latin typeface="Cambria Math"/>
                            </a:rPr>
                            <m:t>2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𝑖𝑦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𝑖𝑦𝑡</m:t>
                              </m:r>
                            </m:sup>
                          </m:s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𝑑𝑦</m:t>
                          </m:r>
                          <m:nary>
                            <m:nary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𝑖𝑧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𝑖𝑧𝑡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=2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Esto es: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A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s-A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s-A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s-A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A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s-AR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rgbClr val="0070C0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s-A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s-AR" sz="24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s-A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s-AR" sz="2400" i="1" dirty="0"/>
              </a:p>
            </p:txBody>
          </p:sp>
        </mc:Choice>
        <mc:Fallback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29000"/>
                <a:ext cx="8496944" cy="3374065"/>
              </a:xfrm>
              <a:prstGeom prst="rect">
                <a:avLst/>
              </a:prstGeom>
              <a:blipFill>
                <a:blip r:embed="rId3"/>
                <a:stretch>
                  <a:fillRect l="-1076" t="-14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2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28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16632"/>
                <a:ext cx="8424936" cy="2007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b="1" i="1" dirty="0"/>
                  <a:t>Ejemplo:</a:t>
                </a:r>
              </a:p>
              <a:p>
                <a:r>
                  <a:rPr lang="es-MX" sz="2400" i="1" dirty="0"/>
                  <a:t>Hallar  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b="0" i="1" smtClean="0">
                        <a:latin typeface="Cambria Math"/>
                      </a:rPr>
                      <m:t>=</m:t>
                    </m:r>
                    <m:r>
                      <a:rPr lang="es-AR" sz="2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s-AR" sz="2400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s-AR" sz="2400" b="0" i="1" dirty="0">
                  <a:ea typeface="Cambria Math"/>
                </a:endParaRPr>
              </a:p>
              <a:p>
                <a:r>
                  <a:rPr lang="en-US" sz="2400" i="1" dirty="0"/>
                  <a:t>Siendo: 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</a:rPr>
                      <m:t>              </m:t>
                    </m:r>
                    <m:r>
                      <a:rPr lang="es-AR" sz="2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s-AR" sz="2400" b="0" i="1" smtClean="0">
                            <a:latin typeface="Cambria Math"/>
                          </a:rPr>
                          <m:t>−</m:t>
                        </m:r>
                        <m:r>
                          <a:rPr lang="es-AR" sz="2400" b="0" i="1" smtClean="0">
                            <a:latin typeface="Cambria Math"/>
                          </a:rPr>
                          <m:t>𝑏𝑡</m:t>
                        </m:r>
                      </m:sup>
                    </m:sSup>
                    <m:r>
                      <a:rPr lang="es-AR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b="0" i="1" smtClean="0">
                        <a:latin typeface="Cambria Math"/>
                      </a:rPr>
                      <m:t>      </m:t>
                    </m:r>
                    <m:r>
                      <a:rPr lang="es-AR" sz="2400" b="0" i="1" smtClean="0">
                        <a:latin typeface="Cambria Math"/>
                      </a:rPr>
                      <m:t>𝑏</m:t>
                    </m:r>
                    <m:r>
                      <a:rPr lang="es-AR" sz="2400" b="0" i="1" smtClean="0">
                        <a:latin typeface="Cambria Math"/>
                      </a:rPr>
                      <m:t>&gt;0    </m:t>
                    </m:r>
                  </m:oMath>
                </a14:m>
                <a:endParaRPr lang="es-AR" sz="24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AR" sz="2400" i="1"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AR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s-AR" sz="2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i="1">
                          <a:latin typeface="Cambria Math"/>
                        </a:rPr>
                        <m:t>      </m:t>
                      </m:r>
                      <m:r>
                        <a:rPr lang="es-AR" sz="2400" b="0" i="1" smtClean="0">
                          <a:latin typeface="Cambria Math"/>
                        </a:rPr>
                        <m:t>𝑎</m:t>
                      </m:r>
                      <m:r>
                        <a:rPr lang="es-AR" sz="2400" i="1">
                          <a:latin typeface="Cambria Math"/>
                        </a:rPr>
                        <m:t>&gt;0</m:t>
                      </m:r>
                      <m:r>
                        <a:rPr lang="es-AR" sz="2400" b="0" i="1" smtClean="0">
                          <a:latin typeface="Cambria Math"/>
                        </a:rPr>
                        <m:t>    </m:t>
                      </m:r>
                      <m:r>
                        <a:rPr lang="es-AR" sz="2400" b="0" i="1" smtClean="0">
                          <a:latin typeface="Cambria Math"/>
                        </a:rPr>
                        <m:t>𝑎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s-AR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424936" cy="2007088"/>
              </a:xfrm>
              <a:prstGeom prst="rect">
                <a:avLst/>
              </a:prstGeom>
              <a:blipFill>
                <a:blip r:embed="rId2"/>
                <a:stretch>
                  <a:fillRect l="-1447" t="-30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193366" y="1967600"/>
                <a:ext cx="8627105" cy="4751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b="1" i="1" dirty="0">
                    <a:solidFill>
                      <a:srgbClr val="FF0000"/>
                    </a:solidFill>
                  </a:rPr>
                  <a:t>Escalamiento en tiempo y frecuencia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groupCh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⇒</m:t>
                      </m:r>
                    </m:oMath>
                  </m:oMathPara>
                </a14:m>
                <a:endParaRPr lang="es-A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groupCh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MX" sz="2800" i="1" dirty="0">
                    <a:solidFill>
                      <a:srgbClr val="FF0000"/>
                    </a:solidFill>
                  </a:rPr>
                  <a:t>Ejemplos:</a:t>
                </a:r>
              </a:p>
              <a:p>
                <a:r>
                  <a:rPr lang="es-MX" sz="2400" i="1" dirty="0"/>
                  <a:t>1)Sea la ecuación diferencial lineal de primer orden: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𝑑𝑦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AR" sz="2400" b="0" i="1" smtClean="0">
                          <a:latin typeface="Cambria Math"/>
                        </a:rPr>
                        <m:t>+</m:t>
                      </m:r>
                      <m:r>
                        <a:rPr lang="es-AR" sz="2400" b="0" i="1" smtClean="0">
                          <a:latin typeface="Cambria Math"/>
                        </a:rPr>
                        <m:t>𝑎𝑦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MX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𝑐𝑜𝑛</m:t>
                      </m:r>
                      <m:r>
                        <a:rPr lang="es-AR" sz="2400" b="0" i="1" smtClean="0">
                          <a:latin typeface="Cambria Math"/>
                        </a:rPr>
                        <m:t>  </m:t>
                      </m:r>
                      <m:r>
                        <a:rPr lang="es-AR" sz="2400" b="0" i="1" smtClean="0">
                          <a:latin typeface="Cambria Math"/>
                        </a:rPr>
                        <m:t>𝑎</m:t>
                      </m:r>
                      <m:r>
                        <a:rPr lang="es-AR" sz="2400" b="0" i="1" smtClean="0">
                          <a:latin typeface="Cambria Math"/>
                        </a:rPr>
                        <m:t>&gt;0   </m:t>
                      </m:r>
                      <m:r>
                        <a:rPr lang="es-AR" sz="2400" b="0" i="1" smtClean="0">
                          <a:latin typeface="Cambria Math"/>
                        </a:rPr>
                        <m:t>𝑦</m:t>
                      </m:r>
                      <m:r>
                        <a:rPr lang="es-AR" sz="2400" b="0" i="1" smtClean="0">
                          <a:latin typeface="Cambria Math"/>
                        </a:rPr>
                        <m:t>      </m:t>
                      </m:r>
                      <m:r>
                        <a:rPr lang="es-AR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MX" sz="2400" i="1" dirty="0"/>
              </a:p>
              <a:p>
                <a:r>
                  <a:rPr lang="es-MX" sz="2400" i="1" dirty="0"/>
                  <a:t>Hallar la respuesta del sistema al impulso de entrada</a:t>
                </a:r>
              </a:p>
              <a:p>
                <a:endParaRPr lang="es-A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6" y="1967600"/>
                <a:ext cx="8627105" cy="4751237"/>
              </a:xfrm>
              <a:prstGeom prst="rect">
                <a:avLst/>
              </a:prstGeom>
              <a:blipFill>
                <a:blip r:embed="rId3"/>
                <a:stretch>
                  <a:fillRect l="-1484" t="-14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0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29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88640"/>
                <a:ext cx="8496944" cy="1572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400" i="1" dirty="0"/>
                  <a:t>2) Considere el sistema LTI dado por: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latin typeface="Cambria Math"/>
                        </a:rPr>
                        <m:t>+4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𝑑𝑦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AR" sz="2400" b="0" i="1" smtClean="0">
                          <a:latin typeface="Cambria Math"/>
                        </a:rPr>
                        <m:t>+3</m:t>
                      </m:r>
                      <m:r>
                        <a:rPr lang="es-AR" sz="2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AR" sz="2400" b="0" i="1" smtClean="0">
                          <a:latin typeface="Cambria Math"/>
                        </a:rPr>
                        <m:t>+2</m:t>
                      </m:r>
                      <m:r>
                        <a:rPr lang="es-AR" sz="2400" b="0" i="1" smtClean="0">
                          <a:latin typeface="Cambria Math"/>
                        </a:rPr>
                        <m:t>𝑥</m:t>
                      </m:r>
                      <m:r>
                        <a:rPr lang="es-AR" sz="2400" b="0" i="1" smtClean="0">
                          <a:latin typeface="Cambria Math"/>
                        </a:rPr>
                        <m:t>(</m:t>
                      </m:r>
                      <m:r>
                        <a:rPr lang="es-AR" sz="2400" b="0" i="1" smtClean="0">
                          <a:latin typeface="Cambria Math"/>
                        </a:rPr>
                        <m:t>𝑡</m:t>
                      </m:r>
                      <m:r>
                        <a:rPr lang="es-A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MX" sz="2400" i="1" dirty="0"/>
              </a:p>
              <a:p>
                <a:r>
                  <a:rPr lang="es-MX" sz="2400" i="1" dirty="0"/>
                  <a:t>Hallar la respuesta al impulso  </a:t>
                </a: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496944" cy="157209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76" t="-3101" b="-77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17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07504" y="166935"/>
                <a:ext cx="8280920" cy="633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i="1" dirty="0"/>
                  <a:t>Por lo tanto g(t) cumple las condiciones para admitir una desarrollo en serie de Fourier: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Con: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type m:val="skw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s-AR" sz="2400" b="0" i="1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Por lo tanto: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AR" sz="240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400" i="1">
                            <a:latin typeface="Cambria Math"/>
                          </a:rPr>
                          <m:t>𝑛</m:t>
                        </m:r>
                        <m:r>
                          <a:rPr lang="es-AR" sz="2400" i="1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s-AR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s-AR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  <m:nary>
                              <m:nary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s-AR" sz="24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s-A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2400" i="1">
                                        <a:latin typeface="Cambria Math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s-AR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f>
                                  <m:fPr>
                                    <m:type m:val="skw"/>
                                    <m:ctrlPr>
                                      <a:rPr lang="es-A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2400" i="1">
                                        <a:latin typeface="Cambria Math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s-AR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  <m:e>
                                <m:r>
                                  <a:rPr lang="es-AR" sz="24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es-AR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AR" sz="240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s-AR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  <m:sSup>
                              <m:sSup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s-AR" sz="2400" i="1">
                                    <a:latin typeface="Cambria Math"/>
                                  </a:rPr>
                                  <m:t>𝑖𝑛</m:t>
                                </m:r>
                                <m:sSub>
                                  <m:sSubPr>
                                    <m:ctrlPr>
                                      <a:rPr lang="es-A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AR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AR" sz="240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sup>
                            </m:sSup>
                            <m:r>
                              <a:rPr lang="es-AR" sz="2400" i="1">
                                <a:latin typeface="Cambria Math"/>
                              </a:rPr>
                              <m:t>𝑑</m:t>
                            </m:r>
                            <m:r>
                              <a:rPr lang="es-AR" sz="240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  <m:r>
                              <m:rPr>
                                <m:nor/>
                              </m:rPr>
                              <a:rPr lang="es-AR" sz="2400" i="1" dirty="0"/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AR" sz="2400" i="1">
                                <a:latin typeface="Cambria Math"/>
                              </a:rPr>
                              <m:t>𝑖𝑛</m:t>
                            </m:r>
                            <m:sSub>
                              <m:sSub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s-AR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AR" sz="24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s-AR" sz="2400" b="0" i="1" smtClean="0">
                            <a:latin typeface="Cambria Math"/>
                          </a:rPr>
                          <m:t> (1)</m:t>
                        </m:r>
                      </m:e>
                    </m:nary>
                  </m:oMath>
                </a14:m>
                <a:r>
                  <a:rPr lang="es-AR" sz="2400" i="1" dirty="0"/>
                  <a:t> </a:t>
                </a:r>
              </a:p>
              <a:p>
                <a:pPr algn="ctr"/>
                <a:endParaRPr lang="es-AR" sz="2400" i="1" dirty="0"/>
              </a:p>
              <a:p>
                <a:r>
                  <a:rPr lang="es-MX" sz="2400" i="1" dirty="0"/>
                  <a:t>Y así la diferencia en la frecuencia entre términos consecutivos se puede escribir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sz="24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l-GR" sz="2400" b="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es-AR" sz="2400" i="1" dirty="0"/>
              </a:p>
              <a:p>
                <a:endParaRPr lang="es-AR" sz="2400" i="1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66935"/>
                <a:ext cx="8280920" cy="633692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78" t="-769" r="-10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6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251520" y="188640"/>
                <a:ext cx="8496944" cy="5307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i="1" dirty="0"/>
                  <a:t>Si multiplicamos y dividimos por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s-AR" sz="24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Cambria Math"/>
                      </a:rPr>
                      <m:t>𝑜</m:t>
                    </m:r>
                  </m:oMath>
                </a14:m>
                <a:r>
                  <a:rPr lang="es-AR" sz="2400" i="1" dirty="0"/>
                  <a:t>btenemos:</a:t>
                </a:r>
              </a:p>
              <a:p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</a:rPr>
                            <m:t>𝑛</m:t>
                          </m:r>
                          <m:r>
                            <a:rPr lang="es-AR" sz="24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sz="24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s-AR" sz="2400" i="1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s-AR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  <m:r>
                                    <a:rPr lang="es-AR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AR" sz="2400" i="1">
                                      <a:latin typeface="Cambria Math"/>
                                    </a:rPr>
                                    <m:t>𝑖𝑛</m:t>
                                  </m:r>
                                  <m:sSub>
                                    <m:sSub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sup>
                              </m:sSup>
                              <m:r>
                                <a:rPr lang="es-AR" sz="24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s-AR" sz="24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  <m:r>
                                <m:rPr>
                                  <m:nor/>
                                </m:rPr>
                                <a:rPr lang="es-AR" sz="2400" i="1" dirty="0"/>
                                <m:t> 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m:rPr>
                              <m:nor/>
                            </m:rPr>
                            <a:rPr lang="es-AR" sz="2400" i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s-AR" sz="2400" i="1" dirty="0"/>
              </a:p>
              <a:p>
                <a:endParaRPr lang="es-AR" sz="2400" i="1" dirty="0"/>
              </a:p>
              <a:p>
                <a:r>
                  <a:rPr lang="es-AR" sz="2400" i="1" dirty="0"/>
                  <a:t>Si definimos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/>
                      </a:rPr>
                      <m:t>𝐺</m:t>
                    </m:r>
                    <m:r>
                      <a:rPr lang="es-AR" sz="2400" i="1">
                        <a:latin typeface="Cambria Math"/>
                      </a:rPr>
                      <m:t>(</m:t>
                    </m:r>
                    <m:r>
                      <a:rPr lang="es-AR" sz="2400" b="0" i="1" smtClean="0">
                        <a:latin typeface="Cambria Math"/>
                      </a:rPr>
                      <m:t>𝑖</m:t>
                    </m:r>
                    <m:r>
                      <a:rPr lang="es-AR" sz="24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s-AR" sz="2400" i="1" dirty="0"/>
                  <a:t> como sigue:</a:t>
                </a:r>
              </a:p>
              <a:p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</a:rPr>
                            <m:t>𝑖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i="1">
                                  <a:latin typeface="Cambria Math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A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type m:val="skw"/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i="1">
                                  <a:latin typeface="Cambria Math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A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s-AR" sz="2400" i="1">
                              <a:latin typeface="Cambria Math"/>
                            </a:rPr>
                            <m:t>𝑔</m:t>
                          </m:r>
                          <m:r>
                            <a:rPr lang="es-AR" sz="2400" i="1">
                              <a:latin typeface="Cambria Math"/>
                            </a:rPr>
                            <m:t>(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s-AR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AR" sz="2400" i="1">
                              <a:latin typeface="Cambria Math"/>
                            </a:rPr>
                            <m:t>−</m:t>
                          </m:r>
                          <m:r>
                            <a:rPr lang="es-AR" sz="2400" i="1">
                              <a:latin typeface="Cambria Math"/>
                            </a:rPr>
                            <m:t>𝑖𝑛</m:t>
                          </m:r>
                          <m:r>
                            <a:rPr lang="es-AR" sz="24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sup>
                      </m:sSup>
                      <m:r>
                        <a:rPr lang="es-AR" sz="2400" i="1">
                          <a:latin typeface="Cambria Math"/>
                        </a:rPr>
                        <m:t>𝑑</m:t>
                      </m:r>
                      <m:r>
                        <a:rPr lang="es-AR" sz="2400" i="1" smtClean="0">
                          <a:latin typeface="Cambria Math"/>
                          <a:ea typeface="Cambria Math"/>
                        </a:rPr>
                        <m:t>𝜏</m:t>
                      </m:r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Obtenemos: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400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  <m:r>
                        <a:rPr lang="es-AR" sz="2400" b="0" i="1" smtClean="0">
                          <a:latin typeface="Cambria Math"/>
                        </a:rPr>
                        <m:t>   (2)</m:t>
                      </m:r>
                    </m:oMath>
                  </m:oMathPara>
                </a14:m>
                <a:endParaRPr lang="es-AR" sz="2400" i="1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496944" cy="5307287"/>
              </a:xfrm>
              <a:prstGeom prst="rect">
                <a:avLst/>
              </a:prstGeom>
              <a:blipFill>
                <a:blip r:embed="rId2" cstate="print"/>
                <a:stretch>
                  <a:fillRect l="-1076" t="-9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2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79512" y="188640"/>
                <a:ext cx="8496944" cy="3315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solidFill>
                      <a:schemeClr val="tx1"/>
                    </a:solidFill>
                  </a:rPr>
                  <a:t>Conforme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nuestra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ventana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se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ensancha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, de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manera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que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en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todos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lados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Tenemos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s-AR" sz="2400" i="1" dirty="0">
                    <a:solidFill>
                      <a:schemeClr val="tx1"/>
                    </a:solidFill>
                  </a:rPr>
                  <a:t>entonces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l-GR" sz="2400" i="1">
                                  <a:latin typeface="Cambria Math"/>
                                  <a:ea typeface="Cambria Math"/>
                                </a:rPr>
                                <m:t>𝛥𝜔</m:t>
                              </m:r>
                              <m:r>
                                <a:rPr lang="el-GR" sz="240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s-A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A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A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AR" sz="2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s-A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   (3)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s-AR" sz="2400" i="1" dirty="0">
                  <a:solidFill>
                    <a:schemeClr val="tx1"/>
                  </a:solidFill>
                </a:endParaRPr>
              </a:p>
              <a:p>
                <a:endParaRPr lang="es-AR" sz="2400" i="1" dirty="0"/>
              </a:p>
              <a:p>
                <a:r>
                  <a:rPr lang="es-AR" sz="2400" i="1" dirty="0">
                    <a:solidFill>
                      <a:schemeClr val="tx1"/>
                    </a:solidFill>
                  </a:rPr>
                  <a:t>De (2) y (3) obtenemos:</a:t>
                </a:r>
              </a:p>
              <a:p>
                <a:endParaRPr lang="es-AR" sz="2400" i="1" dirty="0">
                  <a:solidFill>
                    <a:schemeClr val="tx1"/>
                  </a:solidFill>
                </a:endParaRPr>
              </a:p>
              <a:p>
                <a:endParaRPr lang="es-AR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496944" cy="331533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76" t="-14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23528" y="3861048"/>
                <a:ext cx="83529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2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 resultado (4) se conoce como la </a:t>
                </a:r>
                <a:r>
                  <a:rPr lang="es-AR" sz="24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REPRESENTACION INTEGRAL DE FOURIER de </a:t>
                </a:r>
                <a14:m>
                  <m:oMath xmlns:m="http://schemas.openxmlformats.org/officeDocument/2006/math">
                    <m:r>
                      <a:rPr lang="es-AR" sz="24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s-AR" sz="2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s-AR" sz="24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.</m:t>
                    </m:r>
                  </m:oMath>
                </a14:m>
                <a:endParaRPr lang="es-AR" sz="24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61048"/>
                <a:ext cx="8352928" cy="83099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168" t="-6569" b="-197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39552" y="2780927"/>
                <a:ext cx="6912768" cy="8891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[</m:t>
                          </m:r>
                          <m:f>
                            <m:f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nary>
                            <m:nary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s-AR" sz="24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AR" sz="2400" b="0" i="1" smtClean="0">
                                      <a:latin typeface="Cambria Math"/>
                                      <a:ea typeface="Cambria Math"/>
                                    </a:rPr>
                                    <m:t>𝜔𝜏</m:t>
                                  </m:r>
                                </m:sup>
                              </m:sSup>
                              <m:r>
                                <a:rPr lang="es-AR" sz="24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s-AR" sz="2400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  <m:r>
                        <a:rPr lang="es-AR" sz="2400" b="0" i="1" smtClean="0">
                          <a:latin typeface="Cambria Math"/>
                        </a:rPr>
                        <m:t>]</m:t>
                      </m:r>
                      <m:r>
                        <a:rPr lang="es-AR" sz="2400" b="0" i="1" smtClean="0">
                          <a:latin typeface="Cambria Math"/>
                        </a:rPr>
                        <m:t>𝑑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s-AR" sz="2400" b="0" i="1" smtClean="0">
                          <a:latin typeface="Cambria Math"/>
                          <a:ea typeface="Cambria Math"/>
                        </a:rPr>
                        <m:t>     (4)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0927"/>
                <a:ext cx="6912768" cy="88915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11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07504" y="188640"/>
                <a:ext cx="8856984" cy="5813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i="1" dirty="0">
                    <a:solidFill>
                      <a:srgbClr val="FF0000"/>
                    </a:solidFill>
                  </a:rPr>
                  <a:t>Condiciones de Dirichlet para la integral de Fourier</a:t>
                </a:r>
                <a:endParaRPr lang="es-AR" sz="28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AR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r>
                  <a:rPr lang="es-AR" sz="2400" i="1" dirty="0">
                    <a:effectLst/>
                  </a:rPr>
                  <a:t>Si la función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effectLst/>
                  </a:rPr>
                  <a:t>es tal que:</a:t>
                </a:r>
              </a:p>
              <a:p>
                <a:endParaRPr lang="es-AR" sz="2400" i="1" dirty="0">
                  <a:effectLst/>
                </a:endParaRPr>
              </a:p>
              <a:p>
                <a:pPr marL="342900" indent="-342900">
                  <a:buAutoNum type="alphaLcParenR"/>
                </a:pPr>
                <a:r>
                  <a:rPr lang="es-AR" sz="2400" i="1" dirty="0">
                    <a:effectLst/>
                  </a:rPr>
                  <a:t>Es absolutamente integrable, es decir: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400" i="1" smtClean="0">
                              <a:effectLst/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effectLst/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𝑑𝑡</m:t>
                          </m:r>
                          <m:r>
                            <a:rPr lang="es-AR" sz="2400" b="0" i="1" smtClean="0">
                              <a:effectLst/>
                              <a:latin typeface="Cambria Math"/>
                            </a:rPr>
                            <m:t>&lt;∞</m:t>
                          </m:r>
                        </m:e>
                      </m:nary>
                    </m:oMath>
                  </m:oMathPara>
                </a14:m>
                <a:endParaRPr lang="es-AR" sz="2400" i="1" dirty="0">
                  <a:effectLst/>
                </a:endParaRPr>
              </a:p>
              <a:p>
                <a:endParaRPr lang="es-AR" sz="2400" i="1" dirty="0">
                  <a:effectLst/>
                </a:endParaRPr>
              </a:p>
              <a:p>
                <a:r>
                  <a:rPr lang="es-AR" sz="2400" i="1" dirty="0">
                    <a:effectLst/>
                  </a:rPr>
                  <a:t>b) Tiene a lo más un número finito de máximos y mínimos y un número finito de discontinuidades en cualquier intervalo finito, entonces la representación en integral de Fourier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effectLst/>
                  </a:rPr>
                  <a:t>dada en (4) converge a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effectLst/>
                  </a:rPr>
                  <a:t> en todo punto donde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effectLst/>
                  </a:rPr>
                  <a:t> es continua y al promedio de los límites derecho e izquierdo de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effectLst/>
                  </a:rPr>
                  <a:t> donde </a:t>
                </a:r>
                <a14:m>
                  <m:oMath xmlns:m="http://schemas.openxmlformats.org/officeDocument/2006/math">
                    <m:r>
                      <a:rPr lang="es-AR" sz="24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400" i="1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s-AR" sz="2400" i="1" dirty="0">
                    <a:effectLst/>
                  </a:rPr>
                  <a:t> es discontinua (esto quiere decir que converge al promedio de la discontinuidad)</a:t>
                </a: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856984" cy="5813579"/>
              </a:xfrm>
              <a:prstGeom prst="rect">
                <a:avLst/>
              </a:prstGeom>
              <a:blipFill>
                <a:blip r:embed="rId2"/>
                <a:stretch>
                  <a:fillRect l="-1445" t="-1258" r="-1789" b="-14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45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95788" y="88496"/>
                <a:ext cx="8796692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i="1" dirty="0">
                    <a:effectLst/>
                  </a:rPr>
                  <a:t>La condición (a) implica que el área absoluta debajo de la gráfica de </a:t>
                </a:r>
                <a14:m>
                  <m:oMath xmlns:m="http://schemas.openxmlformats.org/officeDocument/2006/math">
                    <m:r>
                      <a:rPr lang="es-AR" sz="2800" b="0" i="1" smtClean="0">
                        <a:effectLst/>
                        <a:latin typeface="Cambria Math"/>
                      </a:rPr>
                      <m:t>𝑦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=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b="0" i="1" smtClean="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800" b="0" i="1" smtClean="0">
                        <a:effectLst/>
                        <a:latin typeface="Cambria Math"/>
                      </a:rPr>
                      <m:t> 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𝑒𝑠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 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𝑓𝑖𝑛𝑖𝑡𝑎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. </m:t>
                    </m:r>
                  </m:oMath>
                </a14:m>
                <a:r>
                  <a:rPr lang="es-AR" sz="2800" i="1" dirty="0">
                    <a:effectLst/>
                  </a:rPr>
                  <a:t>Esto es así si </a:t>
                </a:r>
                <a14:m>
                  <m:oMath xmlns:m="http://schemas.openxmlformats.org/officeDocument/2006/math">
                    <m:r>
                      <a:rPr lang="es-AR" sz="28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800" i="1"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s-AR" sz="2800" i="1" dirty="0">
                    <a:effectLst/>
                  </a:rPr>
                  <a:t> decae suficientemente rápido con el tiempo. </a:t>
                </a:r>
              </a:p>
              <a:p>
                <a:r>
                  <a:rPr lang="es-AR" sz="2800" i="1" dirty="0">
                    <a:effectLst/>
                  </a:rPr>
                  <a:t>Las funciones </a:t>
                </a:r>
                <a14:m>
                  <m:oMath xmlns:m="http://schemas.openxmlformats.org/officeDocument/2006/math">
                    <m:r>
                      <a:rPr lang="es-AR" sz="28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800" b="0" i="1" smtClean="0">
                        <a:effectLst/>
                        <a:latin typeface="Cambria Math"/>
                      </a:rPr>
                      <m:t>=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𝑐𝑡𝑒</m:t>
                    </m:r>
                  </m:oMath>
                </a14:m>
                <a:r>
                  <a:rPr lang="es-AR" sz="2800" i="1" dirty="0">
                    <a:effectLst/>
                  </a:rPr>
                  <a:t>, </a:t>
                </a:r>
                <a14:m>
                  <m:oMath xmlns:m="http://schemas.openxmlformats.org/officeDocument/2006/math">
                    <m:r>
                      <a:rPr lang="es-AR" sz="28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800" b="0" i="1" smtClean="0">
                        <a:effectLst/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AR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800" b="0" i="1" smtClean="0">
                            <a:effectLst/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s-AR" sz="2800" b="0" i="1" smtClean="0">
                            <a:effectLst/>
                            <a:latin typeface="Cambria Math"/>
                          </a:rPr>
                          <m:t>𝑎𝑡</m:t>
                        </m:r>
                      </m:sup>
                    </m:sSup>
                    <m:r>
                      <a:rPr lang="es-AR" sz="2800" b="0" i="1" smtClean="0">
                        <a:effectLst/>
                        <a:latin typeface="Cambria Math"/>
                      </a:rPr>
                      <m:t>,</m:t>
                    </m:r>
                    <m:r>
                      <a:rPr lang="es-AR" sz="2800" i="1"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A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s-AR" sz="2800" b="0" i="1" smtClean="0">
                        <a:effectLst/>
                        <a:latin typeface="Cambria Math"/>
                      </a:rPr>
                      <m:t>=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𝑠𝑒𝑛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(</m:t>
                    </m:r>
                    <m:r>
                      <a:rPr lang="el-GR" sz="2800" b="0" i="1" smtClean="0">
                        <a:effectLst/>
                        <a:latin typeface="Cambria Math"/>
                        <a:ea typeface="Cambria Math"/>
                      </a:rPr>
                      <m:t>𝜔</m:t>
                    </m:r>
                    <m:r>
                      <a:rPr lang="es-AR" sz="2800" b="0" i="1" smtClean="0">
                        <a:effectLst/>
                        <a:latin typeface="Cambria Math"/>
                        <a:ea typeface="Cambria Math"/>
                      </a:rPr>
                      <m:t>𝑡</m:t>
                    </m:r>
                    <m:r>
                      <a:rPr lang="es-AR" sz="2800" b="0" i="1" smtClean="0">
                        <a:effectLst/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s-AR" sz="2800" i="1" dirty="0">
                    <a:effectLst/>
                  </a:rPr>
                  <a:t>, no cumplen este requerimiento en todo </a:t>
                </a:r>
                <a14:m>
                  <m:oMath xmlns:m="http://schemas.openxmlformats.org/officeDocument/2006/math">
                    <m:r>
                      <a:rPr lang="es-AR" sz="2800" b="0" i="1" smtClean="0">
                        <a:effectLst/>
                        <a:latin typeface="Cambria Math"/>
                      </a:rPr>
                      <m:t>𝑅</m:t>
                    </m:r>
                    <m:r>
                      <a:rPr lang="es-AR" sz="2800" b="0" i="1" smtClean="0">
                        <a:effectLst/>
                        <a:latin typeface="Cambria Math"/>
                      </a:rPr>
                      <m:t>.</m:t>
                    </m:r>
                  </m:oMath>
                </a14:m>
                <a:endParaRPr lang="es-AR" sz="2800" i="1" dirty="0">
                  <a:effectLst/>
                </a:endParaRPr>
              </a:p>
              <a:p>
                <a:endParaRPr lang="es-AR" sz="2400" i="1" dirty="0">
                  <a:effectLst/>
                </a:endParaRPr>
              </a:p>
              <a:p>
                <a:r>
                  <a:rPr lang="es-AR" sz="2800" b="1" i="1" dirty="0">
                    <a:solidFill>
                      <a:srgbClr val="FF0000"/>
                    </a:solidFill>
                    <a:effectLst/>
                  </a:rPr>
                  <a:t>En la práctica las señales usualmente son causales y no duran para siempre, es decir existen solo en un intervalo finito de tiempo, por lo tanto en la práctica las señales que usaremos tendrán transformada de Fourier.</a:t>
                </a: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" y="88496"/>
                <a:ext cx="8796692" cy="4770537"/>
              </a:xfrm>
              <a:prstGeom prst="rect">
                <a:avLst/>
              </a:prstGeom>
              <a:blipFill>
                <a:blip r:embed="rId2"/>
                <a:stretch>
                  <a:fillRect l="-1455" t="-1535" r="-1455" b="-26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323528" y="188640"/>
                <a:ext cx="8280920" cy="269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i="1" dirty="0">
                    <a:solidFill>
                      <a:srgbClr val="FF0000"/>
                    </a:solidFill>
                  </a:rPr>
                  <a:t>LA TRANSFORMADA DE FOURIER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s-AR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𝑑𝑡</m:t>
                          </m:r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       (1)</m:t>
                          </m:r>
                        </m:e>
                      </m:nary>
                    </m:oMath>
                  </m:oMathPara>
                </a14:m>
                <a:endParaRPr lang="es-AR" sz="28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A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s-A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     (2)</m:t>
                          </m:r>
                        </m:e>
                      </m:nary>
                    </m:oMath>
                  </m:oMathPara>
                </a14:m>
                <a:endParaRPr lang="es-AR" sz="2800" i="1" dirty="0">
                  <a:solidFill>
                    <a:schemeClr val="tx1"/>
                  </a:solidFill>
                </a:endParaRPr>
              </a:p>
              <a:p>
                <a:endParaRPr lang="es-AR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280920" cy="2690224"/>
              </a:xfrm>
              <a:prstGeom prst="rect">
                <a:avLst/>
              </a:prstGeom>
              <a:blipFill>
                <a:blip r:embed="rId2"/>
                <a:stretch>
                  <a:fillRect l="-1105" t="-18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272626" y="2611998"/>
                <a:ext cx="854784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s-AR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𝑠𝑒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𝑙𝑙𝑎𝑚𝑎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𝑙𝑎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𝑇𝑟𝑎𝑛𝑠𝑓𝑜𝑟𝑚𝑎𝑑𝑎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𝑑𝑒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𝐹𝑜𝑢𝑟𝑖𝑒𝑟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𝑑𝑒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AR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s-AR" sz="2800" b="0" i="1" smtClean="0">
                        <a:effectLst/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r>
                  <a:rPr lang="es-AR" sz="2800" i="1" dirty="0">
                    <a:effectLst/>
                  </a:rPr>
                  <a:t> Proporciona una representación en el dominio de la frecuencias de una función no periódica </a:t>
                </a:r>
                <a14:m>
                  <m:oMath xmlns:m="http://schemas.openxmlformats.org/officeDocument/2006/math">
                    <m:r>
                      <a:rPr lang="es-AR" sz="2800" i="1">
                        <a:effectLst/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AR" sz="2800" i="1"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800" i="1">
                            <a:effectLst/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s-AR" sz="2800" i="1" dirty="0">
                    <a:effectLst/>
                  </a:rPr>
                  <a:t> siempre que exista la integral (</a:t>
                </a:r>
                <a:r>
                  <a:rPr lang="es-AR" sz="2800" i="1" dirty="0"/>
                  <a:t>1</a:t>
                </a:r>
                <a:r>
                  <a:rPr lang="es-AR" sz="2800" i="1" dirty="0">
                    <a:effectLst/>
                  </a:rPr>
                  <a:t>).</a:t>
                </a:r>
              </a:p>
              <a:p>
                <a:r>
                  <a:rPr lang="es-AR" sz="2800" i="1" dirty="0">
                    <a:effectLst/>
                  </a:rPr>
                  <a:t>Mientras que la ecuación (</a:t>
                </a:r>
                <a:r>
                  <a:rPr lang="es-AR" sz="2800" i="1" dirty="0"/>
                  <a:t>2</a:t>
                </a:r>
                <a:r>
                  <a:rPr lang="es-AR" sz="2800" i="1" dirty="0">
                    <a:effectLst/>
                  </a:rPr>
                  <a:t>) representa la antitransformada de </a:t>
                </a:r>
                <a14:m>
                  <m:oMath xmlns:m="http://schemas.openxmlformats.org/officeDocument/2006/math">
                    <m:r>
                      <a:rPr lang="es-AR" sz="280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s-AR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8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,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𝑒𝑠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𝑑𝑒𝑐𝑖𝑟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𝑙𝑎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𝑟𝑒𝑐𝑜𝑛𝑠𝑡𝑟𝑢𝑐𝑐𝑖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ó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𝑛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𝑑𝑒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𝑙𝑎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𝑠𝑒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ñ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𝑎𝑙</m:t>
                    </m:r>
                    <m:r>
                      <a:rPr lang="es-AR" sz="2800" b="0" i="1" smtClean="0">
                        <a:solidFill>
                          <a:srgbClr val="FF0000"/>
                        </a:solidFill>
                        <a:effectLst/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s-AR" sz="2800" b="0" i="1" dirty="0">
                  <a:solidFill>
                    <a:srgbClr val="FF0000"/>
                  </a:solidFill>
                  <a:effectLst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𝑒𝑛</m:t>
                      </m:r>
                      <m:r>
                        <a:rPr lang="es-AR" sz="28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AR" sz="28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𝑒𝑙</m:t>
                      </m:r>
                      <m:r>
                        <a:rPr lang="es-AR" sz="28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AR" sz="28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𝑒𝑠𝑝𝑎𝑐𝑖𝑜</m:t>
                      </m:r>
                      <m:r>
                        <a:rPr lang="es-AR" sz="28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AR" sz="28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𝑡𝑒𝑚𝑝𝑜𝑟𝑎𝑙</m:t>
                      </m:r>
                      <m:r>
                        <a:rPr lang="es-AR" sz="28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s-AR" sz="2800" i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" y="2611998"/>
                <a:ext cx="8547845" cy="3539430"/>
              </a:xfrm>
              <a:prstGeom prst="rect">
                <a:avLst/>
              </a:prstGeom>
              <a:blipFill>
                <a:blip r:embed="rId3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5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10/19/2017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79512" y="4727"/>
                <a:ext cx="8640960" cy="715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3200" i="1" dirty="0"/>
                  <a:t>Notación: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AR" sz="2800" i="1" smtClean="0">
                        <a:latin typeface="Cambria Math"/>
                        <a:ea typeface="Cambria Math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s-AR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AR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s-AR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AR" sz="2800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s-AR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s-AR" sz="28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s-AR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AR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s-AR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  <m:r>
                      <a:rPr lang="es-AR" sz="2800" b="0" i="1" smtClean="0">
                        <a:latin typeface="Cambria Math"/>
                        <a:ea typeface="Cambria Math"/>
                      </a:rPr>
                      <m:t>   (1)</m:t>
                    </m:r>
                  </m:oMath>
                </a14:m>
                <a:r>
                  <a:rPr lang="es-A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Light" panose="020F0302020204030204" pitchFamily="34" charset="0"/>
                  </a:rPr>
                  <a:t> </a:t>
                </a:r>
              </a:p>
              <a:p>
                <a:r>
                  <a:rPr lang="es-AR" sz="2400" i="1" dirty="0">
                    <a:effectLst/>
                  </a:rPr>
                  <a:t>Siempre que la integral exista. De manera similar,  definimos la transformada inversa de Fourier de 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effectLst/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s-AR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s-AR" sz="2400" b="0" i="1" smtClean="0">
                            <a:effectLst/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s-AR" sz="2400" i="1" dirty="0">
                    <a:effectLst/>
                  </a:rPr>
                  <a:t> como:</a:t>
                </a:r>
                <a:endParaRPr lang="es-A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</a:endParaRPr>
              </a:p>
              <a:p>
                <a:r>
                  <a:rPr lang="es-AR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ℱ</m:t>
                        </m:r>
                      </m:e>
                      <m:sup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s-AR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s-AR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AR" sz="28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s-AR" sz="2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AR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s-AR" sz="28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s-AR" sz="28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  <m:sSup>
                          <m:sSup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AR" sz="2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s-AR" sz="28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s-AR" sz="2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s-AR" sz="2800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s-AR" sz="280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nary>
                  </m:oMath>
                </a14:m>
                <a:endParaRPr lang="es-AR" sz="2800" dirty="0">
                  <a:ea typeface="Cambria Math"/>
                </a:endParaRPr>
              </a:p>
              <a:p>
                <a:r>
                  <a:rPr lang="es-AR" sz="2400" i="1" dirty="0">
                    <a:effectLst/>
                  </a:rPr>
                  <a:t>Siempre que exista la integral. Las relaciones anteriores juntas </a:t>
                </a:r>
                <a:r>
                  <a:rPr lang="es-AR" sz="2400" b="1" i="1" dirty="0">
                    <a:solidFill>
                      <a:srgbClr val="FF0000"/>
                    </a:solidFill>
                    <a:effectLst/>
                  </a:rPr>
                  <a:t>constituyen  el par de transformadas de Fourier  </a:t>
                </a:r>
                <a:r>
                  <a:rPr lang="es-AR" sz="2400" b="1" i="1" dirty="0">
                    <a:effectLst/>
                  </a:rPr>
                  <a:t>y proporcionan una trayectoria entre las representaciones del dominio del tiempo y de la frecuencia de una señal. La ecuación (1) expresa f(t) en el dominio de las frecuencias y es análogo a resolverla en las componentes armónicas con frecuencia </a:t>
                </a:r>
                <a14:m>
                  <m:oMath xmlns:m="http://schemas.openxmlformats.org/officeDocument/2006/math">
                    <m:r>
                      <a:rPr lang="es-AR" sz="2400" b="1" i="1" smtClean="0">
                        <a:effectLst/>
                        <a:latin typeface="Cambria Math"/>
                        <a:ea typeface="Cambria Math"/>
                      </a:rPr>
                      <m:t>𝝎</m:t>
                    </m:r>
                  </m:oMath>
                </a14:m>
                <a:r>
                  <a:rPr lang="es-AR" sz="2400" b="1" i="1" dirty="0">
                    <a:effectLst/>
                  </a:rPr>
                  <a:t> que varía continuamente. Esto contrasta con la representación en serie de Fourier de una señal periódica donde las frecuencias toman valores discretos.</a:t>
                </a:r>
              </a:p>
              <a:p>
                <a:endParaRPr lang="es-AR" sz="2000" b="1" i="1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27"/>
                <a:ext cx="8640960" cy="7158306"/>
              </a:xfrm>
              <a:prstGeom prst="rect">
                <a:avLst/>
              </a:prstGeom>
              <a:blipFill>
                <a:blip r:embed="rId2"/>
                <a:stretch>
                  <a:fillRect l="-1763" t="-1193" r="-19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7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8059</TotalTime>
  <Words>1909</Words>
  <Application>Microsoft Office PowerPoint</Application>
  <PresentationFormat>Presentación en pantalla (4:3)</PresentationFormat>
  <Paragraphs>291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Calibri</vt:lpstr>
      <vt:lpstr>Calibri Light</vt:lpstr>
      <vt:lpstr>Cambria Math</vt:lpstr>
      <vt:lpstr>Century Schoolbook</vt:lpstr>
      <vt:lpstr>Wingdings</vt:lpstr>
      <vt:lpstr>Wingdings 2</vt:lpstr>
      <vt:lpstr>Oriel</vt:lpstr>
      <vt:lpstr>TRANSFORMADA DE FOURIER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TRANSFORMADA DE FOURIER</dc:title>
  <dc:creator>Miryam</dc:creator>
  <cp:lastModifiedBy>MIRYAM SASSANO</cp:lastModifiedBy>
  <cp:revision>73</cp:revision>
  <dcterms:created xsi:type="dcterms:W3CDTF">2015-10-01T01:27:38Z</dcterms:created>
  <dcterms:modified xsi:type="dcterms:W3CDTF">2017-10-19T21:58:20Z</dcterms:modified>
</cp:coreProperties>
</file>