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Arial Narrow" panose="020B0606020202030204" pitchFamily="34" charset="0"/>
      <p:regular r:id="rId13"/>
      <p:bold r:id="rId14"/>
      <p:italic r:id="rId15"/>
      <p:boldItalic r:id="rId16"/>
    </p:embeddedFont>
  </p:embeddedFontLst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14" y="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18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3442" y="4744575"/>
            <a:ext cx="1751967" cy="369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62162" y="1864496"/>
            <a:ext cx="4619674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15" dirty="0"/>
              <a:t>Maquetado </a:t>
            </a:r>
            <a:r>
              <a:rPr spc="-20" dirty="0"/>
              <a:t>Avanzado: </a:t>
            </a:r>
            <a:r>
              <a:rPr spc="-5" dirty="0"/>
              <a:t>HTML5 </a:t>
            </a:r>
            <a:r>
              <a:rPr spc="-25" dirty="0"/>
              <a:t>y</a:t>
            </a:r>
            <a:r>
              <a:rPr spc="-55" dirty="0"/>
              <a:t> </a:t>
            </a:r>
            <a:r>
              <a:rPr dirty="0"/>
              <a:t>CSS3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66666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15" dirty="0"/>
              <a:t>Maquetado </a:t>
            </a:r>
            <a:r>
              <a:rPr spc="-20" dirty="0"/>
              <a:t>Avanzado: </a:t>
            </a:r>
            <a:r>
              <a:rPr spc="-5" dirty="0"/>
              <a:t>HTML5 </a:t>
            </a:r>
            <a:r>
              <a:rPr spc="-25" dirty="0"/>
              <a:t>y</a:t>
            </a:r>
            <a:r>
              <a:rPr spc="-55" dirty="0"/>
              <a:t> </a:t>
            </a:r>
            <a:r>
              <a:rPr dirty="0"/>
              <a:t>CSS3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66666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15" dirty="0"/>
              <a:t>Maquetado </a:t>
            </a:r>
            <a:r>
              <a:rPr spc="-20" dirty="0"/>
              <a:t>Avanzado: </a:t>
            </a:r>
            <a:r>
              <a:rPr spc="-5" dirty="0"/>
              <a:t>HTML5 </a:t>
            </a:r>
            <a:r>
              <a:rPr spc="-25" dirty="0"/>
              <a:t>y</a:t>
            </a:r>
            <a:r>
              <a:rPr spc="-55" dirty="0"/>
              <a:t> </a:t>
            </a:r>
            <a:r>
              <a:rPr dirty="0"/>
              <a:t>CSS3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66666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15" dirty="0"/>
              <a:t>Maquetado </a:t>
            </a:r>
            <a:r>
              <a:rPr spc="-20" dirty="0"/>
              <a:t>Avanzado: </a:t>
            </a:r>
            <a:r>
              <a:rPr spc="-5" dirty="0"/>
              <a:t>HTML5 </a:t>
            </a:r>
            <a:r>
              <a:rPr spc="-25" dirty="0"/>
              <a:t>y</a:t>
            </a:r>
            <a:r>
              <a:rPr spc="-55" dirty="0"/>
              <a:t> </a:t>
            </a:r>
            <a:r>
              <a:rPr dirty="0"/>
              <a:t>CSS3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15" dirty="0"/>
              <a:t>Maquetado </a:t>
            </a:r>
            <a:r>
              <a:rPr spc="-20" dirty="0"/>
              <a:t>Avanzado: </a:t>
            </a:r>
            <a:r>
              <a:rPr spc="-5" dirty="0"/>
              <a:t>HTML5 </a:t>
            </a:r>
            <a:r>
              <a:rPr spc="-25" dirty="0"/>
              <a:t>y</a:t>
            </a:r>
            <a:r>
              <a:rPr spc="-55" dirty="0"/>
              <a:t> </a:t>
            </a:r>
            <a:r>
              <a:rPr dirty="0"/>
              <a:t>CSS3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714849"/>
            <a:ext cx="9144000" cy="429259"/>
          </a:xfrm>
          <a:custGeom>
            <a:avLst/>
            <a:gdLst/>
            <a:ahLst/>
            <a:cxnLst/>
            <a:rect l="l" t="t" r="r" b="b"/>
            <a:pathLst>
              <a:path w="9144000" h="429260">
                <a:moveTo>
                  <a:pt x="9143999" y="428699"/>
                </a:moveTo>
                <a:lnTo>
                  <a:pt x="0" y="4286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28699"/>
                </a:lnTo>
                <a:close/>
              </a:path>
            </a:pathLst>
          </a:custGeom>
          <a:solidFill>
            <a:srgbClr val="518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63442" y="4744574"/>
            <a:ext cx="1751967" cy="369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5351" y="588908"/>
            <a:ext cx="755329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666666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5234" y="939846"/>
            <a:ext cx="8233530" cy="3488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4550" y="4815240"/>
            <a:ext cx="2597150" cy="265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15" dirty="0"/>
              <a:t>Maquetado </a:t>
            </a:r>
            <a:r>
              <a:rPr spc="-20" dirty="0"/>
              <a:t>Avanzado: </a:t>
            </a:r>
            <a:r>
              <a:rPr spc="-5" dirty="0"/>
              <a:t>HTML5 </a:t>
            </a:r>
            <a:r>
              <a:rPr spc="-25" dirty="0"/>
              <a:t>y</a:t>
            </a:r>
            <a:r>
              <a:rPr spc="-55" dirty="0"/>
              <a:t> </a:t>
            </a:r>
            <a:r>
              <a:rPr dirty="0"/>
              <a:t>CSS3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229963"/>
            <a:ext cx="7385050" cy="122682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3000" spc="-5" dirty="0">
                <a:solidFill>
                  <a:srgbClr val="45637F"/>
                </a:solidFill>
              </a:rPr>
              <a:t>box-shadow</a:t>
            </a:r>
            <a:endParaRPr sz="3000"/>
          </a:p>
          <a:p>
            <a:pPr marL="19050" marR="5080">
              <a:lnSpc>
                <a:spcPct val="101600"/>
              </a:lnSpc>
              <a:spcBef>
                <a:spcPts val="660"/>
              </a:spcBef>
            </a:pP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En </a:t>
            </a:r>
            <a:r>
              <a:rPr sz="1600" spc="-5" dirty="0">
                <a:solidFill>
                  <a:srgbClr val="000000"/>
                </a:solidFill>
              </a:rPr>
              <a:t>CSS3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, se </a:t>
            </a:r>
            <a:r>
              <a:rPr sz="1600" b="0" spc="20" dirty="0">
                <a:solidFill>
                  <a:srgbClr val="000000"/>
                </a:solidFill>
                <a:latin typeface="Arial Narrow"/>
                <a:cs typeface="Arial Narrow"/>
              </a:rPr>
              <a:t>utiliza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la </a:t>
            </a:r>
            <a:r>
              <a:rPr sz="1600" b="0" spc="5" dirty="0">
                <a:solidFill>
                  <a:srgbClr val="000000"/>
                </a:solidFill>
                <a:latin typeface="Arial Narrow"/>
                <a:cs typeface="Arial Narrow"/>
              </a:rPr>
              <a:t>propiedad </a:t>
            </a:r>
            <a:r>
              <a:rPr sz="1600" dirty="0">
                <a:solidFill>
                  <a:srgbClr val="000000"/>
                </a:solidFill>
              </a:rPr>
              <a:t>box-shadow </a:t>
            </a: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crear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sombras como podemos ver en los ejemplos a 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continuación,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291" y="1545625"/>
            <a:ext cx="3146559" cy="27308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59715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 smtClean="0"/>
              <a:t>Codo a Codo</a:t>
            </a:r>
            <a:endParaRPr dirty="0"/>
          </a:p>
        </p:txBody>
      </p:sp>
      <p:sp>
        <p:nvSpPr>
          <p:cNvPr id="5" name="Rectángulo 4"/>
          <p:cNvSpPr/>
          <p:nvPr/>
        </p:nvSpPr>
        <p:spPr>
          <a:xfrm>
            <a:off x="7162800" y="4781550"/>
            <a:ext cx="18288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229963"/>
            <a:ext cx="1848485" cy="979169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3000" spc="-5" dirty="0">
                <a:solidFill>
                  <a:srgbClr val="45637F"/>
                </a:solidFill>
              </a:rPr>
              <a:t>box-shadow</a:t>
            </a:r>
            <a:endParaRPr sz="3000"/>
          </a:p>
          <a:p>
            <a:pPr marL="19050">
              <a:lnSpc>
                <a:spcPct val="100000"/>
              </a:lnSpc>
              <a:spcBef>
                <a:spcPts val="695"/>
              </a:spcBef>
            </a:pPr>
            <a:r>
              <a:rPr sz="1600" b="0" spc="-15" dirty="0">
                <a:solidFill>
                  <a:srgbClr val="000000"/>
                </a:solidFill>
                <a:latin typeface="Arial Narrow"/>
                <a:cs typeface="Arial Narrow"/>
              </a:rPr>
              <a:t>Valores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de la</a:t>
            </a:r>
            <a:r>
              <a:rPr sz="1600" b="0" spc="-3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sz="1600" b="0" spc="5" dirty="0">
                <a:solidFill>
                  <a:srgbClr val="000000"/>
                </a:solidFill>
                <a:latin typeface="Arial Narrow"/>
                <a:cs typeface="Arial Narrow"/>
              </a:rPr>
              <a:t>propiedad,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59715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8000" rIns="0" bIns="0" rtlCol="0">
            <a:spAutoFit/>
          </a:bodyPr>
          <a:lstStyle/>
          <a:p>
            <a:pPr marL="807720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807085" algn="l"/>
                <a:tab pos="807720" algn="l"/>
              </a:tabLst>
            </a:pPr>
            <a:r>
              <a:rPr dirty="0"/>
              <a:t>h-shadow</a:t>
            </a:r>
          </a:p>
          <a:p>
            <a:pPr marL="350520" marR="474345">
              <a:lnSpc>
                <a:spcPct val="101600"/>
              </a:lnSpc>
            </a:pPr>
            <a:r>
              <a:rPr b="0" spc="5" dirty="0">
                <a:latin typeface="Arial Narrow"/>
                <a:cs typeface="Arial Narrow"/>
              </a:rPr>
              <a:t>Desplazamiento </a:t>
            </a:r>
            <a:r>
              <a:rPr b="0" spc="-5" dirty="0">
                <a:latin typeface="Arial Narrow"/>
                <a:cs typeface="Arial Narrow"/>
              </a:rPr>
              <a:t>de la sombra en el eje x, </a:t>
            </a:r>
            <a:r>
              <a:rPr b="0" spc="35" dirty="0">
                <a:latin typeface="Arial Narrow"/>
                <a:cs typeface="Arial Narrow"/>
              </a:rPr>
              <a:t>si </a:t>
            </a:r>
            <a:r>
              <a:rPr b="0" spc="-5" dirty="0">
                <a:latin typeface="Arial Narrow"/>
                <a:cs typeface="Arial Narrow"/>
              </a:rPr>
              <a:t>se pone un valor </a:t>
            </a:r>
            <a:r>
              <a:rPr b="0" spc="5" dirty="0">
                <a:latin typeface="Arial Narrow"/>
                <a:cs typeface="Arial Narrow"/>
              </a:rPr>
              <a:t>negativo </a:t>
            </a:r>
            <a:r>
              <a:rPr b="0" spc="-5" dirty="0">
                <a:latin typeface="Arial Narrow"/>
                <a:cs typeface="Arial Narrow"/>
              </a:rPr>
              <a:t>la sombra empezará del lado  </a:t>
            </a:r>
            <a:r>
              <a:rPr b="0" spc="15" dirty="0">
                <a:latin typeface="Arial Narrow"/>
                <a:cs typeface="Arial Narrow"/>
              </a:rPr>
              <a:t>izquierdo </a:t>
            </a:r>
            <a:r>
              <a:rPr b="0" spc="-5" dirty="0">
                <a:latin typeface="Arial Narrow"/>
                <a:cs typeface="Arial Narrow"/>
              </a:rPr>
              <a:t>en vez del lado derecho que es su valor</a:t>
            </a:r>
            <a:r>
              <a:rPr b="0" spc="45" dirty="0">
                <a:latin typeface="Arial Narrow"/>
                <a:cs typeface="Arial Narrow"/>
              </a:rPr>
              <a:t> </a:t>
            </a:r>
            <a:r>
              <a:rPr b="0" dirty="0">
                <a:latin typeface="Arial Narrow"/>
                <a:cs typeface="Arial Narrow"/>
              </a:rPr>
              <a:t>predeterminado.</a:t>
            </a:r>
          </a:p>
          <a:p>
            <a:pPr marL="337820">
              <a:lnSpc>
                <a:spcPct val="100000"/>
              </a:lnSpc>
              <a:spcBef>
                <a:spcPts val="25"/>
              </a:spcBef>
            </a:pPr>
            <a:endParaRPr sz="1700">
              <a:latin typeface="Arial Narrow"/>
              <a:cs typeface="Arial Narrow"/>
            </a:endParaRPr>
          </a:p>
          <a:p>
            <a:pPr marL="807720" indent="-351790">
              <a:lnSpc>
                <a:spcPct val="100000"/>
              </a:lnSpc>
              <a:buFont typeface="Arial"/>
              <a:buChar char="●"/>
              <a:tabLst>
                <a:tab pos="807085" algn="l"/>
                <a:tab pos="807720" algn="l"/>
              </a:tabLst>
            </a:pPr>
            <a:r>
              <a:rPr dirty="0"/>
              <a:t>v-shadow</a:t>
            </a:r>
          </a:p>
          <a:p>
            <a:pPr marL="350520" marR="5080">
              <a:lnSpc>
                <a:spcPct val="101600"/>
              </a:lnSpc>
            </a:pPr>
            <a:r>
              <a:rPr b="0" spc="5" dirty="0">
                <a:latin typeface="Arial Narrow"/>
                <a:cs typeface="Arial Narrow"/>
              </a:rPr>
              <a:t>Desplazamiento </a:t>
            </a:r>
            <a:r>
              <a:rPr b="0" spc="-5" dirty="0">
                <a:latin typeface="Arial Narrow"/>
                <a:cs typeface="Arial Narrow"/>
              </a:rPr>
              <a:t>de la sombra en el eje </a:t>
            </a:r>
            <a:r>
              <a:rPr b="0" spc="-50" dirty="0">
                <a:latin typeface="Arial Narrow"/>
                <a:cs typeface="Arial Narrow"/>
              </a:rPr>
              <a:t>y, </a:t>
            </a:r>
            <a:r>
              <a:rPr b="0" spc="35" dirty="0">
                <a:latin typeface="Arial Narrow"/>
                <a:cs typeface="Arial Narrow"/>
              </a:rPr>
              <a:t>si </a:t>
            </a:r>
            <a:r>
              <a:rPr b="0" spc="-5" dirty="0">
                <a:latin typeface="Arial Narrow"/>
                <a:cs typeface="Arial Narrow"/>
              </a:rPr>
              <a:t>ponemos un valor </a:t>
            </a:r>
            <a:r>
              <a:rPr b="0" spc="5" dirty="0">
                <a:latin typeface="Arial Narrow"/>
                <a:cs typeface="Arial Narrow"/>
              </a:rPr>
              <a:t>negativo, </a:t>
            </a:r>
            <a:r>
              <a:rPr b="0" spc="-5" dirty="0">
                <a:latin typeface="Arial Narrow"/>
                <a:cs typeface="Arial Narrow"/>
              </a:rPr>
              <a:t>la sombra se moverá </a:t>
            </a:r>
            <a:r>
              <a:rPr b="0" spc="10" dirty="0">
                <a:latin typeface="Arial Narrow"/>
                <a:cs typeface="Arial Narrow"/>
              </a:rPr>
              <a:t>hacia arriba  </a:t>
            </a:r>
            <a:r>
              <a:rPr b="0" spc="-5" dirty="0">
                <a:latin typeface="Arial Narrow"/>
                <a:cs typeface="Arial Narrow"/>
              </a:rPr>
              <a:t>en vez de permanecer</a:t>
            </a:r>
            <a:r>
              <a:rPr b="0" spc="15" dirty="0">
                <a:latin typeface="Arial Narrow"/>
                <a:cs typeface="Arial Narrow"/>
              </a:rPr>
              <a:t> </a:t>
            </a:r>
            <a:r>
              <a:rPr b="0" spc="-5" dirty="0">
                <a:latin typeface="Arial Narrow"/>
                <a:cs typeface="Arial Narrow"/>
              </a:rPr>
              <a:t>abajo.</a:t>
            </a:r>
          </a:p>
          <a:p>
            <a:pPr marL="337820">
              <a:lnSpc>
                <a:spcPct val="100000"/>
              </a:lnSpc>
              <a:spcBef>
                <a:spcPts val="30"/>
              </a:spcBef>
            </a:pPr>
            <a:endParaRPr sz="1700">
              <a:latin typeface="Arial Narrow"/>
              <a:cs typeface="Arial Narrow"/>
            </a:endParaRPr>
          </a:p>
          <a:p>
            <a:pPr marL="807720" indent="-351790">
              <a:lnSpc>
                <a:spcPct val="100000"/>
              </a:lnSpc>
              <a:buFont typeface="Arial"/>
              <a:buChar char="●"/>
              <a:tabLst>
                <a:tab pos="807085" algn="l"/>
                <a:tab pos="807720" algn="l"/>
              </a:tabLst>
            </a:pPr>
            <a:r>
              <a:rPr dirty="0"/>
              <a:t>blur</a:t>
            </a:r>
          </a:p>
          <a:p>
            <a:pPr marL="350520" marR="829310">
              <a:lnSpc>
                <a:spcPct val="101600"/>
              </a:lnSpc>
            </a:pPr>
            <a:r>
              <a:rPr b="0" spc="-5" dirty="0">
                <a:latin typeface="Arial Narrow"/>
                <a:cs typeface="Arial Narrow"/>
              </a:rPr>
              <a:t>Desenfoque de la sombra, o </a:t>
            </a:r>
            <a:r>
              <a:rPr b="0" spc="15" dirty="0">
                <a:latin typeface="Arial Narrow"/>
                <a:cs typeface="Arial Narrow"/>
              </a:rPr>
              <a:t>difuminado </a:t>
            </a:r>
            <a:r>
              <a:rPr b="0" dirty="0">
                <a:latin typeface="Arial Narrow"/>
                <a:cs typeface="Arial Narrow"/>
              </a:rPr>
              <a:t>, </a:t>
            </a:r>
            <a:r>
              <a:rPr b="0" spc="-5" dirty="0">
                <a:latin typeface="Arial Narrow"/>
                <a:cs typeface="Arial Narrow"/>
              </a:rPr>
              <a:t>cuanto mayor el valor más </a:t>
            </a:r>
            <a:r>
              <a:rPr b="0" spc="15" dirty="0">
                <a:latin typeface="Arial Narrow"/>
                <a:cs typeface="Arial Narrow"/>
              </a:rPr>
              <a:t>difuminada </a:t>
            </a:r>
            <a:r>
              <a:rPr b="0" spc="-5" dirty="0">
                <a:latin typeface="Arial Narrow"/>
                <a:cs typeface="Arial Narrow"/>
              </a:rPr>
              <a:t>estará el valor  </a:t>
            </a:r>
            <a:r>
              <a:rPr b="0" spc="5" dirty="0">
                <a:latin typeface="Arial Narrow"/>
                <a:cs typeface="Arial Narrow"/>
              </a:rPr>
              <a:t>predeterminado </a:t>
            </a:r>
            <a:r>
              <a:rPr b="0" spc="-5" dirty="0">
                <a:latin typeface="Arial Narrow"/>
                <a:cs typeface="Arial Narrow"/>
              </a:rPr>
              <a:t>es</a:t>
            </a:r>
            <a:r>
              <a:rPr b="0" spc="-10" dirty="0">
                <a:latin typeface="Arial Narrow"/>
                <a:cs typeface="Arial Narrow"/>
              </a:rPr>
              <a:t> </a:t>
            </a:r>
            <a:r>
              <a:rPr b="0" spc="-5" dirty="0">
                <a:latin typeface="Arial Narrow"/>
                <a:cs typeface="Arial Narrow"/>
              </a:rPr>
              <a:t>0.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162800" y="4781550"/>
            <a:ext cx="18288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229963"/>
            <a:ext cx="1848485" cy="979169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3000" spc="-5" dirty="0">
                <a:solidFill>
                  <a:srgbClr val="45637F"/>
                </a:solidFill>
              </a:rPr>
              <a:t>box-shadow</a:t>
            </a:r>
            <a:endParaRPr sz="3000"/>
          </a:p>
          <a:p>
            <a:pPr marL="19050">
              <a:lnSpc>
                <a:spcPct val="100000"/>
              </a:lnSpc>
              <a:spcBef>
                <a:spcPts val="695"/>
              </a:spcBef>
            </a:pPr>
            <a:r>
              <a:rPr sz="1600" b="0" spc="-15" dirty="0">
                <a:solidFill>
                  <a:srgbClr val="000000"/>
                </a:solidFill>
                <a:latin typeface="Arial Narrow"/>
                <a:cs typeface="Arial Narrow"/>
              </a:rPr>
              <a:t>Valores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de la</a:t>
            </a:r>
            <a:r>
              <a:rPr sz="1600" b="0" spc="-3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sz="1600" b="0" spc="5" dirty="0">
                <a:solidFill>
                  <a:srgbClr val="000000"/>
                </a:solidFill>
                <a:latin typeface="Arial Narrow"/>
                <a:cs typeface="Arial Narrow"/>
              </a:rPr>
              <a:t>propiedad,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59715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3" name="object 3"/>
          <p:cNvSpPr txBox="1"/>
          <p:nvPr/>
        </p:nvSpPr>
        <p:spPr>
          <a:xfrm>
            <a:off x="793175" y="1435146"/>
            <a:ext cx="7888605" cy="249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b="1" dirty="0">
                <a:latin typeface="Arial Narrow"/>
                <a:cs typeface="Arial Narrow"/>
              </a:rPr>
              <a:t>Color</a:t>
            </a:r>
            <a:endParaRPr sz="1600">
              <a:latin typeface="Arial Narrow"/>
              <a:cs typeface="Arial Narrow"/>
            </a:endParaRPr>
          </a:p>
          <a:p>
            <a:pPr marL="12700" marR="5080">
              <a:lnSpc>
                <a:spcPct val="101600"/>
              </a:lnSpc>
            </a:pPr>
            <a:r>
              <a:rPr sz="1600" spc="-5" dirty="0">
                <a:latin typeface="Arial Narrow"/>
                <a:cs typeface="Arial Narrow"/>
              </a:rPr>
              <a:t>color de la sombra(los valores son los que conocemos </a:t>
            </a:r>
            <a:r>
              <a:rPr sz="1600" dirty="0">
                <a:latin typeface="Arial Narrow"/>
                <a:cs typeface="Arial Narrow"/>
              </a:rPr>
              <a:t>para </a:t>
            </a:r>
            <a:r>
              <a:rPr sz="1600" spc="-5" dirty="0">
                <a:latin typeface="Arial Narrow"/>
                <a:cs typeface="Arial Narrow"/>
              </a:rPr>
              <a:t>background-color y </a:t>
            </a:r>
            <a:r>
              <a:rPr sz="1600" spc="-15" dirty="0">
                <a:latin typeface="Arial Narrow"/>
                <a:cs typeface="Arial Narrow"/>
              </a:rPr>
              <a:t>color, </a:t>
            </a:r>
            <a:r>
              <a:rPr sz="1600" spc="5" dirty="0">
                <a:latin typeface="Arial Narrow"/>
                <a:cs typeface="Arial Narrow"/>
              </a:rPr>
              <a:t>incluídos </a:t>
            </a:r>
            <a:r>
              <a:rPr sz="1600" spc="-5" dirty="0">
                <a:latin typeface="Arial Narrow"/>
                <a:cs typeface="Arial Narrow"/>
              </a:rPr>
              <a:t>los valores  nuevos </a:t>
            </a:r>
            <a:r>
              <a:rPr sz="1600" spc="10" dirty="0">
                <a:latin typeface="Arial Narrow"/>
                <a:cs typeface="Arial Narrow"/>
              </a:rPr>
              <a:t>vistos </a:t>
            </a:r>
            <a:r>
              <a:rPr sz="1600" spc="-5" dirty="0">
                <a:latin typeface="Arial Narrow"/>
                <a:cs typeface="Arial Narrow"/>
              </a:rPr>
              <a:t>en esta</a:t>
            </a:r>
            <a:r>
              <a:rPr sz="1600" dirty="0">
                <a:latin typeface="Arial Narrow"/>
                <a:cs typeface="Arial Narrow"/>
              </a:rPr>
              <a:t> </a:t>
            </a:r>
            <a:r>
              <a:rPr sz="1600" spc="-5" dirty="0">
                <a:latin typeface="Arial Narrow"/>
                <a:cs typeface="Arial Narrow"/>
              </a:rPr>
              <a:t>clase).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Arial Narrow"/>
              <a:cs typeface="Arial Narrow"/>
            </a:endParaRPr>
          </a:p>
          <a:p>
            <a:pPr marL="469900" indent="-35179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b="1" dirty="0">
                <a:latin typeface="Arial Narrow"/>
                <a:cs typeface="Arial Narrow"/>
              </a:rPr>
              <a:t>Distance o</a:t>
            </a:r>
            <a:r>
              <a:rPr sz="1600" b="1" spc="-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spread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spc="-25" dirty="0">
                <a:latin typeface="Arial Narrow"/>
                <a:cs typeface="Arial Narrow"/>
              </a:rPr>
              <a:t>Tamaño </a:t>
            </a:r>
            <a:r>
              <a:rPr sz="1600" spc="-5" dirty="0">
                <a:latin typeface="Arial Narrow"/>
                <a:cs typeface="Arial Narrow"/>
              </a:rPr>
              <a:t>de la sombra, cuando mayor el valor mayor la</a:t>
            </a:r>
            <a:r>
              <a:rPr sz="1600" spc="80" dirty="0">
                <a:latin typeface="Arial Narrow"/>
                <a:cs typeface="Arial Narrow"/>
              </a:rPr>
              <a:t> </a:t>
            </a:r>
            <a:r>
              <a:rPr sz="1600" spc="15" dirty="0">
                <a:latin typeface="Arial Narrow"/>
                <a:cs typeface="Arial Narrow"/>
              </a:rPr>
              <a:t>distancia.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Arial Narrow"/>
              <a:cs typeface="Arial Narrow"/>
            </a:endParaRPr>
          </a:p>
          <a:p>
            <a:pPr marL="469900" indent="-35179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b="1" dirty="0">
                <a:latin typeface="Arial Narrow"/>
                <a:cs typeface="Arial Narrow"/>
              </a:rPr>
              <a:t>Posición</a:t>
            </a:r>
            <a:endParaRPr sz="1600">
              <a:latin typeface="Arial Narrow"/>
              <a:cs typeface="Arial Narrow"/>
            </a:endParaRPr>
          </a:p>
          <a:p>
            <a:pPr marL="12700" marR="382905">
              <a:lnSpc>
                <a:spcPct val="101600"/>
              </a:lnSpc>
            </a:pPr>
            <a:r>
              <a:rPr sz="1600" spc="10" dirty="0">
                <a:latin typeface="Arial Narrow"/>
                <a:cs typeface="Arial Narrow"/>
              </a:rPr>
              <a:t>inset </a:t>
            </a:r>
            <a:r>
              <a:rPr sz="1600" spc="-5" dirty="0">
                <a:latin typeface="Arial Narrow"/>
                <a:cs typeface="Arial Narrow"/>
              </a:rPr>
              <a:t>o outset, </a:t>
            </a:r>
            <a:r>
              <a:rPr sz="1600" spc="10" dirty="0">
                <a:latin typeface="Arial Narrow"/>
                <a:cs typeface="Arial Narrow"/>
              </a:rPr>
              <a:t>deﬁne </a:t>
            </a:r>
            <a:r>
              <a:rPr sz="1600" spc="35" dirty="0">
                <a:latin typeface="Arial Narrow"/>
                <a:cs typeface="Arial Narrow"/>
              </a:rPr>
              <a:t>si </a:t>
            </a:r>
            <a:r>
              <a:rPr sz="1600" spc="-5" dirty="0">
                <a:latin typeface="Arial Narrow"/>
                <a:cs typeface="Arial Narrow"/>
              </a:rPr>
              <a:t>la sombra es </a:t>
            </a:r>
            <a:r>
              <a:rPr sz="1600" spc="5" dirty="0">
                <a:latin typeface="Arial Narrow"/>
                <a:cs typeface="Arial Narrow"/>
              </a:rPr>
              <a:t>exterior </a:t>
            </a:r>
            <a:r>
              <a:rPr sz="1600" spc="-5" dirty="0">
                <a:latin typeface="Arial Narrow"/>
                <a:cs typeface="Arial Narrow"/>
              </a:rPr>
              <a:t>o </a:t>
            </a:r>
            <a:r>
              <a:rPr sz="1600" spc="5" dirty="0">
                <a:latin typeface="Arial Narrow"/>
                <a:cs typeface="Arial Narrow"/>
              </a:rPr>
              <a:t>interior, </a:t>
            </a:r>
            <a:r>
              <a:rPr sz="1600" spc="-5" dirty="0">
                <a:latin typeface="Arial Narrow"/>
                <a:cs typeface="Arial Narrow"/>
              </a:rPr>
              <a:t>el valor </a:t>
            </a:r>
            <a:r>
              <a:rPr sz="1600" spc="5" dirty="0">
                <a:latin typeface="Arial Narrow"/>
                <a:cs typeface="Arial Narrow"/>
              </a:rPr>
              <a:t>predeterminado </a:t>
            </a:r>
            <a:r>
              <a:rPr sz="1600" spc="-5" dirty="0">
                <a:latin typeface="Arial Narrow"/>
                <a:cs typeface="Arial Narrow"/>
              </a:rPr>
              <a:t>es outset, es </a:t>
            </a:r>
            <a:r>
              <a:rPr sz="1600" spc="10" dirty="0">
                <a:latin typeface="Arial Narrow"/>
                <a:cs typeface="Arial Narrow"/>
              </a:rPr>
              <a:t>decir </a:t>
            </a:r>
            <a:r>
              <a:rPr sz="1600" spc="-5" dirty="0">
                <a:latin typeface="Arial Narrow"/>
                <a:cs typeface="Arial Narrow"/>
              </a:rPr>
              <a:t>la  sombra está </a:t>
            </a:r>
            <a:r>
              <a:rPr sz="1600" spc="10" dirty="0">
                <a:latin typeface="Arial Narrow"/>
                <a:cs typeface="Arial Narrow"/>
              </a:rPr>
              <a:t>hacia</a:t>
            </a:r>
            <a:r>
              <a:rPr sz="1600" spc="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afuera.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162800" y="4781550"/>
            <a:ext cx="18288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229963"/>
            <a:ext cx="4857115" cy="979169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3000" spc="-5" dirty="0">
                <a:solidFill>
                  <a:srgbClr val="45637F"/>
                </a:solidFill>
              </a:rPr>
              <a:t>box-shadow</a:t>
            </a:r>
            <a:endParaRPr sz="3000"/>
          </a:p>
          <a:p>
            <a:pPr marL="19050">
              <a:lnSpc>
                <a:spcPct val="100000"/>
              </a:lnSpc>
              <a:spcBef>
                <a:spcPts val="695"/>
              </a:spcBef>
            </a:pP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A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través de los valores </a:t>
            </a:r>
            <a:r>
              <a:rPr sz="1600" dirty="0">
                <a:solidFill>
                  <a:srgbClr val="000000"/>
                </a:solidFill>
              </a:rPr>
              <a:t>anteriores podemos hacer lo</a:t>
            </a:r>
            <a:r>
              <a:rPr sz="1600" spc="-75" dirty="0">
                <a:solidFill>
                  <a:srgbClr val="000000"/>
                </a:solidFill>
              </a:rPr>
              <a:t> </a:t>
            </a:r>
            <a:r>
              <a:rPr sz="1600" dirty="0">
                <a:solidFill>
                  <a:srgbClr val="000000"/>
                </a:solidFill>
              </a:rPr>
              <a:t>siguiente,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175" y="2921047"/>
            <a:ext cx="354520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Narrow"/>
                <a:cs typeface="Arial Narrow"/>
              </a:rPr>
              <a:t>Se </a:t>
            </a:r>
            <a:r>
              <a:rPr sz="1600" spc="-5" dirty="0">
                <a:latin typeface="Arial Narrow"/>
                <a:cs typeface="Arial Narrow"/>
              </a:rPr>
              <a:t>verá de la </a:t>
            </a:r>
            <a:r>
              <a:rPr sz="1600" spc="15" dirty="0">
                <a:latin typeface="Arial Narrow"/>
                <a:cs typeface="Arial Narrow"/>
              </a:rPr>
              <a:t>siguiente </a:t>
            </a:r>
            <a:r>
              <a:rPr sz="1600" dirty="0">
                <a:latin typeface="Arial Narrow"/>
                <a:cs typeface="Arial Narrow"/>
              </a:rPr>
              <a:t>forma </a:t>
            </a:r>
            <a:r>
              <a:rPr sz="1600" spc="-5" dirty="0">
                <a:latin typeface="Arial Narrow"/>
                <a:cs typeface="Arial Narrow"/>
              </a:rPr>
              <a:t>en el </a:t>
            </a:r>
            <a:r>
              <a:rPr sz="1600" b="1" spc="-10" dirty="0">
                <a:latin typeface="Arial Narrow"/>
                <a:cs typeface="Arial Narrow"/>
              </a:rPr>
              <a:t>navegador,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3965" y="1516400"/>
            <a:ext cx="4976068" cy="12481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6025" y="3295025"/>
            <a:ext cx="3362324" cy="12481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59715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7162800" y="4781550"/>
            <a:ext cx="18288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229963"/>
            <a:ext cx="7444740" cy="122682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3000" dirty="0">
                <a:solidFill>
                  <a:srgbClr val="45637F"/>
                </a:solidFill>
              </a:rPr>
              <a:t>box-shadow: múltiples</a:t>
            </a:r>
            <a:r>
              <a:rPr sz="3000" spc="-20" dirty="0">
                <a:solidFill>
                  <a:srgbClr val="45637F"/>
                </a:solidFill>
              </a:rPr>
              <a:t> </a:t>
            </a:r>
            <a:r>
              <a:rPr sz="3000" dirty="0">
                <a:solidFill>
                  <a:srgbClr val="45637F"/>
                </a:solidFill>
              </a:rPr>
              <a:t>sombras</a:t>
            </a:r>
            <a:endParaRPr sz="3000"/>
          </a:p>
          <a:p>
            <a:pPr marL="19050" marR="5080">
              <a:lnSpc>
                <a:spcPct val="101600"/>
              </a:lnSpc>
              <a:spcBef>
                <a:spcPts val="660"/>
              </a:spcBef>
            </a:pP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Se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puede </a:t>
            </a:r>
            <a:r>
              <a:rPr sz="1600" b="0" dirty="0">
                <a:solidFill>
                  <a:srgbClr val="000000"/>
                </a:solidFill>
                <a:latin typeface="Arial Narrow"/>
                <a:cs typeface="Arial Narrow"/>
              </a:rPr>
              <a:t>trabajar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con </a:t>
            </a:r>
            <a:r>
              <a:rPr sz="1600" dirty="0">
                <a:solidFill>
                  <a:srgbClr val="000000"/>
                </a:solidFill>
              </a:rPr>
              <a:t>múltiples </a:t>
            </a:r>
            <a:r>
              <a:rPr sz="1600" spc="-5" dirty="0">
                <a:solidFill>
                  <a:srgbClr val="000000"/>
                </a:solidFill>
              </a:rPr>
              <a:t>sombras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, en la </a:t>
            </a:r>
            <a:r>
              <a:rPr sz="1600" b="0" spc="10" dirty="0">
                <a:solidFill>
                  <a:srgbClr val="000000"/>
                </a:solidFill>
                <a:latin typeface="Arial Narrow"/>
                <a:cs typeface="Arial Narrow"/>
              </a:rPr>
              <a:t>imagen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de la </a:t>
            </a:r>
            <a:r>
              <a:rPr sz="1600" b="0" spc="15" dirty="0">
                <a:solidFill>
                  <a:srgbClr val="000000"/>
                </a:solidFill>
                <a:latin typeface="Arial Narrow"/>
                <a:cs typeface="Arial Narrow"/>
              </a:rPr>
              <a:t>izquierda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veremos el </a:t>
            </a:r>
            <a:r>
              <a:rPr sz="1600" b="0" spc="15" dirty="0">
                <a:solidFill>
                  <a:srgbClr val="000000"/>
                </a:solidFill>
                <a:latin typeface="Arial Narrow"/>
                <a:cs typeface="Arial Narrow"/>
              </a:rPr>
              <a:t>código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en la de  la derecha como se ve en el</a:t>
            </a:r>
            <a:r>
              <a:rPr sz="1600" b="0" spc="3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Arial Narrow"/>
                <a:cs typeface="Arial Narrow"/>
              </a:rPr>
              <a:t>navegador,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200" y="1715700"/>
            <a:ext cx="6315724" cy="15841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3449" y="1570499"/>
            <a:ext cx="2153593" cy="214764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59715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7162800" y="4781550"/>
            <a:ext cx="18288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394756"/>
            <a:ext cx="4486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45637F"/>
                </a:solidFill>
              </a:rPr>
              <a:t>text-shadow: Sombra de</a:t>
            </a:r>
            <a:r>
              <a:rPr sz="3000" spc="-110" dirty="0">
                <a:solidFill>
                  <a:srgbClr val="45637F"/>
                </a:solidFill>
              </a:rPr>
              <a:t> </a:t>
            </a:r>
            <a:r>
              <a:rPr sz="3000" dirty="0">
                <a:solidFill>
                  <a:srgbClr val="45637F"/>
                </a:solidFill>
              </a:rPr>
              <a:t>texto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59715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7720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807085" algn="l"/>
                <a:tab pos="807720" algn="l"/>
              </a:tabLst>
            </a:pPr>
            <a:r>
              <a:rPr dirty="0"/>
              <a:t>h-shadow</a:t>
            </a:r>
          </a:p>
          <a:p>
            <a:pPr marL="350520" marR="474345">
              <a:lnSpc>
                <a:spcPct val="101600"/>
              </a:lnSpc>
            </a:pPr>
            <a:r>
              <a:rPr b="0" spc="5" dirty="0">
                <a:latin typeface="Arial Narrow"/>
                <a:cs typeface="Arial Narrow"/>
              </a:rPr>
              <a:t>Desplazamiento </a:t>
            </a:r>
            <a:r>
              <a:rPr b="0" spc="-5" dirty="0">
                <a:latin typeface="Arial Narrow"/>
                <a:cs typeface="Arial Narrow"/>
              </a:rPr>
              <a:t>de la sombra en el eje x, </a:t>
            </a:r>
            <a:r>
              <a:rPr b="0" spc="35" dirty="0">
                <a:latin typeface="Arial Narrow"/>
                <a:cs typeface="Arial Narrow"/>
              </a:rPr>
              <a:t>si </a:t>
            </a:r>
            <a:r>
              <a:rPr b="0" spc="-5" dirty="0">
                <a:latin typeface="Arial Narrow"/>
                <a:cs typeface="Arial Narrow"/>
              </a:rPr>
              <a:t>se pone un valor </a:t>
            </a:r>
            <a:r>
              <a:rPr b="0" spc="5" dirty="0">
                <a:latin typeface="Arial Narrow"/>
                <a:cs typeface="Arial Narrow"/>
              </a:rPr>
              <a:t>negativo </a:t>
            </a:r>
            <a:r>
              <a:rPr b="0" spc="-5" dirty="0">
                <a:latin typeface="Arial Narrow"/>
                <a:cs typeface="Arial Narrow"/>
              </a:rPr>
              <a:t>la sombra empezará del lado  </a:t>
            </a:r>
            <a:r>
              <a:rPr b="0" spc="15" dirty="0">
                <a:latin typeface="Arial Narrow"/>
                <a:cs typeface="Arial Narrow"/>
              </a:rPr>
              <a:t>izquierdo </a:t>
            </a:r>
            <a:r>
              <a:rPr b="0" spc="-5" dirty="0">
                <a:latin typeface="Arial Narrow"/>
                <a:cs typeface="Arial Narrow"/>
              </a:rPr>
              <a:t>en vez del lado derecho que es su valor</a:t>
            </a:r>
            <a:r>
              <a:rPr b="0" spc="45" dirty="0">
                <a:latin typeface="Arial Narrow"/>
                <a:cs typeface="Arial Narrow"/>
              </a:rPr>
              <a:t> </a:t>
            </a:r>
            <a:r>
              <a:rPr b="0" dirty="0">
                <a:latin typeface="Arial Narrow"/>
                <a:cs typeface="Arial Narrow"/>
              </a:rPr>
              <a:t>predeterminado.</a:t>
            </a:r>
          </a:p>
          <a:p>
            <a:pPr marL="337820">
              <a:lnSpc>
                <a:spcPct val="100000"/>
              </a:lnSpc>
              <a:spcBef>
                <a:spcPts val="25"/>
              </a:spcBef>
            </a:pPr>
            <a:endParaRPr sz="1700">
              <a:latin typeface="Arial Narrow"/>
              <a:cs typeface="Arial Narrow"/>
            </a:endParaRPr>
          </a:p>
          <a:p>
            <a:pPr marL="807720" indent="-351790">
              <a:lnSpc>
                <a:spcPct val="100000"/>
              </a:lnSpc>
              <a:buFont typeface="Arial"/>
              <a:buChar char="●"/>
              <a:tabLst>
                <a:tab pos="807085" algn="l"/>
                <a:tab pos="807720" algn="l"/>
              </a:tabLst>
            </a:pPr>
            <a:r>
              <a:rPr dirty="0"/>
              <a:t>v-shadow</a:t>
            </a:r>
          </a:p>
          <a:p>
            <a:pPr marL="350520" marR="5080">
              <a:lnSpc>
                <a:spcPct val="101600"/>
              </a:lnSpc>
            </a:pPr>
            <a:r>
              <a:rPr b="0" spc="5" dirty="0">
                <a:latin typeface="Arial Narrow"/>
                <a:cs typeface="Arial Narrow"/>
              </a:rPr>
              <a:t>Desplazamiento </a:t>
            </a:r>
            <a:r>
              <a:rPr b="0" spc="-5" dirty="0">
                <a:latin typeface="Arial Narrow"/>
                <a:cs typeface="Arial Narrow"/>
              </a:rPr>
              <a:t>de la sombra en el eje </a:t>
            </a:r>
            <a:r>
              <a:rPr b="0" spc="-50" dirty="0">
                <a:latin typeface="Arial Narrow"/>
                <a:cs typeface="Arial Narrow"/>
              </a:rPr>
              <a:t>y, </a:t>
            </a:r>
            <a:r>
              <a:rPr b="0" spc="35" dirty="0">
                <a:latin typeface="Arial Narrow"/>
                <a:cs typeface="Arial Narrow"/>
              </a:rPr>
              <a:t>si </a:t>
            </a:r>
            <a:r>
              <a:rPr b="0" spc="-5" dirty="0">
                <a:latin typeface="Arial Narrow"/>
                <a:cs typeface="Arial Narrow"/>
              </a:rPr>
              <a:t>ponemos un valor </a:t>
            </a:r>
            <a:r>
              <a:rPr b="0" spc="5" dirty="0">
                <a:latin typeface="Arial Narrow"/>
                <a:cs typeface="Arial Narrow"/>
              </a:rPr>
              <a:t>negativo, </a:t>
            </a:r>
            <a:r>
              <a:rPr b="0" spc="-5" dirty="0">
                <a:latin typeface="Arial Narrow"/>
                <a:cs typeface="Arial Narrow"/>
              </a:rPr>
              <a:t>la sombra se moverá </a:t>
            </a:r>
            <a:r>
              <a:rPr b="0" spc="10" dirty="0">
                <a:latin typeface="Arial Narrow"/>
                <a:cs typeface="Arial Narrow"/>
              </a:rPr>
              <a:t>hacia arriba  </a:t>
            </a:r>
            <a:r>
              <a:rPr b="0" spc="-5" dirty="0">
                <a:latin typeface="Arial Narrow"/>
                <a:cs typeface="Arial Narrow"/>
              </a:rPr>
              <a:t>en vez de permanecer</a:t>
            </a:r>
            <a:r>
              <a:rPr b="0" spc="15" dirty="0">
                <a:latin typeface="Arial Narrow"/>
                <a:cs typeface="Arial Narrow"/>
              </a:rPr>
              <a:t> </a:t>
            </a:r>
            <a:r>
              <a:rPr b="0" spc="-5" dirty="0">
                <a:latin typeface="Arial Narrow"/>
                <a:cs typeface="Arial Narrow"/>
              </a:rPr>
              <a:t>abajo.</a:t>
            </a:r>
          </a:p>
          <a:p>
            <a:pPr marL="337820">
              <a:lnSpc>
                <a:spcPct val="100000"/>
              </a:lnSpc>
              <a:spcBef>
                <a:spcPts val="30"/>
              </a:spcBef>
            </a:pPr>
            <a:endParaRPr sz="1700">
              <a:latin typeface="Arial Narrow"/>
              <a:cs typeface="Arial Narrow"/>
            </a:endParaRPr>
          </a:p>
          <a:p>
            <a:pPr marL="807720" indent="-351790">
              <a:lnSpc>
                <a:spcPct val="100000"/>
              </a:lnSpc>
              <a:buFont typeface="Arial"/>
              <a:buChar char="●"/>
              <a:tabLst>
                <a:tab pos="807085" algn="l"/>
                <a:tab pos="807720" algn="l"/>
              </a:tabLst>
            </a:pPr>
            <a:r>
              <a:rPr dirty="0"/>
              <a:t>blur</a:t>
            </a:r>
          </a:p>
          <a:p>
            <a:pPr marL="350520" marR="829310">
              <a:lnSpc>
                <a:spcPct val="101600"/>
              </a:lnSpc>
            </a:pPr>
            <a:r>
              <a:rPr b="0" spc="-5" dirty="0">
                <a:latin typeface="Arial Narrow"/>
                <a:cs typeface="Arial Narrow"/>
              </a:rPr>
              <a:t>Desenfoque de la sombra, o </a:t>
            </a:r>
            <a:r>
              <a:rPr b="0" spc="15" dirty="0">
                <a:latin typeface="Arial Narrow"/>
                <a:cs typeface="Arial Narrow"/>
              </a:rPr>
              <a:t>difuminado </a:t>
            </a:r>
            <a:r>
              <a:rPr b="0" dirty="0">
                <a:latin typeface="Arial Narrow"/>
                <a:cs typeface="Arial Narrow"/>
              </a:rPr>
              <a:t>, </a:t>
            </a:r>
            <a:r>
              <a:rPr b="0" spc="-5" dirty="0">
                <a:latin typeface="Arial Narrow"/>
                <a:cs typeface="Arial Narrow"/>
              </a:rPr>
              <a:t>cuanto mayor el valor más </a:t>
            </a:r>
            <a:r>
              <a:rPr b="0" spc="15" dirty="0">
                <a:latin typeface="Arial Narrow"/>
                <a:cs typeface="Arial Narrow"/>
              </a:rPr>
              <a:t>difuminada </a:t>
            </a:r>
            <a:r>
              <a:rPr b="0" spc="-5" dirty="0">
                <a:latin typeface="Arial Narrow"/>
                <a:cs typeface="Arial Narrow"/>
              </a:rPr>
              <a:t>estará el valor  </a:t>
            </a:r>
            <a:r>
              <a:rPr b="0" spc="5" dirty="0">
                <a:latin typeface="Arial Narrow"/>
                <a:cs typeface="Arial Narrow"/>
              </a:rPr>
              <a:t>predeterminado </a:t>
            </a:r>
            <a:r>
              <a:rPr b="0" spc="-5" dirty="0">
                <a:latin typeface="Arial Narrow"/>
                <a:cs typeface="Arial Narrow"/>
              </a:rPr>
              <a:t>es</a:t>
            </a:r>
            <a:r>
              <a:rPr b="0" spc="-10" dirty="0">
                <a:latin typeface="Arial Narrow"/>
                <a:cs typeface="Arial Narrow"/>
              </a:rPr>
              <a:t> </a:t>
            </a:r>
            <a:r>
              <a:rPr b="0" spc="-5" dirty="0">
                <a:latin typeface="Arial Narrow"/>
                <a:cs typeface="Arial Narrow"/>
              </a:rPr>
              <a:t>0.</a:t>
            </a:r>
          </a:p>
          <a:p>
            <a:pPr marL="337820">
              <a:lnSpc>
                <a:spcPct val="100000"/>
              </a:lnSpc>
              <a:spcBef>
                <a:spcPts val="30"/>
              </a:spcBef>
            </a:pPr>
            <a:endParaRPr sz="1700">
              <a:latin typeface="Arial Narrow"/>
              <a:cs typeface="Arial Narrow"/>
            </a:endParaRPr>
          </a:p>
          <a:p>
            <a:pPr marL="807720" indent="-351790">
              <a:lnSpc>
                <a:spcPct val="100000"/>
              </a:lnSpc>
              <a:buFont typeface="Arial"/>
              <a:buChar char="●"/>
              <a:tabLst>
                <a:tab pos="807085" algn="l"/>
                <a:tab pos="807720" algn="l"/>
              </a:tabLst>
            </a:pPr>
            <a:r>
              <a:rPr dirty="0"/>
              <a:t>color</a:t>
            </a:r>
          </a:p>
          <a:p>
            <a:pPr marL="350520">
              <a:lnSpc>
                <a:spcPct val="100000"/>
              </a:lnSpc>
              <a:spcBef>
                <a:spcPts val="30"/>
              </a:spcBef>
            </a:pPr>
            <a:r>
              <a:rPr b="0" spc="-5" dirty="0">
                <a:latin typeface="Arial Narrow"/>
                <a:cs typeface="Arial Narrow"/>
              </a:rPr>
              <a:t>color de la</a:t>
            </a:r>
            <a:r>
              <a:rPr b="0" spc="5" dirty="0">
                <a:latin typeface="Arial Narrow"/>
                <a:cs typeface="Arial Narrow"/>
              </a:rPr>
              <a:t> </a:t>
            </a:r>
            <a:r>
              <a:rPr b="0" spc="-5" dirty="0">
                <a:latin typeface="Arial Narrow"/>
                <a:cs typeface="Arial Narrow"/>
              </a:rPr>
              <a:t>sombra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162800" y="4781550"/>
            <a:ext cx="18288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229963"/>
            <a:ext cx="4486910" cy="979169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3000" dirty="0">
                <a:solidFill>
                  <a:srgbClr val="45637F"/>
                </a:solidFill>
              </a:rPr>
              <a:t>text-shadow: Sombra de</a:t>
            </a:r>
            <a:r>
              <a:rPr sz="3000" spc="-110" dirty="0">
                <a:solidFill>
                  <a:srgbClr val="45637F"/>
                </a:solidFill>
              </a:rPr>
              <a:t> </a:t>
            </a:r>
            <a:r>
              <a:rPr sz="3000" dirty="0">
                <a:solidFill>
                  <a:srgbClr val="45637F"/>
                </a:solidFill>
              </a:rPr>
              <a:t>texto</a:t>
            </a:r>
            <a:endParaRPr sz="3000"/>
          </a:p>
          <a:p>
            <a:pPr marL="19050">
              <a:lnSpc>
                <a:spcPct val="100000"/>
              </a:lnSpc>
              <a:spcBef>
                <a:spcPts val="695"/>
              </a:spcBef>
            </a:pPr>
            <a:r>
              <a:rPr sz="1600" b="0" spc="-15" dirty="0">
                <a:solidFill>
                  <a:srgbClr val="000000"/>
                </a:solidFill>
                <a:latin typeface="Arial Narrow"/>
                <a:cs typeface="Arial Narrow"/>
              </a:rPr>
              <a:t>Veamos </a:t>
            </a:r>
            <a:r>
              <a:rPr sz="1600" b="0" spc="-5" dirty="0">
                <a:solidFill>
                  <a:srgbClr val="000000"/>
                </a:solidFill>
                <a:latin typeface="Arial Narrow"/>
                <a:cs typeface="Arial Narrow"/>
              </a:rPr>
              <a:t>un ejemplo de</a:t>
            </a:r>
            <a:r>
              <a:rPr sz="1600" b="0" spc="15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sz="1600" spc="-5" dirty="0">
                <a:solidFill>
                  <a:srgbClr val="000000"/>
                </a:solidFill>
              </a:rPr>
              <a:t>text-shadow,</a:t>
            </a:r>
            <a:endParaRPr sz="1600">
              <a:latin typeface="Arial Narrow"/>
              <a:cs typeface="Arial Narro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2750" y="1295400"/>
            <a:ext cx="5734049" cy="22478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9025" y="3750100"/>
            <a:ext cx="2133599" cy="8096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4550" y="4815240"/>
            <a:ext cx="2597150" cy="234038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lang="es-AR" spc="-15" dirty="0"/>
              <a:t>Codo a Codo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7162800" y="4781550"/>
            <a:ext cx="1828800" cy="30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362</Words>
  <Application>Microsoft Office PowerPoint</Application>
  <PresentationFormat>Presentación en pantalla (16:9)</PresentationFormat>
  <Paragraphs>48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Calibri</vt:lpstr>
      <vt:lpstr>Arial Narrow</vt:lpstr>
      <vt:lpstr>Arial</vt:lpstr>
      <vt:lpstr>Office Theme</vt:lpstr>
      <vt:lpstr>box-shadow En CSS3, se utiliza la propiedad box-shadow crear sombras como podemos ver en los ejemplos a  continuación,</vt:lpstr>
      <vt:lpstr>box-shadow Valores de la propiedad,</vt:lpstr>
      <vt:lpstr>box-shadow Valores de la propiedad,</vt:lpstr>
      <vt:lpstr>box-shadow A través de los valores anteriores podemos hacer lo siguiente,</vt:lpstr>
      <vt:lpstr>box-shadow: múltiples sombras Se puede trabajar con múltiples sombras, en la imagen de la izquierda veremos el código en la de  la derecha como se ve en el navegador,</vt:lpstr>
      <vt:lpstr>text-shadow: Sombra de texto</vt:lpstr>
      <vt:lpstr>text-shadow: Sombra de texto Veamos un ejemplo de text-shadow,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box-shadow En CSS3, se utiliza la propiedad box-shadow crear sombras como podemos ver en los ejemplos a  continuación,</dc:title>
  <cp:lastModifiedBy>Erica</cp:lastModifiedBy>
  <cp:revision>1</cp:revision>
  <dcterms:created xsi:type="dcterms:W3CDTF">2020-06-03T06:24:53Z</dcterms:created>
  <dcterms:modified xsi:type="dcterms:W3CDTF">2020-09-06T09:53:40Z</dcterms:modified>
</cp:coreProperties>
</file>