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5FDD50-959D-47DE-8C48-4DA79E29FFF8}" type="datetimeFigureOut">
              <a:rPr lang="en-GB" smtClean="0"/>
              <a:t>05/04/2022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173A32-6F12-4E30-9A01-5125CC124D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04851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2C2E2-9798-4142-8190-6D23CBD20212}" type="datetime1">
              <a:rPr lang="en-GB" smtClean="0"/>
              <a:t>05/04/2022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976690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28E19DF8-AA7C-4797-BF23-69B99FE4C88F}" type="slidenum">
              <a:rPr lang="en-GB" smtClean="0"/>
              <a:t>‹#›</a:t>
            </a:fld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5040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7A685-C3ED-4B21-8D05-CD7E8E0E4594}" type="datetime1">
              <a:rPr lang="en-GB" smtClean="0"/>
              <a:t>05/04/2022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976690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19DF8-AA7C-4797-BF23-69B99FE4C8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1317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A9F98-D3CA-4041-AA65-4EE8FCEFE02C}" type="datetime1">
              <a:rPr lang="en-GB" smtClean="0"/>
              <a:t>05/04/2022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976690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19DF8-AA7C-4797-BF23-69B99FE4C8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1475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B08D9-4A2F-4DEA-B5FA-D57A0D675FD4}" type="datetime1">
              <a:rPr lang="en-GB" smtClean="0"/>
              <a:t>05/04/2022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976690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19DF8-AA7C-4797-BF23-69B99FE4C88F}" type="slidenum">
              <a:rPr lang="en-GB" smtClean="0"/>
              <a:t>‹#›</a:t>
            </a:fld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1481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1B748-7D80-4E50-BB66-4CE510684CAD}" type="datetime1">
              <a:rPr lang="en-GB" smtClean="0"/>
              <a:t>05/04/2022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976690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19DF8-AA7C-4797-BF23-69B99FE4C8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5767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B1C98-B1CA-46AE-8B13-E654A351EEAD}" type="datetime1">
              <a:rPr lang="en-GB" smtClean="0"/>
              <a:t>05/04/2022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976690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19DF8-AA7C-4797-BF23-69B99FE4C88F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9721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1E902-ED27-4DE3-A910-5860DBF7CA8D}" type="datetime1">
              <a:rPr lang="en-GB" smtClean="0"/>
              <a:t>05/04/2022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976690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19DF8-AA7C-4797-BF23-69B99FE4C8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865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920D7-0249-4353-9922-D64B5884157D}" type="datetime1">
              <a:rPr lang="en-GB" smtClean="0"/>
              <a:t>05/04/2022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976690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19DF8-AA7C-4797-BF23-69B99FE4C88F}" type="slidenum">
              <a:rPr lang="en-GB" smtClean="0"/>
              <a:t>‹#›</a:t>
            </a:fld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7928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96A0E-92D5-40C0-8B29-EB06E13EBBDA}" type="datetime1">
              <a:rPr lang="en-GB" smtClean="0"/>
              <a:t>05/04/2022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976690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19DF8-AA7C-4797-BF23-69B99FE4C8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4938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3A703-AE81-476C-ADCD-1D8353C56344}" type="datetime1">
              <a:rPr lang="en-GB" smtClean="0"/>
              <a:t>05/04/2022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976690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19DF8-AA7C-4797-BF23-69B99FE4C8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2250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3F2DB-FB36-4891-8CA5-B98652F74CEC}" type="datetime1">
              <a:rPr lang="en-GB" smtClean="0"/>
              <a:t>05/04/2022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976690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19DF8-AA7C-4797-BF23-69B99FE4C8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2110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23E2FFAD-7AAB-4775-84AB-6355E8217517}" type="datetime1">
              <a:rPr lang="en-GB" smtClean="0"/>
              <a:t>05/04/2022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976690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19DF8-AA7C-4797-BF23-69B99FE4C88F}" type="slidenum">
              <a:rPr lang="en-GB" smtClean="0"/>
              <a:t>‹#›</a:t>
            </a:fld>
            <a:endParaRPr lang="en-GB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306398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jpg"/><Relationship Id="rId4" Type="http://schemas.openxmlformats.org/officeDocument/2006/relationships/image" Target="../media/image16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Magnifying glass with solid fill">
            <a:extLst>
              <a:ext uri="{FF2B5EF4-FFF2-40B4-BE49-F238E27FC236}">
                <a16:creationId xmlns:a16="http://schemas.microsoft.com/office/drawing/2014/main" id="{E7D425FD-A4E4-4BDF-A476-B2A2C9297D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56442" y="-147416"/>
            <a:ext cx="3198526" cy="319852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171D8EF-42FC-42FF-A9CD-944100572C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Hiding in Plaintext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F9EEE7-B81A-4F1A-A4CB-87BE4C548C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Jimmy Norman(976690)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CE4A28-EDF9-4A20-B3D7-66C101F78894}"/>
              </a:ext>
            </a:extLst>
          </p:cNvPr>
          <p:cNvSpPr txBox="1"/>
          <p:nvPr/>
        </p:nvSpPr>
        <p:spPr>
          <a:xfrm>
            <a:off x="9557339" y="541176"/>
            <a:ext cx="24446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10100101001010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1010100101001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1110</a:t>
            </a:r>
            <a:r>
              <a:rPr lang="en-GB" dirty="0">
                <a:solidFill>
                  <a:srgbClr val="00B050"/>
                </a:solidFill>
              </a:rPr>
              <a:t>110101</a:t>
            </a:r>
            <a:r>
              <a:rPr lang="en-GB" dirty="0">
                <a:solidFill>
                  <a:schemeClr val="bg1"/>
                </a:solidFill>
              </a:rPr>
              <a:t>11101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011101011101</a:t>
            </a:r>
          </a:p>
        </p:txBody>
      </p:sp>
    </p:spTree>
    <p:extLst>
      <p:ext uri="{BB962C8B-B14F-4D97-AF65-F5344CB8AC3E}">
        <p14:creationId xmlns:p14="http://schemas.microsoft.com/office/powerpoint/2010/main" val="3414552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F8A43-550D-4C08-B62A-046A2958B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5860" y="489694"/>
            <a:ext cx="3254939" cy="1077229"/>
          </a:xfrm>
        </p:spPr>
        <p:txBody>
          <a:bodyPr/>
          <a:lstStyle/>
          <a:p>
            <a:r>
              <a:rPr lang="en-GB" dirty="0"/>
              <a:t>Steganography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B5307A-32B8-44D5-BF33-FBF458D61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976690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DF747B-6A31-4DE9-9641-640F52BB9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19DF8-AA7C-4797-BF23-69B99FE4C88F}" type="slidenum">
              <a:rPr lang="en-GB" smtClean="0"/>
              <a:t>2</a:t>
            </a:fld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1C62B6-1529-4FC8-B8FE-E8A386B352A5}"/>
              </a:ext>
            </a:extLst>
          </p:cNvPr>
          <p:cNvSpPr txBox="1"/>
          <p:nvPr/>
        </p:nvSpPr>
        <p:spPr>
          <a:xfrm>
            <a:off x="2351314" y="1362269"/>
            <a:ext cx="750181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The Study of concealment</a:t>
            </a:r>
            <a:br>
              <a:rPr lang="en-GB" sz="2000" dirty="0"/>
            </a:br>
            <a:r>
              <a:rPr lang="en-GB" sz="2000" dirty="0"/>
              <a:t>-What? Why? How?(Methods)</a:t>
            </a:r>
            <a:br>
              <a:rPr lang="en-GB" sz="2000" dirty="0"/>
            </a:br>
            <a:br>
              <a:rPr lang="en-GB" sz="2000" dirty="0"/>
            </a:br>
            <a:r>
              <a:rPr lang="en-GB" sz="2000" dirty="0"/>
              <a:t>-‘The What’</a:t>
            </a:r>
            <a:br>
              <a:rPr lang="en-GB" sz="2000" dirty="0"/>
            </a:br>
            <a:r>
              <a:rPr lang="en-GB" sz="2000" dirty="0"/>
              <a:t>Defined as ‘</a:t>
            </a:r>
            <a:r>
              <a:rPr lang="en-US" sz="2000" dirty="0"/>
              <a:t>the practice of hiding a secret message in something that is not secret.’</a:t>
            </a:r>
            <a:br>
              <a:rPr lang="en-GB" sz="2000" dirty="0"/>
            </a:br>
            <a:br>
              <a:rPr lang="en-GB" sz="2000" dirty="0"/>
            </a:br>
            <a:r>
              <a:rPr lang="en-GB" sz="2000" dirty="0"/>
              <a:t>-’The Why’</a:t>
            </a:r>
            <a:br>
              <a:rPr lang="en-GB" sz="2000" dirty="0"/>
            </a:br>
            <a:r>
              <a:rPr lang="en-GB" sz="2000" dirty="0"/>
              <a:t>‘Concealing interfaces with human perception’ – this can be useful</a:t>
            </a:r>
            <a:br>
              <a:rPr lang="en-GB" sz="2000" dirty="0"/>
            </a:br>
            <a:br>
              <a:rPr lang="en-GB" sz="2000" dirty="0"/>
            </a:br>
            <a:r>
              <a:rPr lang="en-GB" sz="2000" dirty="0"/>
              <a:t>-Next up How?</a:t>
            </a:r>
          </a:p>
        </p:txBody>
      </p:sp>
      <p:pic>
        <p:nvPicPr>
          <p:cNvPr id="10" name="Graphic 9" descr="Cmd Terminal with solid fill">
            <a:extLst>
              <a:ext uri="{FF2B5EF4-FFF2-40B4-BE49-F238E27FC236}">
                <a16:creationId xmlns:a16="http://schemas.microsoft.com/office/drawing/2014/main" id="{3C10350E-B07F-47FE-B98D-CD4CC469B0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21142" y="30243"/>
            <a:ext cx="914400" cy="914400"/>
          </a:xfrm>
          <a:prstGeom prst="rect">
            <a:avLst/>
          </a:prstGeom>
        </p:spPr>
      </p:pic>
      <p:pic>
        <p:nvPicPr>
          <p:cNvPr id="12" name="Picture 11" descr="A page of a book&#10;&#10;Description automatically generated with medium confidence">
            <a:extLst>
              <a:ext uri="{FF2B5EF4-FFF2-40B4-BE49-F238E27FC236}">
                <a16:creationId xmlns:a16="http://schemas.microsoft.com/office/drawing/2014/main" id="{813E7EB7-AB0D-4EB4-80E2-7E8B9A2554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0498" y="4619431"/>
            <a:ext cx="209550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909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98C16D-DCCB-457A-B305-E996ACE975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6160" indent="0">
              <a:buNone/>
            </a:pPr>
            <a:r>
              <a:rPr lang="en-GB" dirty="0"/>
              <a:t>Defined personally as three categories with overlap:</a:t>
            </a:r>
            <a:br>
              <a:rPr lang="en-GB" dirty="0"/>
            </a:br>
            <a:br>
              <a:rPr lang="en-GB" dirty="0"/>
            </a:br>
            <a:r>
              <a:rPr lang="en-GB" dirty="0"/>
              <a:t>Digital –Text, Images, Audio</a:t>
            </a:r>
          </a:p>
          <a:p>
            <a:pPr marL="6160" indent="0">
              <a:buNone/>
            </a:pPr>
            <a:r>
              <a:rPr lang="en-GB" dirty="0"/>
              <a:t>Physical – Paper based, Printed, Invisible ink</a:t>
            </a:r>
          </a:p>
          <a:p>
            <a:pPr marL="6160" indent="0">
              <a:buNone/>
            </a:pPr>
            <a:r>
              <a:rPr lang="en-GB" dirty="0"/>
              <a:t>Social – Puzzles, Inside jokes, Double meanings</a:t>
            </a:r>
          </a:p>
          <a:p>
            <a:pPr marL="6160" indent="0">
              <a:buNone/>
            </a:pPr>
            <a:br>
              <a:rPr lang="en-GB" dirty="0"/>
            </a:br>
            <a:endParaRPr lang="en-GB" dirty="0"/>
          </a:p>
          <a:p>
            <a:pPr marL="6160" indent="0">
              <a:buNone/>
            </a:pPr>
            <a:r>
              <a:rPr lang="en-GB" dirty="0"/>
              <a:t>Some more experimental techniques will not precisely fit into these but will inherit characteristics of each.</a:t>
            </a:r>
          </a:p>
          <a:p>
            <a:pPr marL="6160" indent="0">
              <a:buNone/>
            </a:pP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C40F51-172F-4603-BB12-10F5FC706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976690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62B1FD-0F0B-45DD-B0FC-871FA5541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19DF8-AA7C-4797-BF23-69B99FE4C88F}" type="slidenum">
              <a:rPr lang="en-GB" smtClean="0"/>
              <a:t>3</a:t>
            </a:fld>
            <a:endParaRPr lang="en-GB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40934C6-2D3C-456E-ADAC-092B3B29D1E7}"/>
              </a:ext>
            </a:extLst>
          </p:cNvPr>
          <p:cNvSpPr txBox="1">
            <a:spLocks/>
          </p:cNvSpPr>
          <p:nvPr/>
        </p:nvSpPr>
        <p:spPr>
          <a:xfrm>
            <a:off x="4605860" y="489694"/>
            <a:ext cx="3254939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The Flavours of Steganography</a:t>
            </a:r>
          </a:p>
        </p:txBody>
      </p:sp>
      <p:pic>
        <p:nvPicPr>
          <p:cNvPr id="8" name="Graphic 7" descr="List with solid fill">
            <a:extLst>
              <a:ext uri="{FF2B5EF4-FFF2-40B4-BE49-F238E27FC236}">
                <a16:creationId xmlns:a16="http://schemas.microsoft.com/office/drawing/2014/main" id="{FA5E52C0-25BE-462B-A0C2-2C64E5E13C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58465" y="164592"/>
            <a:ext cx="914400" cy="9144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8A158CC-F4F9-48CF-9BA6-59CD71E800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7363" y="164592"/>
            <a:ext cx="2571102" cy="1446245"/>
          </a:xfrm>
          <a:prstGeom prst="rect">
            <a:avLst/>
          </a:prstGeom>
        </p:spPr>
      </p:pic>
      <p:pic>
        <p:nvPicPr>
          <p:cNvPr id="13" name="Picture 12" descr="Calendar&#10;&#10;Description automatically generated">
            <a:extLst>
              <a:ext uri="{FF2B5EF4-FFF2-40B4-BE49-F238E27FC236}">
                <a16:creationId xmlns:a16="http://schemas.microsoft.com/office/drawing/2014/main" id="{0CE0BD5F-B480-4D31-B31D-8D68C355CEE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7363" y="1764313"/>
            <a:ext cx="2571102" cy="1622699"/>
          </a:xfrm>
          <a:prstGeom prst="rect">
            <a:avLst/>
          </a:prstGeom>
        </p:spPr>
      </p:pic>
      <p:pic>
        <p:nvPicPr>
          <p:cNvPr id="15" name="Picture 1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02645F9E-F700-4381-9228-4FCEA6A7F3C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444" y="3387012"/>
            <a:ext cx="1922939" cy="154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747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09939-82EF-4750-A449-7A3886A892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7729" y="808056"/>
            <a:ext cx="7796540" cy="3997828"/>
          </a:xfrm>
        </p:spPr>
        <p:txBody>
          <a:bodyPr/>
          <a:lstStyle/>
          <a:p>
            <a:pPr marL="6160" indent="0">
              <a:buNone/>
            </a:pPr>
            <a:r>
              <a:rPr lang="en-GB" dirty="0"/>
              <a:t>-Watermarking Branding</a:t>
            </a:r>
            <a:br>
              <a:rPr lang="en-GB" dirty="0"/>
            </a:br>
            <a:r>
              <a:rPr lang="en-GB" dirty="0"/>
              <a:t>-‘Canary Trap’</a:t>
            </a:r>
            <a:br>
              <a:rPr lang="en-GB" dirty="0"/>
            </a:br>
            <a:r>
              <a:rPr lang="en-GB" dirty="0"/>
              <a:t>-Discrete distribution</a:t>
            </a:r>
            <a:br>
              <a:rPr lang="en-GB" dirty="0"/>
            </a:br>
            <a:r>
              <a:rPr lang="en-GB" dirty="0"/>
              <a:t>-Anti-piracy</a:t>
            </a:r>
            <a:br>
              <a:rPr lang="en-GB" dirty="0"/>
            </a:br>
            <a:r>
              <a:rPr lang="en-GB" dirty="0"/>
              <a:t>-Security printing</a:t>
            </a:r>
            <a:br>
              <a:rPr lang="en-GB" dirty="0"/>
            </a:b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7F1797-BC84-4DF1-822B-8ABA714E2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976690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01A538-1425-44C0-BA99-123EE5A86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19DF8-AA7C-4797-BF23-69B99FE4C88F}" type="slidenum">
              <a:rPr lang="en-GB" smtClean="0"/>
              <a:t>4</a:t>
            </a:fld>
            <a:endParaRPr lang="en-GB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BFDEA60-6DDA-49FB-9405-A8EC8D0A4CAB}"/>
              </a:ext>
            </a:extLst>
          </p:cNvPr>
          <p:cNvSpPr txBox="1">
            <a:spLocks/>
          </p:cNvSpPr>
          <p:nvPr/>
        </p:nvSpPr>
        <p:spPr>
          <a:xfrm>
            <a:off x="4468530" y="487443"/>
            <a:ext cx="3254939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Use Cases</a:t>
            </a:r>
          </a:p>
        </p:txBody>
      </p:sp>
      <p:pic>
        <p:nvPicPr>
          <p:cNvPr id="10" name="Picture 9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3D6FAD2D-9190-4FF6-99F1-6D456AE716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8173" y="1240889"/>
            <a:ext cx="3287336" cy="1917613"/>
          </a:xfrm>
          <a:prstGeom prst="rect">
            <a:avLst/>
          </a:prstGeom>
        </p:spPr>
      </p:pic>
      <p:pic>
        <p:nvPicPr>
          <p:cNvPr id="12" name="Picture 11" descr="Icon&#10;&#10;Description automatically generated">
            <a:extLst>
              <a:ext uri="{FF2B5EF4-FFF2-40B4-BE49-F238E27FC236}">
                <a16:creationId xmlns:a16="http://schemas.microsoft.com/office/drawing/2014/main" id="{48F138AA-438C-4384-8ACA-BF7C429269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5589" y="3303341"/>
            <a:ext cx="711513" cy="894782"/>
          </a:xfrm>
          <a:prstGeom prst="rect">
            <a:avLst/>
          </a:prstGeom>
        </p:spPr>
      </p:pic>
      <p:pic>
        <p:nvPicPr>
          <p:cNvPr id="14" name="Picture 1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854B368-0BFD-41DC-AE44-DE16743D39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6992" y="3258645"/>
            <a:ext cx="1767840" cy="1325880"/>
          </a:xfrm>
          <a:prstGeom prst="rect">
            <a:avLst/>
          </a:prstGeom>
        </p:spPr>
      </p:pic>
      <p:pic>
        <p:nvPicPr>
          <p:cNvPr id="16" name="Picture 15" descr="A picture containing diagram&#10;&#10;Description automatically generated">
            <a:extLst>
              <a:ext uri="{FF2B5EF4-FFF2-40B4-BE49-F238E27FC236}">
                <a16:creationId xmlns:a16="http://schemas.microsoft.com/office/drawing/2014/main" id="{ED533B05-B2F4-449C-8F39-209B046E95B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4564" y="4755943"/>
            <a:ext cx="1584257" cy="174726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AC007D1-B4B3-4B0C-BDCF-18CDDB40C627}"/>
              </a:ext>
            </a:extLst>
          </p:cNvPr>
          <p:cNvSpPr txBox="1"/>
          <p:nvPr/>
        </p:nvSpPr>
        <p:spPr>
          <a:xfrm>
            <a:off x="2197729" y="4685049"/>
            <a:ext cx="50105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Discrete communications are much better off using encryption instead.</a:t>
            </a:r>
          </a:p>
        </p:txBody>
      </p:sp>
      <p:pic>
        <p:nvPicPr>
          <p:cNvPr id="19" name="Graphic 18" descr="Blueprint with solid fill">
            <a:extLst>
              <a:ext uri="{FF2B5EF4-FFF2-40B4-BE49-F238E27FC236}">
                <a16:creationId xmlns:a16="http://schemas.microsoft.com/office/drawing/2014/main" id="{07CA0ECA-EA95-47C1-9B37-825AC7F03DC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350670" y="35085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856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User with solid fill">
            <a:extLst>
              <a:ext uri="{FF2B5EF4-FFF2-40B4-BE49-F238E27FC236}">
                <a16:creationId xmlns:a16="http://schemas.microsoft.com/office/drawing/2014/main" id="{E813B08E-894D-4FE9-ACDE-4549304E6A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59541" y="304203"/>
            <a:ext cx="914400" cy="914400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FE1A95-058A-4A4B-AA8D-33DD2DC7E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976690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5ADFD4-A9BA-498E-A50C-9F6C77D4F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19DF8-AA7C-4797-BF23-69B99FE4C88F}" type="slidenum">
              <a:rPr lang="en-GB" smtClean="0"/>
              <a:t>5</a:t>
            </a:fld>
            <a:endParaRPr lang="en-GB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AE91855-310A-409B-A852-15457F1A780B}"/>
              </a:ext>
            </a:extLst>
          </p:cNvPr>
          <p:cNvSpPr txBox="1">
            <a:spLocks/>
          </p:cNvSpPr>
          <p:nvPr/>
        </p:nvSpPr>
        <p:spPr>
          <a:xfrm>
            <a:off x="3613640" y="487443"/>
            <a:ext cx="4964719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My project: HTML based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18B925F-E020-4BDE-9386-24566C99B2F9}"/>
              </a:ext>
            </a:extLst>
          </p:cNvPr>
          <p:cNvSpPr txBox="1">
            <a:spLocks/>
          </p:cNvSpPr>
          <p:nvPr/>
        </p:nvSpPr>
        <p:spPr>
          <a:xfrm>
            <a:off x="2282899" y="654234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448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6160" indent="0">
              <a:buFont typeface="Wingdings" panose="05000000000000000000" pitchFamily="2" charset="2"/>
              <a:buNone/>
            </a:pPr>
            <a:r>
              <a:rPr lang="en-GB" dirty="0"/>
              <a:t>To conceal a message within a HTML</a:t>
            </a:r>
            <a:br>
              <a:rPr lang="en-GB" dirty="0"/>
            </a:br>
            <a:r>
              <a:rPr lang="en-GB" dirty="0"/>
              <a:t>Original method</a:t>
            </a:r>
            <a:br>
              <a:rPr lang="en-GB" dirty="0"/>
            </a:br>
            <a:r>
              <a:rPr lang="en-GB" dirty="0"/>
              <a:t>GUI/Saving/Loading</a:t>
            </a:r>
            <a:br>
              <a:rPr lang="en-GB" dirty="0"/>
            </a:br>
            <a:r>
              <a:rPr lang="en-GB" dirty="0"/>
              <a:t>Ease of use</a:t>
            </a:r>
            <a:br>
              <a:rPr lang="en-GB" dirty="0"/>
            </a:br>
            <a:r>
              <a:rPr lang="en-GB" dirty="0"/>
              <a:t>Builds upon existing information</a:t>
            </a:r>
            <a:br>
              <a:rPr lang="en-GB" dirty="0"/>
            </a:br>
            <a:endParaRPr lang="en-GB" dirty="0"/>
          </a:p>
        </p:txBody>
      </p:sp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7BCCCC57-B293-477A-B974-D59715C684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1169" y="2796674"/>
            <a:ext cx="4794380" cy="1566164"/>
          </a:xfrm>
          <a:prstGeom prst="rect">
            <a:avLst/>
          </a:prstGeom>
        </p:spPr>
      </p:pic>
      <p:pic>
        <p:nvPicPr>
          <p:cNvPr id="13" name="Picture 12" descr="Text, letter&#10;&#10;Description automatically generated">
            <a:extLst>
              <a:ext uri="{FF2B5EF4-FFF2-40B4-BE49-F238E27FC236}">
                <a16:creationId xmlns:a16="http://schemas.microsoft.com/office/drawing/2014/main" id="{88F3BCDC-D4B4-467E-8762-94C9D2B5AAE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4937" y="3521670"/>
            <a:ext cx="2377405" cy="3171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249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Microscope with solid fill">
            <a:extLst>
              <a:ext uri="{FF2B5EF4-FFF2-40B4-BE49-F238E27FC236}">
                <a16:creationId xmlns:a16="http://schemas.microsoft.com/office/drawing/2014/main" id="{A9722958-6E08-45E0-9C8F-86D31CBD80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77600" y="350856"/>
            <a:ext cx="914400" cy="914400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39D891-96BB-4364-891D-5D824C6B9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976690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A7EA09-1F01-41F2-956A-13BD2AA06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19DF8-AA7C-4797-BF23-69B99FE4C88F}" type="slidenum">
              <a:rPr lang="en-GB" smtClean="0"/>
              <a:t>6</a:t>
            </a:fld>
            <a:endParaRPr lang="en-GB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65472EB-CBA7-464C-91B5-257FFDFADAD6}"/>
              </a:ext>
            </a:extLst>
          </p:cNvPr>
          <p:cNvSpPr txBox="1">
            <a:spLocks/>
          </p:cNvSpPr>
          <p:nvPr/>
        </p:nvSpPr>
        <p:spPr>
          <a:xfrm>
            <a:off x="795134" y="602782"/>
            <a:ext cx="7962402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Similar Projects/Research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A87E745-B515-432D-A6E9-BF0B5AA37FAE}"/>
              </a:ext>
            </a:extLst>
          </p:cNvPr>
          <p:cNvSpPr txBox="1">
            <a:spLocks/>
          </p:cNvSpPr>
          <p:nvPr/>
        </p:nvSpPr>
        <p:spPr>
          <a:xfrm>
            <a:off x="2197730" y="1265256"/>
            <a:ext cx="7796540" cy="45415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34448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6160" indent="0">
              <a:buFont typeface="Wingdings" panose="05000000000000000000" pitchFamily="2" charset="2"/>
              <a:buNone/>
            </a:pPr>
            <a:r>
              <a:rPr lang="en-GB" dirty="0"/>
              <a:t>Existing projects serve as research and inspiration</a:t>
            </a:r>
            <a:br>
              <a:rPr lang="en-GB" dirty="0"/>
            </a:br>
            <a:br>
              <a:rPr lang="en-GB" dirty="0"/>
            </a:br>
            <a:r>
              <a:rPr lang="en-GB" dirty="0"/>
              <a:t>[1] Garg, M. G. (2011). A Novel Text Steganography Technique Based on Html Documents. </a:t>
            </a:r>
            <a:br>
              <a:rPr lang="en-GB" dirty="0"/>
            </a:br>
            <a:br>
              <a:rPr lang="en-GB" dirty="0"/>
            </a:br>
            <a:r>
              <a:rPr lang="en-GB" dirty="0"/>
              <a:t>[2] Odeh A., </a:t>
            </a:r>
            <a:r>
              <a:rPr lang="en-GB" dirty="0" err="1"/>
              <a:t>Elleithy</a:t>
            </a:r>
            <a:r>
              <a:rPr lang="en-GB" dirty="0"/>
              <a:t> K., </a:t>
            </a:r>
            <a:r>
              <a:rPr lang="en-GB" dirty="0" err="1"/>
              <a:t>Faezipour</a:t>
            </a:r>
            <a:r>
              <a:rPr lang="en-GB" dirty="0"/>
              <a:t> M., Abdelfattah E. (2015) Novel Steganography over HTML Code.</a:t>
            </a:r>
            <a:br>
              <a:rPr lang="en-GB" dirty="0"/>
            </a:br>
            <a:br>
              <a:rPr lang="en-GB" dirty="0"/>
            </a:br>
            <a:r>
              <a:rPr lang="en-GB" dirty="0"/>
              <a:t>[3] </a:t>
            </a:r>
            <a:r>
              <a:rPr lang="en-US" dirty="0" err="1"/>
              <a:t>Shahreza</a:t>
            </a:r>
            <a:r>
              <a:rPr lang="en-US" dirty="0"/>
              <a:t> M.S. (2007) A New Method for Steganography in HTML Files.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More general research into variety of digital techniques [4] </a:t>
            </a:r>
            <a:r>
              <a:rPr lang="en-GB" dirty="0"/>
              <a:t>Shaw, U. S., &amp; </a:t>
            </a:r>
            <a:r>
              <a:rPr lang="en-GB" dirty="0" err="1"/>
              <a:t>Medhi</a:t>
            </a:r>
            <a:r>
              <a:rPr lang="en-GB" dirty="0"/>
              <a:t>, S. P. M 2017 IEE conference</a:t>
            </a:r>
            <a:br>
              <a:rPr lang="en-GB" dirty="0"/>
            </a:br>
            <a:endParaRPr lang="en-GB" dirty="0"/>
          </a:p>
        </p:txBody>
      </p:sp>
      <p:pic>
        <p:nvPicPr>
          <p:cNvPr id="11" name="Picture 10" descr="Logo, icon&#10;&#10;Description automatically generated">
            <a:extLst>
              <a:ext uri="{FF2B5EF4-FFF2-40B4-BE49-F238E27FC236}">
                <a16:creationId xmlns:a16="http://schemas.microsoft.com/office/drawing/2014/main" id="{07CC4B39-F1D6-458A-BD3A-7B05B7F359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6514" y="22197"/>
            <a:ext cx="1900352" cy="2058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880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Checkmark with solid fill">
            <a:extLst>
              <a:ext uri="{FF2B5EF4-FFF2-40B4-BE49-F238E27FC236}">
                <a16:creationId xmlns:a16="http://schemas.microsoft.com/office/drawing/2014/main" id="{22959EA9-8BAF-4DFC-B07C-FB11AF73C9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96865" y="410488"/>
            <a:ext cx="795135" cy="795135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F8C7C8-EC76-4CC4-A539-2AB52B5BB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976690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64E54A-AA86-49F0-B836-9C70DFBD5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19DF8-AA7C-4797-BF23-69B99FE4C88F}" type="slidenum">
              <a:rPr lang="en-GB" smtClean="0"/>
              <a:t>7</a:t>
            </a:fld>
            <a:endParaRPr lang="en-GB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A9BB927-AF54-40E5-8FF8-F794CC8918C2}"/>
              </a:ext>
            </a:extLst>
          </p:cNvPr>
          <p:cNvSpPr txBox="1">
            <a:spLocks/>
          </p:cNvSpPr>
          <p:nvPr/>
        </p:nvSpPr>
        <p:spPr>
          <a:xfrm>
            <a:off x="5169496" y="489694"/>
            <a:ext cx="1853008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Findings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1EC30A5-9C42-4796-9B9D-81DCFBC276C6}"/>
              </a:ext>
            </a:extLst>
          </p:cNvPr>
          <p:cNvSpPr txBox="1">
            <a:spLocks/>
          </p:cNvSpPr>
          <p:nvPr/>
        </p:nvSpPr>
        <p:spPr>
          <a:xfrm>
            <a:off x="2197730" y="1265256"/>
            <a:ext cx="7796540" cy="45415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448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6160" indent="0" algn="ctr">
              <a:buFont typeface="Wingdings" panose="05000000000000000000" pitchFamily="2" charset="2"/>
              <a:buNone/>
            </a:pPr>
            <a:r>
              <a:rPr lang="en-GB" dirty="0"/>
              <a:t>Key Distinction Steganography and Cryptography</a:t>
            </a:r>
            <a:br>
              <a:rPr lang="en-GB" dirty="0"/>
            </a:br>
            <a:r>
              <a:rPr lang="en-GB" dirty="0"/>
              <a:t>Three main categories with overlap</a:t>
            </a:r>
            <a:br>
              <a:rPr lang="en-GB" dirty="0"/>
            </a:br>
            <a:r>
              <a:rPr lang="en-GB" dirty="0"/>
              <a:t>Still Useful in modern applications</a:t>
            </a:r>
            <a:br>
              <a:rPr lang="en-GB" dirty="0"/>
            </a:br>
            <a:r>
              <a:rPr lang="en-GB" dirty="0"/>
              <a:t>Digital techniques are well explored and researched</a:t>
            </a:r>
            <a:br>
              <a:rPr lang="en-GB" dirty="0"/>
            </a:br>
            <a:r>
              <a:rPr lang="en-GB" dirty="0"/>
              <a:t>Contributing a unique </a:t>
            </a:r>
            <a:r>
              <a:rPr lang="en-GB"/>
              <a:t>HTML scheme</a:t>
            </a: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57779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7281A-667D-4A2E-920A-AA7A366BB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9204" y="2704825"/>
            <a:ext cx="6733592" cy="1448350"/>
          </a:xfrm>
        </p:spPr>
        <p:txBody>
          <a:bodyPr>
            <a:normAutofit/>
          </a:bodyPr>
          <a:lstStyle/>
          <a:p>
            <a:pPr algn="ctr"/>
            <a:r>
              <a:rPr lang="en-GB" sz="3600" dirty="0"/>
              <a:t>Thanks for watching</a:t>
            </a:r>
            <a:br>
              <a:rPr lang="en-GB" sz="3600" dirty="0"/>
            </a:br>
            <a:r>
              <a:rPr lang="en-GB" sz="3600" dirty="0"/>
              <a:t>Any questions?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E50B81-34B4-416A-9548-F2576391E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976690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256408-4769-489F-9BD5-AB65D2D48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19DF8-AA7C-4797-BF23-69B99FE4C88F}" type="slidenum">
              <a:rPr lang="en-GB" smtClean="0"/>
              <a:t>8</a:t>
            </a:fld>
            <a:endParaRPr lang="en-GB"/>
          </a:p>
        </p:txBody>
      </p:sp>
      <p:pic>
        <p:nvPicPr>
          <p:cNvPr id="8" name="Graphic 7" descr="Chat with solid fill">
            <a:extLst>
              <a:ext uri="{FF2B5EF4-FFF2-40B4-BE49-F238E27FC236}">
                <a16:creationId xmlns:a16="http://schemas.microsoft.com/office/drawing/2014/main" id="{48357F27-63C9-486A-ACC7-6E2A7962FD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14783" y="942392"/>
            <a:ext cx="1762433" cy="176243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1E8FAF4-0BD9-419B-9DB5-ECB9EBE21F2A}"/>
              </a:ext>
            </a:extLst>
          </p:cNvPr>
          <p:cNvSpPr txBox="1"/>
          <p:nvPr/>
        </p:nvSpPr>
        <p:spPr>
          <a:xfrm>
            <a:off x="6214188" y="1592775"/>
            <a:ext cx="2985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659005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4464F6-2C47-43E5-86FB-B0B3ADBAA6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0057" y="1175657"/>
            <a:ext cx="8470751" cy="5449078"/>
          </a:xfrm>
        </p:spPr>
        <p:txBody>
          <a:bodyPr>
            <a:normAutofit fontScale="92500" lnSpcReduction="20000"/>
          </a:bodyPr>
          <a:lstStyle/>
          <a:p>
            <a:pPr marL="6160" indent="0">
              <a:buNone/>
            </a:pPr>
            <a:endParaRPr lang="en-GB" dirty="0"/>
          </a:p>
          <a:p>
            <a:pPr marL="6160" indent="0">
              <a:buNone/>
            </a:pPr>
            <a:endParaRPr lang="en-GB" dirty="0"/>
          </a:p>
          <a:p>
            <a:pPr marL="6160" indent="0">
              <a:buNone/>
            </a:pPr>
            <a:r>
              <a:rPr lang="en-GB" dirty="0"/>
              <a:t>[1]</a:t>
            </a:r>
            <a:r>
              <a:rPr lang="en-US" dirty="0"/>
              <a:t> </a:t>
            </a:r>
            <a:r>
              <a:rPr lang="en-US" sz="1600" dirty="0"/>
              <a:t>Garg, M. G. (2011). A Novel Text Steganography Technique Based on Html Documents. International Journal of Advanced Science and Technology, 35(1), 129–138. http://citeseerx.ist.psu.edu/viewdoc/download?doi=10.1.1.445.2007&amp;rep=rep1&amp;type=pdf</a:t>
            </a:r>
            <a:br>
              <a:rPr lang="en-GB" dirty="0"/>
            </a:br>
            <a:br>
              <a:rPr lang="en-GB" dirty="0"/>
            </a:br>
            <a:r>
              <a:rPr lang="en-GB" dirty="0"/>
              <a:t>[2] </a:t>
            </a:r>
            <a:r>
              <a:rPr lang="en-GB" sz="1600" dirty="0"/>
              <a:t>Odeh A., </a:t>
            </a:r>
            <a:r>
              <a:rPr lang="en-GB" sz="1600" dirty="0" err="1"/>
              <a:t>Elleithy</a:t>
            </a:r>
            <a:r>
              <a:rPr lang="en-GB" sz="1600" dirty="0"/>
              <a:t> K., </a:t>
            </a:r>
            <a:r>
              <a:rPr lang="en-GB" sz="1600" dirty="0" err="1"/>
              <a:t>Faezipour</a:t>
            </a:r>
            <a:r>
              <a:rPr lang="en-GB" sz="1600" dirty="0"/>
              <a:t> M., Abdelfattah E. (2015) Novel Steganography over HTML Code. In: </a:t>
            </a:r>
            <a:r>
              <a:rPr lang="en-GB" sz="1600" dirty="0" err="1"/>
              <a:t>Sobh</a:t>
            </a:r>
            <a:r>
              <a:rPr lang="en-GB" sz="1600" dirty="0"/>
              <a:t> T., </a:t>
            </a:r>
            <a:r>
              <a:rPr lang="en-GB" sz="1600" dirty="0" err="1"/>
              <a:t>Elleithy</a:t>
            </a:r>
            <a:r>
              <a:rPr lang="en-GB" sz="1600" dirty="0"/>
              <a:t> K. (eds) Innovations and Advances in Computing, Informatics, Systems Sciences, Networking and Engineering. Lecture Notes in Electrical Engineering, vol 313. Springer, Cham. https://doi.org/10.1007/978-3-319-06773-5_81 </a:t>
            </a:r>
            <a:br>
              <a:rPr lang="en-GB" dirty="0"/>
            </a:br>
            <a:br>
              <a:rPr lang="en-GB" dirty="0"/>
            </a:br>
            <a:r>
              <a:rPr lang="en-GB" dirty="0"/>
              <a:t>[3] </a:t>
            </a:r>
            <a:r>
              <a:rPr lang="en-GB" sz="1600" dirty="0" err="1"/>
              <a:t>Shahreza</a:t>
            </a:r>
            <a:r>
              <a:rPr lang="en-GB" sz="1600" dirty="0"/>
              <a:t> M.S. (2007) A New Method for Steganography in HTML Files. In: </a:t>
            </a:r>
            <a:r>
              <a:rPr lang="en-GB" sz="1600" dirty="0" err="1"/>
              <a:t>Elleithy</a:t>
            </a:r>
            <a:r>
              <a:rPr lang="en-GB" sz="1600" dirty="0"/>
              <a:t> K., </a:t>
            </a:r>
            <a:r>
              <a:rPr lang="en-GB" sz="1600" dirty="0" err="1"/>
              <a:t>Sobh</a:t>
            </a:r>
            <a:r>
              <a:rPr lang="en-GB" sz="1600" dirty="0"/>
              <a:t> T., Mahmood A., </a:t>
            </a:r>
            <a:r>
              <a:rPr lang="en-GB" sz="1600" dirty="0" err="1"/>
              <a:t>Iskander</a:t>
            </a:r>
            <a:r>
              <a:rPr lang="en-GB" sz="1600" dirty="0"/>
              <a:t> M., Karim M. (eds) Advances in Computer, Information, and Systems Sciences, and Engineering. Springer, Dordrecht. https://doi.org/10.1007/1-4020- 5261-8_39</a:t>
            </a:r>
            <a:br>
              <a:rPr lang="en-GB" dirty="0"/>
            </a:br>
            <a:br>
              <a:rPr lang="en-GB" dirty="0"/>
            </a:br>
            <a:r>
              <a:rPr lang="en-GB" dirty="0"/>
              <a:t>[4] </a:t>
            </a:r>
            <a:r>
              <a:rPr lang="en-GB" sz="1600" dirty="0"/>
              <a:t>Shaw, U. S., &amp; </a:t>
            </a:r>
            <a:r>
              <a:rPr lang="en-GB" sz="1600" dirty="0" err="1"/>
              <a:t>Medhi</a:t>
            </a:r>
            <a:r>
              <a:rPr lang="en-GB" sz="1600" dirty="0"/>
              <a:t>, S. P. M. (2017, March). Linguistic Grammar Approach to Textual Steganography. In Bharati Vidyapeeth’s Institute of Computer Applications and Management (BVICAM) (Ed.), 11th </a:t>
            </a:r>
            <a:r>
              <a:rPr lang="en-GB" sz="1600" dirty="0" err="1"/>
              <a:t>INDIACom</a:t>
            </a:r>
            <a:r>
              <a:rPr lang="en-GB" sz="1600" dirty="0"/>
              <a:t>; INDIACom-2017; IEEE Conference (pp. 1671–1675). IEEE.IEEE ID 40353</a:t>
            </a:r>
          </a:p>
          <a:p>
            <a:pPr marL="6160" indent="0">
              <a:buNone/>
            </a:pPr>
            <a:endParaRPr lang="en-GB" dirty="0"/>
          </a:p>
          <a:p>
            <a:pPr marL="6160" indent="0">
              <a:buNone/>
            </a:pPr>
            <a:endParaRPr lang="en-GB" dirty="0"/>
          </a:p>
          <a:p>
            <a:pPr marL="6160" indent="0">
              <a:buNone/>
            </a:pPr>
            <a:endParaRPr lang="en-GB" dirty="0"/>
          </a:p>
          <a:p>
            <a:pPr marL="6160" indent="0">
              <a:buNone/>
            </a:pP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A2E1A-B2F5-4501-83FF-0BCC395C8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976690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ED7B85-34F5-4BA5-87FD-8BB8E2026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19DF8-AA7C-4797-BF23-69B99FE4C88F}" type="slidenum">
              <a:rPr lang="en-GB" smtClean="0"/>
              <a:t>9</a:t>
            </a:fld>
            <a:endParaRPr lang="en-GB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5F0F975-CE00-4F22-B3FE-CF46792EEA30}"/>
              </a:ext>
            </a:extLst>
          </p:cNvPr>
          <p:cNvSpPr txBox="1">
            <a:spLocks/>
          </p:cNvSpPr>
          <p:nvPr/>
        </p:nvSpPr>
        <p:spPr>
          <a:xfrm>
            <a:off x="4899244" y="499025"/>
            <a:ext cx="239351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33503717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82E"/>
      </a:dk2>
      <a:lt2>
        <a:srgbClr val="C2F5FC"/>
      </a:lt2>
      <a:accent1>
        <a:srgbClr val="4091F3"/>
      </a:accent1>
      <a:accent2>
        <a:srgbClr val="8BBCF1"/>
      </a:accent2>
      <a:accent3>
        <a:srgbClr val="CB6A6A"/>
      </a:accent3>
      <a:accent4>
        <a:srgbClr val="C567AF"/>
      </a:accent4>
      <a:accent5>
        <a:srgbClr val="A684F9"/>
      </a:accent5>
      <a:accent6>
        <a:srgbClr val="A9ACEE"/>
      </a:accent6>
      <a:hlink>
        <a:srgbClr val="6D9CC5"/>
      </a:hlink>
      <a:folHlink>
        <a:srgbClr val="6D82A0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178B2DAB-5DDE-4060-A857-D2E1CDA9250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6412</TotalTime>
  <Words>634</Words>
  <Application>Microsoft Office PowerPoint</Application>
  <PresentationFormat>Widescreen</PresentationFormat>
  <Paragraphs>44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MS Shell Dlg 2</vt:lpstr>
      <vt:lpstr>Wingdings</vt:lpstr>
      <vt:lpstr>Wingdings 3</vt:lpstr>
      <vt:lpstr>Madison</vt:lpstr>
      <vt:lpstr>Hiding in Plaintext</vt:lpstr>
      <vt:lpstr>Steganography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 for watching Any questions?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Hiding in plaintext</dc:title>
  <dc:creator>jimno</dc:creator>
  <cp:lastModifiedBy> </cp:lastModifiedBy>
  <cp:revision>15</cp:revision>
  <dcterms:created xsi:type="dcterms:W3CDTF">2022-04-01T09:31:01Z</dcterms:created>
  <dcterms:modified xsi:type="dcterms:W3CDTF">2022-04-06T15:36:19Z</dcterms:modified>
</cp:coreProperties>
</file>