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52400" cy="215995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DDB6A-2741-4BB6-AFC4-3ADF44F32EAA}" v="30" dt="2025-01-16T11:45:4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808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3534924"/>
            <a:ext cx="10924540" cy="7519835"/>
          </a:xfrm>
        </p:spPr>
        <p:txBody>
          <a:bodyPr anchor="b"/>
          <a:lstStyle>
            <a:lvl1pPr algn="ctr">
              <a:defRPr sz="8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11344752"/>
            <a:ext cx="9639300" cy="5214884"/>
          </a:xfrm>
        </p:spPr>
        <p:txBody>
          <a:bodyPr/>
          <a:lstStyle>
            <a:lvl1pPr marL="0" indent="0" algn="ctr">
              <a:buNone/>
              <a:defRPr sz="3373"/>
            </a:lvl1pPr>
            <a:lvl2pPr marL="642640" indent="0" algn="ctr">
              <a:buNone/>
              <a:defRPr sz="2811"/>
            </a:lvl2pPr>
            <a:lvl3pPr marL="1285281" indent="0" algn="ctr">
              <a:buNone/>
              <a:defRPr sz="2530"/>
            </a:lvl3pPr>
            <a:lvl4pPr marL="1927921" indent="0" algn="ctr">
              <a:buNone/>
              <a:defRPr sz="2249"/>
            </a:lvl4pPr>
            <a:lvl5pPr marL="2570561" indent="0" algn="ctr">
              <a:buNone/>
              <a:defRPr sz="2249"/>
            </a:lvl5pPr>
            <a:lvl6pPr marL="3213202" indent="0" algn="ctr">
              <a:buNone/>
              <a:defRPr sz="2249"/>
            </a:lvl6pPr>
            <a:lvl7pPr marL="3855842" indent="0" algn="ctr">
              <a:buNone/>
              <a:defRPr sz="2249"/>
            </a:lvl7pPr>
            <a:lvl8pPr marL="4498482" indent="0" algn="ctr">
              <a:buNone/>
              <a:defRPr sz="2249"/>
            </a:lvl8pPr>
            <a:lvl9pPr marL="5141123" indent="0" algn="ctr">
              <a:buNone/>
              <a:defRPr sz="22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3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7499" y="1149975"/>
            <a:ext cx="2771299" cy="183045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603" y="1149975"/>
            <a:ext cx="8153241" cy="18304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9" y="5384888"/>
            <a:ext cx="11085195" cy="8984801"/>
          </a:xfrm>
        </p:spPr>
        <p:txBody>
          <a:bodyPr anchor="b"/>
          <a:lstStyle>
            <a:lvl1pPr>
              <a:defRPr sz="8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9" y="14454688"/>
            <a:ext cx="11085195" cy="4724895"/>
          </a:xfrm>
        </p:spPr>
        <p:txBody>
          <a:bodyPr/>
          <a:lstStyle>
            <a:lvl1pPr marL="0" indent="0">
              <a:buNone/>
              <a:defRPr sz="3373">
                <a:solidFill>
                  <a:schemeClr val="tx1">
                    <a:tint val="82000"/>
                  </a:schemeClr>
                </a:solidFill>
              </a:defRPr>
            </a:lvl1pPr>
            <a:lvl2pPr marL="642640" indent="0">
              <a:buNone/>
              <a:defRPr sz="2811">
                <a:solidFill>
                  <a:schemeClr val="tx1">
                    <a:tint val="82000"/>
                  </a:schemeClr>
                </a:solidFill>
              </a:defRPr>
            </a:lvl2pPr>
            <a:lvl3pPr marL="1285281" indent="0">
              <a:buNone/>
              <a:defRPr sz="2530">
                <a:solidFill>
                  <a:schemeClr val="tx1">
                    <a:tint val="82000"/>
                  </a:schemeClr>
                </a:solidFill>
              </a:defRPr>
            </a:lvl3pPr>
            <a:lvl4pPr marL="1927921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4pPr>
            <a:lvl5pPr marL="2570561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5pPr>
            <a:lvl6pPr marL="321320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6pPr>
            <a:lvl7pPr marL="385584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7pPr>
            <a:lvl8pPr marL="449848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8pPr>
            <a:lvl9pPr marL="5141123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603" y="5749874"/>
            <a:ext cx="5462270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6528" y="5749874"/>
            <a:ext cx="5462270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1149979"/>
            <a:ext cx="11085195" cy="4174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278" y="5294885"/>
            <a:ext cx="5437167" cy="2594941"/>
          </a:xfrm>
        </p:spPr>
        <p:txBody>
          <a:bodyPr anchor="b"/>
          <a:lstStyle>
            <a:lvl1pPr marL="0" indent="0">
              <a:buNone/>
              <a:defRPr sz="3373" b="1"/>
            </a:lvl1pPr>
            <a:lvl2pPr marL="642640" indent="0">
              <a:buNone/>
              <a:defRPr sz="2811" b="1"/>
            </a:lvl2pPr>
            <a:lvl3pPr marL="1285281" indent="0">
              <a:buNone/>
              <a:defRPr sz="2530" b="1"/>
            </a:lvl3pPr>
            <a:lvl4pPr marL="1927921" indent="0">
              <a:buNone/>
              <a:defRPr sz="2249" b="1"/>
            </a:lvl4pPr>
            <a:lvl5pPr marL="2570561" indent="0">
              <a:buNone/>
              <a:defRPr sz="2249" b="1"/>
            </a:lvl5pPr>
            <a:lvl6pPr marL="3213202" indent="0">
              <a:buNone/>
              <a:defRPr sz="2249" b="1"/>
            </a:lvl6pPr>
            <a:lvl7pPr marL="3855842" indent="0">
              <a:buNone/>
              <a:defRPr sz="2249" b="1"/>
            </a:lvl7pPr>
            <a:lvl8pPr marL="4498482" indent="0">
              <a:buNone/>
              <a:defRPr sz="2249" b="1"/>
            </a:lvl8pPr>
            <a:lvl9pPr marL="5141123" indent="0">
              <a:buNone/>
              <a:defRPr sz="22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278" y="7889827"/>
            <a:ext cx="5437167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6528" y="5294885"/>
            <a:ext cx="5463944" cy="2594941"/>
          </a:xfrm>
        </p:spPr>
        <p:txBody>
          <a:bodyPr anchor="b"/>
          <a:lstStyle>
            <a:lvl1pPr marL="0" indent="0">
              <a:buNone/>
              <a:defRPr sz="3373" b="1"/>
            </a:lvl1pPr>
            <a:lvl2pPr marL="642640" indent="0">
              <a:buNone/>
              <a:defRPr sz="2811" b="1"/>
            </a:lvl2pPr>
            <a:lvl3pPr marL="1285281" indent="0">
              <a:buNone/>
              <a:defRPr sz="2530" b="1"/>
            </a:lvl3pPr>
            <a:lvl4pPr marL="1927921" indent="0">
              <a:buNone/>
              <a:defRPr sz="2249" b="1"/>
            </a:lvl4pPr>
            <a:lvl5pPr marL="2570561" indent="0">
              <a:buNone/>
              <a:defRPr sz="2249" b="1"/>
            </a:lvl5pPr>
            <a:lvl6pPr marL="3213202" indent="0">
              <a:buNone/>
              <a:defRPr sz="2249" b="1"/>
            </a:lvl6pPr>
            <a:lvl7pPr marL="3855842" indent="0">
              <a:buNone/>
              <a:defRPr sz="2249" b="1"/>
            </a:lvl7pPr>
            <a:lvl8pPr marL="4498482" indent="0">
              <a:buNone/>
              <a:defRPr sz="2249" b="1"/>
            </a:lvl8pPr>
            <a:lvl9pPr marL="5141123" indent="0">
              <a:buNone/>
              <a:defRPr sz="22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6528" y="7889827"/>
            <a:ext cx="5463944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3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1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6" y="1439968"/>
            <a:ext cx="4145234" cy="5039889"/>
          </a:xfrm>
        </p:spPr>
        <p:txBody>
          <a:bodyPr anchor="b"/>
          <a:lstStyle>
            <a:lvl1pPr>
              <a:defRPr sz="44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944" y="3109937"/>
            <a:ext cx="6506528" cy="15349662"/>
          </a:xfrm>
        </p:spPr>
        <p:txBody>
          <a:bodyPr/>
          <a:lstStyle>
            <a:lvl1pPr>
              <a:defRPr sz="4498"/>
            </a:lvl1pPr>
            <a:lvl2pPr>
              <a:defRPr sz="3936"/>
            </a:lvl2pPr>
            <a:lvl3pPr>
              <a:defRPr sz="3373"/>
            </a:lvl3pPr>
            <a:lvl4pPr>
              <a:defRPr sz="2811"/>
            </a:lvl4pPr>
            <a:lvl5pPr>
              <a:defRPr sz="2811"/>
            </a:lvl5pPr>
            <a:lvl6pPr>
              <a:defRPr sz="2811"/>
            </a:lvl6pPr>
            <a:lvl7pPr>
              <a:defRPr sz="2811"/>
            </a:lvl7pPr>
            <a:lvl8pPr>
              <a:defRPr sz="2811"/>
            </a:lvl8pPr>
            <a:lvl9pPr>
              <a:defRPr sz="2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6" y="6479857"/>
            <a:ext cx="4145234" cy="12004738"/>
          </a:xfrm>
        </p:spPr>
        <p:txBody>
          <a:bodyPr/>
          <a:lstStyle>
            <a:lvl1pPr marL="0" indent="0">
              <a:buNone/>
              <a:defRPr sz="2249"/>
            </a:lvl1pPr>
            <a:lvl2pPr marL="642640" indent="0">
              <a:buNone/>
              <a:defRPr sz="1968"/>
            </a:lvl2pPr>
            <a:lvl3pPr marL="1285281" indent="0">
              <a:buNone/>
              <a:defRPr sz="1687"/>
            </a:lvl3pPr>
            <a:lvl4pPr marL="1927921" indent="0">
              <a:buNone/>
              <a:defRPr sz="1406"/>
            </a:lvl4pPr>
            <a:lvl5pPr marL="2570561" indent="0">
              <a:buNone/>
              <a:defRPr sz="1406"/>
            </a:lvl5pPr>
            <a:lvl6pPr marL="3213202" indent="0">
              <a:buNone/>
              <a:defRPr sz="1406"/>
            </a:lvl6pPr>
            <a:lvl7pPr marL="3855842" indent="0">
              <a:buNone/>
              <a:defRPr sz="1406"/>
            </a:lvl7pPr>
            <a:lvl8pPr marL="4498482" indent="0">
              <a:buNone/>
              <a:defRPr sz="1406"/>
            </a:lvl8pPr>
            <a:lvl9pPr marL="5141123" indent="0">
              <a:buNone/>
              <a:defRPr sz="14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3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6" y="1439968"/>
            <a:ext cx="4145234" cy="5039889"/>
          </a:xfrm>
        </p:spPr>
        <p:txBody>
          <a:bodyPr anchor="b"/>
          <a:lstStyle>
            <a:lvl1pPr>
              <a:defRPr sz="44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3944" y="3109937"/>
            <a:ext cx="6506528" cy="15349662"/>
          </a:xfrm>
        </p:spPr>
        <p:txBody>
          <a:bodyPr anchor="t"/>
          <a:lstStyle>
            <a:lvl1pPr marL="0" indent="0">
              <a:buNone/>
              <a:defRPr sz="4498"/>
            </a:lvl1pPr>
            <a:lvl2pPr marL="642640" indent="0">
              <a:buNone/>
              <a:defRPr sz="3936"/>
            </a:lvl2pPr>
            <a:lvl3pPr marL="1285281" indent="0">
              <a:buNone/>
              <a:defRPr sz="3373"/>
            </a:lvl3pPr>
            <a:lvl4pPr marL="1927921" indent="0">
              <a:buNone/>
              <a:defRPr sz="2811"/>
            </a:lvl4pPr>
            <a:lvl5pPr marL="2570561" indent="0">
              <a:buNone/>
              <a:defRPr sz="2811"/>
            </a:lvl5pPr>
            <a:lvl6pPr marL="3213202" indent="0">
              <a:buNone/>
              <a:defRPr sz="2811"/>
            </a:lvl6pPr>
            <a:lvl7pPr marL="3855842" indent="0">
              <a:buNone/>
              <a:defRPr sz="2811"/>
            </a:lvl7pPr>
            <a:lvl8pPr marL="4498482" indent="0">
              <a:buNone/>
              <a:defRPr sz="2811"/>
            </a:lvl8pPr>
            <a:lvl9pPr marL="5141123" indent="0">
              <a:buNone/>
              <a:defRPr sz="2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6" y="6479857"/>
            <a:ext cx="4145234" cy="12004738"/>
          </a:xfrm>
        </p:spPr>
        <p:txBody>
          <a:bodyPr/>
          <a:lstStyle>
            <a:lvl1pPr marL="0" indent="0">
              <a:buNone/>
              <a:defRPr sz="2249"/>
            </a:lvl1pPr>
            <a:lvl2pPr marL="642640" indent="0">
              <a:buNone/>
              <a:defRPr sz="1968"/>
            </a:lvl2pPr>
            <a:lvl3pPr marL="1285281" indent="0">
              <a:buNone/>
              <a:defRPr sz="1687"/>
            </a:lvl3pPr>
            <a:lvl4pPr marL="1927921" indent="0">
              <a:buNone/>
              <a:defRPr sz="1406"/>
            </a:lvl4pPr>
            <a:lvl5pPr marL="2570561" indent="0">
              <a:buNone/>
              <a:defRPr sz="1406"/>
            </a:lvl5pPr>
            <a:lvl6pPr marL="3213202" indent="0">
              <a:buNone/>
              <a:defRPr sz="1406"/>
            </a:lvl6pPr>
            <a:lvl7pPr marL="3855842" indent="0">
              <a:buNone/>
              <a:defRPr sz="1406"/>
            </a:lvl7pPr>
            <a:lvl8pPr marL="4498482" indent="0">
              <a:buNone/>
              <a:defRPr sz="1406"/>
            </a:lvl8pPr>
            <a:lvl9pPr marL="5141123" indent="0">
              <a:buNone/>
              <a:defRPr sz="14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603" y="1149979"/>
            <a:ext cx="1108519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603" y="5749874"/>
            <a:ext cx="1108519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03" y="20019564"/>
            <a:ext cx="289179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7499A-1896-4127-9D1E-F3D8B8129D21}" type="datetimeFigureOut">
              <a:rPr lang="de-DE" smtClean="0"/>
              <a:t>05.02.2025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7358" y="20019564"/>
            <a:ext cx="433768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08" y="20019564"/>
            <a:ext cx="289179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5281" rtl="0" eaLnBrk="1" latinLnBrk="0" hangingPunct="1">
        <a:lnSpc>
          <a:spcPct val="90000"/>
        </a:lnSpc>
        <a:spcBef>
          <a:spcPct val="0"/>
        </a:spcBef>
        <a:buNone/>
        <a:defRPr sz="6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320" indent="-321320" algn="l" defTabSz="1285281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3936" kern="1200">
          <a:solidFill>
            <a:schemeClr val="tx1"/>
          </a:solidFill>
          <a:latin typeface="+mn-lt"/>
          <a:ea typeface="+mn-ea"/>
          <a:cs typeface="+mn-cs"/>
        </a:defRPr>
      </a:lvl1pPr>
      <a:lvl2pPr marL="963960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3373" kern="1200">
          <a:solidFill>
            <a:schemeClr val="tx1"/>
          </a:solidFill>
          <a:latin typeface="+mn-lt"/>
          <a:ea typeface="+mn-ea"/>
          <a:cs typeface="+mn-cs"/>
        </a:defRPr>
      </a:lvl2pPr>
      <a:lvl3pPr marL="160660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3pPr>
      <a:lvl4pPr marL="224924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4pPr>
      <a:lvl5pPr marL="289188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5pPr>
      <a:lvl6pPr marL="353452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6pPr>
      <a:lvl7pPr marL="417716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7pPr>
      <a:lvl8pPr marL="481980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8pPr>
      <a:lvl9pPr marL="5462443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1pPr>
      <a:lvl2pPr marL="642640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8528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3pPr>
      <a:lvl4pPr marL="192792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4pPr>
      <a:lvl5pPr marL="257056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5pPr>
      <a:lvl6pPr marL="321320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6pPr>
      <a:lvl7pPr marL="385584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7pPr>
      <a:lvl8pPr marL="449848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8pPr>
      <a:lvl9pPr marL="5141123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88528835-946A-706F-469E-129D37A53C03}"/>
              </a:ext>
            </a:extLst>
          </p:cNvPr>
          <p:cNvSpPr/>
          <p:nvPr/>
        </p:nvSpPr>
        <p:spPr>
          <a:xfrm>
            <a:off x="698499" y="1865146"/>
            <a:ext cx="10322235" cy="11801474"/>
          </a:xfrm>
          <a:prstGeom prst="roundRect">
            <a:avLst>
              <a:gd name="adj" fmla="val 782"/>
            </a:avLst>
          </a:prstGeom>
          <a:solidFill>
            <a:schemeClr val="bg1"/>
          </a:solidFill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E88CA253-8400-5B29-C2CB-C0F7642EDA01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4255491" y="3584321"/>
            <a:ext cx="3801382" cy="4195588"/>
          </a:xfrm>
          <a:prstGeom prst="bentConnector3">
            <a:avLst>
              <a:gd name="adj1" fmla="val 77311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4C009A2-AF4C-0B6C-E1B9-5F51DAF6513B}"/>
              </a:ext>
            </a:extLst>
          </p:cNvPr>
          <p:cNvGrpSpPr/>
          <p:nvPr/>
        </p:nvGrpSpPr>
        <p:grpSpPr>
          <a:xfrm>
            <a:off x="3425423" y="4244838"/>
            <a:ext cx="5865338" cy="1866899"/>
            <a:chOff x="3316762" y="4463207"/>
            <a:chExt cx="5865338" cy="1866899"/>
          </a:xfrm>
        </p:grpSpPr>
        <p:pic>
          <p:nvPicPr>
            <p:cNvPr id="3" name="Grafik 2" descr="Flussdiagramm mit einfarbiger Füllung">
              <a:extLst>
                <a:ext uri="{FF2B5EF4-FFF2-40B4-BE49-F238E27FC236}">
                  <a16:creationId xmlns:a16="http://schemas.microsoft.com/office/drawing/2014/main" id="{660BD6EF-F3E4-05B2-6792-A473600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4985" y="4492718"/>
              <a:ext cx="735811" cy="735811"/>
            </a:xfrm>
            <a:prstGeom prst="rect">
              <a:avLst/>
            </a:prstGeom>
          </p:spPr>
        </p:pic>
        <p:pic>
          <p:nvPicPr>
            <p:cNvPr id="5" name="Grafik 4" descr="Gantt-Diagramm mit einfarbiger Füllung">
              <a:extLst>
                <a:ext uri="{FF2B5EF4-FFF2-40B4-BE49-F238E27FC236}">
                  <a16:creationId xmlns:a16="http://schemas.microsoft.com/office/drawing/2014/main" id="{3BC5C85F-0C46-F228-830F-D3C12EDA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4985" y="5196882"/>
              <a:ext cx="735811" cy="735811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7ECBF2A-8421-25E6-B79C-BE71630BCD57}"/>
                </a:ext>
              </a:extLst>
            </p:cNvPr>
            <p:cNvGrpSpPr/>
            <p:nvPr/>
          </p:nvGrpSpPr>
          <p:grpSpPr>
            <a:xfrm>
              <a:off x="3316762" y="4463207"/>
              <a:ext cx="5865338" cy="1866899"/>
              <a:chOff x="3390900" y="4305301"/>
              <a:chExt cx="4750749" cy="1866899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7F91A1C-F1FC-DFBF-243A-0C30D5CAC9C2}"/>
                  </a:ext>
                </a:extLst>
              </p:cNvPr>
              <p:cNvSpPr/>
              <p:nvPr/>
            </p:nvSpPr>
            <p:spPr>
              <a:xfrm>
                <a:off x="3390900" y="4305301"/>
                <a:ext cx="4750749" cy="1866899"/>
              </a:xfrm>
              <a:prstGeom prst="roundRect">
                <a:avLst>
                  <a:gd name="adj" fmla="val 50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r>
                  <a:rPr lang="de-DE" b="1" dirty="0">
                    <a:solidFill>
                      <a:sysClr val="windowText" lastClr="000000"/>
                    </a:solidFill>
                  </a:rPr>
                  <a:t>Problem </a:t>
                </a:r>
                <a:r>
                  <a:rPr lang="de-DE" b="1" dirty="0" err="1">
                    <a:solidFill>
                      <a:sysClr val="windowText" lastClr="000000"/>
                    </a:solidFill>
                  </a:rPr>
                  <a:t>definition</a:t>
                </a:r>
                <a:endParaRPr lang="de-DE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9D58908-8E71-C60D-B821-038843A69812}"/>
                  </a:ext>
                </a:extLst>
              </p:cNvPr>
              <p:cNvSpPr txBox="1"/>
              <p:nvPr/>
            </p:nvSpPr>
            <p:spPr>
              <a:xfrm>
                <a:off x="3478327" y="4539770"/>
                <a:ext cx="3663210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Replicate</a:t>
                </a:r>
                <a:r>
                  <a:rPr lang="de-DE" dirty="0"/>
                  <a:t> </a:t>
                </a:r>
                <a:r>
                  <a:rPr lang="de-DE" dirty="0" err="1"/>
                  <a:t>handling</a:t>
                </a:r>
                <a:r>
                  <a:rPr lang="de-DE" dirty="0"/>
                  <a:t> &amp;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&amp; </a:t>
                </a:r>
                <a:r>
                  <a:rPr lang="de-DE" dirty="0" err="1"/>
                  <a:t>bounds</a:t>
                </a:r>
                <a:endParaRPr lang="de-DE" dirty="0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E97D83A1-8543-8B5A-22B4-994048CEFF87}"/>
              </a:ext>
            </a:extLst>
          </p:cNvPr>
          <p:cNvGrpSpPr/>
          <p:nvPr/>
        </p:nvGrpSpPr>
        <p:grpSpPr>
          <a:xfrm>
            <a:off x="750871" y="7582806"/>
            <a:ext cx="10209229" cy="5943600"/>
            <a:chOff x="750871" y="6915150"/>
            <a:chExt cx="10209229" cy="5943600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328D40DE-CB94-CE0C-7C01-7A56E1C95C8D}"/>
                </a:ext>
              </a:extLst>
            </p:cNvPr>
            <p:cNvSpPr/>
            <p:nvPr/>
          </p:nvSpPr>
          <p:spPr>
            <a:xfrm>
              <a:off x="750871" y="6915150"/>
              <a:ext cx="6615033" cy="5943600"/>
            </a:xfrm>
            <a:prstGeom prst="roundRect">
              <a:avLst>
                <a:gd name="adj" fmla="val 1023"/>
              </a:avLst>
            </a:prstGeom>
            <a:solidFill>
              <a:schemeClr val="tx2">
                <a:lumMod val="10000"/>
                <a:lumOff val="90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8B86E44A-C420-BF32-F51B-A4E03CC68C76}"/>
                </a:ext>
              </a:extLst>
            </p:cNvPr>
            <p:cNvSpPr/>
            <p:nvPr/>
          </p:nvSpPr>
          <p:spPr>
            <a:xfrm>
              <a:off x="7576457" y="6915150"/>
              <a:ext cx="3383643" cy="5943600"/>
            </a:xfrm>
            <a:prstGeom prst="roundRect">
              <a:avLst>
                <a:gd name="adj" fmla="val 22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5E5DD12-D103-D735-F252-50C005B4F9B9}"/>
                </a:ext>
              </a:extLst>
            </p:cNvPr>
            <p:cNvSpPr txBox="1"/>
            <p:nvPr/>
          </p:nvSpPr>
          <p:spPr>
            <a:xfrm>
              <a:off x="2321481" y="12279086"/>
              <a:ext cx="2639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Estimator</a:t>
              </a:r>
              <a:r>
                <a:rPr lang="de-DE" b="1" dirty="0"/>
                <a:t> </a:t>
              </a:r>
              <a:r>
                <a:rPr lang="de-DE" b="1" dirty="0" err="1"/>
                <a:t>methodology</a:t>
              </a:r>
              <a:endParaRPr lang="de-DE" b="1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056A577-4478-6B0F-E350-285A3B314BA3}"/>
                </a:ext>
              </a:extLst>
            </p:cNvPr>
            <p:cNvSpPr txBox="1"/>
            <p:nvPr/>
          </p:nvSpPr>
          <p:spPr>
            <a:xfrm>
              <a:off x="8442891" y="12279086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Analysis </a:t>
              </a:r>
              <a:r>
                <a:rPr lang="de-DE" b="1" dirty="0" err="1"/>
                <a:t>plots</a:t>
              </a:r>
              <a:endParaRPr lang="de-DE" b="1" dirty="0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BD9B0CE9-3D62-595E-3097-7D60E4C9B000}"/>
                </a:ext>
              </a:extLst>
            </p:cNvPr>
            <p:cNvSpPr/>
            <p:nvPr/>
          </p:nvSpPr>
          <p:spPr>
            <a:xfrm>
              <a:off x="983195" y="8804775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Parameter </a:t>
              </a:r>
              <a:r>
                <a:rPr lang="de-DE" b="1" i="1" dirty="0" err="1">
                  <a:solidFill>
                    <a:schemeClr val="tx1"/>
                  </a:solidFill>
                </a:rPr>
                <a:t>identifiability</a:t>
              </a:r>
              <a:r>
                <a:rPr lang="de-DE" b="1" i="1" dirty="0">
                  <a:solidFill>
                    <a:schemeClr val="tx1"/>
                  </a:solidFill>
                </a:rPr>
                <a:t> check</a:t>
              </a:r>
              <a:r>
                <a:rPr lang="de-DE" dirty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de-DE" b="1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.profile_likelihood</a:t>
              </a:r>
              <a:r>
                <a:rPr lang="de-DE" b="0" i="0" dirty="0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90042295-76E3-6FF8-0E43-F2661ED8C19C}"/>
                </a:ext>
              </a:extLst>
            </p:cNvPr>
            <p:cNvSpPr/>
            <p:nvPr/>
          </p:nvSpPr>
          <p:spPr>
            <a:xfrm>
              <a:off x="961424" y="10453039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Parameter </a:t>
              </a:r>
              <a:r>
                <a:rPr lang="de-DE" b="1" i="1" dirty="0" err="1">
                  <a:solidFill>
                    <a:schemeClr val="tx1"/>
                  </a:solidFill>
                </a:rPr>
                <a:t>distributions</a:t>
              </a:r>
              <a:r>
                <a:rPr lang="de-DE" b="1" i="1" dirty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</a:rPr>
                <a:t>mc_sampling</a:t>
              </a:r>
              <a:r>
                <a:rPr lang="de-DE" b="0" i="0" dirty="0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8DB9385-89D5-BB13-D28B-3A27F6D5B0E5}"/>
                </a:ext>
              </a:extLst>
            </p:cNvPr>
            <p:cNvSpPr/>
            <p:nvPr/>
          </p:nvSpPr>
          <p:spPr>
            <a:xfrm>
              <a:off x="997506" y="7098950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dirty="0">
                  <a:solidFill>
                    <a:schemeClr val="tx1"/>
                  </a:solidFill>
                </a:rPr>
                <a:t> 	</a:t>
              </a:r>
              <a:r>
                <a:rPr lang="de-DE" b="1" i="1" dirty="0">
                  <a:solidFill>
                    <a:schemeClr val="tx1"/>
                  </a:solidFill>
                </a:rPr>
                <a:t>Point </a:t>
              </a:r>
              <a:r>
                <a:rPr lang="de-DE" b="1" i="1" dirty="0" err="1">
                  <a:solidFill>
                    <a:schemeClr val="tx1"/>
                  </a:solidFill>
                </a:rPr>
                <a:t>estimates</a:t>
              </a:r>
              <a:r>
                <a:rPr lang="de-DE" b="1" i="1" dirty="0">
                  <a:solidFill>
                    <a:schemeClr val="tx1"/>
                  </a:solidFill>
                </a:rPr>
                <a:t>:</a:t>
              </a:r>
              <a:r>
                <a:rPr lang="de-DE" dirty="0">
                  <a:solidFill>
                    <a:schemeClr val="tx1"/>
                  </a:solidFill>
                </a:rPr>
                <a:t> 	</a:t>
              </a:r>
            </a:p>
            <a:p>
              <a:pPr>
                <a:lnSpc>
                  <a:spcPct val="150000"/>
                </a:lnSpc>
              </a:pPr>
              <a:r>
                <a:rPr lang="de-DE" b="1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estimate</a:t>
              </a:r>
              <a:r>
                <a:rPr lang="de-DE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8854777D-A9B9-5B0E-B754-B924A9B20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27350" y="8911221"/>
              <a:ext cx="2084712" cy="1389808"/>
            </a:xfrm>
            <a:prstGeom prst="rect">
              <a:avLst/>
            </a:prstGeom>
          </p:spPr>
        </p:pic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316E5778-A419-B62E-6BAF-5EC7DE27E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44887" y="10554444"/>
              <a:ext cx="1250787" cy="1321693"/>
            </a:xfrm>
            <a:prstGeom prst="rect">
              <a:avLst/>
            </a:prstGeom>
          </p:spPr>
        </p:pic>
        <p:sp>
          <p:nvSpPr>
            <p:cNvPr id="59" name="Pfeil: nach unten 58">
              <a:extLst>
                <a:ext uri="{FF2B5EF4-FFF2-40B4-BE49-F238E27FC236}">
                  <a16:creationId xmlns:a16="http://schemas.microsoft.com/office/drawing/2014/main" id="{015BC3D4-536F-CD41-3BB9-794935E43892}"/>
                </a:ext>
              </a:extLst>
            </p:cNvPr>
            <p:cNvSpPr/>
            <p:nvPr/>
          </p:nvSpPr>
          <p:spPr>
            <a:xfrm>
              <a:off x="2801308" y="8410699"/>
              <a:ext cx="428742" cy="66191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Pfeil: nach unten 59">
              <a:extLst>
                <a:ext uri="{FF2B5EF4-FFF2-40B4-BE49-F238E27FC236}">
                  <a16:creationId xmlns:a16="http://schemas.microsoft.com/office/drawing/2014/main" id="{77983E51-FC06-196A-81F7-47149CA8CBF4}"/>
                </a:ext>
              </a:extLst>
            </p:cNvPr>
            <p:cNvSpPr/>
            <p:nvPr/>
          </p:nvSpPr>
          <p:spPr>
            <a:xfrm>
              <a:off x="2770055" y="10147854"/>
              <a:ext cx="459995" cy="66191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: Chevron 61">
              <a:extLst>
                <a:ext uri="{FF2B5EF4-FFF2-40B4-BE49-F238E27FC236}">
                  <a16:creationId xmlns:a16="http://schemas.microsoft.com/office/drawing/2014/main" id="{0C4F3BDB-EC94-AC16-A7C0-5F0A038D8A59}"/>
                </a:ext>
              </a:extLst>
            </p:cNvPr>
            <p:cNvSpPr/>
            <p:nvPr/>
          </p:nvSpPr>
          <p:spPr>
            <a:xfrm>
              <a:off x="7365903" y="7098950"/>
              <a:ext cx="425112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Pfeil: Chevron 62">
              <a:extLst>
                <a:ext uri="{FF2B5EF4-FFF2-40B4-BE49-F238E27FC236}">
                  <a16:creationId xmlns:a16="http://schemas.microsoft.com/office/drawing/2014/main" id="{1327F6B7-7ADE-384D-3525-6DBD59E121EE}"/>
                </a:ext>
              </a:extLst>
            </p:cNvPr>
            <p:cNvSpPr/>
            <p:nvPr/>
          </p:nvSpPr>
          <p:spPr>
            <a:xfrm>
              <a:off x="7365903" y="8804775"/>
              <a:ext cx="425111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4" name="Pfeil: Chevron 63">
              <a:extLst>
                <a:ext uri="{FF2B5EF4-FFF2-40B4-BE49-F238E27FC236}">
                  <a16:creationId xmlns:a16="http://schemas.microsoft.com/office/drawing/2014/main" id="{8FB86118-C4CC-BEFC-7382-E6B6A9A56DE2}"/>
                </a:ext>
              </a:extLst>
            </p:cNvPr>
            <p:cNvSpPr/>
            <p:nvPr/>
          </p:nvSpPr>
          <p:spPr>
            <a:xfrm>
              <a:off x="7365903" y="10453039"/>
              <a:ext cx="425111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9848CE4-7C80-4F35-49FB-23B90A5B092D}"/>
              </a:ext>
            </a:extLst>
          </p:cNvPr>
          <p:cNvGrpSpPr/>
          <p:nvPr/>
        </p:nvGrpSpPr>
        <p:grpSpPr>
          <a:xfrm>
            <a:off x="755649" y="288831"/>
            <a:ext cx="10204451" cy="3492593"/>
            <a:chOff x="755649" y="288831"/>
            <a:chExt cx="10204451" cy="3492593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ABC4B8A-8417-1BFB-1A7D-D61FEE219C48}"/>
                </a:ext>
              </a:extLst>
            </p:cNvPr>
            <p:cNvSpPr/>
            <p:nvPr/>
          </p:nvSpPr>
          <p:spPr>
            <a:xfrm>
              <a:off x="755649" y="1914525"/>
              <a:ext cx="4607081" cy="1866899"/>
            </a:xfrm>
            <a:prstGeom prst="roundRect">
              <a:avLst>
                <a:gd name="adj" fmla="val 1647"/>
              </a:avLst>
            </a:prstGeom>
            <a:solidFill>
              <a:schemeClr val="bg1"/>
            </a:solidFill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F1C8B2E-B898-E670-5B4C-02E76015BB2D}"/>
                </a:ext>
              </a:extLst>
            </p:cNvPr>
            <p:cNvSpPr txBox="1"/>
            <p:nvPr/>
          </p:nvSpPr>
          <p:spPr>
            <a:xfrm>
              <a:off x="1420831" y="1305980"/>
              <a:ext cx="1284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FMI </a:t>
              </a:r>
              <a:r>
                <a:rPr lang="de-DE" b="1" dirty="0" err="1"/>
                <a:t>export</a:t>
              </a:r>
              <a:endParaRPr lang="de-DE" b="1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F5D9C34-931D-27AA-17FA-2EBB0459AF4A}"/>
                </a:ext>
              </a:extLst>
            </p:cNvPr>
            <p:cNvSpPr txBox="1"/>
            <p:nvPr/>
          </p:nvSpPr>
          <p:spPr>
            <a:xfrm>
              <a:off x="1687551" y="3384551"/>
              <a:ext cx="25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Modeling &amp; Simulation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EB7441-9E9D-0B86-2B76-E412E83C6670}"/>
                </a:ext>
              </a:extLst>
            </p:cNvPr>
            <p:cNvSpPr/>
            <p:nvPr/>
          </p:nvSpPr>
          <p:spPr>
            <a:xfrm>
              <a:off x="997506" y="2070032"/>
              <a:ext cx="1772549" cy="363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FmuModel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55DAD00-1238-CED2-4F0E-BADDF1FE5CD8}"/>
                </a:ext>
              </a:extLst>
            </p:cNvPr>
            <p:cNvSpPr txBox="1"/>
            <p:nvPr/>
          </p:nvSpPr>
          <p:spPr>
            <a:xfrm>
              <a:off x="5877258" y="3384551"/>
              <a:ext cx="475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Data </a:t>
              </a:r>
              <a:r>
                <a:rPr lang="de-DE" b="1" dirty="0" err="1"/>
                <a:t>structure</a:t>
              </a:r>
              <a:r>
                <a:rPr lang="de-DE" b="1" dirty="0"/>
                <a:t> </a:t>
              </a:r>
              <a:r>
                <a:rPr lang="de-DE" b="1" dirty="0" err="1"/>
                <a:t>setup</a:t>
              </a:r>
              <a:r>
                <a:rPr lang="de-DE" b="1" dirty="0"/>
                <a:t>  &amp;  </a:t>
              </a:r>
              <a:r>
                <a:rPr lang="de-DE" b="1" dirty="0" err="1"/>
                <a:t>error</a:t>
              </a:r>
              <a:r>
                <a:rPr lang="de-DE" b="1" dirty="0"/>
                <a:t> </a:t>
              </a:r>
              <a:r>
                <a:rPr lang="de-DE" b="1" dirty="0" err="1"/>
                <a:t>modeling</a:t>
              </a:r>
              <a:endParaRPr lang="de-DE" b="1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AFB9463-9ACD-5EAC-C967-1737DCCAE29D}"/>
                </a:ext>
              </a:extLst>
            </p:cNvPr>
            <p:cNvGrpSpPr/>
            <p:nvPr/>
          </p:nvGrpSpPr>
          <p:grpSpPr>
            <a:xfrm>
              <a:off x="5692137" y="2068675"/>
              <a:ext cx="2495550" cy="1131725"/>
              <a:chOff x="5805028" y="2076450"/>
              <a:chExt cx="2495550" cy="959887"/>
            </a:xfrm>
          </p:grpSpPr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3E47DE96-EAEC-93EB-0A1F-8ADFC06A7823}"/>
                  </a:ext>
                </a:extLst>
              </p:cNvPr>
              <p:cNvSpPr/>
              <p:nvPr/>
            </p:nvSpPr>
            <p:spPr>
              <a:xfrm>
                <a:off x="5805028" y="2076450"/>
                <a:ext cx="2495550" cy="959887"/>
              </a:xfrm>
              <a:prstGeom prst="roundRect">
                <a:avLst>
                  <a:gd name="adj" fmla="val 7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ysClr val="windowText" lastClr="000000"/>
                    </a:solidFill>
                  </a:rPr>
                  <a:t>Experiment</a:t>
                </a:r>
              </a:p>
              <a:p>
                <a:pPr algn="ctr"/>
                <a:r>
                  <a:rPr lang="de-DE" sz="1600" i="1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de-DE" sz="1600" i="1" baseline="30000" dirty="0">
                    <a:solidFill>
                      <a:sysClr val="windowText" lastClr="000000"/>
                    </a:solidFill>
                  </a:rPr>
                  <a:t>st</a:t>
                </a:r>
                <a:r>
                  <a:rPr lang="de-DE" sz="16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replicate</a:t>
                </a:r>
                <a:endParaRPr lang="de-DE" sz="1600" i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A77ADA4D-E255-0604-034D-A552ACD5C09A}"/>
                  </a:ext>
                </a:extLst>
              </p:cNvPr>
              <p:cNvSpPr/>
              <p:nvPr/>
            </p:nvSpPr>
            <p:spPr>
              <a:xfrm>
                <a:off x="5889164" y="2668368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x </a:t>
                </a: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30C3097-E6E2-2FBA-310F-650444C0BAAC}"/>
                  </a:ext>
                </a:extLst>
              </p:cNvPr>
              <p:cNvSpPr/>
              <p:nvPr/>
            </p:nvSpPr>
            <p:spPr>
              <a:xfrm>
                <a:off x="7090902" y="2668368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y </a:t>
                </a: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A902360B-BD5F-F2DF-4BAD-EA10BA6C16A5}"/>
                </a:ext>
              </a:extLst>
            </p:cNvPr>
            <p:cNvGrpSpPr/>
            <p:nvPr/>
          </p:nvGrpSpPr>
          <p:grpSpPr>
            <a:xfrm>
              <a:off x="8290080" y="2068674"/>
              <a:ext cx="2495550" cy="1131725"/>
              <a:chOff x="8377342" y="2068675"/>
              <a:chExt cx="2495550" cy="959887"/>
            </a:xfrm>
          </p:grpSpPr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D3648408-F637-8AE0-5541-2773A4443778}"/>
                  </a:ext>
                </a:extLst>
              </p:cNvPr>
              <p:cNvSpPr/>
              <p:nvPr/>
            </p:nvSpPr>
            <p:spPr>
              <a:xfrm>
                <a:off x="8377342" y="2068675"/>
                <a:ext cx="2495550" cy="959887"/>
              </a:xfrm>
              <a:prstGeom prst="roundRect">
                <a:avLst>
                  <a:gd name="adj" fmla="val 7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ysClr val="windowText" lastClr="000000"/>
                    </a:solidFill>
                  </a:rPr>
                  <a:t>Experiment</a:t>
                </a:r>
              </a:p>
              <a:p>
                <a:pPr algn="ctr"/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n</a:t>
                </a:r>
                <a:r>
                  <a:rPr lang="de-DE" sz="1600" i="1" baseline="30000" dirty="0" err="1">
                    <a:solidFill>
                      <a:sysClr val="windowText" lastClr="000000"/>
                    </a:solidFill>
                  </a:rPr>
                  <a:t>th</a:t>
                </a:r>
                <a:r>
                  <a:rPr lang="de-DE" sz="16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replicate</a:t>
                </a:r>
                <a:endParaRPr lang="de-DE" sz="1600" i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54ED2731-12F4-75B0-D4E3-FEBC08CA3B96}"/>
                  </a:ext>
                </a:extLst>
              </p:cNvPr>
              <p:cNvSpPr/>
              <p:nvPr/>
            </p:nvSpPr>
            <p:spPr>
              <a:xfrm>
                <a:off x="8461478" y="2660593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x </a:t>
                </a:r>
              </a:p>
            </p:txBody>
          </p: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29CF363-6B24-375A-310F-09EB0C972B46}"/>
                  </a:ext>
                </a:extLst>
              </p:cNvPr>
              <p:cNvSpPr/>
              <p:nvPr/>
            </p:nvSpPr>
            <p:spPr>
              <a:xfrm>
                <a:off x="9663216" y="2660593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y </a:t>
                </a: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4C84ACD-6EB2-D0A8-76D0-104C109B2798}"/>
                </a:ext>
              </a:extLst>
            </p:cNvPr>
            <p:cNvSpPr txBox="1"/>
            <p:nvPr/>
          </p:nvSpPr>
          <p:spPr>
            <a:xfrm>
              <a:off x="818955" y="2464108"/>
              <a:ext cx="2228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/>
                <a:t>Default </a:t>
              </a:r>
              <a:r>
                <a:rPr lang="de-DE" sz="1600" dirty="0" err="1"/>
                <a:t>parameters</a:t>
              </a:r>
              <a:endParaRPr lang="de-DE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/>
                <a:t>Simulation </a:t>
              </a:r>
              <a:r>
                <a:rPr lang="de-DE" sz="1600" dirty="0" err="1"/>
                <a:t>flags</a:t>
              </a:r>
              <a:endParaRPr lang="de-DE" sz="1600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5F07A6F-A765-C0B1-E575-36765EFF3172}"/>
                </a:ext>
              </a:extLst>
            </p:cNvPr>
            <p:cNvGrpSpPr/>
            <p:nvPr/>
          </p:nvGrpSpPr>
          <p:grpSpPr>
            <a:xfrm>
              <a:off x="755649" y="288831"/>
              <a:ext cx="4462794" cy="914400"/>
              <a:chOff x="755649" y="288831"/>
              <a:chExt cx="4462794" cy="914400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56CA1FD1-982C-953F-83E9-96AA685B4607}"/>
                  </a:ext>
                </a:extLst>
              </p:cNvPr>
              <p:cNvSpPr/>
              <p:nvPr/>
            </p:nvSpPr>
            <p:spPr>
              <a:xfrm>
                <a:off x="755649" y="338210"/>
                <a:ext cx="4462794" cy="815642"/>
              </a:xfrm>
              <a:prstGeom prst="roundRect">
                <a:avLst>
                  <a:gd name="adj" fmla="val 7170"/>
                </a:avLst>
              </a:prstGeom>
              <a:solidFill>
                <a:schemeClr val="bg2">
                  <a:lumMod val="90000"/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      3</a:t>
                </a:r>
                <a:r>
                  <a:rPr lang="de-DE" b="1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party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modeling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tool</a:t>
                </a:r>
                <a:endParaRPr lang="de-DE" b="1" dirty="0">
                  <a:solidFill>
                    <a:schemeClr val="tx1"/>
                  </a:solidFill>
                </a:endParaRPr>
              </a:p>
              <a:p>
                <a:r>
                  <a:rPr lang="de-DE" b="1" dirty="0">
                    <a:solidFill>
                      <a:schemeClr val="tx1"/>
                    </a:solidFill>
                  </a:rPr>
                  <a:t>	</a:t>
                </a:r>
                <a:r>
                  <a:rPr lang="de-DE" sz="1600" dirty="0">
                    <a:solidFill>
                      <a:schemeClr val="tx1"/>
                    </a:solidFill>
                  </a:rPr>
                  <a:t>e.g. 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OpenModelica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Grafik 27" descr="Illustrator Silhouette">
                <a:extLst>
                  <a:ext uri="{FF2B5EF4-FFF2-40B4-BE49-F238E27FC236}">
                    <a16:creationId xmlns:a16="http://schemas.microsoft.com/office/drawing/2014/main" id="{F9DC8372-6800-EF8B-AA18-AF6E9E3E4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883547" y="28883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D6FBC18-5E87-F9F2-1F2A-6991DCD919B6}"/>
                </a:ext>
              </a:extLst>
            </p:cNvPr>
            <p:cNvGrpSpPr/>
            <p:nvPr/>
          </p:nvGrpSpPr>
          <p:grpSpPr>
            <a:xfrm>
              <a:off x="5547852" y="288831"/>
              <a:ext cx="5412248" cy="914400"/>
              <a:chOff x="755649" y="288831"/>
              <a:chExt cx="4462794" cy="9144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E6C8DE72-8C05-93AE-C8D2-681B416BC678}"/>
                  </a:ext>
                </a:extLst>
              </p:cNvPr>
              <p:cNvSpPr/>
              <p:nvPr/>
            </p:nvSpPr>
            <p:spPr>
              <a:xfrm>
                <a:off x="755649" y="338210"/>
                <a:ext cx="4462794" cy="815642"/>
              </a:xfrm>
              <a:prstGeom prst="roundRect">
                <a:avLst>
                  <a:gd name="adj" fmla="val 717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     			Raw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timeseries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data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Grafik 31" descr="Statistiken Silhouette">
                <a:extLst>
                  <a:ext uri="{FF2B5EF4-FFF2-40B4-BE49-F238E27FC236}">
                    <a16:creationId xmlns:a16="http://schemas.microsoft.com/office/drawing/2014/main" id="{D76A4F74-DD02-C216-C719-61C525B0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3963751" y="288831"/>
                <a:ext cx="753990" cy="914400"/>
              </a:xfrm>
              <a:prstGeom prst="rect">
                <a:avLst/>
              </a:prstGeom>
            </p:spPr>
          </p:pic>
        </p:grpSp>
        <p:pic>
          <p:nvPicPr>
            <p:cNvPr id="36" name="Grafik 35" descr="Statistiken Silhouette">
              <a:extLst>
                <a:ext uri="{FF2B5EF4-FFF2-40B4-BE49-F238E27FC236}">
                  <a16:creationId xmlns:a16="http://schemas.microsoft.com/office/drawing/2014/main" id="{62D62CD7-3CD2-E1AF-9B2C-E44470C8F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51155" y="327085"/>
              <a:ext cx="815642" cy="815642"/>
            </a:xfrm>
            <a:prstGeom prst="rect">
              <a:avLst/>
            </a:prstGeom>
          </p:spPr>
        </p:pic>
        <p:sp>
          <p:nvSpPr>
            <p:cNvPr id="37" name="Pfeil: nach unten 36">
              <a:extLst>
                <a:ext uri="{FF2B5EF4-FFF2-40B4-BE49-F238E27FC236}">
                  <a16:creationId xmlns:a16="http://schemas.microsoft.com/office/drawing/2014/main" id="{D2901195-B002-CE9B-62C4-299CAA09D732}"/>
                </a:ext>
              </a:extLst>
            </p:cNvPr>
            <p:cNvSpPr/>
            <p:nvPr/>
          </p:nvSpPr>
          <p:spPr>
            <a:xfrm>
              <a:off x="2770056" y="1203231"/>
              <a:ext cx="428742" cy="6619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: nach unten 37">
              <a:extLst>
                <a:ext uri="{FF2B5EF4-FFF2-40B4-BE49-F238E27FC236}">
                  <a16:creationId xmlns:a16="http://schemas.microsoft.com/office/drawing/2014/main" id="{AA69A535-02CB-B618-9BDC-50C51A8F379A}"/>
                </a:ext>
              </a:extLst>
            </p:cNvPr>
            <p:cNvSpPr/>
            <p:nvPr/>
          </p:nvSpPr>
          <p:spPr>
            <a:xfrm>
              <a:off x="8039605" y="1203231"/>
              <a:ext cx="428742" cy="661915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03AED2D9-537E-DABF-DC9B-CA2ED0753065}"/>
                </a:ext>
              </a:extLst>
            </p:cNvPr>
            <p:cNvSpPr/>
            <p:nvPr/>
          </p:nvSpPr>
          <p:spPr>
            <a:xfrm>
              <a:off x="5547852" y="1914525"/>
              <a:ext cx="5412248" cy="1866899"/>
            </a:xfrm>
            <a:prstGeom prst="roundRect">
              <a:avLst>
                <a:gd name="adj" fmla="val 2260"/>
              </a:avLst>
            </a:prstGeom>
            <a:noFill/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A74943EC-AE4B-F21D-8122-ED57A7ED77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1917" y="5151891"/>
            <a:ext cx="3801600" cy="1071341"/>
          </a:xfrm>
          <a:prstGeom prst="bentConnector3">
            <a:avLst>
              <a:gd name="adj1" fmla="val 76973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Grafik 80" descr="Flussdiagramm mit einfarbiger Füllung">
            <a:extLst>
              <a:ext uri="{FF2B5EF4-FFF2-40B4-BE49-F238E27FC236}">
                <a16:creationId xmlns:a16="http://schemas.microsoft.com/office/drawing/2014/main" id="{FCABAFA8-6D44-83E1-335A-035BCD34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8555" y="4248604"/>
            <a:ext cx="788388" cy="788388"/>
          </a:xfrm>
          <a:prstGeom prst="rect">
            <a:avLst/>
          </a:prstGeom>
        </p:spPr>
      </p:pic>
      <p:pic>
        <p:nvPicPr>
          <p:cNvPr id="85" name="Grafik 84" descr="Gantt-Diagramm mit einfarbiger Füllung">
            <a:extLst>
              <a:ext uri="{FF2B5EF4-FFF2-40B4-BE49-F238E27FC236}">
                <a16:creationId xmlns:a16="http://schemas.microsoft.com/office/drawing/2014/main" id="{0E9C1906-A111-5653-43B5-BF1B666B4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784" y="4975999"/>
            <a:ext cx="735812" cy="735812"/>
          </a:xfrm>
          <a:prstGeom prst="rect">
            <a:avLst/>
          </a:prstGeom>
        </p:spPr>
      </p:pic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0F1077E3-A42A-BC86-0D61-18E8648FCECC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rot="5400000">
            <a:off x="4472706" y="5697419"/>
            <a:ext cx="1471069" cy="2299704"/>
          </a:xfrm>
          <a:prstGeom prst="bentConnector3">
            <a:avLst>
              <a:gd name="adj1" fmla="val 41109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8F577F4B-983C-63FE-C4F9-A923547779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12363" y="1968372"/>
            <a:ext cx="1981437" cy="148769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B9776A02-8B0E-E6DA-0B23-D4A28E391C81}"/>
              </a:ext>
            </a:extLst>
          </p:cNvPr>
          <p:cNvSpPr txBox="1"/>
          <p:nvPr/>
        </p:nvSpPr>
        <p:spPr>
          <a:xfrm>
            <a:off x="819671" y="3000220"/>
            <a:ext cx="3063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de-DE" sz="1400" b="0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FmuModel</a:t>
            </a:r>
            <a:r>
              <a:rPr lang="de-DE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de-DE" sz="1400" b="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</a:rPr>
              <a:t>simulate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(..) </a:t>
            </a:r>
            <a:r>
              <a:rPr lang="de-DE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de-DE" sz="1400" dirty="0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C2B84666-45D3-A888-88B9-B7DED8D11E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27535" y="7820154"/>
            <a:ext cx="1884527" cy="14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C4E901-B5EC-FF69-D9D5-065D2545913E}"/>
              </a:ext>
            </a:extLst>
          </p:cNvPr>
          <p:cNvSpPr/>
          <p:nvPr/>
        </p:nvSpPr>
        <p:spPr>
          <a:xfrm>
            <a:off x="1695016" y="3488122"/>
            <a:ext cx="8352624" cy="1397862"/>
          </a:xfrm>
          <a:prstGeom prst="roundRect">
            <a:avLst>
              <a:gd name="adj" fmla="val 858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dirty="0">
                <a:solidFill>
                  <a:schemeClr val="tx1"/>
                </a:solidFill>
              </a:rPr>
              <a:t>Population-</a:t>
            </a:r>
            <a:r>
              <a:rPr lang="de-DE" sz="2565" dirty="0" err="1">
                <a:solidFill>
                  <a:schemeClr val="tx1"/>
                </a:solidFill>
              </a:rPr>
              <a:t>based</a:t>
            </a:r>
            <a:r>
              <a:rPr lang="de-DE" sz="2565" dirty="0">
                <a:solidFill>
                  <a:schemeClr val="tx1"/>
                </a:solidFill>
              </a:rPr>
              <a:t> </a:t>
            </a:r>
            <a:r>
              <a:rPr lang="de-DE" sz="2565" dirty="0" err="1">
                <a:solidFill>
                  <a:schemeClr val="tx1"/>
                </a:solidFill>
              </a:rPr>
              <a:t>optimization</a:t>
            </a:r>
            <a:r>
              <a:rPr lang="de-DE" sz="2565" dirty="0">
                <a:solidFill>
                  <a:schemeClr val="tx1"/>
                </a:solidFill>
              </a:rPr>
              <a:t> </a:t>
            </a:r>
            <a:r>
              <a:rPr lang="de-DE" sz="2565" dirty="0" err="1">
                <a:solidFill>
                  <a:schemeClr val="tx1"/>
                </a:solidFill>
              </a:rPr>
              <a:t>algorithm</a:t>
            </a:r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99E075-B236-5DCD-0CED-26D0E02F81A4}"/>
              </a:ext>
            </a:extLst>
          </p:cNvPr>
          <p:cNvSpPr/>
          <p:nvPr/>
        </p:nvSpPr>
        <p:spPr>
          <a:xfrm>
            <a:off x="1521430" y="6235778"/>
            <a:ext cx="8526211" cy="2245528"/>
          </a:xfrm>
          <a:prstGeom prst="roundRect">
            <a:avLst>
              <a:gd name="adj" fmla="val 63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565" dirty="0" err="1">
                <a:solidFill>
                  <a:schemeClr val="tx1"/>
                </a:solidFill>
              </a:rPr>
              <a:t>Process</a:t>
            </a:r>
            <a:r>
              <a:rPr lang="de-DE" sz="2565" dirty="0">
                <a:solidFill>
                  <a:schemeClr val="tx1"/>
                </a:solidFill>
              </a:rPr>
              <a:t> pool</a:t>
            </a: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1568256D-54C3-31B6-591F-3491D6B7A8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4033296" y="4700319"/>
            <a:ext cx="1652369" cy="2023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25D5B22A-F2C0-D262-96A7-E6A90D4E1863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rot="16200000" flipH="1">
            <a:off x="6248543" y="4508770"/>
            <a:ext cx="1652369" cy="240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25B85AD-5F0F-0682-30EF-E9A06217B489}"/>
              </a:ext>
            </a:extLst>
          </p:cNvPr>
          <p:cNvSpPr/>
          <p:nvPr/>
        </p:nvSpPr>
        <p:spPr>
          <a:xfrm>
            <a:off x="3094268" y="6538354"/>
            <a:ext cx="1506724" cy="7058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95" dirty="0" err="1">
                <a:solidFill>
                  <a:schemeClr val="tx1"/>
                </a:solidFill>
              </a:rPr>
              <a:t>Process</a:t>
            </a:r>
            <a:r>
              <a:rPr lang="de-DE" sz="1995" dirty="0">
                <a:solidFill>
                  <a:schemeClr val="tx1"/>
                </a:solidFill>
              </a:rPr>
              <a:t> 1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E41A317-00B0-4363-DE62-5E24D04F589C}"/>
              </a:ext>
            </a:extLst>
          </p:cNvPr>
          <p:cNvGrpSpPr/>
          <p:nvPr/>
        </p:nvGrpSpPr>
        <p:grpSpPr>
          <a:xfrm>
            <a:off x="4388651" y="4361737"/>
            <a:ext cx="2866523" cy="259475"/>
            <a:chOff x="2506249" y="1623401"/>
            <a:chExt cx="2011452" cy="18207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BBD710D-1FCD-4031-B553-7CE1DF223BB0}"/>
                </a:ext>
              </a:extLst>
            </p:cNvPr>
            <p:cNvSpPr/>
            <p:nvPr/>
          </p:nvSpPr>
          <p:spPr>
            <a:xfrm>
              <a:off x="2871147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C8477CD-489F-7416-810C-BEC7FD16D53A}"/>
                </a:ext>
              </a:extLst>
            </p:cNvPr>
            <p:cNvSpPr/>
            <p:nvPr/>
          </p:nvSpPr>
          <p:spPr>
            <a:xfrm>
              <a:off x="3236045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1DEEB38-E153-5568-BD77-1CF7198CD3F1}"/>
                </a:ext>
              </a:extLst>
            </p:cNvPr>
            <p:cNvSpPr/>
            <p:nvPr/>
          </p:nvSpPr>
          <p:spPr>
            <a:xfrm>
              <a:off x="3607017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62D768D-CE0A-28AF-3E56-99770CFD7D01}"/>
                </a:ext>
              </a:extLst>
            </p:cNvPr>
            <p:cNvSpPr/>
            <p:nvPr/>
          </p:nvSpPr>
          <p:spPr>
            <a:xfrm>
              <a:off x="3977989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67B8546-EE06-6A2B-942B-B91CBA3CF0B3}"/>
                </a:ext>
              </a:extLst>
            </p:cNvPr>
            <p:cNvSpPr/>
            <p:nvPr/>
          </p:nvSpPr>
          <p:spPr>
            <a:xfrm>
              <a:off x="4337701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F23BB7C-458A-8DC9-0F12-1C2EE2B27335}"/>
                </a:ext>
              </a:extLst>
            </p:cNvPr>
            <p:cNvSpPr/>
            <p:nvPr/>
          </p:nvSpPr>
          <p:spPr>
            <a:xfrm>
              <a:off x="2506249" y="162547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7CBAD5C7-6240-3E86-246B-A833CA25ACB5}"/>
              </a:ext>
            </a:extLst>
          </p:cNvPr>
          <p:cNvSpPr txBox="1"/>
          <p:nvPr/>
        </p:nvSpPr>
        <p:spPr>
          <a:xfrm>
            <a:off x="5291533" y="6297024"/>
            <a:ext cx="140651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60" dirty="0"/>
              <a:t>. . . .</a:t>
            </a:r>
            <a:endParaRPr lang="de-DE" sz="2565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D527E4F-A071-2F9A-DDCA-B735088EE3F3}"/>
              </a:ext>
            </a:extLst>
          </p:cNvPr>
          <p:cNvSpPr/>
          <p:nvPr/>
        </p:nvSpPr>
        <p:spPr>
          <a:xfrm>
            <a:off x="1695018" y="7678627"/>
            <a:ext cx="4305225" cy="2958789"/>
          </a:xfrm>
          <a:prstGeom prst="roundRect">
            <a:avLst>
              <a:gd name="adj" fmla="val 377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i="1" dirty="0" err="1">
                <a:solidFill>
                  <a:schemeClr val="tx1"/>
                </a:solidFill>
              </a:rPr>
              <a:t>Objective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  <a:r>
              <a:rPr lang="de-DE" sz="2565" i="1" dirty="0" err="1">
                <a:solidFill>
                  <a:schemeClr val="tx1"/>
                </a:solidFill>
              </a:rPr>
              <a:t>function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565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C150205-1F48-6014-437E-22FFF25312AC}"/>
              </a:ext>
            </a:extLst>
          </p:cNvPr>
          <p:cNvSpPr/>
          <p:nvPr/>
        </p:nvSpPr>
        <p:spPr>
          <a:xfrm>
            <a:off x="1695017" y="11350872"/>
            <a:ext cx="2549214" cy="2583602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280" b="1" dirty="0" err="1">
                <a:solidFill>
                  <a:schemeClr val="tx1"/>
                </a:solidFill>
              </a:rPr>
              <a:t>Worker</a:t>
            </a:r>
            <a:r>
              <a:rPr lang="de-DE" sz="2280" b="1" dirty="0">
                <a:solidFill>
                  <a:schemeClr val="tx1"/>
                </a:solidFill>
              </a:rPr>
              <a:t> 1</a:t>
            </a: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Host: </a:t>
            </a:r>
            <a:r>
              <a:rPr lang="de-DE" sz="1995" i="1" dirty="0" err="1">
                <a:solidFill>
                  <a:schemeClr val="tx1"/>
                </a:solidFill>
              </a:rPr>
              <a:t>localhost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9500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pic>
        <p:nvPicPr>
          <p:cNvPr id="3" name="Grafik 2" descr="Server mit einfarbiger Füllung">
            <a:extLst>
              <a:ext uri="{FF2B5EF4-FFF2-40B4-BE49-F238E27FC236}">
                <a16:creationId xmlns:a16="http://schemas.microsoft.com/office/drawing/2014/main" id="{459A559E-0356-C721-83C9-2747C76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176" y="13120479"/>
            <a:ext cx="657438" cy="6574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A2EA476-EA99-DF06-55A1-AEE097F42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9030" y="11958076"/>
            <a:ext cx="1339671" cy="1005844"/>
          </a:xfrm>
          <a:prstGeom prst="rect">
            <a:avLst/>
          </a:prstGeom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7F677CF-1B6B-9476-32EE-5D35B14FAB43}"/>
              </a:ext>
            </a:extLst>
          </p:cNvPr>
          <p:cNvSpPr/>
          <p:nvPr/>
        </p:nvSpPr>
        <p:spPr>
          <a:xfrm>
            <a:off x="4523588" y="11350872"/>
            <a:ext cx="2005236" cy="1102215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1995" b="1" dirty="0" err="1">
                <a:solidFill>
                  <a:schemeClr val="tx1"/>
                </a:solidFill>
              </a:rPr>
              <a:t>Worker</a:t>
            </a:r>
            <a:r>
              <a:rPr lang="de-DE" sz="1995" b="1" dirty="0">
                <a:solidFill>
                  <a:schemeClr val="tx1"/>
                </a:solidFill>
              </a:rPr>
              <a:t> 2</a:t>
            </a:r>
          </a:p>
          <a:p>
            <a:r>
              <a:rPr lang="de-DE" sz="1995" i="1" dirty="0">
                <a:solidFill>
                  <a:schemeClr val="tx1"/>
                </a:solidFill>
              </a:rPr>
              <a:t>Host: </a:t>
            </a:r>
            <a:r>
              <a:rPr lang="de-DE" sz="1995" i="1" dirty="0" err="1">
                <a:solidFill>
                  <a:schemeClr val="tx1"/>
                </a:solidFill>
              </a:rPr>
              <a:t>localhost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9501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540F713-A19D-91AC-411D-1772A29B52FE}"/>
              </a:ext>
            </a:extLst>
          </p:cNvPr>
          <p:cNvSpPr txBox="1"/>
          <p:nvPr/>
        </p:nvSpPr>
        <p:spPr>
          <a:xfrm>
            <a:off x="6789202" y="11537992"/>
            <a:ext cx="603050" cy="487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65" dirty="0"/>
              <a:t>. . .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36F0CEF-4A42-741C-17FF-ADA959A72B1C}"/>
              </a:ext>
            </a:extLst>
          </p:cNvPr>
          <p:cNvSpPr/>
          <p:nvPr/>
        </p:nvSpPr>
        <p:spPr>
          <a:xfrm>
            <a:off x="7760515" y="11350872"/>
            <a:ext cx="2111696" cy="1102215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1995" b="1" dirty="0" err="1">
                <a:solidFill>
                  <a:schemeClr val="tx1"/>
                </a:solidFill>
              </a:rPr>
              <a:t>Worker</a:t>
            </a:r>
            <a:r>
              <a:rPr lang="de-DE" sz="1995" b="1" dirty="0">
                <a:solidFill>
                  <a:schemeClr val="tx1"/>
                </a:solidFill>
              </a:rPr>
              <a:t> n</a:t>
            </a:r>
          </a:p>
          <a:p>
            <a:r>
              <a:rPr lang="de-DE" sz="1995" i="1" dirty="0">
                <a:solidFill>
                  <a:schemeClr val="tx1"/>
                </a:solidFill>
              </a:rPr>
              <a:t>Host: IP </a:t>
            </a:r>
            <a:r>
              <a:rPr lang="de-DE" sz="1995" i="1" dirty="0" err="1">
                <a:solidFill>
                  <a:schemeClr val="tx1"/>
                </a:solidFill>
              </a:rPr>
              <a:t>address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9500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29875CB-50EE-B202-43A3-011492C54EB8}"/>
              </a:ext>
            </a:extLst>
          </p:cNvPr>
          <p:cNvGrpSpPr/>
          <p:nvPr/>
        </p:nvGrpSpPr>
        <p:grpSpPr>
          <a:xfrm>
            <a:off x="2732013" y="14072472"/>
            <a:ext cx="2527910" cy="552377"/>
            <a:chOff x="1397265" y="9457008"/>
            <a:chExt cx="1773846" cy="387606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40E4355-43B9-C0CC-0CC0-B73AF5B54A64}"/>
                </a:ext>
              </a:extLst>
            </p:cNvPr>
            <p:cNvSpPr txBox="1"/>
            <p:nvPr/>
          </p:nvSpPr>
          <p:spPr>
            <a:xfrm>
              <a:off x="1397265" y="9475282"/>
              <a:ext cx="1170053" cy="34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65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Machine</a:t>
              </a:r>
              <a:r>
                <a:rPr lang="de-DE" sz="25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</a:t>
              </a:r>
            </a:p>
          </p:txBody>
        </p:sp>
        <p:pic>
          <p:nvPicPr>
            <p:cNvPr id="28" name="Grafik 27" descr="Monitor Silhouette">
              <a:extLst>
                <a:ext uri="{FF2B5EF4-FFF2-40B4-BE49-F238E27FC236}">
                  <a16:creationId xmlns:a16="http://schemas.microsoft.com/office/drawing/2014/main" id="{490F88A0-96E2-05C5-276F-48D3ACB93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3505" y="9457008"/>
              <a:ext cx="387606" cy="387606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2E543B8-1DC4-192A-F387-097AA8DF554B}"/>
              </a:ext>
            </a:extLst>
          </p:cNvPr>
          <p:cNvGrpSpPr/>
          <p:nvPr/>
        </p:nvGrpSpPr>
        <p:grpSpPr>
          <a:xfrm>
            <a:off x="7639104" y="14104788"/>
            <a:ext cx="2245923" cy="526335"/>
            <a:chOff x="4749807" y="9454973"/>
            <a:chExt cx="1575974" cy="369332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E593D28-914D-5757-D397-4E110573F1E9}"/>
                </a:ext>
              </a:extLst>
            </p:cNvPr>
            <p:cNvSpPr txBox="1"/>
            <p:nvPr/>
          </p:nvSpPr>
          <p:spPr>
            <a:xfrm>
              <a:off x="4749807" y="9465093"/>
              <a:ext cx="1173427" cy="341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65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Machine</a:t>
              </a:r>
              <a:r>
                <a:rPr lang="de-DE" sz="25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B</a:t>
              </a:r>
            </a:p>
          </p:txBody>
        </p:sp>
        <p:pic>
          <p:nvPicPr>
            <p:cNvPr id="31" name="Grafik 30" descr="Datenbank Silhouette">
              <a:extLst>
                <a:ext uri="{FF2B5EF4-FFF2-40B4-BE49-F238E27FC236}">
                  <a16:creationId xmlns:a16="http://schemas.microsoft.com/office/drawing/2014/main" id="{C596F210-ECE0-E21B-CEBF-BFA342F91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56449" y="9454973"/>
              <a:ext cx="369332" cy="369332"/>
            </a:xfrm>
            <a:prstGeom prst="rect">
              <a:avLst/>
            </a:prstGeom>
          </p:spPr>
        </p:pic>
      </p:grp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C7AE889-8F19-D4CE-9362-7759FEAB87EE}"/>
              </a:ext>
            </a:extLst>
          </p:cNvPr>
          <p:cNvSpPr/>
          <p:nvPr/>
        </p:nvSpPr>
        <p:spPr>
          <a:xfrm>
            <a:off x="6789203" y="7669490"/>
            <a:ext cx="2977844" cy="697707"/>
          </a:xfrm>
          <a:prstGeom prst="roundRect">
            <a:avLst>
              <a:gd name="adj" fmla="val 1111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i="1" dirty="0" err="1">
                <a:solidFill>
                  <a:schemeClr val="tx1"/>
                </a:solidFill>
              </a:rPr>
              <a:t>Objective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  <a:r>
              <a:rPr lang="de-DE" sz="2565" i="1" dirty="0" err="1">
                <a:solidFill>
                  <a:schemeClr val="tx1"/>
                </a:solidFill>
              </a:rPr>
              <a:t>function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37C83513-C608-8853-604E-09DD137D61B0}"/>
              </a:ext>
            </a:extLst>
          </p:cNvPr>
          <p:cNvCxnSpPr>
            <a:cxnSpLocks/>
          </p:cNvCxnSpPr>
          <p:nvPr/>
        </p:nvCxnSpPr>
        <p:spPr>
          <a:xfrm rot="5400000">
            <a:off x="1813948" y="9297989"/>
            <a:ext cx="2951055" cy="1139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074587B-3E61-CDA2-EACD-8E7840CB7FC7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3209384" y="9034051"/>
            <a:ext cx="2966531" cy="16671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F0F594C-77DE-B389-F3A3-7281DCAD41C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3847630" y="7244207"/>
            <a:ext cx="0" cy="434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2935ABB-BF92-09EF-EABD-9AFF861CEA82}"/>
              </a:ext>
            </a:extLst>
          </p:cNvPr>
          <p:cNvSpPr/>
          <p:nvPr/>
        </p:nvSpPr>
        <p:spPr>
          <a:xfrm>
            <a:off x="7524763" y="6538354"/>
            <a:ext cx="1506724" cy="7058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95" dirty="0" err="1">
                <a:solidFill>
                  <a:schemeClr val="tx1"/>
                </a:solidFill>
              </a:rPr>
              <a:t>Process</a:t>
            </a:r>
            <a:r>
              <a:rPr lang="de-DE" sz="1995" dirty="0">
                <a:solidFill>
                  <a:schemeClr val="tx1"/>
                </a:solidFill>
              </a:rPr>
              <a:t> n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2531A0B-59A8-7B91-36F5-9D75BDE9454A}"/>
              </a:ext>
            </a:extLst>
          </p:cNvPr>
          <p:cNvCxnSpPr>
            <a:stCxn id="44" idx="2"/>
            <a:endCxn id="32" idx="0"/>
          </p:cNvCxnSpPr>
          <p:nvPr/>
        </p:nvCxnSpPr>
        <p:spPr>
          <a:xfrm>
            <a:off x="8278125" y="7244208"/>
            <a:ext cx="0" cy="425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9B7624D4-5FE8-8231-592C-5C95E8F011DE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 rot="5400000">
            <a:off x="5410328" y="8483075"/>
            <a:ext cx="2983675" cy="2751919"/>
          </a:xfrm>
          <a:prstGeom prst="bentConnector3">
            <a:avLst>
              <a:gd name="adj1" fmla="val 503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ECE73E8-9ED3-2A3B-655E-46B733609305}"/>
              </a:ext>
            </a:extLst>
          </p:cNvPr>
          <p:cNvCxnSpPr>
            <a:stCxn id="32" idx="2"/>
            <a:endCxn id="25" idx="0"/>
          </p:cNvCxnSpPr>
          <p:nvPr/>
        </p:nvCxnSpPr>
        <p:spPr>
          <a:xfrm rot="16200000" flipH="1">
            <a:off x="7055406" y="9589915"/>
            <a:ext cx="2983675" cy="538238"/>
          </a:xfrm>
          <a:prstGeom prst="bentConnector3">
            <a:avLst>
              <a:gd name="adj1" fmla="val 503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2A73BB2-F31A-BA0F-FB6F-6672825D8AAB}"/>
              </a:ext>
            </a:extLst>
          </p:cNvPr>
          <p:cNvSpPr/>
          <p:nvPr/>
        </p:nvSpPr>
        <p:spPr>
          <a:xfrm>
            <a:off x="1521431" y="11125540"/>
            <a:ext cx="5156023" cy="3746449"/>
          </a:xfrm>
          <a:prstGeom prst="roundRect">
            <a:avLst>
              <a:gd name="adj" fmla="val 60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>
              <a:solidFill>
                <a:schemeClr val="tx1"/>
              </a:solidFill>
            </a:endParaRP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893BAF89-AC7A-C630-8CD0-58727978DEC9}"/>
              </a:ext>
            </a:extLst>
          </p:cNvPr>
          <p:cNvSpPr/>
          <p:nvPr/>
        </p:nvSpPr>
        <p:spPr>
          <a:xfrm>
            <a:off x="7571343" y="11125540"/>
            <a:ext cx="2476299" cy="3746449"/>
          </a:xfrm>
          <a:prstGeom prst="roundRect">
            <a:avLst>
              <a:gd name="adj" fmla="val 60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5F39838-44CC-1CFE-97F6-EEACF97E6F0D}"/>
              </a:ext>
            </a:extLst>
          </p:cNvPr>
          <p:cNvSpPr txBox="1"/>
          <p:nvPr/>
        </p:nvSpPr>
        <p:spPr>
          <a:xfrm>
            <a:off x="4956396" y="5675001"/>
            <a:ext cx="209031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80" b="1" dirty="0" err="1"/>
              <a:t>Parallelization</a:t>
            </a:r>
            <a:endParaRPr lang="de-DE" sz="228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235E25C-028B-5978-3825-37E3FF5DBF51}"/>
              </a:ext>
            </a:extLst>
          </p:cNvPr>
          <p:cNvSpPr txBox="1"/>
          <p:nvPr/>
        </p:nvSpPr>
        <p:spPr>
          <a:xfrm>
            <a:off x="6170111" y="9993321"/>
            <a:ext cx="209031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80" b="1" dirty="0" err="1"/>
              <a:t>Parallelization</a:t>
            </a:r>
            <a:endParaRPr lang="de-DE" sz="2280" b="1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EC6A88B-551A-F597-655F-606334CF9498}"/>
              </a:ext>
            </a:extLst>
          </p:cNvPr>
          <p:cNvSpPr txBox="1"/>
          <p:nvPr/>
        </p:nvSpPr>
        <p:spPr>
          <a:xfrm>
            <a:off x="1721924" y="9164608"/>
            <a:ext cx="1942070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10" i="1" dirty="0" err="1">
                <a:solidFill>
                  <a:schemeClr val="tx2"/>
                </a:solidFill>
              </a:rPr>
              <a:t>Replicate</a:t>
            </a:r>
            <a:r>
              <a:rPr lang="de-DE" sz="1710" i="1" dirty="0">
                <a:solidFill>
                  <a:schemeClr val="tx2"/>
                </a:solidFill>
              </a:rPr>
              <a:t> </a:t>
            </a:r>
            <a:r>
              <a:rPr lang="de-DE" sz="1710" i="1" dirty="0" err="1">
                <a:solidFill>
                  <a:schemeClr val="tx2"/>
                </a:solidFill>
              </a:rPr>
              <a:t>handling</a:t>
            </a:r>
            <a:endParaRPr lang="de-DE" sz="2280" i="1" dirty="0">
              <a:solidFill>
                <a:schemeClr val="tx2"/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35CF43F-41CB-B0DA-ED42-6F1CDF85BA84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2969621" y="9993322"/>
            <a:ext cx="3" cy="1357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Grafik 96">
            <a:extLst>
              <a:ext uri="{FF2B5EF4-FFF2-40B4-BE49-F238E27FC236}">
                <a16:creationId xmlns:a16="http://schemas.microsoft.com/office/drawing/2014/main" id="{D99CFB4B-A6E3-CF9B-411C-07BEC81AC06C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057949" y="10734883"/>
            <a:ext cx="1697991" cy="331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A64746EB-B29A-B169-6CCE-2D55376457A9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131169" y="8706637"/>
            <a:ext cx="872162" cy="359126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12E8A264-C8EB-90EF-3973-A8335342BDB6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792941" y="10162085"/>
            <a:ext cx="872162" cy="307822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BC52B40F-8A2B-9A3A-EEDD-CF715C7BAE36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592421" y="10159290"/>
            <a:ext cx="872162" cy="3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</Words>
  <Application>Microsoft Office PowerPoint</Application>
  <PresentationFormat>Benutzerdefiniert</PresentationFormat>
  <Paragraphs>73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Latour</dc:creator>
  <cp:lastModifiedBy>Tobias Latour</cp:lastModifiedBy>
  <cp:revision>4</cp:revision>
  <cp:lastPrinted>2025-01-16T12:01:43Z</cp:lastPrinted>
  <dcterms:created xsi:type="dcterms:W3CDTF">2025-01-15T15:04:18Z</dcterms:created>
  <dcterms:modified xsi:type="dcterms:W3CDTF">2025-02-05T11:50:18Z</dcterms:modified>
</cp:coreProperties>
</file>