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222.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49.xml"/>
  <Override ContentType="application/vnd.openxmlformats-officedocument.presentationml.notesSlide+xml" PartName="/ppt/notesSlides/notesSlide206.xml"/>
  <Override ContentType="application/vnd.openxmlformats-officedocument.presentationml.notesSlide+xml" PartName="/ppt/notesSlides/notesSlide230.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250.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23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229.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253.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23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225.xml"/>
  <Override ContentType="application/vnd.openxmlformats-officedocument.presentationml.notesSlide+xml" PartName="/ppt/notesSlides/notesSlide24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13.xml"/>
  <Override ContentType="application/vnd.openxmlformats-officedocument.presentationml.notesSlide+xml" PartName="/ppt/notesSlides/notesSlide22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231.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24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217.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51.xml"/>
  <Override ContentType="application/vnd.openxmlformats-officedocument.presentationml.notesSlide+xml" PartName="/ppt/notesSlides/notesSlide149.xml"/>
  <Override ContentType="application/vnd.openxmlformats-officedocument.presentationml.notesSlide+xml" PartName="/ppt/notesSlides/notesSlide252.xml"/>
  <Override ContentType="application/vnd.openxmlformats-officedocument.presentationml.notesSlide+xml" PartName="/ppt/notesSlides/notesSlide62.xml"/>
  <Override ContentType="application/vnd.openxmlformats-officedocument.presentationml.notesSlide+xml" PartName="/ppt/notesSlides/notesSlide235.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228.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245.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218.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224.xml"/>
  <Override ContentType="application/vnd.openxmlformats-officedocument.presentationml.notesSlide+xml" PartName="/ppt/notesSlides/notesSlide241.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239.xml"/>
  <Override ContentType="application/vnd.openxmlformats-officedocument.presentationml.notesSlide+xml" PartName="/ppt/notesSlides/notesSlide24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23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22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247.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227.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219.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36.xml"/>
  <Override ContentType="application/vnd.openxmlformats-officedocument.presentationml.notesSlide+xml" PartName="/ppt/notesSlides/notesSlide244.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212.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248.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233.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221.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243.xml"/>
  <Override ContentType="application/vnd.openxmlformats-officedocument.presentationml.notesSlide+xml" PartName="/ppt/notesSlides/notesSlide111.xml"/>
  <Override ContentType="application/vnd.openxmlformats-officedocument.presentationml.notesSlide+xml" PartName="/ppt/notesSlides/notesSlide226.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37.xml"/>
  <Override ContentType="application/vnd.openxmlformats-officedocument.presentationml.notesSlide+xml" PartName="/ppt/notesSlides/notesSlide211.xml"/>
  <Override ContentType="application/vnd.openxmlformats-officedocument.presentationml.notesSlide+xml" PartName="/ppt/notesSlides/notesSlide254.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253.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237.xml"/>
  <Override ContentType="application/vnd.openxmlformats-officedocument.presentationml.slide+xml" PartName="/ppt/slides/slide51.xml"/>
  <Override ContentType="application/vnd.openxmlformats-officedocument.presentationml.slide+xml" PartName="/ppt/slides/slide245.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217.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233.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229.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249.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242.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225.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244.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25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23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250.xml"/>
  <Override ContentType="application/vnd.openxmlformats-officedocument.presentationml.slide+xml" PartName="/ppt/slides/slide153.xml"/>
  <Override ContentType="application/vnd.openxmlformats-officedocument.presentationml.slide+xml" PartName="/ppt/slides/slide248.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221.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22.xml"/>
  <Override ContentType="application/vnd.openxmlformats-officedocument.presentationml.slide+xml" PartName="/ppt/slides/slide205.xml"/>
  <Override ContentType="application/vnd.openxmlformats-officedocument.presentationml.slide+xml" PartName="/ppt/slides/slide160.xml"/>
  <Override ContentType="application/vnd.openxmlformats-officedocument.presentationml.slide+xml" PartName="/ppt/slides/slide232.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26.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200.xml"/>
  <Override ContentType="application/vnd.openxmlformats-officedocument.presentationml.slide+xml" PartName="/ppt/slides/slide243.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227.xml"/>
  <Override ContentType="application/vnd.openxmlformats-officedocument.presentationml.slide+xml" PartName="/ppt/slides/slide33.xml"/>
  <Override ContentType="application/vnd.openxmlformats-officedocument.presentationml.slide+xml" PartName="/ppt/slides/slide219.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247.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220.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235.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25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3.xml"/>
  <Override ContentType="application/vnd.openxmlformats-officedocument.presentationml.slide+xml" PartName="/ppt/slides/slide240.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231.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212.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238.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22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246.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252.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234.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224.xml"/>
  <Override ContentType="application/vnd.openxmlformats-officedocument.presentationml.slide+xml" PartName="/ppt/slides/slide47.xml"/>
  <Override ContentType="application/vnd.openxmlformats-officedocument.presentationml.slide+xml" PartName="/ppt/slides/slide241.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239.xml"/>
  <Override ContentType="application/vnd.openxmlformats-officedocument.presentationml.slide+xml" PartName="/ppt/slides/slide15.xml"/>
  <Override ContentType="application/vnd.openxmlformats-officedocument.presentationml.slide+xml" PartName="/ppt/slides/slide230.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 id="452" r:id="rId203"/>
    <p:sldId id="453" r:id="rId204"/>
    <p:sldId id="454" r:id="rId205"/>
    <p:sldId id="455" r:id="rId206"/>
    <p:sldId id="456" r:id="rId207"/>
    <p:sldId id="457" r:id="rId208"/>
    <p:sldId id="458" r:id="rId209"/>
    <p:sldId id="459" r:id="rId210"/>
    <p:sldId id="460" r:id="rId211"/>
    <p:sldId id="461" r:id="rId212"/>
    <p:sldId id="462" r:id="rId213"/>
    <p:sldId id="463" r:id="rId214"/>
    <p:sldId id="464" r:id="rId215"/>
    <p:sldId id="465" r:id="rId216"/>
    <p:sldId id="466" r:id="rId217"/>
    <p:sldId id="467" r:id="rId218"/>
    <p:sldId id="468" r:id="rId219"/>
    <p:sldId id="469" r:id="rId220"/>
    <p:sldId id="470" r:id="rId221"/>
    <p:sldId id="471" r:id="rId222"/>
    <p:sldId id="472" r:id="rId223"/>
    <p:sldId id="473" r:id="rId224"/>
    <p:sldId id="474" r:id="rId225"/>
    <p:sldId id="475" r:id="rId226"/>
    <p:sldId id="476" r:id="rId227"/>
    <p:sldId id="477" r:id="rId228"/>
    <p:sldId id="478" r:id="rId229"/>
    <p:sldId id="479" r:id="rId230"/>
    <p:sldId id="480" r:id="rId231"/>
    <p:sldId id="481" r:id="rId232"/>
    <p:sldId id="482" r:id="rId233"/>
    <p:sldId id="483" r:id="rId234"/>
    <p:sldId id="484" r:id="rId235"/>
    <p:sldId id="485" r:id="rId236"/>
    <p:sldId id="486" r:id="rId237"/>
    <p:sldId id="487" r:id="rId238"/>
    <p:sldId id="488" r:id="rId239"/>
    <p:sldId id="489" r:id="rId240"/>
    <p:sldId id="490" r:id="rId241"/>
    <p:sldId id="491" r:id="rId242"/>
    <p:sldId id="492" r:id="rId243"/>
    <p:sldId id="493" r:id="rId244"/>
    <p:sldId id="494" r:id="rId245"/>
    <p:sldId id="495" r:id="rId246"/>
    <p:sldId id="496" r:id="rId247"/>
    <p:sldId id="497" r:id="rId248"/>
    <p:sldId id="498" r:id="rId249"/>
    <p:sldId id="499" r:id="rId250"/>
    <p:sldId id="500" r:id="rId251"/>
    <p:sldId id="501" r:id="rId252"/>
    <p:sldId id="502" r:id="rId253"/>
    <p:sldId id="503" r:id="rId254"/>
    <p:sldId id="504" r:id="rId255"/>
    <p:sldId id="505" r:id="rId256"/>
    <p:sldId id="506" r:id="rId257"/>
    <p:sldId id="507" r:id="rId258"/>
    <p:sldId id="508" r:id="rId259"/>
    <p:sldId id="509" r:id="rId260"/>
  </p:sldIdLst>
  <p:sldSz cy="5143500" cx="9144000"/>
  <p:notesSz cx="6858000" cy="9144000"/>
  <p:embeddedFontLst>
    <p:embeddedFont>
      <p:font typeface="Roboto"/>
      <p:regular r:id="rId261"/>
      <p:bold r:id="rId262"/>
      <p:italic r:id="rId263"/>
      <p:boldItalic r:id="rId2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28B6FAE-EA96-428B-95CF-C115B36B7EB0}">
  <a:tblStyle styleId="{228B6FAE-EA96-428B-95CF-C115B36B7EB0}"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190" Type="http://schemas.openxmlformats.org/officeDocument/2006/relationships/slide" Target="slides/slide18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194" Type="http://schemas.openxmlformats.org/officeDocument/2006/relationships/slide" Target="slides/slide188.xml"/><Relationship Id="rId43" Type="http://schemas.openxmlformats.org/officeDocument/2006/relationships/slide" Target="slides/slide37.xml"/><Relationship Id="rId193" Type="http://schemas.openxmlformats.org/officeDocument/2006/relationships/slide" Target="slides/slide187.xml"/><Relationship Id="rId46" Type="http://schemas.openxmlformats.org/officeDocument/2006/relationships/slide" Target="slides/slide40.xml"/><Relationship Id="rId192" Type="http://schemas.openxmlformats.org/officeDocument/2006/relationships/slide" Target="slides/slide186.xml"/><Relationship Id="rId45" Type="http://schemas.openxmlformats.org/officeDocument/2006/relationships/slide" Target="slides/slide39.xml"/><Relationship Id="rId191" Type="http://schemas.openxmlformats.org/officeDocument/2006/relationships/slide" Target="slides/slide185.xml"/><Relationship Id="rId48" Type="http://schemas.openxmlformats.org/officeDocument/2006/relationships/slide" Target="slides/slide42.xml"/><Relationship Id="rId187" Type="http://schemas.openxmlformats.org/officeDocument/2006/relationships/slide" Target="slides/slide181.xml"/><Relationship Id="rId47" Type="http://schemas.openxmlformats.org/officeDocument/2006/relationships/slide" Target="slides/slide41.xml"/><Relationship Id="rId186" Type="http://schemas.openxmlformats.org/officeDocument/2006/relationships/slide" Target="slides/slide180.xml"/><Relationship Id="rId185" Type="http://schemas.openxmlformats.org/officeDocument/2006/relationships/slide" Target="slides/slide179.xml"/><Relationship Id="rId49" Type="http://schemas.openxmlformats.org/officeDocument/2006/relationships/slide" Target="slides/slide43.xml"/><Relationship Id="rId184" Type="http://schemas.openxmlformats.org/officeDocument/2006/relationships/slide" Target="slides/slide178.xml"/><Relationship Id="rId189" Type="http://schemas.openxmlformats.org/officeDocument/2006/relationships/slide" Target="slides/slide183.xml"/><Relationship Id="rId188" Type="http://schemas.openxmlformats.org/officeDocument/2006/relationships/slide" Target="slides/slide18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183" Type="http://schemas.openxmlformats.org/officeDocument/2006/relationships/slide" Target="slides/slide177.xml"/><Relationship Id="rId32" Type="http://schemas.openxmlformats.org/officeDocument/2006/relationships/slide" Target="slides/slide26.xml"/><Relationship Id="rId182" Type="http://schemas.openxmlformats.org/officeDocument/2006/relationships/slide" Target="slides/slide176.xml"/><Relationship Id="rId35" Type="http://schemas.openxmlformats.org/officeDocument/2006/relationships/slide" Target="slides/slide29.xml"/><Relationship Id="rId181" Type="http://schemas.openxmlformats.org/officeDocument/2006/relationships/slide" Target="slides/slide175.xml"/><Relationship Id="rId34" Type="http://schemas.openxmlformats.org/officeDocument/2006/relationships/slide" Target="slides/slide28.xml"/><Relationship Id="rId180" Type="http://schemas.openxmlformats.org/officeDocument/2006/relationships/slide" Target="slides/slide174.xml"/><Relationship Id="rId37" Type="http://schemas.openxmlformats.org/officeDocument/2006/relationships/slide" Target="slides/slide31.xml"/><Relationship Id="rId176" Type="http://schemas.openxmlformats.org/officeDocument/2006/relationships/slide" Target="slides/slide170.xml"/><Relationship Id="rId36" Type="http://schemas.openxmlformats.org/officeDocument/2006/relationships/slide" Target="slides/slide30.xml"/><Relationship Id="rId175" Type="http://schemas.openxmlformats.org/officeDocument/2006/relationships/slide" Target="slides/slide169.xml"/><Relationship Id="rId39" Type="http://schemas.openxmlformats.org/officeDocument/2006/relationships/slide" Target="slides/slide33.xml"/><Relationship Id="rId174" Type="http://schemas.openxmlformats.org/officeDocument/2006/relationships/slide" Target="slides/slide168.xml"/><Relationship Id="rId38" Type="http://schemas.openxmlformats.org/officeDocument/2006/relationships/slide" Target="slides/slide32.xml"/><Relationship Id="rId173" Type="http://schemas.openxmlformats.org/officeDocument/2006/relationships/slide" Target="slides/slide167.xml"/><Relationship Id="rId179" Type="http://schemas.openxmlformats.org/officeDocument/2006/relationships/slide" Target="slides/slide173.xml"/><Relationship Id="rId178" Type="http://schemas.openxmlformats.org/officeDocument/2006/relationships/slide" Target="slides/slide172.xml"/><Relationship Id="rId177" Type="http://schemas.openxmlformats.org/officeDocument/2006/relationships/slide" Target="slides/slide171.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98" Type="http://schemas.openxmlformats.org/officeDocument/2006/relationships/slide" Target="slides/slide192.xml"/><Relationship Id="rId14" Type="http://schemas.openxmlformats.org/officeDocument/2006/relationships/slide" Target="slides/slide8.xml"/><Relationship Id="rId197" Type="http://schemas.openxmlformats.org/officeDocument/2006/relationships/slide" Target="slides/slide191.xml"/><Relationship Id="rId17" Type="http://schemas.openxmlformats.org/officeDocument/2006/relationships/slide" Target="slides/slide11.xml"/><Relationship Id="rId196" Type="http://schemas.openxmlformats.org/officeDocument/2006/relationships/slide" Target="slides/slide190.xml"/><Relationship Id="rId16" Type="http://schemas.openxmlformats.org/officeDocument/2006/relationships/slide" Target="slides/slide10.xml"/><Relationship Id="rId195" Type="http://schemas.openxmlformats.org/officeDocument/2006/relationships/slide" Target="slides/slide189.xml"/><Relationship Id="rId19" Type="http://schemas.openxmlformats.org/officeDocument/2006/relationships/slide" Target="slides/slide13.xml"/><Relationship Id="rId18" Type="http://schemas.openxmlformats.org/officeDocument/2006/relationships/slide" Target="slides/slide12.xml"/><Relationship Id="rId199" Type="http://schemas.openxmlformats.org/officeDocument/2006/relationships/slide" Target="slides/slide193.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9" Type="http://schemas.openxmlformats.org/officeDocument/2006/relationships/slide" Target="slides/slide3.xml"/><Relationship Id="rId143" Type="http://schemas.openxmlformats.org/officeDocument/2006/relationships/slide" Target="slides/slide137.xml"/><Relationship Id="rId264" Type="http://schemas.openxmlformats.org/officeDocument/2006/relationships/font" Target="fonts/Roboto-boldItalic.fntdata"/><Relationship Id="rId142" Type="http://schemas.openxmlformats.org/officeDocument/2006/relationships/slide" Target="slides/slide136.xml"/><Relationship Id="rId263" Type="http://schemas.openxmlformats.org/officeDocument/2006/relationships/font" Target="fonts/Roboto-italic.fntdata"/><Relationship Id="rId141" Type="http://schemas.openxmlformats.org/officeDocument/2006/relationships/slide" Target="slides/slide135.xml"/><Relationship Id="rId262" Type="http://schemas.openxmlformats.org/officeDocument/2006/relationships/font" Target="fonts/Roboto-bold.fntdata"/><Relationship Id="rId140" Type="http://schemas.openxmlformats.org/officeDocument/2006/relationships/slide" Target="slides/slide134.xml"/><Relationship Id="rId261" Type="http://schemas.openxmlformats.org/officeDocument/2006/relationships/font" Target="fonts/Roboto-regular.fntdata"/><Relationship Id="rId5" Type="http://schemas.openxmlformats.org/officeDocument/2006/relationships/slideMaster" Target="slideMasters/slideMaster1.xml"/><Relationship Id="rId147" Type="http://schemas.openxmlformats.org/officeDocument/2006/relationships/slide" Target="slides/slide141.xml"/><Relationship Id="rId6" Type="http://schemas.openxmlformats.org/officeDocument/2006/relationships/notesMaster" Target="notesMasters/notesMaster1.xml"/><Relationship Id="rId146" Type="http://schemas.openxmlformats.org/officeDocument/2006/relationships/slide" Target="slides/slide140.xml"/><Relationship Id="rId7" Type="http://schemas.openxmlformats.org/officeDocument/2006/relationships/slide" Target="slides/slide1.xml"/><Relationship Id="rId145" Type="http://schemas.openxmlformats.org/officeDocument/2006/relationships/slide" Target="slides/slide139.xml"/><Relationship Id="rId8" Type="http://schemas.openxmlformats.org/officeDocument/2006/relationships/slide" Target="slides/slide2.xml"/><Relationship Id="rId144" Type="http://schemas.openxmlformats.org/officeDocument/2006/relationships/slide" Target="slides/slide138.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260" Type="http://schemas.openxmlformats.org/officeDocument/2006/relationships/slide" Target="slides/slide254.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259" Type="http://schemas.openxmlformats.org/officeDocument/2006/relationships/slide" Target="slides/slide253.xml"/><Relationship Id="rId137" Type="http://schemas.openxmlformats.org/officeDocument/2006/relationships/slide" Target="slides/slide131.xml"/><Relationship Id="rId258" Type="http://schemas.openxmlformats.org/officeDocument/2006/relationships/slide" Target="slides/slide252.xml"/><Relationship Id="rId132" Type="http://schemas.openxmlformats.org/officeDocument/2006/relationships/slide" Target="slides/slide126.xml"/><Relationship Id="rId253" Type="http://schemas.openxmlformats.org/officeDocument/2006/relationships/slide" Target="slides/slide247.xml"/><Relationship Id="rId131" Type="http://schemas.openxmlformats.org/officeDocument/2006/relationships/slide" Target="slides/slide125.xml"/><Relationship Id="rId252" Type="http://schemas.openxmlformats.org/officeDocument/2006/relationships/slide" Target="slides/slide246.xml"/><Relationship Id="rId130" Type="http://schemas.openxmlformats.org/officeDocument/2006/relationships/slide" Target="slides/slide124.xml"/><Relationship Id="rId251" Type="http://schemas.openxmlformats.org/officeDocument/2006/relationships/slide" Target="slides/slide245.xml"/><Relationship Id="rId250" Type="http://schemas.openxmlformats.org/officeDocument/2006/relationships/slide" Target="slides/slide244.xml"/><Relationship Id="rId136" Type="http://schemas.openxmlformats.org/officeDocument/2006/relationships/slide" Target="slides/slide130.xml"/><Relationship Id="rId257" Type="http://schemas.openxmlformats.org/officeDocument/2006/relationships/slide" Target="slides/slide251.xml"/><Relationship Id="rId135" Type="http://schemas.openxmlformats.org/officeDocument/2006/relationships/slide" Target="slides/slide129.xml"/><Relationship Id="rId256" Type="http://schemas.openxmlformats.org/officeDocument/2006/relationships/slide" Target="slides/slide250.xml"/><Relationship Id="rId134" Type="http://schemas.openxmlformats.org/officeDocument/2006/relationships/slide" Target="slides/slide128.xml"/><Relationship Id="rId255" Type="http://schemas.openxmlformats.org/officeDocument/2006/relationships/slide" Target="slides/slide249.xml"/><Relationship Id="rId133" Type="http://schemas.openxmlformats.org/officeDocument/2006/relationships/slide" Target="slides/slide127.xml"/><Relationship Id="rId254" Type="http://schemas.openxmlformats.org/officeDocument/2006/relationships/slide" Target="slides/slide248.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172" Type="http://schemas.openxmlformats.org/officeDocument/2006/relationships/slide" Target="slides/slide166.xml"/><Relationship Id="rId65" Type="http://schemas.openxmlformats.org/officeDocument/2006/relationships/slide" Target="slides/slide59.xml"/><Relationship Id="rId171" Type="http://schemas.openxmlformats.org/officeDocument/2006/relationships/slide" Target="slides/slide165.xml"/><Relationship Id="rId68" Type="http://schemas.openxmlformats.org/officeDocument/2006/relationships/slide" Target="slides/slide62.xml"/><Relationship Id="rId170" Type="http://schemas.openxmlformats.org/officeDocument/2006/relationships/slide" Target="slides/slide164.xml"/><Relationship Id="rId67" Type="http://schemas.openxmlformats.org/officeDocument/2006/relationships/slide" Target="slides/slide61.xml"/><Relationship Id="rId60" Type="http://schemas.openxmlformats.org/officeDocument/2006/relationships/slide" Target="slides/slide54.xml"/><Relationship Id="rId165" Type="http://schemas.openxmlformats.org/officeDocument/2006/relationships/slide" Target="slides/slide159.xml"/><Relationship Id="rId69" Type="http://schemas.openxmlformats.org/officeDocument/2006/relationships/slide" Target="slides/slide63.xml"/><Relationship Id="rId164" Type="http://schemas.openxmlformats.org/officeDocument/2006/relationships/slide" Target="slides/slide158.xml"/><Relationship Id="rId163" Type="http://schemas.openxmlformats.org/officeDocument/2006/relationships/slide" Target="slides/slide157.xml"/><Relationship Id="rId162" Type="http://schemas.openxmlformats.org/officeDocument/2006/relationships/slide" Target="slides/slide156.xml"/><Relationship Id="rId169" Type="http://schemas.openxmlformats.org/officeDocument/2006/relationships/slide" Target="slides/slide163.xml"/><Relationship Id="rId168" Type="http://schemas.openxmlformats.org/officeDocument/2006/relationships/slide" Target="slides/slide162.xml"/><Relationship Id="rId167" Type="http://schemas.openxmlformats.org/officeDocument/2006/relationships/slide" Target="slides/slide161.xml"/><Relationship Id="rId166" Type="http://schemas.openxmlformats.org/officeDocument/2006/relationships/slide" Target="slides/slide160.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161" Type="http://schemas.openxmlformats.org/officeDocument/2006/relationships/slide" Target="slides/slide155.xml"/><Relationship Id="rId54" Type="http://schemas.openxmlformats.org/officeDocument/2006/relationships/slide" Target="slides/slide48.xml"/><Relationship Id="rId160" Type="http://schemas.openxmlformats.org/officeDocument/2006/relationships/slide" Target="slides/slide154.xml"/><Relationship Id="rId57" Type="http://schemas.openxmlformats.org/officeDocument/2006/relationships/slide" Target="slides/slide51.xml"/><Relationship Id="rId56" Type="http://schemas.openxmlformats.org/officeDocument/2006/relationships/slide" Target="slides/slide50.xml"/><Relationship Id="rId159" Type="http://schemas.openxmlformats.org/officeDocument/2006/relationships/slide" Target="slides/slide153.xml"/><Relationship Id="rId59" Type="http://schemas.openxmlformats.org/officeDocument/2006/relationships/slide" Target="slides/slide53.xml"/><Relationship Id="rId154" Type="http://schemas.openxmlformats.org/officeDocument/2006/relationships/slide" Target="slides/slide148.xml"/><Relationship Id="rId58" Type="http://schemas.openxmlformats.org/officeDocument/2006/relationships/slide" Target="slides/slide52.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 Id="rId158" Type="http://schemas.openxmlformats.org/officeDocument/2006/relationships/slide" Target="slides/slide152.xml"/><Relationship Id="rId157" Type="http://schemas.openxmlformats.org/officeDocument/2006/relationships/slide" Target="slides/slide151.xml"/><Relationship Id="rId156" Type="http://schemas.openxmlformats.org/officeDocument/2006/relationships/slide" Target="slides/slide150.xml"/><Relationship Id="rId155" Type="http://schemas.openxmlformats.org/officeDocument/2006/relationships/slide" Target="slides/slide149.xml"/><Relationship Id="rId107" Type="http://schemas.openxmlformats.org/officeDocument/2006/relationships/slide" Target="slides/slide101.xml"/><Relationship Id="rId228" Type="http://schemas.openxmlformats.org/officeDocument/2006/relationships/slide" Target="slides/slide222.xml"/><Relationship Id="rId106" Type="http://schemas.openxmlformats.org/officeDocument/2006/relationships/slide" Target="slides/slide100.xml"/><Relationship Id="rId227" Type="http://schemas.openxmlformats.org/officeDocument/2006/relationships/slide" Target="slides/slide221.xml"/><Relationship Id="rId105" Type="http://schemas.openxmlformats.org/officeDocument/2006/relationships/slide" Target="slides/slide99.xml"/><Relationship Id="rId226" Type="http://schemas.openxmlformats.org/officeDocument/2006/relationships/slide" Target="slides/slide220.xml"/><Relationship Id="rId104" Type="http://schemas.openxmlformats.org/officeDocument/2006/relationships/slide" Target="slides/slide98.xml"/><Relationship Id="rId225" Type="http://schemas.openxmlformats.org/officeDocument/2006/relationships/slide" Target="slides/slide219.xml"/><Relationship Id="rId109" Type="http://schemas.openxmlformats.org/officeDocument/2006/relationships/slide" Target="slides/slide103.xml"/><Relationship Id="rId108" Type="http://schemas.openxmlformats.org/officeDocument/2006/relationships/slide" Target="slides/slide102.xml"/><Relationship Id="rId229" Type="http://schemas.openxmlformats.org/officeDocument/2006/relationships/slide" Target="slides/slide223.xml"/><Relationship Id="rId220" Type="http://schemas.openxmlformats.org/officeDocument/2006/relationships/slide" Target="slides/slide214.xml"/><Relationship Id="rId103" Type="http://schemas.openxmlformats.org/officeDocument/2006/relationships/slide" Target="slides/slide97.xml"/><Relationship Id="rId224" Type="http://schemas.openxmlformats.org/officeDocument/2006/relationships/slide" Target="slides/slide218.xml"/><Relationship Id="rId102" Type="http://schemas.openxmlformats.org/officeDocument/2006/relationships/slide" Target="slides/slide96.xml"/><Relationship Id="rId223" Type="http://schemas.openxmlformats.org/officeDocument/2006/relationships/slide" Target="slides/slide217.xml"/><Relationship Id="rId101" Type="http://schemas.openxmlformats.org/officeDocument/2006/relationships/slide" Target="slides/slide95.xml"/><Relationship Id="rId222" Type="http://schemas.openxmlformats.org/officeDocument/2006/relationships/slide" Target="slides/slide216.xml"/><Relationship Id="rId100" Type="http://schemas.openxmlformats.org/officeDocument/2006/relationships/slide" Target="slides/slide94.xml"/><Relationship Id="rId221" Type="http://schemas.openxmlformats.org/officeDocument/2006/relationships/slide" Target="slides/slide215.xml"/><Relationship Id="rId217" Type="http://schemas.openxmlformats.org/officeDocument/2006/relationships/slide" Target="slides/slide211.xml"/><Relationship Id="rId216" Type="http://schemas.openxmlformats.org/officeDocument/2006/relationships/slide" Target="slides/slide210.xml"/><Relationship Id="rId215" Type="http://schemas.openxmlformats.org/officeDocument/2006/relationships/slide" Target="slides/slide209.xml"/><Relationship Id="rId214" Type="http://schemas.openxmlformats.org/officeDocument/2006/relationships/slide" Target="slides/slide208.xml"/><Relationship Id="rId219" Type="http://schemas.openxmlformats.org/officeDocument/2006/relationships/slide" Target="slides/slide213.xml"/><Relationship Id="rId218" Type="http://schemas.openxmlformats.org/officeDocument/2006/relationships/slide" Target="slides/slide212.xml"/><Relationship Id="rId213" Type="http://schemas.openxmlformats.org/officeDocument/2006/relationships/slide" Target="slides/slide207.xml"/><Relationship Id="rId212" Type="http://schemas.openxmlformats.org/officeDocument/2006/relationships/slide" Target="slides/slide206.xml"/><Relationship Id="rId211" Type="http://schemas.openxmlformats.org/officeDocument/2006/relationships/slide" Target="slides/slide205.xml"/><Relationship Id="rId210" Type="http://schemas.openxmlformats.org/officeDocument/2006/relationships/slide" Target="slides/slide204.xml"/><Relationship Id="rId129" Type="http://schemas.openxmlformats.org/officeDocument/2006/relationships/slide" Target="slides/slide123.xml"/><Relationship Id="rId128" Type="http://schemas.openxmlformats.org/officeDocument/2006/relationships/slide" Target="slides/slide122.xml"/><Relationship Id="rId249" Type="http://schemas.openxmlformats.org/officeDocument/2006/relationships/slide" Target="slides/slide243.xml"/><Relationship Id="rId127" Type="http://schemas.openxmlformats.org/officeDocument/2006/relationships/slide" Target="slides/slide121.xml"/><Relationship Id="rId248" Type="http://schemas.openxmlformats.org/officeDocument/2006/relationships/slide" Target="slides/slide242.xml"/><Relationship Id="rId126" Type="http://schemas.openxmlformats.org/officeDocument/2006/relationships/slide" Target="slides/slide120.xml"/><Relationship Id="rId247" Type="http://schemas.openxmlformats.org/officeDocument/2006/relationships/slide" Target="slides/slide241.xml"/><Relationship Id="rId121" Type="http://schemas.openxmlformats.org/officeDocument/2006/relationships/slide" Target="slides/slide115.xml"/><Relationship Id="rId242" Type="http://schemas.openxmlformats.org/officeDocument/2006/relationships/slide" Target="slides/slide236.xml"/><Relationship Id="rId120" Type="http://schemas.openxmlformats.org/officeDocument/2006/relationships/slide" Target="slides/slide114.xml"/><Relationship Id="rId241" Type="http://schemas.openxmlformats.org/officeDocument/2006/relationships/slide" Target="slides/slide235.xml"/><Relationship Id="rId240" Type="http://schemas.openxmlformats.org/officeDocument/2006/relationships/slide" Target="slides/slide234.xml"/><Relationship Id="rId125" Type="http://schemas.openxmlformats.org/officeDocument/2006/relationships/slide" Target="slides/slide119.xml"/><Relationship Id="rId246" Type="http://schemas.openxmlformats.org/officeDocument/2006/relationships/slide" Target="slides/slide240.xml"/><Relationship Id="rId124" Type="http://schemas.openxmlformats.org/officeDocument/2006/relationships/slide" Target="slides/slide118.xml"/><Relationship Id="rId245" Type="http://schemas.openxmlformats.org/officeDocument/2006/relationships/slide" Target="slides/slide239.xml"/><Relationship Id="rId123" Type="http://schemas.openxmlformats.org/officeDocument/2006/relationships/slide" Target="slides/slide117.xml"/><Relationship Id="rId244" Type="http://schemas.openxmlformats.org/officeDocument/2006/relationships/slide" Target="slides/slide238.xml"/><Relationship Id="rId122" Type="http://schemas.openxmlformats.org/officeDocument/2006/relationships/slide" Target="slides/slide116.xml"/><Relationship Id="rId243" Type="http://schemas.openxmlformats.org/officeDocument/2006/relationships/slide" Target="slides/slide237.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99" Type="http://schemas.openxmlformats.org/officeDocument/2006/relationships/slide" Target="slides/slide93.xml"/><Relationship Id="rId98" Type="http://schemas.openxmlformats.org/officeDocument/2006/relationships/slide" Target="slides/slide92.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239" Type="http://schemas.openxmlformats.org/officeDocument/2006/relationships/slide" Target="slides/slide233.xml"/><Relationship Id="rId117" Type="http://schemas.openxmlformats.org/officeDocument/2006/relationships/slide" Target="slides/slide111.xml"/><Relationship Id="rId238" Type="http://schemas.openxmlformats.org/officeDocument/2006/relationships/slide" Target="slides/slide232.xml"/><Relationship Id="rId116" Type="http://schemas.openxmlformats.org/officeDocument/2006/relationships/slide" Target="slides/slide110.xml"/><Relationship Id="rId237" Type="http://schemas.openxmlformats.org/officeDocument/2006/relationships/slide" Target="slides/slide231.xml"/><Relationship Id="rId115" Type="http://schemas.openxmlformats.org/officeDocument/2006/relationships/slide" Target="slides/slide109.xml"/><Relationship Id="rId236" Type="http://schemas.openxmlformats.org/officeDocument/2006/relationships/slide" Target="slides/slide230.xml"/><Relationship Id="rId119" Type="http://schemas.openxmlformats.org/officeDocument/2006/relationships/slide" Target="slides/slide113.xml"/><Relationship Id="rId110" Type="http://schemas.openxmlformats.org/officeDocument/2006/relationships/slide" Target="slides/slide104.xml"/><Relationship Id="rId231" Type="http://schemas.openxmlformats.org/officeDocument/2006/relationships/slide" Target="slides/slide225.xml"/><Relationship Id="rId230" Type="http://schemas.openxmlformats.org/officeDocument/2006/relationships/slide" Target="slides/slide224.xml"/><Relationship Id="rId114" Type="http://schemas.openxmlformats.org/officeDocument/2006/relationships/slide" Target="slides/slide108.xml"/><Relationship Id="rId235" Type="http://schemas.openxmlformats.org/officeDocument/2006/relationships/slide" Target="slides/slide229.xml"/><Relationship Id="rId113" Type="http://schemas.openxmlformats.org/officeDocument/2006/relationships/slide" Target="slides/slide107.xml"/><Relationship Id="rId234" Type="http://schemas.openxmlformats.org/officeDocument/2006/relationships/slide" Target="slides/slide228.xml"/><Relationship Id="rId112" Type="http://schemas.openxmlformats.org/officeDocument/2006/relationships/slide" Target="slides/slide106.xml"/><Relationship Id="rId233" Type="http://schemas.openxmlformats.org/officeDocument/2006/relationships/slide" Target="slides/slide227.xml"/><Relationship Id="rId111" Type="http://schemas.openxmlformats.org/officeDocument/2006/relationships/slide" Target="slides/slide105.xml"/><Relationship Id="rId232" Type="http://schemas.openxmlformats.org/officeDocument/2006/relationships/slide" Target="slides/slide226.xml"/><Relationship Id="rId206" Type="http://schemas.openxmlformats.org/officeDocument/2006/relationships/slide" Target="slides/slide200.xml"/><Relationship Id="rId205" Type="http://schemas.openxmlformats.org/officeDocument/2006/relationships/slide" Target="slides/slide199.xml"/><Relationship Id="rId204" Type="http://schemas.openxmlformats.org/officeDocument/2006/relationships/slide" Target="slides/slide198.xml"/><Relationship Id="rId203" Type="http://schemas.openxmlformats.org/officeDocument/2006/relationships/slide" Target="slides/slide197.xml"/><Relationship Id="rId209" Type="http://schemas.openxmlformats.org/officeDocument/2006/relationships/slide" Target="slides/slide203.xml"/><Relationship Id="rId208" Type="http://schemas.openxmlformats.org/officeDocument/2006/relationships/slide" Target="slides/slide202.xml"/><Relationship Id="rId207" Type="http://schemas.openxmlformats.org/officeDocument/2006/relationships/slide" Target="slides/slide201.xml"/><Relationship Id="rId202" Type="http://schemas.openxmlformats.org/officeDocument/2006/relationships/slide" Target="slides/slide196.xml"/><Relationship Id="rId201" Type="http://schemas.openxmlformats.org/officeDocument/2006/relationships/slide" Target="slides/slide195.xml"/><Relationship Id="rId200" Type="http://schemas.openxmlformats.org/officeDocument/2006/relationships/slide" Target="slides/slide19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p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9" name="Google Shape;729;p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p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5" name="Google Shape;735;p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1" name="Google Shape;741;p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p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9" name="Google Shape;749;p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p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5" name="Google Shape;755;p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p1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3" name="Google Shape;763;p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p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9" name="Google Shape;769;p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p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6" name="Google Shape;776;p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p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3" name="Google Shape;783;p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p1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9" name="Google Shape;789;p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p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6" name="Google Shape;796;p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p1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5" name="Google Shape;805;p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f90d423931_1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1" name="Google Shape;811;gf90d423931_1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f90d423931_1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7" name="Google Shape;817;gf90d423931_1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f90d423931_1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3" name="Google Shape;823;gf90d423931_1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f90d423931_1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9" name="Google Shape;829;gf90d423931_1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p1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6" name="Google Shape;836;p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p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2" name="Google Shape;842;p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p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8" name="Google Shape;848;p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p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4" name="Google Shape;854;p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p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0" name="Google Shape;860;p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p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6" name="Google Shape;866;p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p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2" name="Google Shape;872;p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p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8" name="Google Shape;878;p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p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7" name="Google Shape;887;p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p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3" name="Google Shape;893;p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p1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9" name="Google Shape;899;p1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p1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5" name="Google Shape;905;p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p1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1" name="Google Shape;911;p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p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8" name="Google Shape;918;p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gf90d42393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4" name="Google Shape;924;gf90d423931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f90d42393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0" name="Google Shape;930;gf90d423931_1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p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5" name="Google Shape;935;p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p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2" name="Google Shape;942;p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p1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7" name="Google Shape;947;p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p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4" name="Google Shape;954;p1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p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0" name="Google Shape;960;p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p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6" name="Google Shape;966;p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p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2" name="Google Shape;972;p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p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8" name="Google Shape;978;p1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p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4" name="Google Shape;984;p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p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0" name="Google Shape;990;p1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4" name="Shape 994"/>
        <p:cNvGrpSpPr/>
        <p:nvPr/>
      </p:nvGrpSpPr>
      <p:grpSpPr>
        <a:xfrm>
          <a:off x="0" y="0"/>
          <a:ext cx="0" cy="0"/>
          <a:chOff x="0" y="0"/>
          <a:chExt cx="0" cy="0"/>
        </a:xfrm>
      </p:grpSpPr>
      <p:sp>
        <p:nvSpPr>
          <p:cNvPr id="995" name="Google Shape;995;p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6" name="Google Shape;996;p1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p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2" name="Google Shape;1002;p1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p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8" name="Google Shape;1008;p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p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4" name="Google Shape;1014;p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8" name="Shape 1018"/>
        <p:cNvGrpSpPr/>
        <p:nvPr/>
      </p:nvGrpSpPr>
      <p:grpSpPr>
        <a:xfrm>
          <a:off x="0" y="0"/>
          <a:ext cx="0" cy="0"/>
          <a:chOff x="0" y="0"/>
          <a:chExt cx="0" cy="0"/>
        </a:xfrm>
      </p:grpSpPr>
      <p:sp>
        <p:nvSpPr>
          <p:cNvPr id="1019" name="Google Shape;1019;p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0" name="Google Shape;1020;p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4" name="Shape 1024"/>
        <p:cNvGrpSpPr/>
        <p:nvPr/>
      </p:nvGrpSpPr>
      <p:grpSpPr>
        <a:xfrm>
          <a:off x="0" y="0"/>
          <a:ext cx="0" cy="0"/>
          <a:chOff x="0" y="0"/>
          <a:chExt cx="0" cy="0"/>
        </a:xfrm>
      </p:grpSpPr>
      <p:sp>
        <p:nvSpPr>
          <p:cNvPr id="1025" name="Google Shape;1025;p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6" name="Google Shape;1026;p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p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2" name="Google Shape;1032;p1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9" name="Shape 1039"/>
        <p:cNvGrpSpPr/>
        <p:nvPr/>
      </p:nvGrpSpPr>
      <p:grpSpPr>
        <a:xfrm>
          <a:off x="0" y="0"/>
          <a:ext cx="0" cy="0"/>
          <a:chOff x="0" y="0"/>
          <a:chExt cx="0" cy="0"/>
        </a:xfrm>
      </p:grpSpPr>
      <p:sp>
        <p:nvSpPr>
          <p:cNvPr id="1040" name="Google Shape;1040;p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1" name="Google Shape;1041;p1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p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7" name="Google Shape;1047;p1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p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3" name="Google Shape;1053;p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7" name="Shape 1057"/>
        <p:cNvGrpSpPr/>
        <p:nvPr/>
      </p:nvGrpSpPr>
      <p:grpSpPr>
        <a:xfrm>
          <a:off x="0" y="0"/>
          <a:ext cx="0" cy="0"/>
          <a:chOff x="0" y="0"/>
          <a:chExt cx="0" cy="0"/>
        </a:xfrm>
      </p:grpSpPr>
      <p:sp>
        <p:nvSpPr>
          <p:cNvPr id="1058" name="Google Shape;1058;p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9" name="Google Shape;1059;p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3" name="Shape 1063"/>
        <p:cNvGrpSpPr/>
        <p:nvPr/>
      </p:nvGrpSpPr>
      <p:grpSpPr>
        <a:xfrm>
          <a:off x="0" y="0"/>
          <a:ext cx="0" cy="0"/>
          <a:chOff x="0" y="0"/>
          <a:chExt cx="0" cy="0"/>
        </a:xfrm>
      </p:grpSpPr>
      <p:sp>
        <p:nvSpPr>
          <p:cNvPr id="1064" name="Google Shape;1064;p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5" name="Google Shape;1065;p1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9" name="Shape 1069"/>
        <p:cNvGrpSpPr/>
        <p:nvPr/>
      </p:nvGrpSpPr>
      <p:grpSpPr>
        <a:xfrm>
          <a:off x="0" y="0"/>
          <a:ext cx="0" cy="0"/>
          <a:chOff x="0" y="0"/>
          <a:chExt cx="0" cy="0"/>
        </a:xfrm>
      </p:grpSpPr>
      <p:sp>
        <p:nvSpPr>
          <p:cNvPr id="1070" name="Google Shape;1070;p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1" name="Google Shape;1071;p1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5" name="Shape 1075"/>
        <p:cNvGrpSpPr/>
        <p:nvPr/>
      </p:nvGrpSpPr>
      <p:grpSpPr>
        <a:xfrm>
          <a:off x="0" y="0"/>
          <a:ext cx="0" cy="0"/>
          <a:chOff x="0" y="0"/>
          <a:chExt cx="0" cy="0"/>
        </a:xfrm>
      </p:grpSpPr>
      <p:sp>
        <p:nvSpPr>
          <p:cNvPr id="1076" name="Google Shape;1076;p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7" name="Google Shape;1077;p1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p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3" name="Google Shape;1083;p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p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9" name="Google Shape;1089;p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5" name="Shape 1095"/>
        <p:cNvGrpSpPr/>
        <p:nvPr/>
      </p:nvGrpSpPr>
      <p:grpSpPr>
        <a:xfrm>
          <a:off x="0" y="0"/>
          <a:ext cx="0" cy="0"/>
          <a:chOff x="0" y="0"/>
          <a:chExt cx="0" cy="0"/>
        </a:xfrm>
      </p:grpSpPr>
      <p:sp>
        <p:nvSpPr>
          <p:cNvPr id="1096" name="Google Shape;1096;p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7" name="Google Shape;1097;p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1" name="Shape 1101"/>
        <p:cNvGrpSpPr/>
        <p:nvPr/>
      </p:nvGrpSpPr>
      <p:grpSpPr>
        <a:xfrm>
          <a:off x="0" y="0"/>
          <a:ext cx="0" cy="0"/>
          <a:chOff x="0" y="0"/>
          <a:chExt cx="0" cy="0"/>
        </a:xfrm>
      </p:grpSpPr>
      <p:sp>
        <p:nvSpPr>
          <p:cNvPr id="1102" name="Google Shape;1102;p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3" name="Google Shape;1103;p1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7" name="Shape 1107"/>
        <p:cNvGrpSpPr/>
        <p:nvPr/>
      </p:nvGrpSpPr>
      <p:grpSpPr>
        <a:xfrm>
          <a:off x="0" y="0"/>
          <a:ext cx="0" cy="0"/>
          <a:chOff x="0" y="0"/>
          <a:chExt cx="0" cy="0"/>
        </a:xfrm>
      </p:grpSpPr>
      <p:sp>
        <p:nvSpPr>
          <p:cNvPr id="1108" name="Google Shape;1108;p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9" name="Google Shape;1109;p1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3" name="Shape 1113"/>
        <p:cNvGrpSpPr/>
        <p:nvPr/>
      </p:nvGrpSpPr>
      <p:grpSpPr>
        <a:xfrm>
          <a:off x="0" y="0"/>
          <a:ext cx="0" cy="0"/>
          <a:chOff x="0" y="0"/>
          <a:chExt cx="0" cy="0"/>
        </a:xfrm>
      </p:grpSpPr>
      <p:sp>
        <p:nvSpPr>
          <p:cNvPr id="1114" name="Google Shape;1114;p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5" name="Google Shape;1115;p1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9" name="Shape 1119"/>
        <p:cNvGrpSpPr/>
        <p:nvPr/>
      </p:nvGrpSpPr>
      <p:grpSpPr>
        <a:xfrm>
          <a:off x="0" y="0"/>
          <a:ext cx="0" cy="0"/>
          <a:chOff x="0" y="0"/>
          <a:chExt cx="0" cy="0"/>
        </a:xfrm>
      </p:grpSpPr>
      <p:sp>
        <p:nvSpPr>
          <p:cNvPr id="1120" name="Google Shape;1120;p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1" name="Google Shape;1121;p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5" name="Shape 1125"/>
        <p:cNvGrpSpPr/>
        <p:nvPr/>
      </p:nvGrpSpPr>
      <p:grpSpPr>
        <a:xfrm>
          <a:off x="0" y="0"/>
          <a:ext cx="0" cy="0"/>
          <a:chOff x="0" y="0"/>
          <a:chExt cx="0" cy="0"/>
        </a:xfrm>
      </p:grpSpPr>
      <p:sp>
        <p:nvSpPr>
          <p:cNvPr id="1126" name="Google Shape;1126;p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7" name="Google Shape;1127;p1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1" name="Shape 1131"/>
        <p:cNvGrpSpPr/>
        <p:nvPr/>
      </p:nvGrpSpPr>
      <p:grpSpPr>
        <a:xfrm>
          <a:off x="0" y="0"/>
          <a:ext cx="0" cy="0"/>
          <a:chOff x="0" y="0"/>
          <a:chExt cx="0" cy="0"/>
        </a:xfrm>
      </p:grpSpPr>
      <p:sp>
        <p:nvSpPr>
          <p:cNvPr id="1132" name="Google Shape;1132;p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3" name="Google Shape;1133;p1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9" name="Shape 1139"/>
        <p:cNvGrpSpPr/>
        <p:nvPr/>
      </p:nvGrpSpPr>
      <p:grpSpPr>
        <a:xfrm>
          <a:off x="0" y="0"/>
          <a:ext cx="0" cy="0"/>
          <a:chOff x="0" y="0"/>
          <a:chExt cx="0" cy="0"/>
        </a:xfrm>
      </p:grpSpPr>
      <p:sp>
        <p:nvSpPr>
          <p:cNvPr id="1140" name="Google Shape;1140;p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1" name="Google Shape;1141;p1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5" name="Shape 1145"/>
        <p:cNvGrpSpPr/>
        <p:nvPr/>
      </p:nvGrpSpPr>
      <p:grpSpPr>
        <a:xfrm>
          <a:off x="0" y="0"/>
          <a:ext cx="0" cy="0"/>
          <a:chOff x="0" y="0"/>
          <a:chExt cx="0" cy="0"/>
        </a:xfrm>
      </p:grpSpPr>
      <p:sp>
        <p:nvSpPr>
          <p:cNvPr id="1146" name="Google Shape;1146;p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7" name="Google Shape;1147;p1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1" name="Shape 1151"/>
        <p:cNvGrpSpPr/>
        <p:nvPr/>
      </p:nvGrpSpPr>
      <p:grpSpPr>
        <a:xfrm>
          <a:off x="0" y="0"/>
          <a:ext cx="0" cy="0"/>
          <a:chOff x="0" y="0"/>
          <a:chExt cx="0" cy="0"/>
        </a:xfrm>
      </p:grpSpPr>
      <p:sp>
        <p:nvSpPr>
          <p:cNvPr id="1152" name="Google Shape;1152;p1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3" name="Google Shape;1153;p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8" name="Shape 1158"/>
        <p:cNvGrpSpPr/>
        <p:nvPr/>
      </p:nvGrpSpPr>
      <p:grpSpPr>
        <a:xfrm>
          <a:off x="0" y="0"/>
          <a:ext cx="0" cy="0"/>
          <a:chOff x="0" y="0"/>
          <a:chExt cx="0" cy="0"/>
        </a:xfrm>
      </p:grpSpPr>
      <p:sp>
        <p:nvSpPr>
          <p:cNvPr id="1159" name="Google Shape;1159;p1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0" name="Google Shape;1160;p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5" name="Shape 1165"/>
        <p:cNvGrpSpPr/>
        <p:nvPr/>
      </p:nvGrpSpPr>
      <p:grpSpPr>
        <a:xfrm>
          <a:off x="0" y="0"/>
          <a:ext cx="0" cy="0"/>
          <a:chOff x="0" y="0"/>
          <a:chExt cx="0" cy="0"/>
        </a:xfrm>
      </p:grpSpPr>
      <p:sp>
        <p:nvSpPr>
          <p:cNvPr id="1166" name="Google Shape;1166;p1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7" name="Google Shape;1167;p1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1" name="Shape 1171"/>
        <p:cNvGrpSpPr/>
        <p:nvPr/>
      </p:nvGrpSpPr>
      <p:grpSpPr>
        <a:xfrm>
          <a:off x="0" y="0"/>
          <a:ext cx="0" cy="0"/>
          <a:chOff x="0" y="0"/>
          <a:chExt cx="0" cy="0"/>
        </a:xfrm>
      </p:grpSpPr>
      <p:sp>
        <p:nvSpPr>
          <p:cNvPr id="1172" name="Google Shape;1172;p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3" name="Google Shape;1173;p1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8" name="Shape 1178"/>
        <p:cNvGrpSpPr/>
        <p:nvPr/>
      </p:nvGrpSpPr>
      <p:grpSpPr>
        <a:xfrm>
          <a:off x="0" y="0"/>
          <a:ext cx="0" cy="0"/>
          <a:chOff x="0" y="0"/>
          <a:chExt cx="0" cy="0"/>
        </a:xfrm>
      </p:grpSpPr>
      <p:sp>
        <p:nvSpPr>
          <p:cNvPr id="1179" name="Google Shape;1179;p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0" name="Google Shape;1180;p1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5" name="Shape 1185"/>
        <p:cNvGrpSpPr/>
        <p:nvPr/>
      </p:nvGrpSpPr>
      <p:grpSpPr>
        <a:xfrm>
          <a:off x="0" y="0"/>
          <a:ext cx="0" cy="0"/>
          <a:chOff x="0" y="0"/>
          <a:chExt cx="0" cy="0"/>
        </a:xfrm>
      </p:grpSpPr>
      <p:sp>
        <p:nvSpPr>
          <p:cNvPr id="1186" name="Google Shape;1186;p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7" name="Google Shape;1187;p1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2" name="Shape 1192"/>
        <p:cNvGrpSpPr/>
        <p:nvPr/>
      </p:nvGrpSpPr>
      <p:grpSpPr>
        <a:xfrm>
          <a:off x="0" y="0"/>
          <a:ext cx="0" cy="0"/>
          <a:chOff x="0" y="0"/>
          <a:chExt cx="0" cy="0"/>
        </a:xfrm>
      </p:grpSpPr>
      <p:sp>
        <p:nvSpPr>
          <p:cNvPr id="1193" name="Google Shape;1193;p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4" name="Google Shape;1194;p1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9" name="Shape 1199"/>
        <p:cNvGrpSpPr/>
        <p:nvPr/>
      </p:nvGrpSpPr>
      <p:grpSpPr>
        <a:xfrm>
          <a:off x="0" y="0"/>
          <a:ext cx="0" cy="0"/>
          <a:chOff x="0" y="0"/>
          <a:chExt cx="0" cy="0"/>
        </a:xfrm>
      </p:grpSpPr>
      <p:sp>
        <p:nvSpPr>
          <p:cNvPr id="1200" name="Google Shape;1200;p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1" name="Google Shape;1201;p1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5" name="Shape 1205"/>
        <p:cNvGrpSpPr/>
        <p:nvPr/>
      </p:nvGrpSpPr>
      <p:grpSpPr>
        <a:xfrm>
          <a:off x="0" y="0"/>
          <a:ext cx="0" cy="0"/>
          <a:chOff x="0" y="0"/>
          <a:chExt cx="0" cy="0"/>
        </a:xfrm>
      </p:grpSpPr>
      <p:sp>
        <p:nvSpPr>
          <p:cNvPr id="1206" name="Google Shape;1206;p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7" name="Google Shape;1207;p1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1" name="Shape 1211"/>
        <p:cNvGrpSpPr/>
        <p:nvPr/>
      </p:nvGrpSpPr>
      <p:grpSpPr>
        <a:xfrm>
          <a:off x="0" y="0"/>
          <a:ext cx="0" cy="0"/>
          <a:chOff x="0" y="0"/>
          <a:chExt cx="0" cy="0"/>
        </a:xfrm>
      </p:grpSpPr>
      <p:sp>
        <p:nvSpPr>
          <p:cNvPr id="1212" name="Google Shape;1212;p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3" name="Google Shape;1213;p1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7" name="Shape 1217"/>
        <p:cNvGrpSpPr/>
        <p:nvPr/>
      </p:nvGrpSpPr>
      <p:grpSpPr>
        <a:xfrm>
          <a:off x="0" y="0"/>
          <a:ext cx="0" cy="0"/>
          <a:chOff x="0" y="0"/>
          <a:chExt cx="0" cy="0"/>
        </a:xfrm>
      </p:grpSpPr>
      <p:sp>
        <p:nvSpPr>
          <p:cNvPr id="1218" name="Google Shape;1218;p1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9" name="Google Shape;1219;p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3" name="Shape 1223"/>
        <p:cNvGrpSpPr/>
        <p:nvPr/>
      </p:nvGrpSpPr>
      <p:grpSpPr>
        <a:xfrm>
          <a:off x="0" y="0"/>
          <a:ext cx="0" cy="0"/>
          <a:chOff x="0" y="0"/>
          <a:chExt cx="0" cy="0"/>
        </a:xfrm>
      </p:grpSpPr>
      <p:sp>
        <p:nvSpPr>
          <p:cNvPr id="1224" name="Google Shape;1224;p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5" name="Google Shape;1225;p1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9" name="Shape 1229"/>
        <p:cNvGrpSpPr/>
        <p:nvPr/>
      </p:nvGrpSpPr>
      <p:grpSpPr>
        <a:xfrm>
          <a:off x="0" y="0"/>
          <a:ext cx="0" cy="0"/>
          <a:chOff x="0" y="0"/>
          <a:chExt cx="0" cy="0"/>
        </a:xfrm>
      </p:grpSpPr>
      <p:sp>
        <p:nvSpPr>
          <p:cNvPr id="1230" name="Google Shape;1230;p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1" name="Google Shape;1231;p1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5" name="Shape 1235"/>
        <p:cNvGrpSpPr/>
        <p:nvPr/>
      </p:nvGrpSpPr>
      <p:grpSpPr>
        <a:xfrm>
          <a:off x="0" y="0"/>
          <a:ext cx="0" cy="0"/>
          <a:chOff x="0" y="0"/>
          <a:chExt cx="0" cy="0"/>
        </a:xfrm>
      </p:grpSpPr>
      <p:sp>
        <p:nvSpPr>
          <p:cNvPr id="1236" name="Google Shape;1236;p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7" name="Google Shape;1237;p1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pt-BR"/>
              <a:t>Executar os exemplos pelo W3School!</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1" name="Shape 1241"/>
        <p:cNvGrpSpPr/>
        <p:nvPr/>
      </p:nvGrpSpPr>
      <p:grpSpPr>
        <a:xfrm>
          <a:off x="0" y="0"/>
          <a:ext cx="0" cy="0"/>
          <a:chOff x="0" y="0"/>
          <a:chExt cx="0" cy="0"/>
        </a:xfrm>
      </p:grpSpPr>
      <p:sp>
        <p:nvSpPr>
          <p:cNvPr id="1242" name="Google Shape;1242;p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3" name="Google Shape;1243;p1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7" name="Shape 1247"/>
        <p:cNvGrpSpPr/>
        <p:nvPr/>
      </p:nvGrpSpPr>
      <p:grpSpPr>
        <a:xfrm>
          <a:off x="0" y="0"/>
          <a:ext cx="0" cy="0"/>
          <a:chOff x="0" y="0"/>
          <a:chExt cx="0" cy="0"/>
        </a:xfrm>
      </p:grpSpPr>
      <p:sp>
        <p:nvSpPr>
          <p:cNvPr id="1248" name="Google Shape;1248;p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9" name="Google Shape;1249;p1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3" name="Shape 1253"/>
        <p:cNvGrpSpPr/>
        <p:nvPr/>
      </p:nvGrpSpPr>
      <p:grpSpPr>
        <a:xfrm>
          <a:off x="0" y="0"/>
          <a:ext cx="0" cy="0"/>
          <a:chOff x="0" y="0"/>
          <a:chExt cx="0" cy="0"/>
        </a:xfrm>
      </p:grpSpPr>
      <p:sp>
        <p:nvSpPr>
          <p:cNvPr id="1254" name="Google Shape;1254;p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5" name="Google Shape;1255;p1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9" name="Shape 1259"/>
        <p:cNvGrpSpPr/>
        <p:nvPr/>
      </p:nvGrpSpPr>
      <p:grpSpPr>
        <a:xfrm>
          <a:off x="0" y="0"/>
          <a:ext cx="0" cy="0"/>
          <a:chOff x="0" y="0"/>
          <a:chExt cx="0" cy="0"/>
        </a:xfrm>
      </p:grpSpPr>
      <p:sp>
        <p:nvSpPr>
          <p:cNvPr id="1260" name="Google Shape;1260;p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1" name="Google Shape;1261;p1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5" name="Shape 1265"/>
        <p:cNvGrpSpPr/>
        <p:nvPr/>
      </p:nvGrpSpPr>
      <p:grpSpPr>
        <a:xfrm>
          <a:off x="0" y="0"/>
          <a:ext cx="0" cy="0"/>
          <a:chOff x="0" y="0"/>
          <a:chExt cx="0" cy="0"/>
        </a:xfrm>
      </p:grpSpPr>
      <p:sp>
        <p:nvSpPr>
          <p:cNvPr id="1266" name="Google Shape;1266;p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7" name="Google Shape;1267;p1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1" name="Shape 1271"/>
        <p:cNvGrpSpPr/>
        <p:nvPr/>
      </p:nvGrpSpPr>
      <p:grpSpPr>
        <a:xfrm>
          <a:off x="0" y="0"/>
          <a:ext cx="0" cy="0"/>
          <a:chOff x="0" y="0"/>
          <a:chExt cx="0" cy="0"/>
        </a:xfrm>
      </p:grpSpPr>
      <p:sp>
        <p:nvSpPr>
          <p:cNvPr id="1272" name="Google Shape;1272;p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3" name="Google Shape;1273;p1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7" name="Shape 1277"/>
        <p:cNvGrpSpPr/>
        <p:nvPr/>
      </p:nvGrpSpPr>
      <p:grpSpPr>
        <a:xfrm>
          <a:off x="0" y="0"/>
          <a:ext cx="0" cy="0"/>
          <a:chOff x="0" y="0"/>
          <a:chExt cx="0" cy="0"/>
        </a:xfrm>
      </p:grpSpPr>
      <p:sp>
        <p:nvSpPr>
          <p:cNvPr id="1278" name="Google Shape;1278;p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9" name="Google Shape;1279;p1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3" name="Shape 1283"/>
        <p:cNvGrpSpPr/>
        <p:nvPr/>
      </p:nvGrpSpPr>
      <p:grpSpPr>
        <a:xfrm>
          <a:off x="0" y="0"/>
          <a:ext cx="0" cy="0"/>
          <a:chOff x="0" y="0"/>
          <a:chExt cx="0" cy="0"/>
        </a:xfrm>
      </p:grpSpPr>
      <p:sp>
        <p:nvSpPr>
          <p:cNvPr id="1284" name="Google Shape;1284;p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5" name="Google Shape;1285;p1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1" name="Shape 1291"/>
        <p:cNvGrpSpPr/>
        <p:nvPr/>
      </p:nvGrpSpPr>
      <p:grpSpPr>
        <a:xfrm>
          <a:off x="0" y="0"/>
          <a:ext cx="0" cy="0"/>
          <a:chOff x="0" y="0"/>
          <a:chExt cx="0" cy="0"/>
        </a:xfrm>
      </p:grpSpPr>
      <p:sp>
        <p:nvSpPr>
          <p:cNvPr id="1292" name="Google Shape;1292;p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3" name="Google Shape;1293;p1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9" name="Shape 1299"/>
        <p:cNvGrpSpPr/>
        <p:nvPr/>
      </p:nvGrpSpPr>
      <p:grpSpPr>
        <a:xfrm>
          <a:off x="0" y="0"/>
          <a:ext cx="0" cy="0"/>
          <a:chOff x="0" y="0"/>
          <a:chExt cx="0" cy="0"/>
        </a:xfrm>
      </p:grpSpPr>
      <p:sp>
        <p:nvSpPr>
          <p:cNvPr id="1300" name="Google Shape;1300;p1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1" name="Google Shape;1301;p1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6" name="Shape 1306"/>
        <p:cNvGrpSpPr/>
        <p:nvPr/>
      </p:nvGrpSpPr>
      <p:grpSpPr>
        <a:xfrm>
          <a:off x="0" y="0"/>
          <a:ext cx="0" cy="0"/>
          <a:chOff x="0" y="0"/>
          <a:chExt cx="0" cy="0"/>
        </a:xfrm>
      </p:grpSpPr>
      <p:sp>
        <p:nvSpPr>
          <p:cNvPr id="1307" name="Google Shape;1307;p1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8" name="Google Shape;1308;p1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5" name="Shape 1315"/>
        <p:cNvGrpSpPr/>
        <p:nvPr/>
      </p:nvGrpSpPr>
      <p:grpSpPr>
        <a:xfrm>
          <a:off x="0" y="0"/>
          <a:ext cx="0" cy="0"/>
          <a:chOff x="0" y="0"/>
          <a:chExt cx="0" cy="0"/>
        </a:xfrm>
      </p:grpSpPr>
      <p:sp>
        <p:nvSpPr>
          <p:cNvPr id="1316" name="Google Shape;1316;p1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7" name="Google Shape;1317;p1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3" name="Shape 1323"/>
        <p:cNvGrpSpPr/>
        <p:nvPr/>
      </p:nvGrpSpPr>
      <p:grpSpPr>
        <a:xfrm>
          <a:off x="0" y="0"/>
          <a:ext cx="0" cy="0"/>
          <a:chOff x="0" y="0"/>
          <a:chExt cx="0" cy="0"/>
        </a:xfrm>
      </p:grpSpPr>
      <p:sp>
        <p:nvSpPr>
          <p:cNvPr id="1324" name="Google Shape;1324;p1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5" name="Google Shape;1325;p1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1" name="Shape 1331"/>
        <p:cNvGrpSpPr/>
        <p:nvPr/>
      </p:nvGrpSpPr>
      <p:grpSpPr>
        <a:xfrm>
          <a:off x="0" y="0"/>
          <a:ext cx="0" cy="0"/>
          <a:chOff x="0" y="0"/>
          <a:chExt cx="0" cy="0"/>
        </a:xfrm>
      </p:grpSpPr>
      <p:sp>
        <p:nvSpPr>
          <p:cNvPr id="1332" name="Google Shape;1332;p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3" name="Google Shape;1333;p1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0" name="Shape 1340"/>
        <p:cNvGrpSpPr/>
        <p:nvPr/>
      </p:nvGrpSpPr>
      <p:grpSpPr>
        <a:xfrm>
          <a:off x="0" y="0"/>
          <a:ext cx="0" cy="0"/>
          <a:chOff x="0" y="0"/>
          <a:chExt cx="0" cy="0"/>
        </a:xfrm>
      </p:grpSpPr>
      <p:sp>
        <p:nvSpPr>
          <p:cNvPr id="1341" name="Google Shape;1341;p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2" name="Google Shape;1342;p2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9" name="Shape 1349"/>
        <p:cNvGrpSpPr/>
        <p:nvPr/>
      </p:nvGrpSpPr>
      <p:grpSpPr>
        <a:xfrm>
          <a:off x="0" y="0"/>
          <a:ext cx="0" cy="0"/>
          <a:chOff x="0" y="0"/>
          <a:chExt cx="0" cy="0"/>
        </a:xfrm>
      </p:grpSpPr>
      <p:sp>
        <p:nvSpPr>
          <p:cNvPr id="1350" name="Google Shape;1350;p2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1" name="Google Shape;1351;p2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5" name="Shape 1355"/>
        <p:cNvGrpSpPr/>
        <p:nvPr/>
      </p:nvGrpSpPr>
      <p:grpSpPr>
        <a:xfrm>
          <a:off x="0" y="0"/>
          <a:ext cx="0" cy="0"/>
          <a:chOff x="0" y="0"/>
          <a:chExt cx="0" cy="0"/>
        </a:xfrm>
      </p:grpSpPr>
      <p:sp>
        <p:nvSpPr>
          <p:cNvPr id="1356" name="Google Shape;1356;p2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7" name="Google Shape;1357;p2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1" name="Shape 1361"/>
        <p:cNvGrpSpPr/>
        <p:nvPr/>
      </p:nvGrpSpPr>
      <p:grpSpPr>
        <a:xfrm>
          <a:off x="0" y="0"/>
          <a:ext cx="0" cy="0"/>
          <a:chOff x="0" y="0"/>
          <a:chExt cx="0" cy="0"/>
        </a:xfrm>
      </p:grpSpPr>
      <p:sp>
        <p:nvSpPr>
          <p:cNvPr id="1362" name="Google Shape;1362;p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3" name="Google Shape;1363;p2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7" name="Shape 1367"/>
        <p:cNvGrpSpPr/>
        <p:nvPr/>
      </p:nvGrpSpPr>
      <p:grpSpPr>
        <a:xfrm>
          <a:off x="0" y="0"/>
          <a:ext cx="0" cy="0"/>
          <a:chOff x="0" y="0"/>
          <a:chExt cx="0" cy="0"/>
        </a:xfrm>
      </p:grpSpPr>
      <p:sp>
        <p:nvSpPr>
          <p:cNvPr id="1368" name="Google Shape;1368;p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9" name="Google Shape;1369;p2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3" name="Shape 1373"/>
        <p:cNvGrpSpPr/>
        <p:nvPr/>
      </p:nvGrpSpPr>
      <p:grpSpPr>
        <a:xfrm>
          <a:off x="0" y="0"/>
          <a:ext cx="0" cy="0"/>
          <a:chOff x="0" y="0"/>
          <a:chExt cx="0" cy="0"/>
        </a:xfrm>
      </p:grpSpPr>
      <p:sp>
        <p:nvSpPr>
          <p:cNvPr id="1374" name="Google Shape;1374;p2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5" name="Google Shape;1375;p2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9" name="Shape 1379"/>
        <p:cNvGrpSpPr/>
        <p:nvPr/>
      </p:nvGrpSpPr>
      <p:grpSpPr>
        <a:xfrm>
          <a:off x="0" y="0"/>
          <a:ext cx="0" cy="0"/>
          <a:chOff x="0" y="0"/>
          <a:chExt cx="0" cy="0"/>
        </a:xfrm>
      </p:grpSpPr>
      <p:sp>
        <p:nvSpPr>
          <p:cNvPr id="1380" name="Google Shape;1380;p2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1" name="Google Shape;1381;p2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5" name="Shape 1385"/>
        <p:cNvGrpSpPr/>
        <p:nvPr/>
      </p:nvGrpSpPr>
      <p:grpSpPr>
        <a:xfrm>
          <a:off x="0" y="0"/>
          <a:ext cx="0" cy="0"/>
          <a:chOff x="0" y="0"/>
          <a:chExt cx="0" cy="0"/>
        </a:xfrm>
      </p:grpSpPr>
      <p:sp>
        <p:nvSpPr>
          <p:cNvPr id="1386" name="Google Shape;1386;p2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7" name="Google Shape;1387;p2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1" name="Shape 1391"/>
        <p:cNvGrpSpPr/>
        <p:nvPr/>
      </p:nvGrpSpPr>
      <p:grpSpPr>
        <a:xfrm>
          <a:off x="0" y="0"/>
          <a:ext cx="0" cy="0"/>
          <a:chOff x="0" y="0"/>
          <a:chExt cx="0" cy="0"/>
        </a:xfrm>
      </p:grpSpPr>
      <p:sp>
        <p:nvSpPr>
          <p:cNvPr id="1392" name="Google Shape;1392;p2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3" name="Google Shape;1393;p2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7" name="Shape 1397"/>
        <p:cNvGrpSpPr/>
        <p:nvPr/>
      </p:nvGrpSpPr>
      <p:grpSpPr>
        <a:xfrm>
          <a:off x="0" y="0"/>
          <a:ext cx="0" cy="0"/>
          <a:chOff x="0" y="0"/>
          <a:chExt cx="0" cy="0"/>
        </a:xfrm>
      </p:grpSpPr>
      <p:sp>
        <p:nvSpPr>
          <p:cNvPr id="1398" name="Google Shape;1398;p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9" name="Google Shape;1399;p2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3" name="Shape 1403"/>
        <p:cNvGrpSpPr/>
        <p:nvPr/>
      </p:nvGrpSpPr>
      <p:grpSpPr>
        <a:xfrm>
          <a:off x="0" y="0"/>
          <a:ext cx="0" cy="0"/>
          <a:chOff x="0" y="0"/>
          <a:chExt cx="0" cy="0"/>
        </a:xfrm>
      </p:grpSpPr>
      <p:sp>
        <p:nvSpPr>
          <p:cNvPr id="1404" name="Google Shape;1404;gf9a16acb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5" name="Google Shape;1405;gf9a16acb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9" name="Shape 1409"/>
        <p:cNvGrpSpPr/>
        <p:nvPr/>
      </p:nvGrpSpPr>
      <p:grpSpPr>
        <a:xfrm>
          <a:off x="0" y="0"/>
          <a:ext cx="0" cy="0"/>
          <a:chOff x="0" y="0"/>
          <a:chExt cx="0" cy="0"/>
        </a:xfrm>
      </p:grpSpPr>
      <p:sp>
        <p:nvSpPr>
          <p:cNvPr id="1410" name="Google Shape;1410;p2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1" name="Google Shape;1411;p2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5" name="Shape 1415"/>
        <p:cNvGrpSpPr/>
        <p:nvPr/>
      </p:nvGrpSpPr>
      <p:grpSpPr>
        <a:xfrm>
          <a:off x="0" y="0"/>
          <a:ext cx="0" cy="0"/>
          <a:chOff x="0" y="0"/>
          <a:chExt cx="0" cy="0"/>
        </a:xfrm>
      </p:grpSpPr>
      <p:sp>
        <p:nvSpPr>
          <p:cNvPr id="1416" name="Google Shape;1416;p2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7" name="Google Shape;1417;p2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3" name="Shape 1423"/>
        <p:cNvGrpSpPr/>
        <p:nvPr/>
      </p:nvGrpSpPr>
      <p:grpSpPr>
        <a:xfrm>
          <a:off x="0" y="0"/>
          <a:ext cx="0" cy="0"/>
          <a:chOff x="0" y="0"/>
          <a:chExt cx="0" cy="0"/>
        </a:xfrm>
      </p:grpSpPr>
      <p:sp>
        <p:nvSpPr>
          <p:cNvPr id="1424" name="Google Shape;1424;p2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5" name="Google Shape;1425;p2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9" name="Shape 1429"/>
        <p:cNvGrpSpPr/>
        <p:nvPr/>
      </p:nvGrpSpPr>
      <p:grpSpPr>
        <a:xfrm>
          <a:off x="0" y="0"/>
          <a:ext cx="0" cy="0"/>
          <a:chOff x="0" y="0"/>
          <a:chExt cx="0" cy="0"/>
        </a:xfrm>
      </p:grpSpPr>
      <p:sp>
        <p:nvSpPr>
          <p:cNvPr id="1430" name="Google Shape;1430;p2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1" name="Google Shape;1431;p2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7" name="Shape 1437"/>
        <p:cNvGrpSpPr/>
        <p:nvPr/>
      </p:nvGrpSpPr>
      <p:grpSpPr>
        <a:xfrm>
          <a:off x="0" y="0"/>
          <a:ext cx="0" cy="0"/>
          <a:chOff x="0" y="0"/>
          <a:chExt cx="0" cy="0"/>
        </a:xfrm>
      </p:grpSpPr>
      <p:sp>
        <p:nvSpPr>
          <p:cNvPr id="1438" name="Google Shape;1438;p2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9" name="Google Shape;1439;p2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3" name="Shape 1443"/>
        <p:cNvGrpSpPr/>
        <p:nvPr/>
      </p:nvGrpSpPr>
      <p:grpSpPr>
        <a:xfrm>
          <a:off x="0" y="0"/>
          <a:ext cx="0" cy="0"/>
          <a:chOff x="0" y="0"/>
          <a:chExt cx="0" cy="0"/>
        </a:xfrm>
      </p:grpSpPr>
      <p:sp>
        <p:nvSpPr>
          <p:cNvPr id="1444" name="Google Shape;1444;p2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5" name="Google Shape;1445;p2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0" name="Shape 1450"/>
        <p:cNvGrpSpPr/>
        <p:nvPr/>
      </p:nvGrpSpPr>
      <p:grpSpPr>
        <a:xfrm>
          <a:off x="0" y="0"/>
          <a:ext cx="0" cy="0"/>
          <a:chOff x="0" y="0"/>
          <a:chExt cx="0" cy="0"/>
        </a:xfrm>
      </p:grpSpPr>
      <p:sp>
        <p:nvSpPr>
          <p:cNvPr id="1451" name="Google Shape;1451;gf95a19607f_9_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2" name="Google Shape;1452;gf95a19607f_9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5" name="Shape 1455"/>
        <p:cNvGrpSpPr/>
        <p:nvPr/>
      </p:nvGrpSpPr>
      <p:grpSpPr>
        <a:xfrm>
          <a:off x="0" y="0"/>
          <a:ext cx="0" cy="0"/>
          <a:chOff x="0" y="0"/>
          <a:chExt cx="0" cy="0"/>
        </a:xfrm>
      </p:grpSpPr>
      <p:sp>
        <p:nvSpPr>
          <p:cNvPr id="1456" name="Google Shape;1456;gf95a19607f_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7" name="Google Shape;1457;gf95a19607f_9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1" name="Shape 1461"/>
        <p:cNvGrpSpPr/>
        <p:nvPr/>
      </p:nvGrpSpPr>
      <p:grpSpPr>
        <a:xfrm>
          <a:off x="0" y="0"/>
          <a:ext cx="0" cy="0"/>
          <a:chOff x="0" y="0"/>
          <a:chExt cx="0" cy="0"/>
        </a:xfrm>
      </p:grpSpPr>
      <p:sp>
        <p:nvSpPr>
          <p:cNvPr id="1462" name="Google Shape;1462;gf95a19607f_9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3" name="Google Shape;1463;gf95a19607f_9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7" name="Shape 1467"/>
        <p:cNvGrpSpPr/>
        <p:nvPr/>
      </p:nvGrpSpPr>
      <p:grpSpPr>
        <a:xfrm>
          <a:off x="0" y="0"/>
          <a:ext cx="0" cy="0"/>
          <a:chOff x="0" y="0"/>
          <a:chExt cx="0" cy="0"/>
        </a:xfrm>
      </p:grpSpPr>
      <p:sp>
        <p:nvSpPr>
          <p:cNvPr id="1468" name="Google Shape;1468;gf95a19607f_9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9" name="Google Shape;1469;gf95a19607f_9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3" name="Shape 1473"/>
        <p:cNvGrpSpPr/>
        <p:nvPr/>
      </p:nvGrpSpPr>
      <p:grpSpPr>
        <a:xfrm>
          <a:off x="0" y="0"/>
          <a:ext cx="0" cy="0"/>
          <a:chOff x="0" y="0"/>
          <a:chExt cx="0" cy="0"/>
        </a:xfrm>
      </p:grpSpPr>
      <p:sp>
        <p:nvSpPr>
          <p:cNvPr id="1474" name="Google Shape;1474;gf95a19607f_9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5" name="Google Shape;1475;gf95a19607f_9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9" name="Shape 1479"/>
        <p:cNvGrpSpPr/>
        <p:nvPr/>
      </p:nvGrpSpPr>
      <p:grpSpPr>
        <a:xfrm>
          <a:off x="0" y="0"/>
          <a:ext cx="0" cy="0"/>
          <a:chOff x="0" y="0"/>
          <a:chExt cx="0" cy="0"/>
        </a:xfrm>
      </p:grpSpPr>
      <p:sp>
        <p:nvSpPr>
          <p:cNvPr id="1480" name="Google Shape;1480;gf95a19607f_9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1" name="Google Shape;1481;gf95a19607f_9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6" name="Shape 1486"/>
        <p:cNvGrpSpPr/>
        <p:nvPr/>
      </p:nvGrpSpPr>
      <p:grpSpPr>
        <a:xfrm>
          <a:off x="0" y="0"/>
          <a:ext cx="0" cy="0"/>
          <a:chOff x="0" y="0"/>
          <a:chExt cx="0" cy="0"/>
        </a:xfrm>
      </p:grpSpPr>
      <p:sp>
        <p:nvSpPr>
          <p:cNvPr id="1487" name="Google Shape;1487;gf95a19607f_9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8" name="Google Shape;1488;gf95a19607f_9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3" name="Shape 1493"/>
        <p:cNvGrpSpPr/>
        <p:nvPr/>
      </p:nvGrpSpPr>
      <p:grpSpPr>
        <a:xfrm>
          <a:off x="0" y="0"/>
          <a:ext cx="0" cy="0"/>
          <a:chOff x="0" y="0"/>
          <a:chExt cx="0" cy="0"/>
        </a:xfrm>
      </p:grpSpPr>
      <p:sp>
        <p:nvSpPr>
          <p:cNvPr id="1494" name="Google Shape;1494;gf95a19607f_9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5" name="Google Shape;1495;gf95a19607f_9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0" name="Shape 1500"/>
        <p:cNvGrpSpPr/>
        <p:nvPr/>
      </p:nvGrpSpPr>
      <p:grpSpPr>
        <a:xfrm>
          <a:off x="0" y="0"/>
          <a:ext cx="0" cy="0"/>
          <a:chOff x="0" y="0"/>
          <a:chExt cx="0" cy="0"/>
        </a:xfrm>
      </p:grpSpPr>
      <p:sp>
        <p:nvSpPr>
          <p:cNvPr id="1501" name="Google Shape;1501;gf95a19607f_9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2" name="Google Shape;1502;gf95a19607f_9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8" name="Shape 1508"/>
        <p:cNvGrpSpPr/>
        <p:nvPr/>
      </p:nvGrpSpPr>
      <p:grpSpPr>
        <a:xfrm>
          <a:off x="0" y="0"/>
          <a:ext cx="0" cy="0"/>
          <a:chOff x="0" y="0"/>
          <a:chExt cx="0" cy="0"/>
        </a:xfrm>
      </p:grpSpPr>
      <p:sp>
        <p:nvSpPr>
          <p:cNvPr id="1509" name="Google Shape;1509;gf95a19607f_9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0" name="Google Shape;1510;gf95a19607f_9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5" name="Shape 1515"/>
        <p:cNvGrpSpPr/>
        <p:nvPr/>
      </p:nvGrpSpPr>
      <p:grpSpPr>
        <a:xfrm>
          <a:off x="0" y="0"/>
          <a:ext cx="0" cy="0"/>
          <a:chOff x="0" y="0"/>
          <a:chExt cx="0" cy="0"/>
        </a:xfrm>
      </p:grpSpPr>
      <p:sp>
        <p:nvSpPr>
          <p:cNvPr id="1516" name="Google Shape;1516;gf95a19607f_9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7" name="Google Shape;1517;gf95a19607f_9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1" name="Shape 1521"/>
        <p:cNvGrpSpPr/>
        <p:nvPr/>
      </p:nvGrpSpPr>
      <p:grpSpPr>
        <a:xfrm>
          <a:off x="0" y="0"/>
          <a:ext cx="0" cy="0"/>
          <a:chOff x="0" y="0"/>
          <a:chExt cx="0" cy="0"/>
        </a:xfrm>
      </p:grpSpPr>
      <p:sp>
        <p:nvSpPr>
          <p:cNvPr id="1522" name="Google Shape;1522;gf95a19607f_9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3" name="Google Shape;1523;gf95a19607f_9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7" name="Shape 1527"/>
        <p:cNvGrpSpPr/>
        <p:nvPr/>
      </p:nvGrpSpPr>
      <p:grpSpPr>
        <a:xfrm>
          <a:off x="0" y="0"/>
          <a:ext cx="0" cy="0"/>
          <a:chOff x="0" y="0"/>
          <a:chExt cx="0" cy="0"/>
        </a:xfrm>
      </p:grpSpPr>
      <p:sp>
        <p:nvSpPr>
          <p:cNvPr id="1528" name="Google Shape;1528;gf95a19607f_9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9" name="Google Shape;1529;gf95a19607f_9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3" name="Shape 1533"/>
        <p:cNvGrpSpPr/>
        <p:nvPr/>
      </p:nvGrpSpPr>
      <p:grpSpPr>
        <a:xfrm>
          <a:off x="0" y="0"/>
          <a:ext cx="0" cy="0"/>
          <a:chOff x="0" y="0"/>
          <a:chExt cx="0" cy="0"/>
        </a:xfrm>
      </p:grpSpPr>
      <p:sp>
        <p:nvSpPr>
          <p:cNvPr id="1534" name="Google Shape;1534;gf95a19607f_9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5" name="Google Shape;1535;gf95a19607f_9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0" name="Shape 1540"/>
        <p:cNvGrpSpPr/>
        <p:nvPr/>
      </p:nvGrpSpPr>
      <p:grpSpPr>
        <a:xfrm>
          <a:off x="0" y="0"/>
          <a:ext cx="0" cy="0"/>
          <a:chOff x="0" y="0"/>
          <a:chExt cx="0" cy="0"/>
        </a:xfrm>
      </p:grpSpPr>
      <p:sp>
        <p:nvSpPr>
          <p:cNvPr id="1541" name="Google Shape;1541;gf95a19607f_9_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2" name="Google Shape;1542;gf95a19607f_9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7" name="Shape 1547"/>
        <p:cNvGrpSpPr/>
        <p:nvPr/>
      </p:nvGrpSpPr>
      <p:grpSpPr>
        <a:xfrm>
          <a:off x="0" y="0"/>
          <a:ext cx="0" cy="0"/>
          <a:chOff x="0" y="0"/>
          <a:chExt cx="0" cy="0"/>
        </a:xfrm>
      </p:grpSpPr>
      <p:sp>
        <p:nvSpPr>
          <p:cNvPr id="1548" name="Google Shape;1548;gf95a19607f_9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9" name="Google Shape;1549;gf95a19607f_9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4" name="Shape 1554"/>
        <p:cNvGrpSpPr/>
        <p:nvPr/>
      </p:nvGrpSpPr>
      <p:grpSpPr>
        <a:xfrm>
          <a:off x="0" y="0"/>
          <a:ext cx="0" cy="0"/>
          <a:chOff x="0" y="0"/>
          <a:chExt cx="0" cy="0"/>
        </a:xfrm>
      </p:grpSpPr>
      <p:sp>
        <p:nvSpPr>
          <p:cNvPr id="1555" name="Google Shape;1555;gf95a19607f_9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6" name="Google Shape;1556;gf95a19607f_9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1" name="Shape 1561"/>
        <p:cNvGrpSpPr/>
        <p:nvPr/>
      </p:nvGrpSpPr>
      <p:grpSpPr>
        <a:xfrm>
          <a:off x="0" y="0"/>
          <a:ext cx="0" cy="0"/>
          <a:chOff x="0" y="0"/>
          <a:chExt cx="0" cy="0"/>
        </a:xfrm>
      </p:grpSpPr>
      <p:sp>
        <p:nvSpPr>
          <p:cNvPr id="1562" name="Google Shape;1562;gf95a19607f_9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3" name="Google Shape;1563;gf95a19607f_9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0" name="Shape 1570"/>
        <p:cNvGrpSpPr/>
        <p:nvPr/>
      </p:nvGrpSpPr>
      <p:grpSpPr>
        <a:xfrm>
          <a:off x="0" y="0"/>
          <a:ext cx="0" cy="0"/>
          <a:chOff x="0" y="0"/>
          <a:chExt cx="0" cy="0"/>
        </a:xfrm>
      </p:grpSpPr>
      <p:sp>
        <p:nvSpPr>
          <p:cNvPr id="1571" name="Google Shape;1571;gf95a19607f_9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2" name="Google Shape;1572;gf95a19607f_9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6" name="Shape 1576"/>
        <p:cNvGrpSpPr/>
        <p:nvPr/>
      </p:nvGrpSpPr>
      <p:grpSpPr>
        <a:xfrm>
          <a:off x="0" y="0"/>
          <a:ext cx="0" cy="0"/>
          <a:chOff x="0" y="0"/>
          <a:chExt cx="0" cy="0"/>
        </a:xfrm>
      </p:grpSpPr>
      <p:sp>
        <p:nvSpPr>
          <p:cNvPr id="1577" name="Google Shape;1577;gf95a19607f_9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8" name="Google Shape;1578;gf95a19607f_9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3" name="Shape 1583"/>
        <p:cNvGrpSpPr/>
        <p:nvPr/>
      </p:nvGrpSpPr>
      <p:grpSpPr>
        <a:xfrm>
          <a:off x="0" y="0"/>
          <a:ext cx="0" cy="0"/>
          <a:chOff x="0" y="0"/>
          <a:chExt cx="0" cy="0"/>
        </a:xfrm>
      </p:grpSpPr>
      <p:sp>
        <p:nvSpPr>
          <p:cNvPr id="1584" name="Google Shape;1584;gf95a19607f_9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5" name="Google Shape;1585;gf95a19607f_9_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0" name="Shape 1590"/>
        <p:cNvGrpSpPr/>
        <p:nvPr/>
      </p:nvGrpSpPr>
      <p:grpSpPr>
        <a:xfrm>
          <a:off x="0" y="0"/>
          <a:ext cx="0" cy="0"/>
          <a:chOff x="0" y="0"/>
          <a:chExt cx="0" cy="0"/>
        </a:xfrm>
      </p:grpSpPr>
      <p:sp>
        <p:nvSpPr>
          <p:cNvPr id="1591" name="Google Shape;1591;gf95a19607f_9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2" name="Google Shape;1592;gf95a19607f_9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7" name="Shape 1597"/>
        <p:cNvGrpSpPr/>
        <p:nvPr/>
      </p:nvGrpSpPr>
      <p:grpSpPr>
        <a:xfrm>
          <a:off x="0" y="0"/>
          <a:ext cx="0" cy="0"/>
          <a:chOff x="0" y="0"/>
          <a:chExt cx="0" cy="0"/>
        </a:xfrm>
      </p:grpSpPr>
      <p:sp>
        <p:nvSpPr>
          <p:cNvPr id="1598" name="Google Shape;1598;gf95a19607f_9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9" name="Google Shape;1599;gf95a19607f_9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4" name="Shape 1604"/>
        <p:cNvGrpSpPr/>
        <p:nvPr/>
      </p:nvGrpSpPr>
      <p:grpSpPr>
        <a:xfrm>
          <a:off x="0" y="0"/>
          <a:ext cx="0" cy="0"/>
          <a:chOff x="0" y="0"/>
          <a:chExt cx="0" cy="0"/>
        </a:xfrm>
      </p:grpSpPr>
      <p:sp>
        <p:nvSpPr>
          <p:cNvPr id="1605" name="Google Shape;1605;gf95a19607f_9_1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6" name="Google Shape;1606;gf95a19607f_9_1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1" name="Shape 1611"/>
        <p:cNvGrpSpPr/>
        <p:nvPr/>
      </p:nvGrpSpPr>
      <p:grpSpPr>
        <a:xfrm>
          <a:off x="0" y="0"/>
          <a:ext cx="0" cy="0"/>
          <a:chOff x="0" y="0"/>
          <a:chExt cx="0" cy="0"/>
        </a:xfrm>
      </p:grpSpPr>
      <p:sp>
        <p:nvSpPr>
          <p:cNvPr id="1612" name="Google Shape;1612;gf95a19607f_9_1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3" name="Google Shape;1613;gf95a19607f_9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8" name="Shape 1618"/>
        <p:cNvGrpSpPr/>
        <p:nvPr/>
      </p:nvGrpSpPr>
      <p:grpSpPr>
        <a:xfrm>
          <a:off x="0" y="0"/>
          <a:ext cx="0" cy="0"/>
          <a:chOff x="0" y="0"/>
          <a:chExt cx="0" cy="0"/>
        </a:xfrm>
      </p:grpSpPr>
      <p:sp>
        <p:nvSpPr>
          <p:cNvPr id="1619" name="Google Shape;1619;gf95a19607f_9_1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0" name="Google Shape;1620;gf95a19607f_9_1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5" name="Shape 1625"/>
        <p:cNvGrpSpPr/>
        <p:nvPr/>
      </p:nvGrpSpPr>
      <p:grpSpPr>
        <a:xfrm>
          <a:off x="0" y="0"/>
          <a:ext cx="0" cy="0"/>
          <a:chOff x="0" y="0"/>
          <a:chExt cx="0" cy="0"/>
        </a:xfrm>
      </p:grpSpPr>
      <p:sp>
        <p:nvSpPr>
          <p:cNvPr id="1626" name="Google Shape;1626;gf95a19607f_9_1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7" name="Google Shape;1627;gf95a19607f_9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2" name="Shape 1632"/>
        <p:cNvGrpSpPr/>
        <p:nvPr/>
      </p:nvGrpSpPr>
      <p:grpSpPr>
        <a:xfrm>
          <a:off x="0" y="0"/>
          <a:ext cx="0" cy="0"/>
          <a:chOff x="0" y="0"/>
          <a:chExt cx="0" cy="0"/>
        </a:xfrm>
      </p:grpSpPr>
      <p:sp>
        <p:nvSpPr>
          <p:cNvPr id="1633" name="Google Shape;1633;gf95a19607f_9_1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4" name="Google Shape;1634;gf95a19607f_9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1" name="Shape 1641"/>
        <p:cNvGrpSpPr/>
        <p:nvPr/>
      </p:nvGrpSpPr>
      <p:grpSpPr>
        <a:xfrm>
          <a:off x="0" y="0"/>
          <a:ext cx="0" cy="0"/>
          <a:chOff x="0" y="0"/>
          <a:chExt cx="0" cy="0"/>
        </a:xfrm>
      </p:grpSpPr>
      <p:sp>
        <p:nvSpPr>
          <p:cNvPr id="1642" name="Google Shape;1642;gf95a19607f_9_1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3" name="Google Shape;1643;gf95a19607f_9_1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7" name="Shape 1647"/>
        <p:cNvGrpSpPr/>
        <p:nvPr/>
      </p:nvGrpSpPr>
      <p:grpSpPr>
        <a:xfrm>
          <a:off x="0" y="0"/>
          <a:ext cx="0" cy="0"/>
          <a:chOff x="0" y="0"/>
          <a:chExt cx="0" cy="0"/>
        </a:xfrm>
      </p:grpSpPr>
      <p:sp>
        <p:nvSpPr>
          <p:cNvPr id="1648" name="Google Shape;1648;gf95a19607f_9_1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9" name="Google Shape;1649;gf95a19607f_9_1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5" name="Shape 1655"/>
        <p:cNvGrpSpPr/>
        <p:nvPr/>
      </p:nvGrpSpPr>
      <p:grpSpPr>
        <a:xfrm>
          <a:off x="0" y="0"/>
          <a:ext cx="0" cy="0"/>
          <a:chOff x="0" y="0"/>
          <a:chExt cx="0" cy="0"/>
        </a:xfrm>
      </p:grpSpPr>
      <p:sp>
        <p:nvSpPr>
          <p:cNvPr id="1656" name="Google Shape;1656;gf95a19607f_9_1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7" name="Google Shape;1657;gf95a19607f_9_1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4" name="Shape 1664"/>
        <p:cNvGrpSpPr/>
        <p:nvPr/>
      </p:nvGrpSpPr>
      <p:grpSpPr>
        <a:xfrm>
          <a:off x="0" y="0"/>
          <a:ext cx="0" cy="0"/>
          <a:chOff x="0" y="0"/>
          <a:chExt cx="0" cy="0"/>
        </a:xfrm>
      </p:grpSpPr>
      <p:sp>
        <p:nvSpPr>
          <p:cNvPr id="1665" name="Google Shape;1665;gf95a19607f_9_1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6" name="Google Shape;1666;gf95a19607f_9_1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1" name="Shape 1671"/>
        <p:cNvGrpSpPr/>
        <p:nvPr/>
      </p:nvGrpSpPr>
      <p:grpSpPr>
        <a:xfrm>
          <a:off x="0" y="0"/>
          <a:ext cx="0" cy="0"/>
          <a:chOff x="0" y="0"/>
          <a:chExt cx="0" cy="0"/>
        </a:xfrm>
      </p:grpSpPr>
      <p:sp>
        <p:nvSpPr>
          <p:cNvPr id="1672" name="Google Shape;1672;gf95a19607f_9_1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3" name="Google Shape;1673;gf95a19607f_9_1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8" name="Shape 1678"/>
        <p:cNvGrpSpPr/>
        <p:nvPr/>
      </p:nvGrpSpPr>
      <p:grpSpPr>
        <a:xfrm>
          <a:off x="0" y="0"/>
          <a:ext cx="0" cy="0"/>
          <a:chOff x="0" y="0"/>
          <a:chExt cx="0" cy="0"/>
        </a:xfrm>
      </p:grpSpPr>
      <p:sp>
        <p:nvSpPr>
          <p:cNvPr id="1679" name="Google Shape;1679;gf95a19607f_9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0" name="Google Shape;1680;gf95a19607f_9_1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6" name="Shape 1686"/>
        <p:cNvGrpSpPr/>
        <p:nvPr/>
      </p:nvGrpSpPr>
      <p:grpSpPr>
        <a:xfrm>
          <a:off x="0" y="0"/>
          <a:ext cx="0" cy="0"/>
          <a:chOff x="0" y="0"/>
          <a:chExt cx="0" cy="0"/>
        </a:xfrm>
      </p:grpSpPr>
      <p:sp>
        <p:nvSpPr>
          <p:cNvPr id="1687" name="Google Shape;1687;gf95a19607f_9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8" name="Google Shape;1688;gf95a19607f_9_2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5" name="Shape 1695"/>
        <p:cNvGrpSpPr/>
        <p:nvPr/>
      </p:nvGrpSpPr>
      <p:grpSpPr>
        <a:xfrm>
          <a:off x="0" y="0"/>
          <a:ext cx="0" cy="0"/>
          <a:chOff x="0" y="0"/>
          <a:chExt cx="0" cy="0"/>
        </a:xfrm>
      </p:grpSpPr>
      <p:sp>
        <p:nvSpPr>
          <p:cNvPr id="1696" name="Google Shape;1696;gf95a19607f_9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7" name="Google Shape;1697;gf95a19607f_9_2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3" name="Shape 1703"/>
        <p:cNvGrpSpPr/>
        <p:nvPr/>
      </p:nvGrpSpPr>
      <p:grpSpPr>
        <a:xfrm>
          <a:off x="0" y="0"/>
          <a:ext cx="0" cy="0"/>
          <a:chOff x="0" y="0"/>
          <a:chExt cx="0" cy="0"/>
        </a:xfrm>
      </p:grpSpPr>
      <p:sp>
        <p:nvSpPr>
          <p:cNvPr id="1704" name="Google Shape;1704;gf95a19607f_9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5" name="Google Shape;1705;gf95a19607f_9_2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1" name="Shape 1711"/>
        <p:cNvGrpSpPr/>
        <p:nvPr/>
      </p:nvGrpSpPr>
      <p:grpSpPr>
        <a:xfrm>
          <a:off x="0" y="0"/>
          <a:ext cx="0" cy="0"/>
          <a:chOff x="0" y="0"/>
          <a:chExt cx="0" cy="0"/>
        </a:xfrm>
      </p:grpSpPr>
      <p:sp>
        <p:nvSpPr>
          <p:cNvPr id="1712" name="Google Shape;1712;gf95a19607f_9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3" name="Google Shape;1713;gf95a19607f_9_2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9" name="Shape 1719"/>
        <p:cNvGrpSpPr/>
        <p:nvPr/>
      </p:nvGrpSpPr>
      <p:grpSpPr>
        <a:xfrm>
          <a:off x="0" y="0"/>
          <a:ext cx="0" cy="0"/>
          <a:chOff x="0" y="0"/>
          <a:chExt cx="0" cy="0"/>
        </a:xfrm>
      </p:grpSpPr>
      <p:sp>
        <p:nvSpPr>
          <p:cNvPr id="1720" name="Google Shape;1720;gf95a19607f_9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1" name="Google Shape;1721;gf95a19607f_9_2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7" name="Shape 1727"/>
        <p:cNvGrpSpPr/>
        <p:nvPr/>
      </p:nvGrpSpPr>
      <p:grpSpPr>
        <a:xfrm>
          <a:off x="0" y="0"/>
          <a:ext cx="0" cy="0"/>
          <a:chOff x="0" y="0"/>
          <a:chExt cx="0" cy="0"/>
        </a:xfrm>
      </p:grpSpPr>
      <p:sp>
        <p:nvSpPr>
          <p:cNvPr id="1728" name="Google Shape;1728;gf95a19607f_9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9" name="Google Shape;1729;gf95a19607f_9_2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5" name="Shape 1735"/>
        <p:cNvGrpSpPr/>
        <p:nvPr/>
      </p:nvGrpSpPr>
      <p:grpSpPr>
        <a:xfrm>
          <a:off x="0" y="0"/>
          <a:ext cx="0" cy="0"/>
          <a:chOff x="0" y="0"/>
          <a:chExt cx="0" cy="0"/>
        </a:xfrm>
      </p:grpSpPr>
      <p:sp>
        <p:nvSpPr>
          <p:cNvPr id="1736" name="Google Shape;1736;gf95a19607f_9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7" name="Google Shape;1737;gf95a19607f_9_2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3" name="Shape 1743"/>
        <p:cNvGrpSpPr/>
        <p:nvPr/>
      </p:nvGrpSpPr>
      <p:grpSpPr>
        <a:xfrm>
          <a:off x="0" y="0"/>
          <a:ext cx="0" cy="0"/>
          <a:chOff x="0" y="0"/>
          <a:chExt cx="0" cy="0"/>
        </a:xfrm>
      </p:grpSpPr>
      <p:sp>
        <p:nvSpPr>
          <p:cNvPr id="1744" name="Google Shape;1744;gf95a19607f_9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5" name="Google Shape;1745;gf95a19607f_9_2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1" name="Shape 1751"/>
        <p:cNvGrpSpPr/>
        <p:nvPr/>
      </p:nvGrpSpPr>
      <p:grpSpPr>
        <a:xfrm>
          <a:off x="0" y="0"/>
          <a:ext cx="0" cy="0"/>
          <a:chOff x="0" y="0"/>
          <a:chExt cx="0" cy="0"/>
        </a:xfrm>
      </p:grpSpPr>
      <p:sp>
        <p:nvSpPr>
          <p:cNvPr id="1752" name="Google Shape;1752;gf95a19607f_9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3" name="Google Shape;1753;gf95a19607f_9_2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 name="Google Shape;414;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 name="Google Shape;427;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9" name="Google Shape;439;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5" name="Google Shape;445;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1" name="Google Shape;451;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8" name="Google Shape;458;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5" name="Google Shape;465;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1" name="Google Shape;471;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7" name="Google Shape;477;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5" name="Google Shape;485;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2" name="Google Shape;492;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9" name="Google Shape;499;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6" name="Google Shape;506;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3" name="Google Shape;513;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9" name="Google Shape;519;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6" name="Google Shape;526;p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2" name="Google Shape;532;p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9" name="Google Shape;539;p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5" name="Google Shape;545;p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1" name="Google Shape;551;p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7" name="Google Shape;557;p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4" name="Google Shape;564;p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0" name="Google Shape;570;p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6" name="Google Shape;576;p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2" name="Google Shape;582;p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8" name="Google Shape;588;p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4" name="Google Shape;594;p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0" name="Google Shape;600;p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8" name="Google Shape;608;p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6" name="Google Shape;616;p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4" name="Google Shape;624;p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2" name="Google Shape;632;p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0" name="Google Shape;640;p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8" name="Google Shape;648;p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4" name="Google Shape;654;p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0" name="Google Shape;660;p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6" name="Google Shape;666;p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5" name="Google Shape;675;p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3" name="Google Shape;683;p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p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0" name="Google Shape;690;p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p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7" name="Google Shape;697;p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p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4" name="Google Shape;704;p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p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0" name="Google Shape;710;p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p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7" name="Google Shape;717;p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p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3" name="Google Shape;723;p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 Id="rId3" Type="http://schemas.openxmlformats.org/officeDocument/2006/relationships/hyperlink" Target="https://www.w3schools.com/css/css_selectors.asp" TargetMode="Externa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 Id="rId3" Type="http://schemas.openxmlformats.org/officeDocument/2006/relationships/hyperlink" Target="https://www.w3schools.com/html/exercise.asp" TargetMode="External"/><Relationship Id="rId4" Type="http://schemas.openxmlformats.org/officeDocument/2006/relationships/hyperlink" Target="https://www.figma.com/file/kX8pWJXiWYjxZ6GkrcHn39/Untitled?node-id=0%3A1" TargetMode="Externa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 Id="rId3" Type="http://schemas.openxmlformats.org/officeDocument/2006/relationships/hyperlink" Target="https://www.w3schools.com/html/html5_semantic_elements.asp" TargetMode="Externa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www.w3schools.com/html/html_intro.asp" TargetMode="External"/><Relationship Id="rId4" Type="http://schemas.openxmlformats.org/officeDocument/2006/relationships/image" Target="../media/image14.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 Id="rId3" Type="http://schemas.openxmlformats.org/officeDocument/2006/relationships/hyperlink" Target="https://www.w3schools.com/html/html5_semantic_elements.asp" TargetMode="External"/><Relationship Id="rId4" Type="http://schemas.openxmlformats.org/officeDocument/2006/relationships/image" Target="../media/image27.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 Id="rId3" Type="http://schemas.openxmlformats.org/officeDocument/2006/relationships/hyperlink" Target="https://www.w3schools.com/html/html5_semantic_elements.asp" TargetMode="Externa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 Id="rId3" Type="http://schemas.openxmlformats.org/officeDocument/2006/relationships/hyperlink" Target="https://www.w3schools.com/html/html5_semantic_elements.asp" TargetMode="External"/><Relationship Id="rId4" Type="http://schemas.openxmlformats.org/officeDocument/2006/relationships/hyperlink" Target="https://www.w3schools.com/html/html5_semantic_elements.asp" TargetMode="Externa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 Id="rId3" Type="http://schemas.openxmlformats.org/officeDocument/2006/relationships/hyperlink" Target="https://www.w3schools.com/html/html5_semantic_elements.asp" TargetMode="Externa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 Id="rId3" Type="http://schemas.openxmlformats.org/officeDocument/2006/relationships/hyperlink" Target="https://www.w3schools.com/html/html5_semantic_elements.asp" TargetMode="Externa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 Id="rId3" Type="http://schemas.openxmlformats.org/officeDocument/2006/relationships/hyperlink" Target="https://www.w3schools.com/html/html5_semantic_elements.asp" TargetMode="External"/><Relationship Id="rId4" Type="http://schemas.openxmlformats.org/officeDocument/2006/relationships/image" Target="../media/image29.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 Id="rId3" Type="http://schemas.openxmlformats.org/officeDocument/2006/relationships/hyperlink" Target="https://www.w3schools.com/html/html5_semantic_elements.asp" TargetMode="Externa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 Id="rId3" Type="http://schemas.openxmlformats.org/officeDocument/2006/relationships/hyperlink" Target="https://www.w3schools.com/html/html_forms.asp" TargetMode="Externa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 Id="rId3" Type="http://schemas.openxmlformats.org/officeDocument/2006/relationships/hyperlink" Target="https://www.w3schools.com/html/html_forms.asp" TargetMode="Externa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 Id="rId3" Type="http://schemas.openxmlformats.org/officeDocument/2006/relationships/hyperlink" Target="https://www.w3schools.com/html/html_forms.asp"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www.w3schools.com/html/html_intro.asp" TargetMode="External"/><Relationship Id="rId4" Type="http://schemas.openxmlformats.org/officeDocument/2006/relationships/image" Target="../media/image9.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 Id="rId3" Type="http://schemas.openxmlformats.org/officeDocument/2006/relationships/hyperlink" Target="https://www.w3schools.com/html/html_forms.asp" TargetMode="Externa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 Id="rId3" Type="http://schemas.openxmlformats.org/officeDocument/2006/relationships/hyperlink" Target="https://www.w3schools.com/html/html_forms.asp" TargetMode="Externa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 Id="rId3" Type="http://schemas.openxmlformats.org/officeDocument/2006/relationships/hyperlink" Target="https://www.w3schools.com/html/html_forms.asp" TargetMode="Externa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 Id="rId3" Type="http://schemas.openxmlformats.org/officeDocument/2006/relationships/hyperlink" Target="https://www.w3schools.com/html/html_forms.asp" TargetMode="Externa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 Id="rId3" Type="http://schemas.openxmlformats.org/officeDocument/2006/relationships/hyperlink" Target="https://www.w3schools.com/html/html_forms.asp" TargetMode="External"/><Relationship Id="rId4" Type="http://schemas.openxmlformats.org/officeDocument/2006/relationships/hyperlink" Target="https://www.w3schools.com/html/html_form_attributes.asp" TargetMode="Externa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 Id="rId3" Type="http://schemas.openxmlformats.org/officeDocument/2006/relationships/hyperlink" Target="https://www.w3schools.com/tags/att_required.asp" TargetMode="External"/><Relationship Id="rId4" Type="http://schemas.openxmlformats.org/officeDocument/2006/relationships/hyperlink" Target="https://www.w3schools.com/tags/att_input_pattern.asp" TargetMode="Externa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 Id="rId3" Type="http://schemas.openxmlformats.org/officeDocument/2006/relationships/hyperlink" Target="https://www.w3schools.com/tags/att_required.asp" TargetMode="External"/><Relationship Id="rId4" Type="http://schemas.openxmlformats.org/officeDocument/2006/relationships/hyperlink" Target="https://www.w3schools.com/tags/att_input_pattern.asp" TargetMode="Externa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7.xml"/><Relationship Id="rId3" Type="http://schemas.openxmlformats.org/officeDocument/2006/relationships/hyperlink" Target="https://www.w3schools.com/html/html_forms.asp" TargetMode="Externa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8.xml"/><Relationship Id="rId3" Type="http://schemas.openxmlformats.org/officeDocument/2006/relationships/hyperlink" Target="https://www.w3schools.com/html/html_forms.asp" TargetMode="External"/><Relationship Id="rId4" Type="http://schemas.openxmlformats.org/officeDocument/2006/relationships/image" Target="../media/image30.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9.xml"/><Relationship Id="rId3" Type="http://schemas.openxmlformats.org/officeDocument/2006/relationships/hyperlink" Target="https://www.w3schools.com/html/exercise.asp?filename=exercise_html_form_elements3"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www.w3schools.com/html/html_basic.asp" TargetMode="Externa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1.xml"/><Relationship Id="rId3" Type="http://schemas.openxmlformats.org/officeDocument/2006/relationships/image" Target="../media/image31.jp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2.xml"/><Relationship Id="rId3" Type="http://schemas.openxmlformats.org/officeDocument/2006/relationships/hyperlink" Target="https://www.w3schools.com/css/exercise.asp" TargetMode="Externa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3.xml"/><Relationship Id="rId3" Type="http://schemas.openxmlformats.org/officeDocument/2006/relationships/image" Target="../media/image32.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4.xml"/><Relationship Id="rId3" Type="http://schemas.openxmlformats.org/officeDocument/2006/relationships/hyperlink" Target="https://www.alura.com.br/artigos/o-que-e-reset-css?gclid=CjwKCAjwqeWKBhBFEiwABo_XBnjwAJPHtUFjAofk2EBf-TYT4LXVAmobwdP1CdP2xxPtWWapg15FnhoCDAgQAvD_BwE" TargetMode="External"/><Relationship Id="rId4" Type="http://schemas.openxmlformats.org/officeDocument/2006/relationships/image" Target="../media/image33.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5.xml"/><Relationship Id="rId3" Type="http://schemas.openxmlformats.org/officeDocument/2006/relationships/hyperlink" Target="https://www.w3schools.com/css/css_combinators.asp" TargetMode="External"/><Relationship Id="rId4" Type="http://schemas.openxmlformats.org/officeDocument/2006/relationships/hyperlink" Target="https://www.w3schools.com/css/css_pseudo_classes.asp" TargetMode="External"/><Relationship Id="rId5" Type="http://schemas.openxmlformats.org/officeDocument/2006/relationships/hyperlink" Target="https://www.w3schools.com/css/css_pseudo_elements.asp" TargetMode="External"/><Relationship Id="rId6" Type="http://schemas.openxmlformats.org/officeDocument/2006/relationships/hyperlink" Target="https://www.w3schools.com/css/css_attribute_selectors.asp" TargetMode="Externa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www.w3schools.com/html/html_basic.asp" TargetMode="Externa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2.xml"/><Relationship Id="rId3" Type="http://schemas.openxmlformats.org/officeDocument/2006/relationships/hyperlink" Target="https://www.w3schools.com/css/css_pseudo_classes.asp" TargetMode="Externa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3.xml"/><Relationship Id="rId3" Type="http://schemas.openxmlformats.org/officeDocument/2006/relationships/hyperlink" Target="https://www.w3schools.com/css/css_pseudo_classes.asp" TargetMode="Externa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4.xml"/><Relationship Id="rId3" Type="http://schemas.openxmlformats.org/officeDocument/2006/relationships/hyperlink" Target="https://www.w3schools.com/css/css_pseudo_classes.asp" TargetMode="External"/><Relationship Id="rId4" Type="http://schemas.openxmlformats.org/officeDocument/2006/relationships/hyperlink" Target="https://www.w3schools.com/css/css_pseudo_classes.asp" TargetMode="Externa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5.xml"/><Relationship Id="rId3" Type="http://schemas.openxmlformats.org/officeDocument/2006/relationships/hyperlink" Target="https://www.w3schools.com/css/css_pseudo_classes.asp" TargetMode="External"/><Relationship Id="rId4" Type="http://schemas.openxmlformats.org/officeDocument/2006/relationships/hyperlink" Target="https://www.w3schools.com/css/css_pseudo_classes.asp" TargetMode="Externa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6.xml"/><Relationship Id="rId3" Type="http://schemas.openxmlformats.org/officeDocument/2006/relationships/hyperlink" Target="https://www.w3schools.com/css/css_pseudo_classes.asp" TargetMode="External"/><Relationship Id="rId4" Type="http://schemas.openxmlformats.org/officeDocument/2006/relationships/hyperlink" Target="https://www.w3schools.com/css/css_pseudo_classes.asp" TargetMode="Externa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7.xml"/><Relationship Id="rId3" Type="http://schemas.openxmlformats.org/officeDocument/2006/relationships/hyperlink" Target="https://www.w3schools.com/css/css_pseudo_classes.asp" TargetMode="External"/><Relationship Id="rId4" Type="http://schemas.openxmlformats.org/officeDocument/2006/relationships/hyperlink" Target="https://www.w3schools.com/css/css_pseudo_classes.asp" TargetMode="External"/></Relationships>
</file>

<file path=ppt/slides/_rels/slide148.xml.rels><?xml version="1.0" encoding="UTF-8" standalone="yes"?><Relationships xmlns="http://schemas.openxmlformats.org/package/2006/relationships"><Relationship Id="rId40" Type="http://schemas.openxmlformats.org/officeDocument/2006/relationships/hyperlink" Target="https://developer.mozilla.org/pt-BR/docs/Web/CSS/:read-write" TargetMode="External"/><Relationship Id="rId20" Type="http://schemas.openxmlformats.org/officeDocument/2006/relationships/hyperlink" Target="https://developer.mozilla.org/en-US/docs/Web/CSS/:indeterminate" TargetMode="External"/><Relationship Id="rId42" Type="http://schemas.openxmlformats.org/officeDocument/2006/relationships/hyperlink" Target="https://developer.mozilla.org/en-US/docs/Web/CSS/:scope" TargetMode="External"/><Relationship Id="rId41" Type="http://schemas.openxmlformats.org/officeDocument/2006/relationships/hyperlink" Target="https://developer.mozilla.org/pt-BR/docs/Web/CSS/:required" TargetMode="External"/><Relationship Id="rId22" Type="http://schemas.openxmlformats.org/officeDocument/2006/relationships/hyperlink" Target="https://developer.mozilla.org/pt-BR/docs/Web/CSS/:invalid" TargetMode="External"/><Relationship Id="rId21" Type="http://schemas.openxmlformats.org/officeDocument/2006/relationships/hyperlink" Target="https://developer.mozilla.org/en-US/docs/Web/CSS/:in-range" TargetMode="External"/><Relationship Id="rId43" Type="http://schemas.openxmlformats.org/officeDocument/2006/relationships/hyperlink" Target="https://developer.mozilla.org/pt-BR/docs/Web/CSS/:target" TargetMode="External"/><Relationship Id="rId24" Type="http://schemas.openxmlformats.org/officeDocument/2006/relationships/hyperlink" Target="https://developer.mozilla.org/pt-BR/docs/Web/CSS/:last-child" TargetMode="External"/><Relationship Id="rId23" Type="http://schemas.openxmlformats.org/officeDocument/2006/relationships/hyperlink" Target="https://developer.mozilla.org/en-US/docs/Web/CSS/:lang" TargetMode="External"/><Relationship Id="rId1" Type="http://schemas.openxmlformats.org/officeDocument/2006/relationships/slideLayout" Target="../slideLayouts/slideLayout2.xml"/><Relationship Id="rId2" Type="http://schemas.openxmlformats.org/officeDocument/2006/relationships/notesSlide" Target="../notesSlides/notesSlide148.xml"/><Relationship Id="rId3" Type="http://schemas.openxmlformats.org/officeDocument/2006/relationships/hyperlink" Target="https://www.w3schools.com/css/css_pseudo_classes.asp" TargetMode="External"/><Relationship Id="rId4" Type="http://schemas.openxmlformats.org/officeDocument/2006/relationships/hyperlink" Target="https://developer.mozilla.org/pt-BR/docs/Web/CSS/Pseudo-classes#%C3%ADndice_de_pseudo-classes_padr%C3%A3o" TargetMode="External"/><Relationship Id="rId9" Type="http://schemas.openxmlformats.org/officeDocument/2006/relationships/hyperlink" Target="https://developer.mozilla.org/pt-BR/docs/Web/CSS/:disabled" TargetMode="External"/><Relationship Id="rId26" Type="http://schemas.openxmlformats.org/officeDocument/2006/relationships/hyperlink" Target="https://developer.mozilla.org/en-US/docs/Web/CSS/:left" TargetMode="External"/><Relationship Id="rId25" Type="http://schemas.openxmlformats.org/officeDocument/2006/relationships/hyperlink" Target="https://developer.mozilla.org/pt-BR/docs/Web/CSS/:last-of-type" TargetMode="External"/><Relationship Id="rId28" Type="http://schemas.openxmlformats.org/officeDocument/2006/relationships/hyperlink" Target="https://developer.mozilla.org/pt-BR/docs/Web/CSS/:not" TargetMode="External"/><Relationship Id="rId27" Type="http://schemas.openxmlformats.org/officeDocument/2006/relationships/hyperlink" Target="https://developer.mozilla.org/pt-BR/docs/Web/CSS/:link" TargetMode="External"/><Relationship Id="rId5" Type="http://schemas.openxmlformats.org/officeDocument/2006/relationships/hyperlink" Target="https://developer.mozilla.org/pt-BR/docs/Web/CSS/:active" TargetMode="External"/><Relationship Id="rId6" Type="http://schemas.openxmlformats.org/officeDocument/2006/relationships/hyperlink" Target="https://developer.mozilla.org/pt-BR/docs/Web/CSS/:checked" TargetMode="External"/><Relationship Id="rId29" Type="http://schemas.openxmlformats.org/officeDocument/2006/relationships/hyperlink" Target="https://developer.mozilla.org/en-US/docs/Web/CSS/:right" TargetMode="External"/><Relationship Id="rId7" Type="http://schemas.openxmlformats.org/officeDocument/2006/relationships/hyperlink" Target="https://developer.mozilla.org/en-US/docs/Web/CSS/:default" TargetMode="External"/><Relationship Id="rId8" Type="http://schemas.openxmlformats.org/officeDocument/2006/relationships/hyperlink" Target="https://developer.mozilla.org/en-US/docs/Web/CSS/:dir" TargetMode="External"/><Relationship Id="rId31" Type="http://schemas.openxmlformats.org/officeDocument/2006/relationships/hyperlink" Target="https://developer.mozilla.org/pt-BR/docs/Web/CSS/:nth-child" TargetMode="External"/><Relationship Id="rId30" Type="http://schemas.openxmlformats.org/officeDocument/2006/relationships/hyperlink" Target="https://developer.mozilla.org/pt-BR/docs/Web/CSS/:root" TargetMode="External"/><Relationship Id="rId11" Type="http://schemas.openxmlformats.org/officeDocument/2006/relationships/hyperlink" Target="https://developer.mozilla.org/pt-BR/docs/Web/CSS/:enabled" TargetMode="External"/><Relationship Id="rId33" Type="http://schemas.openxmlformats.org/officeDocument/2006/relationships/hyperlink" Target="https://developer.mozilla.org/en-US/docs/Web/CSS/:nth-last-of-type" TargetMode="External"/><Relationship Id="rId10" Type="http://schemas.openxmlformats.org/officeDocument/2006/relationships/hyperlink" Target="https://developer.mozilla.org/pt-BR/docs/Web/CSS/:empty" TargetMode="External"/><Relationship Id="rId32" Type="http://schemas.openxmlformats.org/officeDocument/2006/relationships/hyperlink" Target="https://developer.mozilla.org/pt-BR/docs/Web/CSS/:nth-last-child" TargetMode="External"/><Relationship Id="rId13" Type="http://schemas.openxmlformats.org/officeDocument/2006/relationships/hyperlink" Target="https://developer.mozilla.org/pt-BR/docs/Web/CSS/:first-child" TargetMode="External"/><Relationship Id="rId35" Type="http://schemas.openxmlformats.org/officeDocument/2006/relationships/hyperlink" Target="https://developer.mozilla.org/pt-BR/docs/Web/CSS/:only-child" TargetMode="External"/><Relationship Id="rId12" Type="http://schemas.openxmlformats.org/officeDocument/2006/relationships/hyperlink" Target="https://developer.mozilla.org/en-US/docs/Web/CSS/:first" TargetMode="External"/><Relationship Id="rId34" Type="http://schemas.openxmlformats.org/officeDocument/2006/relationships/hyperlink" Target="https://developer.mozilla.org/pt-BR/docs/Web/CSS/:nth-of-type" TargetMode="External"/><Relationship Id="rId15" Type="http://schemas.openxmlformats.org/officeDocument/2006/relationships/hyperlink" Target="https://developer.mozilla.org/pt-BR/docs/Web/CSS/:fullscreen" TargetMode="External"/><Relationship Id="rId37" Type="http://schemas.openxmlformats.org/officeDocument/2006/relationships/hyperlink" Target="https://developer.mozilla.org/pt-BR/docs/Web/CSS/:optional" TargetMode="External"/><Relationship Id="rId14" Type="http://schemas.openxmlformats.org/officeDocument/2006/relationships/hyperlink" Target="https://developer.mozilla.org/pt-BR/docs/Web/CSS/:first-of-type" TargetMode="External"/><Relationship Id="rId36" Type="http://schemas.openxmlformats.org/officeDocument/2006/relationships/hyperlink" Target="https://developer.mozilla.org/pt-BR/docs/Web/CSS/:only-of-type" TargetMode="External"/><Relationship Id="rId17" Type="http://schemas.openxmlformats.org/officeDocument/2006/relationships/hyperlink" Target="https://developer.mozilla.org/pt-BR/docs/Web/CSS/:visited" TargetMode="External"/><Relationship Id="rId39" Type="http://schemas.openxmlformats.org/officeDocument/2006/relationships/hyperlink" Target="https://developer.mozilla.org/en-US/docs/Web/CSS/:read-only" TargetMode="External"/><Relationship Id="rId16" Type="http://schemas.openxmlformats.org/officeDocument/2006/relationships/hyperlink" Target="https://developer.mozilla.org/pt-BR/docs/Web/CSS/:valid" TargetMode="External"/><Relationship Id="rId38" Type="http://schemas.openxmlformats.org/officeDocument/2006/relationships/hyperlink" Target="https://developer.mozilla.org/pt-BR/docs/Web/CSS/:out-of-range" TargetMode="External"/><Relationship Id="rId19" Type="http://schemas.openxmlformats.org/officeDocument/2006/relationships/hyperlink" Target="https://developer.mozilla.org/pt-BR/docs/Web/CSS/:hover" TargetMode="External"/><Relationship Id="rId18" Type="http://schemas.openxmlformats.org/officeDocument/2006/relationships/hyperlink" Target="https://developer.mozilla.org/pt-BR/docs/Web/CSS/:focus" TargetMode="Externa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9.xml"/><Relationship Id="rId3" Type="http://schemas.openxmlformats.org/officeDocument/2006/relationships/hyperlink" Target="https://www.w3schools.com/css/css_pseudo_elements.asp"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www.w3schools.com/html/html_attributes.asp" TargetMode="Externa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0.xml"/><Relationship Id="rId3" Type="http://schemas.openxmlformats.org/officeDocument/2006/relationships/hyperlink" Target="https://www.w3schools.com/css/css_pseudo_elements.asp" TargetMode="Externa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1.xml"/><Relationship Id="rId3" Type="http://schemas.openxmlformats.org/officeDocument/2006/relationships/hyperlink" Target="https://www.w3schools.com/css/css_pseudo_elements.asp" TargetMode="External"/><Relationship Id="rId4" Type="http://schemas.openxmlformats.org/officeDocument/2006/relationships/hyperlink" Target="https://www.w3schools.com/css/css_pseudo_elements.asp" TargetMode="Externa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2.xml"/><Relationship Id="rId3" Type="http://schemas.openxmlformats.org/officeDocument/2006/relationships/hyperlink" Target="https://www.w3schools.com/css/css_pseudo_elements.asp" TargetMode="External"/><Relationship Id="rId4" Type="http://schemas.openxmlformats.org/officeDocument/2006/relationships/hyperlink" Target="https://www.w3schools.com/css/css_pseudo_elements.asp" TargetMode="Externa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3.xml"/><Relationship Id="rId3" Type="http://schemas.openxmlformats.org/officeDocument/2006/relationships/hyperlink" Target="https://www.w3schools.com/css/css_pseudo_elements.asp" TargetMode="External"/><Relationship Id="rId4" Type="http://schemas.openxmlformats.org/officeDocument/2006/relationships/hyperlink" Target="https://www.w3schools.com/css/css_pseudo_elements.asp" TargetMode="Externa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4.xml"/><Relationship Id="rId3" Type="http://schemas.openxmlformats.org/officeDocument/2006/relationships/hyperlink" Target="https://www.w3schools.com/css/css_pseudo_elements.asp" TargetMode="External"/><Relationship Id="rId4" Type="http://schemas.openxmlformats.org/officeDocument/2006/relationships/hyperlink" Target="https://www.w3schools.com/css/css_pseudo_elements.asp" TargetMode="Externa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5.xml"/><Relationship Id="rId3" Type="http://schemas.openxmlformats.org/officeDocument/2006/relationships/hyperlink" Target="https://www.w3schools.com/css/css_pseudo_elements.asp" TargetMode="External"/><Relationship Id="rId4" Type="http://schemas.openxmlformats.org/officeDocument/2006/relationships/hyperlink" Target="https://www.w3schools.com/css/css_pseudo_elements.asp" TargetMode="Externa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6.xml"/><Relationship Id="rId3" Type="http://schemas.openxmlformats.org/officeDocument/2006/relationships/hyperlink" Target="https://www.w3schools.com/css/css_pseudo_elements.asp" TargetMode="External"/><Relationship Id="rId4" Type="http://schemas.openxmlformats.org/officeDocument/2006/relationships/hyperlink" Target="https://www.w3schools.com/css/css_pseudo_elements.asp" TargetMode="External"/></Relationships>
</file>

<file path=ppt/slides/_rels/slide157.xml.rels><?xml version="1.0" encoding="UTF-8" standalone="yes"?><Relationships xmlns="http://schemas.openxmlformats.org/package/2006/relationships"><Relationship Id="rId20" Type="http://schemas.openxmlformats.org/officeDocument/2006/relationships/hyperlink" Target="https://developer.mozilla.org/en-US/docs/Web/CSS/::spelling-error" TargetMode="External"/><Relationship Id="rId22" Type="http://schemas.openxmlformats.org/officeDocument/2006/relationships/hyperlink" Target="https://developer.mozilla.org/en-US/docs/Web/CSS/::grammar-error" TargetMode="External"/><Relationship Id="rId21" Type="http://schemas.openxmlformats.org/officeDocument/2006/relationships/hyperlink" Target="https://developer.mozilla.org/en-US/docs/Web/CSS/::grammar-error" TargetMode="External"/><Relationship Id="rId1" Type="http://schemas.openxmlformats.org/officeDocument/2006/relationships/slideLayout" Target="../slideLayouts/slideLayout2.xml"/><Relationship Id="rId2" Type="http://schemas.openxmlformats.org/officeDocument/2006/relationships/notesSlide" Target="../notesSlides/notesSlide157.xml"/><Relationship Id="rId3" Type="http://schemas.openxmlformats.org/officeDocument/2006/relationships/hyperlink" Target="https://www.w3schools.com/css/css_pseudo_elements.asp" TargetMode="External"/><Relationship Id="rId4" Type="http://schemas.openxmlformats.org/officeDocument/2006/relationships/hyperlink" Target="https://developer.mozilla.org/pt-BR/docs/Web/CSS/Pseudo-elements#%C3%ADndice_de_pseudo-elementos_comuns" TargetMode="External"/><Relationship Id="rId9" Type="http://schemas.openxmlformats.org/officeDocument/2006/relationships/hyperlink" Target="https://developer.mozilla.org/pt-BR/docs/Web/CSS/::first-letter" TargetMode="External"/><Relationship Id="rId5" Type="http://schemas.openxmlformats.org/officeDocument/2006/relationships/hyperlink" Target="https://developer.mozilla.org/pt-BR/docs/Web/CSS/::after" TargetMode="External"/><Relationship Id="rId6" Type="http://schemas.openxmlformats.org/officeDocument/2006/relationships/hyperlink" Target="https://developer.mozilla.org/pt-BR/docs/Web/CSS/::before" TargetMode="External"/><Relationship Id="rId7" Type="http://schemas.openxmlformats.org/officeDocument/2006/relationships/hyperlink" Target="https://developer.mozilla.org/en-US/docs/Web/CSS/::cue" TargetMode="External"/><Relationship Id="rId8" Type="http://schemas.openxmlformats.org/officeDocument/2006/relationships/hyperlink" Target="https://developer.mozilla.org/en-US/docs/Web/CSS/::cue" TargetMode="External"/><Relationship Id="rId11" Type="http://schemas.openxmlformats.org/officeDocument/2006/relationships/hyperlink" Target="https://developer.mozilla.org/pt-BR/docs/Web/CSS/::selection" TargetMode="External"/><Relationship Id="rId10" Type="http://schemas.openxmlformats.org/officeDocument/2006/relationships/hyperlink" Target="https://developer.mozilla.org/pt-BR/docs/Web/CSS/::first-line" TargetMode="External"/><Relationship Id="rId13" Type="http://schemas.openxmlformats.org/officeDocument/2006/relationships/hyperlink" Target="https://developer.mozilla.org/en-US/docs/Web/CSS/::slotted" TargetMode="External"/><Relationship Id="rId12" Type="http://schemas.openxmlformats.org/officeDocument/2006/relationships/hyperlink" Target="https://developer.mozilla.org/en-US/docs/Web/CSS/::slotted" TargetMode="External"/><Relationship Id="rId15" Type="http://schemas.openxmlformats.org/officeDocument/2006/relationships/hyperlink" Target="https://developer.mozilla.org/en-US/docs/Web/CSS/::placeholder" TargetMode="External"/><Relationship Id="rId14" Type="http://schemas.openxmlformats.org/officeDocument/2006/relationships/hyperlink" Target="https://developer.mozilla.org/pt-BR/docs/Web/CSS/::backdrop" TargetMode="External"/><Relationship Id="rId17" Type="http://schemas.openxmlformats.org/officeDocument/2006/relationships/hyperlink" Target="https://developer.mozilla.org/en-US/docs/Web/CSS/::marker" TargetMode="External"/><Relationship Id="rId16" Type="http://schemas.openxmlformats.org/officeDocument/2006/relationships/hyperlink" Target="https://developer.mozilla.org/en-US/docs/Web/CSS/::placeholder" TargetMode="External"/><Relationship Id="rId19" Type="http://schemas.openxmlformats.org/officeDocument/2006/relationships/hyperlink" Target="https://developer.mozilla.org/en-US/docs/Web/CSS/::spelling-error" TargetMode="External"/><Relationship Id="rId18" Type="http://schemas.openxmlformats.org/officeDocument/2006/relationships/hyperlink" Target="https://developer.mozilla.org/en-US/docs/Web/CSS/::marker" TargetMode="Externa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8.xml"/><Relationship Id="rId3" Type="http://schemas.openxmlformats.org/officeDocument/2006/relationships/hyperlink" Target="https://www.w3schools.com/css/css_attribute_selectors.asp" TargetMode="Externa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9.xml"/><Relationship Id="rId3" Type="http://schemas.openxmlformats.org/officeDocument/2006/relationships/hyperlink" Target="https://www.w3schools.com/css/css_attribute_selectors.asp"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www.w3schools.com/html/html_elements.asp" TargetMode="Externa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0.xml"/><Relationship Id="rId3" Type="http://schemas.openxmlformats.org/officeDocument/2006/relationships/hyperlink" Target="https://www.w3schools.com/css/css_attribute_selectors.asp" TargetMode="Externa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1.xml"/><Relationship Id="rId3" Type="http://schemas.openxmlformats.org/officeDocument/2006/relationships/hyperlink" Target="https://www.w3schools.com/css/css_attribute_selectors.asp" TargetMode="Externa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2.xml"/><Relationship Id="rId3" Type="http://schemas.openxmlformats.org/officeDocument/2006/relationships/hyperlink" Target="https://www.w3schools.com/css/css_attribute_selectors.asp" TargetMode="Externa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3.xml"/><Relationship Id="rId3" Type="http://schemas.openxmlformats.org/officeDocument/2006/relationships/hyperlink" Target="https://www.w3schools.com/css/css_attribute_selectors.asp" TargetMode="Externa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4.xml"/><Relationship Id="rId3" Type="http://schemas.openxmlformats.org/officeDocument/2006/relationships/hyperlink" Target="https://www.w3schools.com/css/css_attribute_selectors.asp" TargetMode="Externa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5.xml"/><Relationship Id="rId3" Type="http://schemas.openxmlformats.org/officeDocument/2006/relationships/hyperlink" Target="https://www.w3schools.com/css/exercise.asp" TargetMode="Externa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6.xml"/><Relationship Id="rId3" Type="http://schemas.openxmlformats.org/officeDocument/2006/relationships/hyperlink" Target="https://www.w3schools.com/css/css_display_visibility.asp" TargetMode="Externa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7.xml"/><Relationship Id="rId3" Type="http://schemas.openxmlformats.org/officeDocument/2006/relationships/hyperlink" Target="https://www.w3schools.com/html/html_blocks.asp" TargetMode="External"/><Relationship Id="rId4" Type="http://schemas.openxmlformats.org/officeDocument/2006/relationships/image" Target="../media/image34.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8.xml"/><Relationship Id="rId3" Type="http://schemas.openxmlformats.org/officeDocument/2006/relationships/hyperlink" Target="https://www.w3schools.com/html/html_blocks.asp" TargetMode="External"/><Relationship Id="rId4" Type="http://schemas.openxmlformats.org/officeDocument/2006/relationships/image" Target="../media/image35.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9.xml"/><Relationship Id="rId3" Type="http://schemas.openxmlformats.org/officeDocument/2006/relationships/hyperlink" Target="https://www.w3schools.com/css/css_inline-block.asp" TargetMode="External"/><Relationship Id="rId4" Type="http://schemas.openxmlformats.org/officeDocument/2006/relationships/hyperlink" Target="https://www.w3schools.com/css/css_inline-block.asp"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www.w3schools.com/html/html_basic.asp" TargetMode="Externa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0.xml"/><Relationship Id="rId3" Type="http://schemas.openxmlformats.org/officeDocument/2006/relationships/hyperlink" Target="https://www.w3schools.com/css/css_display_visibility.asp" TargetMode="Externa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1.xml"/><Relationship Id="rId3" Type="http://schemas.openxmlformats.org/officeDocument/2006/relationships/hyperlink" Target="https://www.w3schools.com/css/css_display_visibility.asp" TargetMode="Externa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2.xml"/><Relationship Id="rId3" Type="http://schemas.openxmlformats.org/officeDocument/2006/relationships/hyperlink" Target="https://www.w3schools.com/css/css_display_visibility.asp" TargetMode="Externa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3.xml"/><Relationship Id="rId3" Type="http://schemas.openxmlformats.org/officeDocument/2006/relationships/hyperlink" Target="https://www.w3schools.com/css/css_display_visibility.asp" TargetMode="Externa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4.xml"/><Relationship Id="rId3" Type="http://schemas.openxmlformats.org/officeDocument/2006/relationships/hyperlink" Target="https://www.w3schools.com/css/exercise.asp" TargetMode="Externa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5.xml"/><Relationship Id="rId3" Type="http://schemas.openxmlformats.org/officeDocument/2006/relationships/hyperlink" Target="https://www.w3schools.com/css/css_max-width.asp" TargetMode="Externa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6.xml"/><Relationship Id="rId3" Type="http://schemas.openxmlformats.org/officeDocument/2006/relationships/hyperlink" Target="https://www.w3schools.com/css/css_max-width.asp" TargetMode="External"/><Relationship Id="rId4" Type="http://schemas.openxmlformats.org/officeDocument/2006/relationships/hyperlink" Target="https://www.w3schools.com/css/css_max-width.asp" TargetMode="External"/><Relationship Id="rId5" Type="http://schemas.openxmlformats.org/officeDocument/2006/relationships/hyperlink" Target="https://www.w3schools.com/css/css_max-width.asp" TargetMode="Externa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7.xml"/><Relationship Id="rId3" Type="http://schemas.openxmlformats.org/officeDocument/2006/relationships/hyperlink" Target="https://www.w3schools.com/css/css_positioning.asp" TargetMode="Externa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8.xml"/><Relationship Id="rId3" Type="http://schemas.openxmlformats.org/officeDocument/2006/relationships/hyperlink" Target="https://www.w3schools.com/css/css_positioning.asp" TargetMode="Externa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9.xml"/><Relationship Id="rId3" Type="http://schemas.openxmlformats.org/officeDocument/2006/relationships/hyperlink" Target="https://www.w3schools.com/css/css_positioning.asp"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www.w3schools.com/html/html_basic.asp" TargetMode="Externa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0.xml"/><Relationship Id="rId3" Type="http://schemas.openxmlformats.org/officeDocument/2006/relationships/hyperlink" Target="https://www.w3schools.com/css/css_positioning.asp" TargetMode="Externa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1.xml"/><Relationship Id="rId3" Type="http://schemas.openxmlformats.org/officeDocument/2006/relationships/hyperlink" Target="https://www.w3schools.com/css/css_positioning.asp" TargetMode="Externa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2.xml"/><Relationship Id="rId3" Type="http://schemas.openxmlformats.org/officeDocument/2006/relationships/hyperlink" Target="https://www.w3schools.com/css/css_positioning.asp" TargetMode="Externa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3.xml"/><Relationship Id="rId3" Type="http://schemas.openxmlformats.org/officeDocument/2006/relationships/hyperlink" Target="https://www.w3schools.com/css/css_positioning.asp" TargetMode="Externa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4.xml"/><Relationship Id="rId3" Type="http://schemas.openxmlformats.org/officeDocument/2006/relationships/hyperlink" Target="https://www.w3schools.com/css/exercise.asp" TargetMode="Externa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5.xml"/><Relationship Id="rId3" Type="http://schemas.openxmlformats.org/officeDocument/2006/relationships/hyperlink" Target="https://www.w3schools.com/css/css_z-index.asp" TargetMode="External"/><Relationship Id="rId4" Type="http://schemas.openxmlformats.org/officeDocument/2006/relationships/hyperlink" Target="https://www.w3schools.com/css/css_positioning.asp" TargetMode="External"/><Relationship Id="rId5" Type="http://schemas.openxmlformats.org/officeDocument/2006/relationships/hyperlink" Target="https://www.w3schools.com/css/css3_flexbox.asp" TargetMode="Externa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6.xml"/><Relationship Id="rId3" Type="http://schemas.openxmlformats.org/officeDocument/2006/relationships/hyperlink" Target="https://www.w3schools.com/css/exercise.asp" TargetMode="Externa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7.xml"/><Relationship Id="rId3" Type="http://schemas.openxmlformats.org/officeDocument/2006/relationships/hyperlink" Target="https://www.w3schools.com/css/css_units.asp" TargetMode="Externa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8.xml"/><Relationship Id="rId3" Type="http://schemas.openxmlformats.org/officeDocument/2006/relationships/hyperlink" Target="https://www.w3schools.com/css/css_units.asp" TargetMode="Externa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9.xml"/><Relationship Id="rId3" Type="http://schemas.openxmlformats.org/officeDocument/2006/relationships/hyperlink" Target="https://www.w3schools.com/css/css_units.asp"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www.w3schools.com/html/html_basic.asp" TargetMode="Externa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0.xml"/><Relationship Id="rId3" Type="http://schemas.openxmlformats.org/officeDocument/2006/relationships/hyperlink" Target="https://www.w3schools.com/cssref/css3_pr_border-radius.asp" TargetMode="External"/><Relationship Id="rId4" Type="http://schemas.openxmlformats.org/officeDocument/2006/relationships/image" Target="../media/image36.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1.xml"/><Relationship Id="rId3" Type="http://schemas.openxmlformats.org/officeDocument/2006/relationships/hyperlink" Target="https://www.w3schools.com/cssref/css3_pr_border-radius.asp" TargetMode="External"/><Relationship Id="rId4" Type="http://schemas.openxmlformats.org/officeDocument/2006/relationships/image" Target="../media/image37.png"/><Relationship Id="rId5" Type="http://schemas.openxmlformats.org/officeDocument/2006/relationships/image" Target="../media/image38.png"/><Relationship Id="rId6" Type="http://schemas.openxmlformats.org/officeDocument/2006/relationships/image" Target="../media/image40.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2.xml"/><Relationship Id="rId3" Type="http://schemas.openxmlformats.org/officeDocument/2006/relationships/hyperlink" Target="https://www.w3schools.com/cssref/css3_pr_text-shadow.asp" TargetMode="External"/><Relationship Id="rId4" Type="http://schemas.openxmlformats.org/officeDocument/2006/relationships/hyperlink" Target="https://www.w3schools.com/cssref/css3_pr_box-shadow.asp" TargetMode="Externa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3.xml"/><Relationship Id="rId3" Type="http://schemas.openxmlformats.org/officeDocument/2006/relationships/hyperlink" Target="https://www.w3schools.com/cssref/css3_pr_opacity.asp" TargetMode="External"/><Relationship Id="rId4" Type="http://schemas.openxmlformats.org/officeDocument/2006/relationships/image" Target="../media/image47.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4.xml"/><Relationship Id="rId3" Type="http://schemas.openxmlformats.org/officeDocument/2006/relationships/hyperlink" Target="https://www.w3schools.com/css/css_units.asp" TargetMode="External"/><Relationship Id="rId4" Type="http://schemas.openxmlformats.org/officeDocument/2006/relationships/image" Target="../media/image45.png"/><Relationship Id="rId5" Type="http://schemas.openxmlformats.org/officeDocument/2006/relationships/image" Target="../media/image39.png"/><Relationship Id="rId6" Type="http://schemas.openxmlformats.org/officeDocument/2006/relationships/image" Target="../media/image4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5.xml"/><Relationship Id="rId3" Type="http://schemas.openxmlformats.org/officeDocument/2006/relationships/hyperlink" Target="https://www.w3schools.com/css/css_units.asp" TargetMode="External"/><Relationship Id="rId4" Type="http://schemas.openxmlformats.org/officeDocument/2006/relationships/image" Target="../media/image42.png"/><Relationship Id="rId5" Type="http://schemas.openxmlformats.org/officeDocument/2006/relationships/image" Target="../media/image44.png"/><Relationship Id="rId6" Type="http://schemas.openxmlformats.org/officeDocument/2006/relationships/image" Target="../media/image43.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6.xml"/><Relationship Id="rId3" Type="http://schemas.openxmlformats.org/officeDocument/2006/relationships/hyperlink" Target="https://www.w3schools.com/css/css_rwd_viewport.asp" TargetMode="Externa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7.xml"/><Relationship Id="rId3" Type="http://schemas.openxmlformats.org/officeDocument/2006/relationships/hyperlink" Target="https://www.w3schools.com/css/css_rwd_viewport.asp" TargetMode="Externa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8.xml"/><Relationship Id="rId3" Type="http://schemas.openxmlformats.org/officeDocument/2006/relationships/hyperlink" Target="https://www.w3schools.com/css/css_rwd_viewport.asp" TargetMode="Externa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9.xml"/><Relationship Id="rId3" Type="http://schemas.openxmlformats.org/officeDocument/2006/relationships/hyperlink" Target="https://www.w3schools.com/css/css_rwd_viewport.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www.w3schools.com/tags/tag_head.asp" TargetMode="External"/><Relationship Id="rId4" Type="http://schemas.openxmlformats.org/officeDocument/2006/relationships/hyperlink" Target="https://developer.mozilla.org/pt-BR/docs/Web/HTML/Element/css" TargetMode="Externa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0.xml"/><Relationship Id="rId3" Type="http://schemas.openxmlformats.org/officeDocument/2006/relationships/hyperlink" Target="https://www.w3schools.com/css/css3_mediaqueries.asp" TargetMode="Externa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1.xml"/><Relationship Id="rId3" Type="http://schemas.openxmlformats.org/officeDocument/2006/relationships/hyperlink" Target="https://www.w3schools.com/css/css3_mediaqueries.asp" TargetMode="Externa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2.xml"/><Relationship Id="rId3" Type="http://schemas.openxmlformats.org/officeDocument/2006/relationships/hyperlink" Target="https://www.w3schools.com/css/css3_mediaqueries.asp" TargetMode="Externa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3.xml"/><Relationship Id="rId3" Type="http://schemas.openxmlformats.org/officeDocument/2006/relationships/hyperlink" Target="https://www.w3schools.com/css/css3_mediaqueries.asp" TargetMode="Externa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4.xml"/><Relationship Id="rId3" Type="http://schemas.openxmlformats.org/officeDocument/2006/relationships/image" Target="../media/image46.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5.xml"/><Relationship Id="rId3" Type="http://schemas.openxmlformats.org/officeDocument/2006/relationships/hyperlink" Target="https://www.w3schools.com/bootstrap5/index.php" TargetMode="External"/><Relationship Id="rId4" Type="http://schemas.openxmlformats.org/officeDocument/2006/relationships/hyperlink" Target="https://getbootstrap.com/docs/4.0/getting-started/introduction/" TargetMode="Externa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6.xml"/><Relationship Id="rId3" Type="http://schemas.openxmlformats.org/officeDocument/2006/relationships/hyperlink" Target="https://getbootstrap.com/docs/4.1/getting-started/introduction/" TargetMode="Externa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7.xml"/><Relationship Id="rId3" Type="http://schemas.openxmlformats.org/officeDocument/2006/relationships/hyperlink" Target="https://getbootstrap.com/docs/4.1/getting-started/introduction/" TargetMode="External"/><Relationship Id="rId4" Type="http://schemas.openxmlformats.org/officeDocument/2006/relationships/image" Target="../media/image48.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8.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9.xml"/><Relationship Id="rId3" Type="http://schemas.openxmlformats.org/officeDocument/2006/relationships/hyperlink" Target="https://getbootstrap.com/docs/4.1/getting-started/introduction/" TargetMode="External"/><Relationship Id="rId4" Type="http://schemas.openxmlformats.org/officeDocument/2006/relationships/image" Target="../media/image5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www.w3schools.com/tags/tag_head.asp" TargetMode="Externa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0.xml"/><Relationship Id="rId3" Type="http://schemas.openxmlformats.org/officeDocument/2006/relationships/hyperlink" Target="https://getbootstrap.com/docs/4.1/layout/grid/" TargetMode="Externa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1.xml"/><Relationship Id="rId3" Type="http://schemas.openxmlformats.org/officeDocument/2006/relationships/hyperlink" Target="https://getbootstrap.com/docs/4.1/layout/grid/" TargetMode="External"/><Relationship Id="rId4" Type="http://schemas.openxmlformats.org/officeDocument/2006/relationships/image" Target="../media/image52.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2.xml"/><Relationship Id="rId3" Type="http://schemas.openxmlformats.org/officeDocument/2006/relationships/image" Target="../media/image50.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3.xml"/><Relationship Id="rId3" Type="http://schemas.openxmlformats.org/officeDocument/2006/relationships/hyperlink" Target="https://developer.mozilla.org/pt-BR/docs/Web/JavaScript" TargetMode="External"/><Relationship Id="rId4" Type="http://schemas.openxmlformats.org/officeDocument/2006/relationships/hyperlink" Target="https://www.w3schools.com/js/default.asp" TargetMode="Externa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5.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6.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7.xml"/><Relationship Id="rId3" Type="http://schemas.openxmlformats.org/officeDocument/2006/relationships/image" Target="../media/image53.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8.xml"/><Relationship Id="rId3" Type="http://schemas.openxmlformats.org/officeDocument/2006/relationships/image" Target="../media/image49.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9.xml"/><Relationship Id="rId3" Type="http://schemas.openxmlformats.org/officeDocument/2006/relationships/hyperlink" Target="https://www.w3schools.com/js/js_syntax.asp" TargetMode="External"/><Relationship Id="rId4" Type="http://schemas.openxmlformats.org/officeDocument/2006/relationships/hyperlink" Target="https://www.w3schools.com/js/js_syntax.asp" TargetMode="External"/><Relationship Id="rId5" Type="http://schemas.openxmlformats.org/officeDocument/2006/relationships/image" Target="../media/image5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www.w3schools.com/tags/tag_head.asp" TargetMode="Externa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0.xml"/><Relationship Id="rId3" Type="http://schemas.openxmlformats.org/officeDocument/2006/relationships/hyperlink" Target="https://www.w3schools.com/tags/tag_script.asp" TargetMode="External"/><Relationship Id="rId4" Type="http://schemas.openxmlformats.org/officeDocument/2006/relationships/image" Target="../media/image56.png"/><Relationship Id="rId5" Type="http://schemas.openxmlformats.org/officeDocument/2006/relationships/image" Target="../media/image57.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1.xml"/><Relationship Id="rId3" Type="http://schemas.openxmlformats.org/officeDocument/2006/relationships/hyperlink" Target="https://www.w3schools.com/js/js_htmldom.asp" TargetMode="External"/><Relationship Id="rId4" Type="http://schemas.openxmlformats.org/officeDocument/2006/relationships/image" Target="../media/image55.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2.xml"/><Relationship Id="rId3" Type="http://schemas.openxmlformats.org/officeDocument/2006/relationships/hyperlink" Target="https://www.w3schools.com/js/js_htmldom.asp" TargetMode="Externa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3.xml"/><Relationship Id="rId3" Type="http://schemas.openxmlformats.org/officeDocument/2006/relationships/hyperlink" Target="https://www.w3schools.com/js/js_htmldom_document.asp" TargetMode="Externa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4.xml"/><Relationship Id="rId3" Type="http://schemas.openxmlformats.org/officeDocument/2006/relationships/hyperlink" Target="https://www.w3schools.com/js/js_htmldom_methods.asp" TargetMode="Externa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5.xml"/><Relationship Id="rId3" Type="http://schemas.openxmlformats.org/officeDocument/2006/relationships/hyperlink" Target="https://www.w3schools.com/js/js_htmldom_methods.asp" TargetMode="Externa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6.xml"/><Relationship Id="rId3" Type="http://schemas.openxmlformats.org/officeDocument/2006/relationships/hyperlink" Target="https://www.w3schools.com/js/js_htmldom_methods.asp" TargetMode="Externa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7.xml"/><Relationship Id="rId3" Type="http://schemas.openxmlformats.org/officeDocument/2006/relationships/image" Target="../media/image64.jp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8.xml"/><Relationship Id="rId3" Type="http://schemas.openxmlformats.org/officeDocument/2006/relationships/image" Target="../media/image59.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9.xml"/><Relationship Id="rId3" Type="http://schemas.openxmlformats.org/officeDocument/2006/relationships/image" Target="../media/image5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www.w3schools.com/tags/tag_head.asp" TargetMode="Externa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0.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1.xml"/><Relationship Id="rId3" Type="http://schemas.openxmlformats.org/officeDocument/2006/relationships/image" Target="../media/image6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2.xml"/><Relationship Id="rId3" Type="http://schemas.openxmlformats.org/officeDocument/2006/relationships/image" Target="../media/image63.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3.xml"/><Relationship Id="rId3" Type="http://schemas.openxmlformats.org/officeDocument/2006/relationships/image" Target="../media/image60.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4.xml"/><Relationship Id="rId3" Type="http://schemas.openxmlformats.org/officeDocument/2006/relationships/image" Target="../media/image68.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5.xml"/><Relationship Id="rId3" Type="http://schemas.openxmlformats.org/officeDocument/2006/relationships/hyperlink" Target="https://www.w3schools.com/js/js_strings.asp" TargetMode="External"/><Relationship Id="rId4" Type="http://schemas.openxmlformats.org/officeDocument/2006/relationships/image" Target="../media/image62.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6.xml"/><Relationship Id="rId3" Type="http://schemas.openxmlformats.org/officeDocument/2006/relationships/hyperlink" Target="https://www.w3schools.com/js/js_strings.asp" TargetMode="External"/><Relationship Id="rId4" Type="http://schemas.openxmlformats.org/officeDocument/2006/relationships/image" Target="../media/image69.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7.xml"/><Relationship Id="rId3" Type="http://schemas.openxmlformats.org/officeDocument/2006/relationships/hyperlink" Target="https://www.w3schools.com/js/js_numbers.asp" TargetMode="External"/><Relationship Id="rId4" Type="http://schemas.openxmlformats.org/officeDocument/2006/relationships/image" Target="../media/image65.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8.xml"/><Relationship Id="rId3" Type="http://schemas.openxmlformats.org/officeDocument/2006/relationships/hyperlink" Target="https://www.w3schools.com/js/js_arrays.asp" TargetMode="External"/><Relationship Id="rId4" Type="http://schemas.openxmlformats.org/officeDocument/2006/relationships/image" Target="../media/image67.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9.xml"/><Relationship Id="rId3" Type="http://schemas.openxmlformats.org/officeDocument/2006/relationships/hyperlink" Target="https://www.w3schools.com/js/js_arrays.asp" TargetMode="External"/><Relationship Id="rId4" Type="http://schemas.openxmlformats.org/officeDocument/2006/relationships/image" Target="../media/image70.png"/><Relationship Id="rId5" Type="http://schemas.openxmlformats.org/officeDocument/2006/relationships/image" Target="../media/image6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www.w3schools.com/tags/tag_head.asp" TargetMode="Externa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0.xml"/><Relationship Id="rId3" Type="http://schemas.openxmlformats.org/officeDocument/2006/relationships/hyperlink" Target="https://www.w3schools.com/js/js_arrays.asp" TargetMode="Externa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1.xml"/><Relationship Id="rId3" Type="http://schemas.openxmlformats.org/officeDocument/2006/relationships/hyperlink" Target="https://www.w3schools.com/js/js_arrays.asp" TargetMode="External"/><Relationship Id="rId4" Type="http://schemas.openxmlformats.org/officeDocument/2006/relationships/image" Target="../media/image74.png"/><Relationship Id="rId5" Type="http://schemas.openxmlformats.org/officeDocument/2006/relationships/image" Target="../media/image7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2.xml"/><Relationship Id="rId3" Type="http://schemas.openxmlformats.org/officeDocument/2006/relationships/hyperlink" Target="https://www.w3schools.com/js/js_loop_for.asp" TargetMode="External"/><Relationship Id="rId4" Type="http://schemas.openxmlformats.org/officeDocument/2006/relationships/hyperlink" Target="https://www.w3schools.com/js/js_if_else.asp" TargetMode="External"/><Relationship Id="rId5" Type="http://schemas.openxmlformats.org/officeDocument/2006/relationships/image" Target="../media/image73.png"/><Relationship Id="rId6" Type="http://schemas.openxmlformats.org/officeDocument/2006/relationships/image" Target="../media/image75.png"/><Relationship Id="rId7" Type="http://schemas.openxmlformats.org/officeDocument/2006/relationships/image" Target="../media/image8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3.xml"/><Relationship Id="rId3" Type="http://schemas.openxmlformats.org/officeDocument/2006/relationships/hyperlink" Target="https://www.w3schools.com/js/js_timing.asp" TargetMode="External"/><Relationship Id="rId4" Type="http://schemas.openxmlformats.org/officeDocument/2006/relationships/image" Target="../media/image72.png"/></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4.xml"/><Relationship Id="rId3" Type="http://schemas.openxmlformats.org/officeDocument/2006/relationships/hyperlink" Target="https://www.w3schools.com/js/js_timing.asp" TargetMode="External"/><Relationship Id="rId4" Type="http://schemas.openxmlformats.org/officeDocument/2006/relationships/image" Target="../media/image76.png"/></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5.xml"/><Relationship Id="rId3" Type="http://schemas.openxmlformats.org/officeDocument/2006/relationships/image" Target="../media/image82.png"/><Relationship Id="rId4" Type="http://schemas.openxmlformats.org/officeDocument/2006/relationships/image" Target="../media/image86.png"/></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6.xml"/><Relationship Id="rId3" Type="http://schemas.openxmlformats.org/officeDocument/2006/relationships/image" Target="../media/image82.png"/><Relationship Id="rId4" Type="http://schemas.openxmlformats.org/officeDocument/2006/relationships/image" Target="../media/image78.png"/><Relationship Id="rId5" Type="http://schemas.openxmlformats.org/officeDocument/2006/relationships/image" Target="../media/image77.png"/></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7.xml"/><Relationship Id="rId3" Type="http://schemas.openxmlformats.org/officeDocument/2006/relationships/image" Target="../media/image82.png"/><Relationship Id="rId4" Type="http://schemas.openxmlformats.org/officeDocument/2006/relationships/image" Target="../media/image80.png"/></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8.xml"/><Relationship Id="rId3" Type="http://schemas.openxmlformats.org/officeDocument/2006/relationships/image" Target="../media/image82.png"/><Relationship Id="rId4" Type="http://schemas.openxmlformats.org/officeDocument/2006/relationships/image" Target="../media/image79.png"/></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9.xml"/><Relationship Id="rId3" Type="http://schemas.openxmlformats.org/officeDocument/2006/relationships/image" Target="../media/image82.png"/><Relationship Id="rId4" Type="http://schemas.openxmlformats.org/officeDocument/2006/relationships/image" Target="../media/image8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www.w3schools.com/tags/tag_body.asp" TargetMode="Externa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0.xml"/><Relationship Id="rId3" Type="http://schemas.openxmlformats.org/officeDocument/2006/relationships/image" Target="../media/image82.png"/><Relationship Id="rId4" Type="http://schemas.openxmlformats.org/officeDocument/2006/relationships/image" Target="../media/image87.png"/></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1.xml"/><Relationship Id="rId3" Type="http://schemas.openxmlformats.org/officeDocument/2006/relationships/image" Target="../media/image82.png"/><Relationship Id="rId4" Type="http://schemas.openxmlformats.org/officeDocument/2006/relationships/image" Target="../media/image84.png"/></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2.xml"/><Relationship Id="rId3" Type="http://schemas.openxmlformats.org/officeDocument/2006/relationships/image" Target="../media/image82.png"/><Relationship Id="rId4" Type="http://schemas.openxmlformats.org/officeDocument/2006/relationships/image" Target="../media/image85.png"/></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3.xml"/><Relationship Id="rId3" Type="http://schemas.openxmlformats.org/officeDocument/2006/relationships/image" Target="../media/image82.png"/><Relationship Id="rId4" Type="http://schemas.openxmlformats.org/officeDocument/2006/relationships/image" Target="../media/image88.png"/></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4.xml"/><Relationship Id="rId3" Type="http://schemas.openxmlformats.org/officeDocument/2006/relationships/image" Target="../media/image82.png"/><Relationship Id="rId4" Type="http://schemas.openxmlformats.org/officeDocument/2006/relationships/image" Target="../media/image89.png"/><Relationship Id="rId5" Type="http://schemas.openxmlformats.org/officeDocument/2006/relationships/image" Target="../media/image9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www.w3schools.com/html/html_headings.asp" TargetMode="External"/><Relationship Id="rId4" Type="http://schemas.openxmlformats.org/officeDocument/2006/relationships/hyperlink" Target="https://www.w3schools.com/html/html_paragraphs.asp" TargetMode="External"/><Relationship Id="rId5" Type="http://schemas.openxmlformats.org/officeDocument/2006/relationships/hyperlink" Target="https://www.w3schools.com/html/html_formatting.asp"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www.w3schools.com/html/html_paragraphs.asp"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s://www.w3schools.com/html/html_formatting.asp"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w3schools.com/default.asp" TargetMode="External"/><Relationship Id="rId4" Type="http://schemas.openxmlformats.org/officeDocument/2006/relationships/hyperlink" Target="https://developer.mozilla.org/pt-BR/" TargetMode="External"/><Relationship Id="rId5" Type="http://schemas.openxmlformats.org/officeDocument/2006/relationships/hyperlink" Target="https://getbootstrap.com/" TargetMode="External"/><Relationship Id="rId6" Type="http://schemas.openxmlformats.org/officeDocument/2006/relationships/hyperlink" Target="https://www.caelum.com.br/apostila-html-css-javascript/"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hyperlink" Target="https://www.w3schools.com/html/html_colors_rgb.asp"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hyperlink" Target="https://www.w3schools.com/html/html_colors_rgb.asp"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hyperlink" Target="https://www.w3schools.com/html/html_colors_hex.asp"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hyperlink" Target="https://www.w3schools.com/html/html_colors_hex.asp"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hyperlink" Target="https://www.w3schools.com/html/html_colors_hex.as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hyperlink" Target="https://htmlcolorcodes.com/"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hyperlink" Target="https://www.w3schools.com/html/html_images.asp"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hyperlink" Target="https://www.w3schools.com/html/exercise.asp"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hyperlink" Target="https://www.w3schools.com/css/css_font.asp"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hyperlink" Target="https://www.w3schools.com/css/css_text_align.asp"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hyperlink" Target="https://www.w3schools.com/css/css_background.asp"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hyperlink" Target="https://www.w3schools.com/css/css_border.asp"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hyperlink" Target="https://www.w3schools.com/css/css_margin.asp" TargetMode="External"/><Relationship Id="rId4" Type="http://schemas.openxmlformats.org/officeDocument/2006/relationships/image" Target="../media/image1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hyperlink" Target="https://www.w3schools.com/css/css_margin.asp"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hyperlink" Target="https://www.w3schools.com/css/css_margin.asp" TargetMode="External"/><Relationship Id="rId4" Type="http://schemas.openxmlformats.org/officeDocument/2006/relationships/image" Target="../media/image1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hyperlink" Target="https://www.w3schools.com/css/css_margin.asp" TargetMode="External"/><Relationship Id="rId4" Type="http://schemas.openxmlformats.org/officeDocument/2006/relationships/image" Target="../media/image17.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hyperlink" Target="https://www.w3schools.com/html/html_links.asp" TargetMode="External"/><Relationship Id="rId4" Type="http://schemas.openxmlformats.org/officeDocument/2006/relationships/hyperlink" Target="https://www.w3schools.com/html/styles.css"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hyperlink" Target="https://www.w3schools.com/html/html_links.asp" TargetMode="Externa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hyperlink" Target="https://www.w3schools.com/html/html_links.asp"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hyperlink" Target="https://www.w3schools.com/html/html_links.asp"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hyperlink" Target="https://www.w3schools.com/html/html_links.asp"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hyperlink" Target="https://www.w3schools.com/html/html_links.asp"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hyperlink" Target="https://www.w3schools.com/html/html_links.asp"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hyperlink" Target="https://www.w3schools.com/html/html_links.asp"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hyperlink" Target="https://www.w3schools.com/html/html_links.asp"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hyperlink" Target="https://www.w3schools.com/html/html_links.asp"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hyperlink" Target="https://www.w3schools.com/html/html_images.asp"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hyperlink" Target="https://www.w3schools.com/html/html_images.as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jpg"/><Relationship Id="rId4" Type="http://schemas.openxmlformats.org/officeDocument/2006/relationships/image" Target="../media/image13.png"/><Relationship Id="rId5" Type="http://schemas.openxmlformats.org/officeDocument/2006/relationships/image" Target="../media/image1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hyperlink" Target="https://www.w3schools.com/html/exercise.asp"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hyperlink" Target="https://www.w3schools.com/html/html_tables.asp"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hyperlink" Target="https://www.w3schools.com/html/html_tables.asp"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hyperlink" Target="https://www.w3schools.com/html/html_table_borders.asp" TargetMode="External"/><Relationship Id="rId4" Type="http://schemas.openxmlformats.org/officeDocument/2006/relationships/image" Target="../media/image21.png"/><Relationship Id="rId5" Type="http://schemas.openxmlformats.org/officeDocument/2006/relationships/image" Target="../media/image22.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hyperlink" Target="https://www.w3schools.com/html/html_table_sizes.asp" TargetMode="External"/><Relationship Id="rId4" Type="http://schemas.openxmlformats.org/officeDocument/2006/relationships/image" Target="../media/image20.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hyperlink" Target="https://www.w3schools.com/html/html_table_sizes.asp" TargetMode="External"/><Relationship Id="rId4" Type="http://schemas.openxmlformats.org/officeDocument/2006/relationships/image" Target="../media/image24.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hyperlink" Target="https://www.w3schools.com/html/html_table_colspan_rowspan.asp" TargetMode="External"/><Relationship Id="rId4" Type="http://schemas.openxmlformats.org/officeDocument/2006/relationships/image" Target="../media/image26.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hyperlink" Target="https://www.w3schools.com/html/html_table_colspan_rowspan.asp" TargetMode="External"/><Relationship Id="rId4" Type="http://schemas.openxmlformats.org/officeDocument/2006/relationships/image" Target="../media/image25.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 Id="rId3" Type="http://schemas.openxmlformats.org/officeDocument/2006/relationships/hyperlink" Target="https://www.w3schools.com/html/html_tables.asp"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 Id="rId3" Type="http://schemas.openxmlformats.org/officeDocument/2006/relationships/hyperlink" Target="https://www.w3schools.com/html/exercise.asp" TargetMode="External"/><Relationship Id="rId4" Type="http://schemas.openxmlformats.org/officeDocument/2006/relationships/hyperlink" Target="https://cdn-icons-png.flaticon.com/512/1687/1687557.png" TargetMode="External"/><Relationship Id="rId5" Type="http://schemas.openxmlformats.org/officeDocument/2006/relationships/hyperlink" Target="https://lh3.googleusercontent.com/proxy/mOEaYCcKr7SR1X115v-FZjHaBade0Jpz3v-0_RT__ot7FYtupcL9-mktvgh-yveVPL3kc6Gz1en2GkOpM5qjciA-cPP1_gcL6-6HV6hFq656mZY"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0.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 Id="rId3" Type="http://schemas.openxmlformats.org/officeDocument/2006/relationships/image" Target="../media/image23.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 Id="rId3" Type="http://schemas.openxmlformats.org/officeDocument/2006/relationships/hyperlink" Target="https://www.w3schools.com/html/html_lists.asp"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 Id="rId3" Type="http://schemas.openxmlformats.org/officeDocument/2006/relationships/hyperlink" Target="https://www.w3schools.com/html/html_lists.asp"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 Id="rId3" Type="http://schemas.openxmlformats.org/officeDocument/2006/relationships/hyperlink" Target="https://www.w3schools.com/html/html_lists.asp"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 Id="rId3" Type="http://schemas.openxmlformats.org/officeDocument/2006/relationships/hyperlink" Target="https://www.w3schools.com/html/html_lists_ordered.asp"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 Id="rId3" Type="http://schemas.openxmlformats.org/officeDocument/2006/relationships/hyperlink" Target="https://www.w3schools.com/html/html_lists_ordered.asp"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 Id="rId3" Type="http://schemas.openxmlformats.org/officeDocument/2006/relationships/hyperlink" Target="https://www.w3schools.com/html/html_lists_ordered.asp"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 Id="rId3" Type="http://schemas.openxmlformats.org/officeDocument/2006/relationships/hyperlink" Target="https://www.w3schools.com/html/html_lists_other.asp"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 Id="rId3" Type="http://schemas.openxmlformats.org/officeDocument/2006/relationships/hyperlink" Target="https://www.w3schools.com/html/exercise.asp"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47900"/>
            <a:ext cx="8520600" cy="9630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pt-BR"/>
              <a:t>Frontend Essencial</a:t>
            </a:r>
            <a:endParaRPr/>
          </a:p>
        </p:txBody>
      </p:sp>
      <p:sp>
        <p:nvSpPr>
          <p:cNvPr id="55" name="Google Shape;55;p13"/>
          <p:cNvSpPr txBox="1"/>
          <p:nvPr>
            <p:ph idx="1" type="subTitle"/>
          </p:nvPr>
        </p:nvSpPr>
        <p:spPr>
          <a:xfrm>
            <a:off x="337863" y="1210900"/>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pt-BR"/>
              <a:t>HTML, CSS e Javascript</a:t>
            </a:r>
            <a:endParaRPr/>
          </a:p>
        </p:txBody>
      </p:sp>
      <p:pic>
        <p:nvPicPr>
          <p:cNvPr id="56" name="Google Shape;56;p13"/>
          <p:cNvPicPr preferRelativeResize="0"/>
          <p:nvPr/>
        </p:nvPicPr>
        <p:blipFill rotWithShape="1">
          <a:blip r:embed="rId3">
            <a:alphaModFix/>
          </a:blip>
          <a:srcRect b="0" l="0" r="0" t="0"/>
          <a:stretch/>
        </p:blipFill>
        <p:spPr>
          <a:xfrm>
            <a:off x="3868225" y="2235250"/>
            <a:ext cx="1407551" cy="1985275"/>
          </a:xfrm>
          <a:prstGeom prst="rect">
            <a:avLst/>
          </a:prstGeom>
          <a:noFill/>
          <a:ln>
            <a:noFill/>
          </a:ln>
        </p:spPr>
      </p:pic>
      <p:pic>
        <p:nvPicPr>
          <p:cNvPr id="57" name="Google Shape;57;p13"/>
          <p:cNvPicPr preferRelativeResize="0"/>
          <p:nvPr/>
        </p:nvPicPr>
        <p:blipFill rotWithShape="1">
          <a:blip r:embed="rId4">
            <a:alphaModFix/>
          </a:blip>
          <a:srcRect b="0" l="0" r="0" t="0"/>
          <a:stretch/>
        </p:blipFill>
        <p:spPr>
          <a:xfrm>
            <a:off x="1368198" y="2264763"/>
            <a:ext cx="1926200" cy="1926200"/>
          </a:xfrm>
          <a:prstGeom prst="rect">
            <a:avLst/>
          </a:prstGeom>
          <a:noFill/>
          <a:ln>
            <a:noFill/>
          </a:ln>
        </p:spPr>
      </p:pic>
      <p:pic>
        <p:nvPicPr>
          <p:cNvPr id="58" name="Google Shape;58;p13"/>
          <p:cNvPicPr preferRelativeResize="0"/>
          <p:nvPr/>
        </p:nvPicPr>
        <p:blipFill rotWithShape="1">
          <a:blip r:embed="rId5">
            <a:alphaModFix/>
          </a:blip>
          <a:srcRect b="0" l="0" r="0" t="0"/>
          <a:stretch/>
        </p:blipFill>
        <p:spPr>
          <a:xfrm>
            <a:off x="5849600" y="2264787"/>
            <a:ext cx="1779514" cy="1926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2"/>
          <p:cNvPicPr preferRelativeResize="0"/>
          <p:nvPr/>
        </p:nvPicPr>
        <p:blipFill rotWithShape="1">
          <a:blip r:embed="rId3">
            <a:alphaModFix/>
          </a:blip>
          <a:srcRect b="0" l="0" r="0" t="0"/>
          <a:stretch/>
        </p:blipFill>
        <p:spPr>
          <a:xfrm>
            <a:off x="3079737" y="1079489"/>
            <a:ext cx="2984525" cy="2984525"/>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1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Propriedade CSS - Flexbox</a:t>
            </a:r>
            <a:endParaRPr/>
          </a:p>
        </p:txBody>
      </p:sp>
      <p:sp>
        <p:nvSpPr>
          <p:cNvPr id="732" name="Google Shape;732;p1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pt-BR"/>
              <a:t>A propriedade </a:t>
            </a:r>
            <a:r>
              <a:rPr lang="pt-BR">
                <a:solidFill>
                  <a:srgbClr val="FF0000"/>
                </a:solidFill>
              </a:rPr>
              <a:t>flexbox </a:t>
            </a:r>
            <a:r>
              <a:rPr lang="pt-BR"/>
              <a:t>é muito utilizada para alinharmos containers </a:t>
            </a:r>
            <a:r>
              <a:rPr lang="pt-BR">
                <a:solidFill>
                  <a:srgbClr val="FF0000"/>
                </a:solidFill>
              </a:rPr>
              <a:t>div </a:t>
            </a:r>
            <a:r>
              <a:rPr lang="pt-BR"/>
              <a:t>no documento HTML.</a:t>
            </a:r>
            <a:endParaRPr/>
          </a:p>
          <a:p>
            <a:pPr indent="-342900" lvl="0" marL="457200" rtl="0" algn="l">
              <a:lnSpc>
                <a:spcPct val="115000"/>
              </a:lnSpc>
              <a:spcBef>
                <a:spcPts val="0"/>
              </a:spcBef>
              <a:spcAft>
                <a:spcPts val="0"/>
              </a:spcAft>
              <a:buSzPts val="1800"/>
              <a:buChar char="●"/>
            </a:pPr>
            <a:r>
              <a:rPr lang="pt-BR"/>
              <a:t>Podemos definir a disposição dos container em padrão de linhas (row) ou colunas (column).</a:t>
            </a:r>
            <a:endParaRPr/>
          </a:p>
          <a:p>
            <a:pPr indent="-342900" lvl="0" marL="457200" rtl="0" algn="l">
              <a:lnSpc>
                <a:spcPct val="115000"/>
              </a:lnSpc>
              <a:spcBef>
                <a:spcPts val="0"/>
              </a:spcBef>
              <a:spcAft>
                <a:spcPts val="0"/>
              </a:spcAft>
              <a:buSzPts val="1800"/>
              <a:buChar char="●"/>
            </a:pPr>
            <a:r>
              <a:rPr lang="pt-BR"/>
              <a:t>Precisamos primeiro criar um container flexível definindo a propriedade CSS </a:t>
            </a:r>
            <a:r>
              <a:rPr lang="pt-BR">
                <a:solidFill>
                  <a:srgbClr val="FF0000"/>
                </a:solidFill>
              </a:rPr>
              <a:t>display: flex </a:t>
            </a:r>
            <a:r>
              <a:rPr lang="pt-BR"/>
              <a:t>isso permitirá que os elementos filho deste container sejam flexíveis.</a:t>
            </a:r>
            <a:endParaRPr/>
          </a:p>
          <a:p>
            <a:pPr indent="0" lvl="0" marL="457200" rtl="0" algn="l">
              <a:lnSpc>
                <a:spcPct val="115000"/>
              </a:lnSpc>
              <a:spcBef>
                <a:spcPts val="1200"/>
              </a:spcBef>
              <a:spcAft>
                <a:spcPts val="1200"/>
              </a:spcAft>
              <a:buSzPts val="1800"/>
              <a:buNone/>
            </a:pPr>
            <a:r>
              <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1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Propriedade CSS - Flexbox</a:t>
            </a:r>
            <a:endParaRPr/>
          </a:p>
        </p:txBody>
      </p:sp>
      <p:sp>
        <p:nvSpPr>
          <p:cNvPr id="738" name="Google Shape;738;p1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SzPts val="2000"/>
              <a:buChar char="●"/>
            </a:pPr>
            <a:r>
              <a:rPr lang="pt-BR" sz="2000"/>
              <a:t>Definir propriedade </a:t>
            </a:r>
            <a:r>
              <a:rPr lang="pt-BR" sz="2000">
                <a:solidFill>
                  <a:srgbClr val="FF0000"/>
                </a:solidFill>
              </a:rPr>
              <a:t>flex-direction </a:t>
            </a:r>
            <a:endParaRPr sz="2000"/>
          </a:p>
          <a:p>
            <a:pPr indent="-330200" lvl="1" marL="914400" rtl="0" algn="l">
              <a:lnSpc>
                <a:spcPct val="115000"/>
              </a:lnSpc>
              <a:spcBef>
                <a:spcPts val="0"/>
              </a:spcBef>
              <a:spcAft>
                <a:spcPts val="0"/>
              </a:spcAft>
              <a:buSzPts val="1600"/>
              <a:buChar char="○"/>
            </a:pPr>
            <a:r>
              <a:rPr lang="pt-BR" sz="1600"/>
              <a:t>row</a:t>
            </a:r>
            <a:endParaRPr sz="1600"/>
          </a:p>
          <a:p>
            <a:pPr indent="-330200" lvl="1" marL="914400" rtl="0" algn="l">
              <a:lnSpc>
                <a:spcPct val="115000"/>
              </a:lnSpc>
              <a:spcBef>
                <a:spcPts val="0"/>
              </a:spcBef>
              <a:spcAft>
                <a:spcPts val="0"/>
              </a:spcAft>
              <a:buSzPts val="1600"/>
              <a:buChar char="○"/>
            </a:pPr>
            <a:r>
              <a:rPr lang="pt-BR" sz="1600"/>
              <a:t>row-reverse</a:t>
            </a:r>
            <a:endParaRPr sz="1600"/>
          </a:p>
          <a:p>
            <a:pPr indent="-330200" lvl="1" marL="914400" rtl="0" algn="l">
              <a:lnSpc>
                <a:spcPct val="115000"/>
              </a:lnSpc>
              <a:spcBef>
                <a:spcPts val="0"/>
              </a:spcBef>
              <a:spcAft>
                <a:spcPts val="0"/>
              </a:spcAft>
              <a:buSzPts val="1600"/>
              <a:buChar char="○"/>
            </a:pPr>
            <a:r>
              <a:rPr lang="pt-BR" sz="1600"/>
              <a:t>column</a:t>
            </a:r>
            <a:endParaRPr sz="1600"/>
          </a:p>
          <a:p>
            <a:pPr indent="-330200" lvl="1" marL="914400" rtl="0" algn="l">
              <a:lnSpc>
                <a:spcPct val="115000"/>
              </a:lnSpc>
              <a:spcBef>
                <a:spcPts val="0"/>
              </a:spcBef>
              <a:spcAft>
                <a:spcPts val="0"/>
              </a:spcAft>
              <a:buSzPts val="1600"/>
              <a:buChar char="○"/>
            </a:pPr>
            <a:r>
              <a:rPr lang="pt-BR" sz="1600"/>
              <a:t>column-reverse</a:t>
            </a:r>
            <a:endParaRPr sz="1600"/>
          </a:p>
          <a:p>
            <a:pPr indent="0" lvl="0" marL="0" rtl="0" algn="l">
              <a:lnSpc>
                <a:spcPct val="115000"/>
              </a:lnSpc>
              <a:spcBef>
                <a:spcPts val="1200"/>
              </a:spcBef>
              <a:spcAft>
                <a:spcPts val="0"/>
              </a:spcAft>
              <a:buSzPts val="1800"/>
              <a:buNone/>
            </a:pPr>
            <a:r>
              <a:t/>
            </a:r>
            <a:endParaRPr sz="1600"/>
          </a:p>
          <a:p>
            <a:pPr indent="0" lvl="0" marL="0" rtl="0" algn="ctr">
              <a:lnSpc>
                <a:spcPct val="115000"/>
              </a:lnSpc>
              <a:spcBef>
                <a:spcPts val="1200"/>
              </a:spcBef>
              <a:spcAft>
                <a:spcPts val="0"/>
              </a:spcAft>
              <a:buSzPts val="1800"/>
              <a:buNone/>
            </a:pPr>
            <a:r>
              <a:rPr lang="pt-BR" sz="1600"/>
              <a:t>Vamos ver alguns exemplos!</a:t>
            </a:r>
            <a:endParaRPr sz="1600"/>
          </a:p>
          <a:p>
            <a:pPr indent="0" lvl="0" marL="457200" rtl="0" algn="l">
              <a:lnSpc>
                <a:spcPct val="115000"/>
              </a:lnSpc>
              <a:spcBef>
                <a:spcPts val="1200"/>
              </a:spcBef>
              <a:spcAft>
                <a:spcPts val="1200"/>
              </a:spcAft>
              <a:buSzPts val="1800"/>
              <a:buNone/>
            </a:pPr>
            <a:r>
              <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114"/>
          <p:cNvSpPr txBox="1"/>
          <p:nvPr>
            <p:ph type="title"/>
          </p:nvPr>
        </p:nvSpPr>
        <p:spPr>
          <a:xfrm>
            <a:off x="311700" y="4698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Atributo </a:t>
            </a:r>
            <a:r>
              <a:rPr lang="pt-BR">
                <a:solidFill>
                  <a:srgbClr val="FF0000"/>
                </a:solidFill>
              </a:rPr>
              <a:t>class </a:t>
            </a:r>
            <a:r>
              <a:rPr lang="pt-BR"/>
              <a:t>e Seletores CSS</a:t>
            </a:r>
            <a:endParaRPr/>
          </a:p>
        </p:txBody>
      </p:sp>
      <p:sp>
        <p:nvSpPr>
          <p:cNvPr id="744" name="Google Shape;744;p1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pt-BR">
                <a:solidFill>
                  <a:schemeClr val="dk1"/>
                </a:solidFill>
                <a:highlight>
                  <a:srgbClr val="FFFFFF"/>
                </a:highlight>
              </a:rPr>
              <a:t>O atributo </a:t>
            </a:r>
            <a:r>
              <a:rPr lang="pt-BR">
                <a:solidFill>
                  <a:srgbClr val="FF0000"/>
                </a:solidFill>
                <a:highlight>
                  <a:srgbClr val="FFFFFF"/>
                </a:highlight>
              </a:rPr>
              <a:t>class</a:t>
            </a:r>
            <a:r>
              <a:rPr lang="pt-BR">
                <a:solidFill>
                  <a:schemeClr val="dk1"/>
                </a:solidFill>
                <a:highlight>
                  <a:srgbClr val="FFFFFF"/>
                </a:highlight>
              </a:rPr>
              <a:t> é freqüentemente usado para apontar para um nome de classe em uma folha de estilo. Ele também pode ser usado por um JavaScript para acessar e manipular elementos com o nome de classe específico.</a:t>
            </a:r>
            <a:endParaRPr>
              <a:solidFill>
                <a:schemeClr val="dk1"/>
              </a:solidFill>
              <a:highlight>
                <a:srgbClr val="FFFFFF"/>
              </a:highlight>
            </a:endParaRPr>
          </a:p>
          <a:p>
            <a:pPr indent="0" lvl="0" marL="457200" rtl="0" algn="l">
              <a:lnSpc>
                <a:spcPct val="115000"/>
              </a:lnSpc>
              <a:spcBef>
                <a:spcPts val="1200"/>
              </a:spcBef>
              <a:spcAft>
                <a:spcPts val="1200"/>
              </a:spcAft>
              <a:buSzPts val="1800"/>
              <a:buNone/>
            </a:pPr>
            <a:r>
              <a:t/>
            </a:r>
            <a:endParaRPr>
              <a:solidFill>
                <a:schemeClr val="dk1"/>
              </a:solidFill>
              <a:highlight>
                <a:srgbClr val="FFFFFF"/>
              </a:highlight>
            </a:endParaRPr>
          </a:p>
        </p:txBody>
      </p:sp>
      <p:sp>
        <p:nvSpPr>
          <p:cNvPr id="745" name="Google Shape;745;p114"/>
          <p:cNvSpPr txBox="1"/>
          <p:nvPr/>
        </p:nvSpPr>
        <p:spPr>
          <a:xfrm>
            <a:off x="867575" y="2776250"/>
            <a:ext cx="2850600" cy="1416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pt-BR" sz="1600" u="none" cap="none" strike="noStrike">
                <a:solidFill>
                  <a:srgbClr val="0000CD"/>
                </a:solidFill>
                <a:latin typeface="Arial"/>
                <a:ea typeface="Arial"/>
                <a:cs typeface="Arial"/>
                <a:sym typeface="Arial"/>
              </a:rPr>
              <a:t>&lt;</a:t>
            </a:r>
            <a:r>
              <a:rPr b="0" i="0" lang="pt-BR" sz="1600" u="none" cap="none" strike="noStrike">
                <a:solidFill>
                  <a:srgbClr val="A52A2A"/>
                </a:solidFill>
                <a:latin typeface="Arial"/>
                <a:ea typeface="Arial"/>
                <a:cs typeface="Arial"/>
                <a:sym typeface="Arial"/>
              </a:rPr>
              <a:t>div</a:t>
            </a:r>
            <a:r>
              <a:rPr b="0" i="0" lang="pt-BR" sz="1600" u="none" cap="none" strike="noStrike">
                <a:solidFill>
                  <a:srgbClr val="FF0000"/>
                </a:solidFill>
                <a:latin typeface="Arial"/>
                <a:ea typeface="Arial"/>
                <a:cs typeface="Arial"/>
                <a:sym typeface="Arial"/>
              </a:rPr>
              <a:t> class</a:t>
            </a:r>
            <a:r>
              <a:rPr b="0" i="0" lang="pt-BR" sz="1600" u="none" cap="none" strike="noStrike">
                <a:solidFill>
                  <a:srgbClr val="0000CD"/>
                </a:solidFill>
                <a:latin typeface="Arial"/>
                <a:ea typeface="Arial"/>
                <a:cs typeface="Arial"/>
                <a:sym typeface="Arial"/>
              </a:rPr>
              <a:t>="city"&gt;</a:t>
            </a:r>
            <a:endParaRPr b="0" i="0" sz="1600" u="none" cap="none" strike="noStrike">
              <a:solidFill>
                <a:srgbClr val="0000CD"/>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pt-BR" sz="1600" u="none" cap="none" strike="noStrike">
                <a:solidFill>
                  <a:schemeClr val="dk1"/>
                </a:solidFill>
                <a:highlight>
                  <a:srgbClr val="FFFFFF"/>
                </a:highlight>
                <a:latin typeface="Arial"/>
                <a:ea typeface="Arial"/>
                <a:cs typeface="Arial"/>
                <a:sym typeface="Arial"/>
              </a:rPr>
              <a:t>  </a:t>
            </a:r>
            <a:r>
              <a:rPr b="0" i="0" lang="pt-BR" sz="1600" u="none" cap="none" strike="noStrike">
                <a:solidFill>
                  <a:srgbClr val="0000CD"/>
                </a:solidFill>
                <a:latin typeface="Arial"/>
                <a:ea typeface="Arial"/>
                <a:cs typeface="Arial"/>
                <a:sym typeface="Arial"/>
              </a:rPr>
              <a:t>&lt;</a:t>
            </a:r>
            <a:r>
              <a:rPr b="0" i="0" lang="pt-BR" sz="1600" u="none" cap="none" strike="noStrike">
                <a:solidFill>
                  <a:srgbClr val="A52A2A"/>
                </a:solidFill>
                <a:latin typeface="Arial"/>
                <a:ea typeface="Arial"/>
                <a:cs typeface="Arial"/>
                <a:sym typeface="Arial"/>
              </a:rPr>
              <a:t>h2</a:t>
            </a:r>
            <a:r>
              <a:rPr b="0" i="0" lang="pt-BR" sz="1600" u="none" cap="none" strike="noStrike">
                <a:solidFill>
                  <a:srgbClr val="0000CD"/>
                </a:solidFill>
                <a:latin typeface="Arial"/>
                <a:ea typeface="Arial"/>
                <a:cs typeface="Arial"/>
                <a:sym typeface="Arial"/>
              </a:rPr>
              <a:t>&gt;</a:t>
            </a:r>
            <a:r>
              <a:rPr b="0" i="0" lang="pt-BR" sz="1600" u="none" cap="none" strike="noStrike">
                <a:solidFill>
                  <a:schemeClr val="dk1"/>
                </a:solidFill>
                <a:highlight>
                  <a:srgbClr val="FFFFFF"/>
                </a:highlight>
                <a:latin typeface="Arial"/>
                <a:ea typeface="Arial"/>
                <a:cs typeface="Arial"/>
                <a:sym typeface="Arial"/>
              </a:rPr>
              <a:t>London</a:t>
            </a:r>
            <a:r>
              <a:rPr b="0" i="0" lang="pt-BR" sz="1600" u="none" cap="none" strike="noStrike">
                <a:solidFill>
                  <a:srgbClr val="0000CD"/>
                </a:solidFill>
                <a:latin typeface="Arial"/>
                <a:ea typeface="Arial"/>
                <a:cs typeface="Arial"/>
                <a:sym typeface="Arial"/>
              </a:rPr>
              <a:t>&lt;</a:t>
            </a:r>
            <a:r>
              <a:rPr b="0" i="0" lang="pt-BR" sz="1600" u="none" cap="none" strike="noStrike">
                <a:solidFill>
                  <a:srgbClr val="A52A2A"/>
                </a:solidFill>
                <a:latin typeface="Arial"/>
                <a:ea typeface="Arial"/>
                <a:cs typeface="Arial"/>
                <a:sym typeface="Arial"/>
              </a:rPr>
              <a:t>/h2</a:t>
            </a:r>
            <a:r>
              <a:rPr b="0" i="0" lang="pt-BR" sz="1600" u="none" cap="none" strike="noStrike">
                <a:solidFill>
                  <a:srgbClr val="0000CD"/>
                </a:solidFill>
                <a:latin typeface="Arial"/>
                <a:ea typeface="Arial"/>
                <a:cs typeface="Arial"/>
                <a:sym typeface="Arial"/>
              </a:rPr>
              <a:t>&gt;</a:t>
            </a:r>
            <a:endParaRPr b="0" i="0" sz="1600" u="none" cap="none" strike="noStrike">
              <a:solidFill>
                <a:srgbClr val="0000CD"/>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pt-BR" sz="1600" u="none" cap="none" strike="noStrike">
                <a:solidFill>
                  <a:schemeClr val="dk1"/>
                </a:solidFill>
                <a:highlight>
                  <a:srgbClr val="FFFFFF"/>
                </a:highlight>
                <a:latin typeface="Arial"/>
                <a:ea typeface="Arial"/>
                <a:cs typeface="Arial"/>
                <a:sym typeface="Arial"/>
              </a:rPr>
              <a:t>  </a:t>
            </a:r>
            <a:r>
              <a:rPr b="0" i="0" lang="pt-BR" sz="1600" u="none" cap="none" strike="noStrike">
                <a:solidFill>
                  <a:srgbClr val="0000CD"/>
                </a:solidFill>
                <a:latin typeface="Arial"/>
                <a:ea typeface="Arial"/>
                <a:cs typeface="Arial"/>
                <a:sym typeface="Arial"/>
              </a:rPr>
              <a:t>&lt;</a:t>
            </a:r>
            <a:r>
              <a:rPr b="0" i="0" lang="pt-BR" sz="1600" u="none" cap="none" strike="noStrike">
                <a:solidFill>
                  <a:srgbClr val="A52A2A"/>
                </a:solidFill>
                <a:latin typeface="Arial"/>
                <a:ea typeface="Arial"/>
                <a:cs typeface="Arial"/>
                <a:sym typeface="Arial"/>
              </a:rPr>
              <a:t>p</a:t>
            </a:r>
            <a:r>
              <a:rPr b="0" i="0" lang="pt-BR" sz="1600" u="none" cap="none" strike="noStrike">
                <a:solidFill>
                  <a:srgbClr val="0000CD"/>
                </a:solidFill>
                <a:latin typeface="Arial"/>
                <a:ea typeface="Arial"/>
                <a:cs typeface="Arial"/>
                <a:sym typeface="Arial"/>
              </a:rPr>
              <a:t>&gt;</a:t>
            </a:r>
            <a:r>
              <a:rPr b="0" i="0" lang="pt-BR" sz="1600" u="none" cap="none" strike="noStrike">
                <a:solidFill>
                  <a:schemeClr val="dk1"/>
                </a:solidFill>
                <a:highlight>
                  <a:srgbClr val="FFFFFF"/>
                </a:highlight>
                <a:latin typeface="Arial"/>
                <a:ea typeface="Arial"/>
                <a:cs typeface="Arial"/>
                <a:sym typeface="Arial"/>
              </a:rPr>
              <a:t>London is the capital of England.</a:t>
            </a:r>
            <a:r>
              <a:rPr b="0" i="0" lang="pt-BR" sz="1600" u="none" cap="none" strike="noStrike">
                <a:solidFill>
                  <a:srgbClr val="0000CD"/>
                </a:solidFill>
                <a:latin typeface="Arial"/>
                <a:ea typeface="Arial"/>
                <a:cs typeface="Arial"/>
                <a:sym typeface="Arial"/>
              </a:rPr>
              <a:t>&lt;</a:t>
            </a:r>
            <a:r>
              <a:rPr b="0" i="0" lang="pt-BR" sz="1600" u="none" cap="none" strike="noStrike">
                <a:solidFill>
                  <a:srgbClr val="A52A2A"/>
                </a:solidFill>
                <a:latin typeface="Arial"/>
                <a:ea typeface="Arial"/>
                <a:cs typeface="Arial"/>
                <a:sym typeface="Arial"/>
              </a:rPr>
              <a:t>/p</a:t>
            </a:r>
            <a:r>
              <a:rPr b="0" i="0" lang="pt-BR" sz="1600" u="none" cap="none" strike="noStrike">
                <a:solidFill>
                  <a:srgbClr val="0000CD"/>
                </a:solidFill>
                <a:latin typeface="Arial"/>
                <a:ea typeface="Arial"/>
                <a:cs typeface="Arial"/>
                <a:sym typeface="Arial"/>
              </a:rPr>
              <a:t>&gt;</a:t>
            </a:r>
            <a:endParaRPr b="0" i="0" sz="1600" u="none" cap="none" strike="noStrike">
              <a:solidFill>
                <a:srgbClr val="0000CD"/>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pt-BR" sz="1600" u="none" cap="none" strike="noStrike">
                <a:solidFill>
                  <a:srgbClr val="0000CD"/>
                </a:solidFill>
                <a:latin typeface="Arial"/>
                <a:ea typeface="Arial"/>
                <a:cs typeface="Arial"/>
                <a:sym typeface="Arial"/>
              </a:rPr>
              <a:t>&lt;</a:t>
            </a:r>
            <a:r>
              <a:rPr b="0" i="0" lang="pt-BR" sz="1600" u="none" cap="none" strike="noStrike">
                <a:solidFill>
                  <a:srgbClr val="A52A2A"/>
                </a:solidFill>
                <a:latin typeface="Arial"/>
                <a:ea typeface="Arial"/>
                <a:cs typeface="Arial"/>
                <a:sym typeface="Arial"/>
              </a:rPr>
              <a:t>/div</a:t>
            </a:r>
            <a:r>
              <a:rPr b="0" i="0" lang="pt-BR" sz="1600" u="none" cap="none" strike="noStrike">
                <a:solidFill>
                  <a:srgbClr val="0000CD"/>
                </a:solidFill>
                <a:latin typeface="Arial"/>
                <a:ea typeface="Arial"/>
                <a:cs typeface="Arial"/>
                <a:sym typeface="Arial"/>
              </a:rPr>
              <a:t>&gt;</a:t>
            </a:r>
            <a:endParaRPr b="0" i="0" sz="1600" u="none" cap="none" strike="noStrike">
              <a:solidFill>
                <a:srgbClr val="0000CD"/>
              </a:solidFill>
              <a:latin typeface="Arial"/>
              <a:ea typeface="Arial"/>
              <a:cs typeface="Arial"/>
              <a:sym typeface="Arial"/>
            </a:endParaRPr>
          </a:p>
        </p:txBody>
      </p:sp>
      <p:sp>
        <p:nvSpPr>
          <p:cNvPr id="746" name="Google Shape;746;p114"/>
          <p:cNvSpPr txBox="1"/>
          <p:nvPr/>
        </p:nvSpPr>
        <p:spPr>
          <a:xfrm>
            <a:off x="4572000" y="2529950"/>
            <a:ext cx="3631500" cy="1908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pt-BR" sz="1600" u="none" cap="none" strike="noStrike">
                <a:solidFill>
                  <a:srgbClr val="A52A2A"/>
                </a:solidFill>
                <a:highlight>
                  <a:srgbClr val="FFFFFF"/>
                </a:highlight>
                <a:latin typeface="Arial"/>
                <a:ea typeface="Arial"/>
                <a:cs typeface="Arial"/>
                <a:sym typeface="Arial"/>
              </a:rPr>
              <a:t>.city </a:t>
            </a:r>
            <a:r>
              <a:rPr b="0" i="0" lang="pt-BR" sz="1600" u="none" cap="none" strike="noStrike">
                <a:solidFill>
                  <a:schemeClr val="dk1"/>
                </a:solidFill>
                <a:highlight>
                  <a:srgbClr val="FFFFFF"/>
                </a:highlight>
                <a:latin typeface="Arial"/>
                <a:ea typeface="Arial"/>
                <a:cs typeface="Arial"/>
                <a:sym typeface="Arial"/>
              </a:rPr>
              <a:t>{</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pt-BR" sz="1600" u="none" cap="none" strike="noStrike">
                <a:solidFill>
                  <a:srgbClr val="FF0000"/>
                </a:solidFill>
                <a:highlight>
                  <a:srgbClr val="FFFFFF"/>
                </a:highlight>
                <a:latin typeface="Arial"/>
                <a:ea typeface="Arial"/>
                <a:cs typeface="Arial"/>
                <a:sym typeface="Arial"/>
              </a:rPr>
              <a:t>  background-color</a:t>
            </a:r>
            <a:r>
              <a:rPr b="0" i="0" lang="pt-BR" sz="1600" u="none" cap="none" strike="noStrike">
                <a:solidFill>
                  <a:schemeClr val="dk1"/>
                </a:solidFill>
                <a:highlight>
                  <a:srgbClr val="FFFFFF"/>
                </a:highlight>
                <a:latin typeface="Arial"/>
                <a:ea typeface="Arial"/>
                <a:cs typeface="Arial"/>
                <a:sym typeface="Arial"/>
              </a:rPr>
              <a:t>:</a:t>
            </a:r>
            <a:r>
              <a:rPr b="0" i="0" lang="pt-BR" sz="1600" u="none" cap="none" strike="noStrike">
                <a:solidFill>
                  <a:srgbClr val="0000CD"/>
                </a:solidFill>
                <a:highlight>
                  <a:srgbClr val="FFFFFF"/>
                </a:highlight>
                <a:latin typeface="Arial"/>
                <a:ea typeface="Arial"/>
                <a:cs typeface="Arial"/>
                <a:sym typeface="Arial"/>
              </a:rPr>
              <a:t> tomato</a:t>
            </a:r>
            <a:r>
              <a:rPr b="0" i="0" lang="pt-BR" sz="1600" u="none" cap="none" strike="noStrike">
                <a:solidFill>
                  <a:schemeClr val="dk1"/>
                </a:solidFill>
                <a:highlight>
                  <a:srgbClr val="FFFFFF"/>
                </a:highlight>
                <a:latin typeface="Arial"/>
                <a:ea typeface="Arial"/>
                <a:cs typeface="Arial"/>
                <a:sym typeface="Arial"/>
              </a:rPr>
              <a:t>;</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pt-BR" sz="1600" u="none" cap="none" strike="noStrike">
                <a:solidFill>
                  <a:srgbClr val="FF0000"/>
                </a:solidFill>
                <a:highlight>
                  <a:srgbClr val="FFFFFF"/>
                </a:highlight>
                <a:latin typeface="Arial"/>
                <a:ea typeface="Arial"/>
                <a:cs typeface="Arial"/>
                <a:sym typeface="Arial"/>
              </a:rPr>
              <a:t>  color</a:t>
            </a:r>
            <a:r>
              <a:rPr b="0" i="0" lang="pt-BR" sz="1600" u="none" cap="none" strike="noStrike">
                <a:solidFill>
                  <a:schemeClr val="dk1"/>
                </a:solidFill>
                <a:highlight>
                  <a:srgbClr val="FFFFFF"/>
                </a:highlight>
                <a:latin typeface="Arial"/>
                <a:ea typeface="Arial"/>
                <a:cs typeface="Arial"/>
                <a:sym typeface="Arial"/>
              </a:rPr>
              <a:t>:</a:t>
            </a:r>
            <a:r>
              <a:rPr b="0" i="0" lang="pt-BR" sz="1600" u="none" cap="none" strike="noStrike">
                <a:solidFill>
                  <a:srgbClr val="0000CD"/>
                </a:solidFill>
                <a:highlight>
                  <a:srgbClr val="FFFFFF"/>
                </a:highlight>
                <a:latin typeface="Arial"/>
                <a:ea typeface="Arial"/>
                <a:cs typeface="Arial"/>
                <a:sym typeface="Arial"/>
              </a:rPr>
              <a:t> white</a:t>
            </a:r>
            <a:r>
              <a:rPr b="0" i="0" lang="pt-BR" sz="1600" u="none" cap="none" strike="noStrike">
                <a:solidFill>
                  <a:schemeClr val="dk1"/>
                </a:solidFill>
                <a:highlight>
                  <a:srgbClr val="FFFFFF"/>
                </a:highlight>
                <a:latin typeface="Arial"/>
                <a:ea typeface="Arial"/>
                <a:cs typeface="Arial"/>
                <a:sym typeface="Arial"/>
              </a:rPr>
              <a:t>;</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pt-BR" sz="1600" u="none" cap="none" strike="noStrike">
                <a:solidFill>
                  <a:srgbClr val="FF0000"/>
                </a:solidFill>
                <a:highlight>
                  <a:srgbClr val="FFFFFF"/>
                </a:highlight>
                <a:latin typeface="Arial"/>
                <a:ea typeface="Arial"/>
                <a:cs typeface="Arial"/>
                <a:sym typeface="Arial"/>
              </a:rPr>
              <a:t>  border</a:t>
            </a:r>
            <a:r>
              <a:rPr b="0" i="0" lang="pt-BR" sz="1600" u="none" cap="none" strike="noStrike">
                <a:solidFill>
                  <a:schemeClr val="dk1"/>
                </a:solidFill>
                <a:highlight>
                  <a:srgbClr val="FFFFFF"/>
                </a:highlight>
                <a:latin typeface="Arial"/>
                <a:ea typeface="Arial"/>
                <a:cs typeface="Arial"/>
                <a:sym typeface="Arial"/>
              </a:rPr>
              <a:t>:</a:t>
            </a:r>
            <a:r>
              <a:rPr b="0" i="0" lang="pt-BR" sz="1600" u="none" cap="none" strike="noStrike">
                <a:solidFill>
                  <a:srgbClr val="0000CD"/>
                </a:solidFill>
                <a:highlight>
                  <a:srgbClr val="FFFFFF"/>
                </a:highlight>
                <a:latin typeface="Arial"/>
                <a:ea typeface="Arial"/>
                <a:cs typeface="Arial"/>
                <a:sym typeface="Arial"/>
              </a:rPr>
              <a:t> 2px solid black</a:t>
            </a:r>
            <a:r>
              <a:rPr b="0" i="0" lang="pt-BR" sz="1600" u="none" cap="none" strike="noStrike">
                <a:solidFill>
                  <a:schemeClr val="dk1"/>
                </a:solidFill>
                <a:highlight>
                  <a:srgbClr val="FFFFFF"/>
                </a:highlight>
                <a:latin typeface="Arial"/>
                <a:ea typeface="Arial"/>
                <a:cs typeface="Arial"/>
                <a:sym typeface="Arial"/>
              </a:rPr>
              <a:t>;</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pt-BR" sz="1600" u="none" cap="none" strike="noStrike">
                <a:solidFill>
                  <a:srgbClr val="FF0000"/>
                </a:solidFill>
                <a:highlight>
                  <a:srgbClr val="FFFFFF"/>
                </a:highlight>
                <a:latin typeface="Arial"/>
                <a:ea typeface="Arial"/>
                <a:cs typeface="Arial"/>
                <a:sym typeface="Arial"/>
              </a:rPr>
              <a:t>  margin</a:t>
            </a:r>
            <a:r>
              <a:rPr b="0" i="0" lang="pt-BR" sz="1600" u="none" cap="none" strike="noStrike">
                <a:solidFill>
                  <a:schemeClr val="dk1"/>
                </a:solidFill>
                <a:highlight>
                  <a:srgbClr val="FFFFFF"/>
                </a:highlight>
                <a:latin typeface="Arial"/>
                <a:ea typeface="Arial"/>
                <a:cs typeface="Arial"/>
                <a:sym typeface="Arial"/>
              </a:rPr>
              <a:t>:</a:t>
            </a:r>
            <a:r>
              <a:rPr b="0" i="0" lang="pt-BR" sz="1600" u="none" cap="none" strike="noStrike">
                <a:solidFill>
                  <a:srgbClr val="0000CD"/>
                </a:solidFill>
                <a:highlight>
                  <a:srgbClr val="FFFFFF"/>
                </a:highlight>
                <a:latin typeface="Arial"/>
                <a:ea typeface="Arial"/>
                <a:cs typeface="Arial"/>
                <a:sym typeface="Arial"/>
              </a:rPr>
              <a:t> 20px</a:t>
            </a:r>
            <a:r>
              <a:rPr b="0" i="0" lang="pt-BR" sz="1600" u="none" cap="none" strike="noStrike">
                <a:solidFill>
                  <a:schemeClr val="dk1"/>
                </a:solidFill>
                <a:highlight>
                  <a:srgbClr val="FFFFFF"/>
                </a:highlight>
                <a:latin typeface="Arial"/>
                <a:ea typeface="Arial"/>
                <a:cs typeface="Arial"/>
                <a:sym typeface="Arial"/>
              </a:rPr>
              <a:t>;</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pt-BR" sz="1600" u="none" cap="none" strike="noStrike">
                <a:solidFill>
                  <a:srgbClr val="FF0000"/>
                </a:solidFill>
                <a:highlight>
                  <a:srgbClr val="FFFFFF"/>
                </a:highlight>
                <a:latin typeface="Arial"/>
                <a:ea typeface="Arial"/>
                <a:cs typeface="Arial"/>
                <a:sym typeface="Arial"/>
              </a:rPr>
              <a:t>  padding</a:t>
            </a:r>
            <a:r>
              <a:rPr b="0" i="0" lang="pt-BR" sz="1600" u="none" cap="none" strike="noStrike">
                <a:solidFill>
                  <a:schemeClr val="dk1"/>
                </a:solidFill>
                <a:highlight>
                  <a:srgbClr val="FFFFFF"/>
                </a:highlight>
                <a:latin typeface="Arial"/>
                <a:ea typeface="Arial"/>
                <a:cs typeface="Arial"/>
                <a:sym typeface="Arial"/>
              </a:rPr>
              <a:t>:</a:t>
            </a:r>
            <a:r>
              <a:rPr b="0" i="0" lang="pt-BR" sz="1600" u="none" cap="none" strike="noStrike">
                <a:solidFill>
                  <a:srgbClr val="0000CD"/>
                </a:solidFill>
                <a:highlight>
                  <a:srgbClr val="FFFFFF"/>
                </a:highlight>
                <a:latin typeface="Arial"/>
                <a:ea typeface="Arial"/>
                <a:cs typeface="Arial"/>
                <a:sym typeface="Arial"/>
              </a:rPr>
              <a:t> 20px</a:t>
            </a:r>
            <a:r>
              <a:rPr b="0" i="0" lang="pt-BR" sz="1600" u="none" cap="none" strike="noStrike">
                <a:solidFill>
                  <a:schemeClr val="dk1"/>
                </a:solidFill>
                <a:highlight>
                  <a:srgbClr val="FFFFFF"/>
                </a:highlight>
                <a:latin typeface="Arial"/>
                <a:ea typeface="Arial"/>
                <a:cs typeface="Arial"/>
                <a:sym typeface="Arial"/>
              </a:rPr>
              <a:t>;</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pt-BR" sz="1600" u="none" cap="none" strike="noStrike">
                <a:solidFill>
                  <a:schemeClr val="dk1"/>
                </a:solidFill>
                <a:highlight>
                  <a:srgbClr val="FFFFFF"/>
                </a:highlight>
                <a:latin typeface="Arial"/>
                <a:ea typeface="Arial"/>
                <a:cs typeface="Arial"/>
                <a:sym typeface="Arial"/>
              </a:rPr>
              <a:t>}</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115"/>
          <p:cNvSpPr txBox="1"/>
          <p:nvPr>
            <p:ph type="title"/>
          </p:nvPr>
        </p:nvSpPr>
        <p:spPr>
          <a:xfrm>
            <a:off x="311700" y="4698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Atributo </a:t>
            </a:r>
            <a:r>
              <a:rPr lang="pt-BR">
                <a:solidFill>
                  <a:srgbClr val="FF0000"/>
                </a:solidFill>
              </a:rPr>
              <a:t>class </a:t>
            </a:r>
            <a:r>
              <a:rPr lang="pt-BR"/>
              <a:t>e Seletores CSS</a:t>
            </a:r>
            <a:endParaRPr/>
          </a:p>
        </p:txBody>
      </p:sp>
      <p:sp>
        <p:nvSpPr>
          <p:cNvPr id="752" name="Google Shape;752;p1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SzPts val="1800"/>
              <a:buChar char="●"/>
            </a:pPr>
            <a:r>
              <a:rPr lang="pt-BR">
                <a:solidFill>
                  <a:schemeClr val="dk1"/>
                </a:solidFill>
                <a:highlight>
                  <a:srgbClr val="FFFFFF"/>
                </a:highlight>
              </a:rPr>
              <a:t>Podemos definir classes para qualquer elemento HTML</a:t>
            </a:r>
            <a:endParaRPr>
              <a:solidFill>
                <a:schemeClr val="dk1"/>
              </a:solidFill>
              <a:highlight>
                <a:srgbClr val="FFFFFF"/>
              </a:highlight>
            </a:endParaRPr>
          </a:p>
          <a:p>
            <a:pPr indent="-342900" lvl="0" marL="457200" rtl="0" algn="l">
              <a:lnSpc>
                <a:spcPct val="115000"/>
              </a:lnSpc>
              <a:spcBef>
                <a:spcPts val="0"/>
              </a:spcBef>
              <a:spcAft>
                <a:spcPts val="0"/>
              </a:spcAft>
              <a:buClr>
                <a:schemeClr val="dk1"/>
              </a:buClr>
              <a:buSzPts val="1800"/>
              <a:buChar char="●"/>
            </a:pPr>
            <a:r>
              <a:rPr lang="pt-BR">
                <a:solidFill>
                  <a:schemeClr val="dk1"/>
                </a:solidFill>
                <a:highlight>
                  <a:srgbClr val="FFFFFF"/>
                </a:highlight>
              </a:rPr>
              <a:t>A mesma classe pode ser utilizada por diferentes elementos</a:t>
            </a:r>
            <a:endParaRPr>
              <a:solidFill>
                <a:schemeClr val="dk1"/>
              </a:solidFill>
              <a:highlight>
                <a:srgbClr val="FFFFFF"/>
              </a:highlight>
            </a:endParaRPr>
          </a:p>
          <a:p>
            <a:pPr indent="457200" lvl="0" marL="0" rtl="0" algn="l">
              <a:lnSpc>
                <a:spcPct val="115000"/>
              </a:lnSpc>
              <a:spcBef>
                <a:spcPts val="1200"/>
              </a:spcBef>
              <a:spcAft>
                <a:spcPts val="0"/>
              </a:spcAft>
              <a:buSzPts val="1800"/>
              <a:buNone/>
            </a:pPr>
            <a:r>
              <a:rPr lang="pt-BR">
                <a:highlight>
                  <a:srgbClr val="FFFFFF"/>
                </a:highlight>
              </a:rPr>
              <a:t>Sintaxe do atributo</a:t>
            </a:r>
            <a:r>
              <a:rPr lang="pt-BR">
                <a:solidFill>
                  <a:schemeClr val="dk1"/>
                </a:solidFill>
                <a:highlight>
                  <a:srgbClr val="FFFFFF"/>
                </a:highlight>
              </a:rPr>
              <a:t> </a:t>
            </a:r>
            <a:r>
              <a:rPr lang="pt-BR">
                <a:solidFill>
                  <a:srgbClr val="FF0000"/>
                </a:solidFill>
                <a:highlight>
                  <a:srgbClr val="FFFFFF"/>
                </a:highlight>
              </a:rPr>
              <a:t>class </a:t>
            </a:r>
            <a:r>
              <a:rPr lang="pt-BR">
                <a:highlight>
                  <a:srgbClr val="FFFFFF"/>
                </a:highlight>
              </a:rPr>
              <a:t>no documento HTML</a:t>
            </a:r>
            <a:endParaRPr>
              <a:highlight>
                <a:srgbClr val="FFFFFF"/>
              </a:highlight>
            </a:endParaRPr>
          </a:p>
          <a:p>
            <a:pPr indent="457200" lvl="0" marL="457200" rtl="0" algn="l">
              <a:lnSpc>
                <a:spcPct val="115000"/>
              </a:lnSpc>
              <a:spcBef>
                <a:spcPts val="1200"/>
              </a:spcBef>
              <a:spcAft>
                <a:spcPts val="0"/>
              </a:spcAft>
              <a:buSzPts val="1800"/>
              <a:buNone/>
            </a:pPr>
            <a:r>
              <a:rPr lang="pt-BR">
                <a:solidFill>
                  <a:schemeClr val="accent1"/>
                </a:solidFill>
                <a:highlight>
                  <a:srgbClr val="FFFFFF"/>
                </a:highlight>
              </a:rPr>
              <a:t>&lt;</a:t>
            </a:r>
            <a:r>
              <a:rPr lang="pt-BR">
                <a:solidFill>
                  <a:srgbClr val="CC4125"/>
                </a:solidFill>
                <a:highlight>
                  <a:srgbClr val="FFFFFF"/>
                </a:highlight>
              </a:rPr>
              <a:t>tag</a:t>
            </a:r>
            <a:r>
              <a:rPr lang="pt-BR">
                <a:solidFill>
                  <a:schemeClr val="dk1"/>
                </a:solidFill>
                <a:highlight>
                  <a:srgbClr val="FFFFFF"/>
                </a:highlight>
              </a:rPr>
              <a:t> </a:t>
            </a:r>
            <a:r>
              <a:rPr lang="pt-BR">
                <a:solidFill>
                  <a:srgbClr val="008000"/>
                </a:solidFill>
                <a:highlight>
                  <a:srgbClr val="FFFFFF"/>
                </a:highlight>
              </a:rPr>
              <a:t>class</a:t>
            </a:r>
            <a:r>
              <a:rPr lang="pt-BR">
                <a:solidFill>
                  <a:schemeClr val="dk1"/>
                </a:solidFill>
                <a:highlight>
                  <a:srgbClr val="FFFFFF"/>
                </a:highlight>
              </a:rPr>
              <a:t>=”nomeDaClasse</a:t>
            </a:r>
            <a:r>
              <a:rPr lang="pt-BR">
                <a:highlight>
                  <a:srgbClr val="FFFFFF"/>
                </a:highlight>
              </a:rPr>
              <a:t>”</a:t>
            </a:r>
            <a:r>
              <a:rPr lang="pt-BR">
                <a:solidFill>
                  <a:schemeClr val="accent1"/>
                </a:solidFill>
                <a:highlight>
                  <a:srgbClr val="FFFFFF"/>
                </a:highlight>
              </a:rPr>
              <a:t>&gt;&lt;/</a:t>
            </a:r>
            <a:r>
              <a:rPr lang="pt-BR">
                <a:solidFill>
                  <a:srgbClr val="CC4125"/>
                </a:solidFill>
                <a:highlight>
                  <a:srgbClr val="FFFFFF"/>
                </a:highlight>
              </a:rPr>
              <a:t>tag</a:t>
            </a:r>
            <a:r>
              <a:rPr lang="pt-BR">
                <a:solidFill>
                  <a:schemeClr val="accent1"/>
                </a:solidFill>
                <a:highlight>
                  <a:srgbClr val="FFFFFF"/>
                </a:highlight>
              </a:rPr>
              <a:t>&gt;</a:t>
            </a:r>
            <a:endParaRPr>
              <a:solidFill>
                <a:schemeClr val="accent1"/>
              </a:solidFill>
              <a:highlight>
                <a:srgbClr val="FFFFFF"/>
              </a:highlight>
            </a:endParaRPr>
          </a:p>
          <a:p>
            <a:pPr indent="0" lvl="0" marL="457200" rtl="0" algn="l">
              <a:lnSpc>
                <a:spcPct val="115000"/>
              </a:lnSpc>
              <a:spcBef>
                <a:spcPts val="1200"/>
              </a:spcBef>
              <a:spcAft>
                <a:spcPts val="0"/>
              </a:spcAft>
              <a:buSzPts val="1800"/>
              <a:buNone/>
            </a:pPr>
            <a:r>
              <a:rPr lang="pt-BR">
                <a:highlight>
                  <a:srgbClr val="FFFFFF"/>
                </a:highlight>
              </a:rPr>
              <a:t>Sintaxe seletor CSS</a:t>
            </a:r>
            <a:endParaRPr>
              <a:highlight>
                <a:srgbClr val="FFFFFF"/>
              </a:highlight>
            </a:endParaRPr>
          </a:p>
          <a:p>
            <a:pPr indent="0" lvl="0" marL="914400" rtl="0" algn="l">
              <a:lnSpc>
                <a:spcPct val="115000"/>
              </a:lnSpc>
              <a:spcBef>
                <a:spcPts val="1200"/>
              </a:spcBef>
              <a:spcAft>
                <a:spcPts val="0"/>
              </a:spcAft>
              <a:buSzPts val="1800"/>
              <a:buNone/>
            </a:pPr>
            <a:r>
              <a:rPr lang="pt-BR">
                <a:solidFill>
                  <a:srgbClr val="CC4125"/>
                </a:solidFill>
                <a:highlight>
                  <a:srgbClr val="FFFFFF"/>
                </a:highlight>
              </a:rPr>
              <a:t>.nomeDaClasse</a:t>
            </a:r>
            <a:r>
              <a:rPr lang="pt-BR">
                <a:highlight>
                  <a:srgbClr val="FFFFFF"/>
                </a:highlight>
              </a:rPr>
              <a:t>{</a:t>
            </a:r>
            <a:endParaRPr>
              <a:highlight>
                <a:srgbClr val="FFFFFF"/>
              </a:highlight>
            </a:endParaRPr>
          </a:p>
          <a:p>
            <a:pPr indent="0" lvl="0" marL="914400" rtl="0" algn="l">
              <a:lnSpc>
                <a:spcPct val="115000"/>
              </a:lnSpc>
              <a:spcBef>
                <a:spcPts val="1200"/>
              </a:spcBef>
              <a:spcAft>
                <a:spcPts val="0"/>
              </a:spcAft>
              <a:buSzPts val="1800"/>
              <a:buNone/>
            </a:pPr>
            <a:r>
              <a:rPr lang="pt-BR">
                <a:highlight>
                  <a:srgbClr val="FFFFFF"/>
                </a:highlight>
              </a:rPr>
              <a:t>	propriedades CSS aqui</a:t>
            </a:r>
            <a:endParaRPr>
              <a:highlight>
                <a:srgbClr val="FFFFFF"/>
              </a:highlight>
            </a:endParaRPr>
          </a:p>
          <a:p>
            <a:pPr indent="0" lvl="0" marL="914400" rtl="0" algn="l">
              <a:lnSpc>
                <a:spcPct val="115000"/>
              </a:lnSpc>
              <a:spcBef>
                <a:spcPts val="1200"/>
              </a:spcBef>
              <a:spcAft>
                <a:spcPts val="1200"/>
              </a:spcAft>
              <a:buSzPts val="1800"/>
              <a:buNone/>
            </a:pPr>
            <a:r>
              <a:rPr lang="pt-BR">
                <a:highlight>
                  <a:srgbClr val="FFFFFF"/>
                </a:highlight>
              </a:rPr>
              <a:t>}</a:t>
            </a:r>
            <a:endParaRPr>
              <a:solidFill>
                <a:schemeClr val="dk1"/>
              </a:solidFill>
              <a:highlight>
                <a:srgbClr val="FFFFFF"/>
              </a:highlight>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1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solidFill>
                  <a:schemeClr val="dk2"/>
                </a:solidFill>
              </a:rPr>
              <a:t>Atributo </a:t>
            </a:r>
            <a:r>
              <a:rPr lang="pt-BR">
                <a:solidFill>
                  <a:srgbClr val="FF0000"/>
                </a:solidFill>
              </a:rPr>
              <a:t>id </a:t>
            </a:r>
            <a:r>
              <a:rPr lang="pt-BR">
                <a:solidFill>
                  <a:schemeClr val="dk2"/>
                </a:solidFill>
              </a:rPr>
              <a:t>e seletores CSS</a:t>
            </a:r>
            <a:endParaRPr>
              <a:solidFill>
                <a:schemeClr val="dk2"/>
              </a:solidFill>
            </a:endParaRPr>
          </a:p>
        </p:txBody>
      </p:sp>
      <p:sp>
        <p:nvSpPr>
          <p:cNvPr id="758" name="Google Shape;758;p1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pt-BR">
                <a:solidFill>
                  <a:schemeClr val="dk1"/>
                </a:solidFill>
                <a:highlight>
                  <a:srgbClr val="FFFFFF"/>
                </a:highlight>
              </a:rPr>
              <a:t>O atributo </a:t>
            </a:r>
            <a:r>
              <a:rPr lang="pt-BR">
                <a:solidFill>
                  <a:srgbClr val="FF0000"/>
                </a:solidFill>
                <a:highlight>
                  <a:srgbClr val="FFFFFF"/>
                </a:highlight>
              </a:rPr>
              <a:t>id </a:t>
            </a:r>
            <a:r>
              <a:rPr lang="pt-BR">
                <a:solidFill>
                  <a:schemeClr val="dk1"/>
                </a:solidFill>
                <a:highlight>
                  <a:srgbClr val="FFFFFF"/>
                </a:highlight>
              </a:rPr>
              <a:t>especifica um id único para um elemento HTML. O valor do atributo </a:t>
            </a:r>
            <a:r>
              <a:rPr lang="pt-BR">
                <a:solidFill>
                  <a:srgbClr val="FF0000"/>
                </a:solidFill>
                <a:highlight>
                  <a:srgbClr val="FFFFFF"/>
                </a:highlight>
              </a:rPr>
              <a:t>id </a:t>
            </a:r>
            <a:r>
              <a:rPr lang="pt-BR">
                <a:solidFill>
                  <a:schemeClr val="dk1"/>
                </a:solidFill>
                <a:highlight>
                  <a:srgbClr val="FFFFFF"/>
                </a:highlight>
              </a:rPr>
              <a:t>deve ser exclusivo no documento HTML.</a:t>
            </a:r>
            <a:endParaRPr>
              <a:solidFill>
                <a:schemeClr val="dk1"/>
              </a:solidFill>
              <a:highlight>
                <a:srgbClr val="FFFFFF"/>
              </a:highlight>
            </a:endParaRPr>
          </a:p>
          <a:p>
            <a:pPr indent="-342900" lvl="0" marL="457200" rtl="0" algn="l">
              <a:lnSpc>
                <a:spcPct val="115000"/>
              </a:lnSpc>
              <a:spcBef>
                <a:spcPts val="0"/>
              </a:spcBef>
              <a:spcAft>
                <a:spcPts val="0"/>
              </a:spcAft>
              <a:buClr>
                <a:schemeClr val="dk1"/>
              </a:buClr>
              <a:buSzPts val="1800"/>
              <a:buChar char="●"/>
            </a:pPr>
            <a:r>
              <a:rPr lang="pt-BR">
                <a:solidFill>
                  <a:schemeClr val="dk1"/>
                </a:solidFill>
                <a:highlight>
                  <a:srgbClr val="FFFFFF"/>
                </a:highlight>
              </a:rPr>
              <a:t>O atributo </a:t>
            </a:r>
            <a:r>
              <a:rPr lang="pt-BR">
                <a:solidFill>
                  <a:srgbClr val="FF0000"/>
                </a:solidFill>
                <a:highlight>
                  <a:srgbClr val="FFFFFF"/>
                </a:highlight>
              </a:rPr>
              <a:t>id </a:t>
            </a:r>
            <a:r>
              <a:rPr lang="pt-BR">
                <a:solidFill>
                  <a:schemeClr val="dk1"/>
                </a:solidFill>
                <a:highlight>
                  <a:srgbClr val="FFFFFF"/>
                </a:highlight>
              </a:rPr>
              <a:t>é usado para apontar para uma declaração de estilo específica em uma folha de estilo. Ele também é usado pelo JavaScript para acessar e manipular o elemento com o id específico.</a:t>
            </a:r>
            <a:endParaRPr>
              <a:solidFill>
                <a:schemeClr val="dk1"/>
              </a:solidFill>
              <a:highlight>
                <a:srgbClr val="FFFFFF"/>
              </a:highlight>
            </a:endParaRPr>
          </a:p>
        </p:txBody>
      </p:sp>
      <p:sp>
        <p:nvSpPr>
          <p:cNvPr id="759" name="Google Shape;759;p116"/>
          <p:cNvSpPr txBox="1"/>
          <p:nvPr/>
        </p:nvSpPr>
        <p:spPr>
          <a:xfrm>
            <a:off x="867575" y="3210050"/>
            <a:ext cx="27144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pt-BR" sz="1600" u="none" cap="none" strike="noStrike">
                <a:solidFill>
                  <a:srgbClr val="0000CD"/>
                </a:solidFill>
                <a:latin typeface="Arial"/>
                <a:ea typeface="Arial"/>
                <a:cs typeface="Arial"/>
                <a:sym typeface="Arial"/>
              </a:rPr>
              <a:t>&lt;</a:t>
            </a:r>
            <a:r>
              <a:rPr b="0" i="0" lang="pt-BR" sz="1600" u="none" cap="none" strike="noStrike">
                <a:solidFill>
                  <a:srgbClr val="A52A2A"/>
                </a:solidFill>
                <a:latin typeface="Arial"/>
                <a:ea typeface="Arial"/>
                <a:cs typeface="Arial"/>
                <a:sym typeface="Arial"/>
              </a:rPr>
              <a:t>h1</a:t>
            </a:r>
            <a:r>
              <a:rPr b="0" i="0" lang="pt-BR" sz="1600" u="none" cap="none" strike="noStrike">
                <a:solidFill>
                  <a:srgbClr val="FF0000"/>
                </a:solidFill>
                <a:latin typeface="Arial"/>
                <a:ea typeface="Arial"/>
                <a:cs typeface="Arial"/>
                <a:sym typeface="Arial"/>
              </a:rPr>
              <a:t> id</a:t>
            </a:r>
            <a:r>
              <a:rPr b="0" i="0" lang="pt-BR" sz="1600" u="none" cap="none" strike="noStrike">
                <a:solidFill>
                  <a:srgbClr val="0000CD"/>
                </a:solidFill>
                <a:latin typeface="Arial"/>
                <a:ea typeface="Arial"/>
                <a:cs typeface="Arial"/>
                <a:sym typeface="Arial"/>
              </a:rPr>
              <a:t>="titulo"&gt;</a:t>
            </a:r>
            <a:r>
              <a:rPr b="0" i="0" lang="pt-BR" sz="1600" u="none" cap="none" strike="noStrike">
                <a:solidFill>
                  <a:schemeClr val="dk1"/>
                </a:solidFill>
                <a:highlight>
                  <a:srgbClr val="FFFFFF"/>
                </a:highlight>
                <a:latin typeface="Arial"/>
                <a:ea typeface="Arial"/>
                <a:cs typeface="Arial"/>
                <a:sym typeface="Arial"/>
              </a:rPr>
              <a:t>Titulo</a:t>
            </a:r>
            <a:r>
              <a:rPr b="0" i="0" lang="pt-BR" sz="1600" u="none" cap="none" strike="noStrike">
                <a:solidFill>
                  <a:srgbClr val="0000CD"/>
                </a:solidFill>
                <a:latin typeface="Arial"/>
                <a:ea typeface="Arial"/>
                <a:cs typeface="Arial"/>
                <a:sym typeface="Arial"/>
              </a:rPr>
              <a:t>&lt;</a:t>
            </a:r>
            <a:r>
              <a:rPr b="0" i="0" lang="pt-BR" sz="1600" u="none" cap="none" strike="noStrike">
                <a:solidFill>
                  <a:srgbClr val="A52A2A"/>
                </a:solidFill>
                <a:latin typeface="Arial"/>
                <a:ea typeface="Arial"/>
                <a:cs typeface="Arial"/>
                <a:sym typeface="Arial"/>
              </a:rPr>
              <a:t>/h1</a:t>
            </a:r>
            <a:r>
              <a:rPr b="0" i="0" lang="pt-BR" sz="1600" u="none" cap="none" strike="noStrike">
                <a:solidFill>
                  <a:srgbClr val="0000CD"/>
                </a:solidFill>
                <a:latin typeface="Arial"/>
                <a:ea typeface="Arial"/>
                <a:cs typeface="Arial"/>
                <a:sym typeface="Arial"/>
              </a:rPr>
              <a:t>&gt;</a:t>
            </a:r>
            <a:endParaRPr b="0" i="0" sz="1600" u="none" cap="none" strike="noStrike">
              <a:solidFill>
                <a:srgbClr val="000000"/>
              </a:solidFill>
              <a:latin typeface="Arial"/>
              <a:ea typeface="Arial"/>
              <a:cs typeface="Arial"/>
              <a:sym typeface="Arial"/>
            </a:endParaRPr>
          </a:p>
        </p:txBody>
      </p:sp>
      <p:sp>
        <p:nvSpPr>
          <p:cNvPr id="760" name="Google Shape;760;p116"/>
          <p:cNvSpPr txBox="1"/>
          <p:nvPr/>
        </p:nvSpPr>
        <p:spPr>
          <a:xfrm>
            <a:off x="5069125" y="2906575"/>
            <a:ext cx="3172800" cy="1662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pt-BR" sz="1600" u="none" cap="none" strike="noStrike">
                <a:solidFill>
                  <a:srgbClr val="A52A2A"/>
                </a:solidFill>
                <a:highlight>
                  <a:srgbClr val="FFFFFF"/>
                </a:highlight>
                <a:latin typeface="Arial"/>
                <a:ea typeface="Arial"/>
                <a:cs typeface="Arial"/>
                <a:sym typeface="Arial"/>
              </a:rPr>
              <a:t>#titulo </a:t>
            </a:r>
            <a:r>
              <a:rPr b="0" i="0" lang="pt-BR" sz="1600" u="none" cap="none" strike="noStrike">
                <a:solidFill>
                  <a:schemeClr val="dk1"/>
                </a:solidFill>
                <a:highlight>
                  <a:srgbClr val="FFFFFF"/>
                </a:highlight>
                <a:latin typeface="Arial"/>
                <a:ea typeface="Arial"/>
                <a:cs typeface="Arial"/>
                <a:sym typeface="Arial"/>
              </a:rPr>
              <a:t>{</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pt-BR" sz="1600" u="none" cap="none" strike="noStrike">
                <a:solidFill>
                  <a:srgbClr val="FF0000"/>
                </a:solidFill>
                <a:highlight>
                  <a:srgbClr val="FFFFFF"/>
                </a:highlight>
                <a:latin typeface="Arial"/>
                <a:ea typeface="Arial"/>
                <a:cs typeface="Arial"/>
                <a:sym typeface="Arial"/>
              </a:rPr>
              <a:t>  background-color</a:t>
            </a:r>
            <a:r>
              <a:rPr b="0" i="0" lang="pt-BR" sz="1600" u="none" cap="none" strike="noStrike">
                <a:solidFill>
                  <a:schemeClr val="dk1"/>
                </a:solidFill>
                <a:highlight>
                  <a:srgbClr val="FFFFFF"/>
                </a:highlight>
                <a:latin typeface="Arial"/>
                <a:ea typeface="Arial"/>
                <a:cs typeface="Arial"/>
                <a:sym typeface="Arial"/>
              </a:rPr>
              <a:t>:</a:t>
            </a:r>
            <a:r>
              <a:rPr b="0" i="0" lang="pt-BR" sz="1600" u="none" cap="none" strike="noStrike">
                <a:solidFill>
                  <a:srgbClr val="0000CD"/>
                </a:solidFill>
                <a:highlight>
                  <a:srgbClr val="FFFFFF"/>
                </a:highlight>
                <a:latin typeface="Arial"/>
                <a:ea typeface="Arial"/>
                <a:cs typeface="Arial"/>
                <a:sym typeface="Arial"/>
              </a:rPr>
              <a:t> lightblue</a:t>
            </a:r>
            <a:r>
              <a:rPr b="0" i="0" lang="pt-BR" sz="1600" u="none" cap="none" strike="noStrike">
                <a:solidFill>
                  <a:schemeClr val="dk1"/>
                </a:solidFill>
                <a:highlight>
                  <a:srgbClr val="FFFFFF"/>
                </a:highlight>
                <a:latin typeface="Arial"/>
                <a:ea typeface="Arial"/>
                <a:cs typeface="Arial"/>
                <a:sym typeface="Arial"/>
              </a:rPr>
              <a:t>;</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pt-BR" sz="1600" u="none" cap="none" strike="noStrike">
                <a:solidFill>
                  <a:srgbClr val="FF0000"/>
                </a:solidFill>
                <a:highlight>
                  <a:srgbClr val="FFFFFF"/>
                </a:highlight>
                <a:latin typeface="Arial"/>
                <a:ea typeface="Arial"/>
                <a:cs typeface="Arial"/>
                <a:sym typeface="Arial"/>
              </a:rPr>
              <a:t>  color</a:t>
            </a:r>
            <a:r>
              <a:rPr b="0" i="0" lang="pt-BR" sz="1600" u="none" cap="none" strike="noStrike">
                <a:solidFill>
                  <a:schemeClr val="dk1"/>
                </a:solidFill>
                <a:highlight>
                  <a:srgbClr val="FFFFFF"/>
                </a:highlight>
                <a:latin typeface="Arial"/>
                <a:ea typeface="Arial"/>
                <a:cs typeface="Arial"/>
                <a:sym typeface="Arial"/>
              </a:rPr>
              <a:t>:</a:t>
            </a:r>
            <a:r>
              <a:rPr b="0" i="0" lang="pt-BR" sz="1600" u="none" cap="none" strike="noStrike">
                <a:solidFill>
                  <a:srgbClr val="0000CD"/>
                </a:solidFill>
                <a:highlight>
                  <a:srgbClr val="FFFFFF"/>
                </a:highlight>
                <a:latin typeface="Arial"/>
                <a:ea typeface="Arial"/>
                <a:cs typeface="Arial"/>
                <a:sym typeface="Arial"/>
              </a:rPr>
              <a:t> black</a:t>
            </a:r>
            <a:r>
              <a:rPr b="0" i="0" lang="pt-BR" sz="1600" u="none" cap="none" strike="noStrike">
                <a:solidFill>
                  <a:schemeClr val="dk1"/>
                </a:solidFill>
                <a:highlight>
                  <a:srgbClr val="FFFFFF"/>
                </a:highlight>
                <a:latin typeface="Arial"/>
                <a:ea typeface="Arial"/>
                <a:cs typeface="Arial"/>
                <a:sym typeface="Arial"/>
              </a:rPr>
              <a:t>;</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pt-BR" sz="1600" u="none" cap="none" strike="noStrike">
                <a:solidFill>
                  <a:srgbClr val="FF0000"/>
                </a:solidFill>
                <a:highlight>
                  <a:srgbClr val="FFFFFF"/>
                </a:highlight>
                <a:latin typeface="Arial"/>
                <a:ea typeface="Arial"/>
                <a:cs typeface="Arial"/>
                <a:sym typeface="Arial"/>
              </a:rPr>
              <a:t>  padding</a:t>
            </a:r>
            <a:r>
              <a:rPr b="0" i="0" lang="pt-BR" sz="1600" u="none" cap="none" strike="noStrike">
                <a:solidFill>
                  <a:schemeClr val="dk1"/>
                </a:solidFill>
                <a:highlight>
                  <a:srgbClr val="FFFFFF"/>
                </a:highlight>
                <a:latin typeface="Arial"/>
                <a:ea typeface="Arial"/>
                <a:cs typeface="Arial"/>
                <a:sym typeface="Arial"/>
              </a:rPr>
              <a:t>:</a:t>
            </a:r>
            <a:r>
              <a:rPr b="0" i="0" lang="pt-BR" sz="1600" u="none" cap="none" strike="noStrike">
                <a:solidFill>
                  <a:srgbClr val="0000CD"/>
                </a:solidFill>
                <a:highlight>
                  <a:srgbClr val="FFFFFF"/>
                </a:highlight>
                <a:latin typeface="Arial"/>
                <a:ea typeface="Arial"/>
                <a:cs typeface="Arial"/>
                <a:sym typeface="Arial"/>
              </a:rPr>
              <a:t> 40px</a:t>
            </a:r>
            <a:r>
              <a:rPr b="0" i="0" lang="pt-BR" sz="1600" u="none" cap="none" strike="noStrike">
                <a:solidFill>
                  <a:schemeClr val="dk1"/>
                </a:solidFill>
                <a:highlight>
                  <a:srgbClr val="FFFFFF"/>
                </a:highlight>
                <a:latin typeface="Arial"/>
                <a:ea typeface="Arial"/>
                <a:cs typeface="Arial"/>
                <a:sym typeface="Arial"/>
              </a:rPr>
              <a:t>;</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pt-BR" sz="1600" u="none" cap="none" strike="noStrike">
                <a:solidFill>
                  <a:srgbClr val="FF0000"/>
                </a:solidFill>
                <a:highlight>
                  <a:srgbClr val="FFFFFF"/>
                </a:highlight>
                <a:latin typeface="Arial"/>
                <a:ea typeface="Arial"/>
                <a:cs typeface="Arial"/>
                <a:sym typeface="Arial"/>
              </a:rPr>
              <a:t>  text-align</a:t>
            </a:r>
            <a:r>
              <a:rPr b="0" i="0" lang="pt-BR" sz="1600" u="none" cap="none" strike="noStrike">
                <a:solidFill>
                  <a:schemeClr val="dk1"/>
                </a:solidFill>
                <a:highlight>
                  <a:srgbClr val="FFFFFF"/>
                </a:highlight>
                <a:latin typeface="Arial"/>
                <a:ea typeface="Arial"/>
                <a:cs typeface="Arial"/>
                <a:sym typeface="Arial"/>
              </a:rPr>
              <a:t>:</a:t>
            </a:r>
            <a:r>
              <a:rPr b="0" i="0" lang="pt-BR" sz="1600" u="none" cap="none" strike="noStrike">
                <a:solidFill>
                  <a:srgbClr val="0000CD"/>
                </a:solidFill>
                <a:highlight>
                  <a:srgbClr val="FFFFFF"/>
                </a:highlight>
                <a:latin typeface="Arial"/>
                <a:ea typeface="Arial"/>
                <a:cs typeface="Arial"/>
                <a:sym typeface="Arial"/>
              </a:rPr>
              <a:t> center</a:t>
            </a:r>
            <a:r>
              <a:rPr b="0" i="0" lang="pt-BR" sz="1600" u="none" cap="none" strike="noStrike">
                <a:solidFill>
                  <a:schemeClr val="dk1"/>
                </a:solidFill>
                <a:highlight>
                  <a:srgbClr val="FFFFFF"/>
                </a:highlight>
                <a:latin typeface="Arial"/>
                <a:ea typeface="Arial"/>
                <a:cs typeface="Arial"/>
                <a:sym typeface="Arial"/>
              </a:rPr>
              <a:t>;</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pt-BR" sz="1600" u="none" cap="none" strike="noStrike">
                <a:solidFill>
                  <a:schemeClr val="dk1"/>
                </a:solidFill>
                <a:highlight>
                  <a:srgbClr val="FFFFFF"/>
                </a:highlight>
                <a:latin typeface="Arial"/>
                <a:ea typeface="Arial"/>
                <a:cs typeface="Arial"/>
                <a:sym typeface="Arial"/>
              </a:rPr>
              <a:t>}</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1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a:solidFill>
                  <a:schemeClr val="hlink"/>
                </a:solidFill>
                <a:uFill>
                  <a:noFill/>
                </a:uFill>
                <a:hlinkClick r:id="rId3"/>
              </a:rPr>
              <a:t>Seletor Hierárquico</a:t>
            </a:r>
            <a:endParaRPr>
              <a:solidFill>
                <a:schemeClr val="dk2"/>
              </a:solidFill>
            </a:endParaRPr>
          </a:p>
        </p:txBody>
      </p:sp>
      <p:sp>
        <p:nvSpPr>
          <p:cNvPr id="766" name="Google Shape;766;p1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pt-BR"/>
              <a:t>Podemos ainda utilizar um seletor hierárquico que permite aplicar estilos aos elementos filhos de um elemento pai:</a:t>
            </a:r>
            <a:endParaRPr/>
          </a:p>
          <a:p>
            <a:pPr indent="0" lvl="0" marL="0" rtl="0" algn="l">
              <a:lnSpc>
                <a:spcPct val="115000"/>
              </a:lnSpc>
              <a:spcBef>
                <a:spcPts val="1600"/>
              </a:spcBef>
              <a:spcAft>
                <a:spcPts val="0"/>
              </a:spcAft>
              <a:buClr>
                <a:schemeClr val="dk1"/>
              </a:buClr>
              <a:buSzPts val="1100"/>
              <a:buFont typeface="Arial"/>
              <a:buNone/>
            </a:pPr>
            <a:r>
              <a:rPr lang="pt-BR">
                <a:latin typeface="Courier New"/>
                <a:ea typeface="Courier New"/>
                <a:cs typeface="Courier New"/>
                <a:sym typeface="Courier New"/>
              </a:rPr>
              <a:t>#</a:t>
            </a:r>
            <a:r>
              <a:rPr lang="pt-BR">
                <a:solidFill>
                  <a:srgbClr val="FF0000"/>
                </a:solidFill>
                <a:latin typeface="Courier New"/>
                <a:ea typeface="Courier New"/>
                <a:cs typeface="Courier New"/>
                <a:sym typeface="Courier New"/>
              </a:rPr>
              <a:t>rodape img</a:t>
            </a:r>
            <a:r>
              <a:rPr lang="pt-BR">
                <a:latin typeface="Courier New"/>
                <a:ea typeface="Courier New"/>
                <a:cs typeface="Courier New"/>
                <a:sym typeface="Courier New"/>
              </a:rPr>
              <a:t> {</a:t>
            </a:r>
            <a:endParaRPr>
              <a:latin typeface="Courier New"/>
              <a:ea typeface="Courier New"/>
              <a:cs typeface="Courier New"/>
              <a:sym typeface="Courier New"/>
            </a:endParaRPr>
          </a:p>
          <a:p>
            <a:pPr indent="457200" lvl="0" marL="0" rtl="0" algn="l">
              <a:lnSpc>
                <a:spcPct val="115000"/>
              </a:lnSpc>
              <a:spcBef>
                <a:spcPts val="0"/>
              </a:spcBef>
              <a:spcAft>
                <a:spcPts val="0"/>
              </a:spcAft>
              <a:buClr>
                <a:schemeClr val="dk1"/>
              </a:buClr>
              <a:buSzPts val="1100"/>
              <a:buFont typeface="Arial"/>
              <a:buNone/>
            </a:pPr>
            <a:r>
              <a:rPr lang="pt-BR">
                <a:solidFill>
                  <a:srgbClr val="FF0000"/>
                </a:solidFill>
                <a:latin typeface="Courier New"/>
                <a:ea typeface="Courier New"/>
                <a:cs typeface="Courier New"/>
                <a:sym typeface="Courier New"/>
              </a:rPr>
              <a:t>margin-right</a:t>
            </a:r>
            <a:r>
              <a:rPr lang="pt-BR">
                <a:latin typeface="Courier New"/>
                <a:ea typeface="Courier New"/>
                <a:cs typeface="Courier New"/>
                <a:sym typeface="Courier New"/>
              </a:rPr>
              <a:t>: 30px;</a:t>
            </a:r>
            <a:endParaRPr>
              <a:latin typeface="Courier New"/>
              <a:ea typeface="Courier New"/>
              <a:cs typeface="Courier New"/>
              <a:sym typeface="Courier New"/>
            </a:endParaRPr>
          </a:p>
          <a:p>
            <a:pPr indent="457200" lvl="0" marL="0" rtl="0" algn="l">
              <a:lnSpc>
                <a:spcPct val="115000"/>
              </a:lnSpc>
              <a:spcBef>
                <a:spcPts val="0"/>
              </a:spcBef>
              <a:spcAft>
                <a:spcPts val="0"/>
              </a:spcAft>
              <a:buClr>
                <a:schemeClr val="dk1"/>
              </a:buClr>
              <a:buSzPts val="1100"/>
              <a:buFont typeface="Arial"/>
              <a:buNone/>
            </a:pPr>
            <a:r>
              <a:rPr lang="pt-BR">
                <a:solidFill>
                  <a:srgbClr val="FF0000"/>
                </a:solidFill>
                <a:latin typeface="Courier New"/>
                <a:ea typeface="Courier New"/>
                <a:cs typeface="Courier New"/>
                <a:sym typeface="Courier New"/>
              </a:rPr>
              <a:t>vertical-align</a:t>
            </a:r>
            <a:r>
              <a:rPr lang="pt-BR">
                <a:latin typeface="Courier New"/>
                <a:ea typeface="Courier New"/>
                <a:cs typeface="Courier New"/>
                <a:sym typeface="Courier New"/>
              </a:rPr>
              <a:t>: </a:t>
            </a:r>
            <a:r>
              <a:rPr lang="pt-BR">
                <a:solidFill>
                  <a:srgbClr val="0000FF"/>
                </a:solidFill>
                <a:latin typeface="Courier New"/>
                <a:ea typeface="Courier New"/>
                <a:cs typeface="Courier New"/>
                <a:sym typeface="Courier New"/>
              </a:rPr>
              <a:t>middle</a:t>
            </a:r>
            <a:r>
              <a:rPr lang="pt-BR">
                <a:latin typeface="Courier New"/>
                <a:ea typeface="Courier New"/>
                <a:cs typeface="Courier New"/>
                <a:sym typeface="Courier New"/>
              </a:rPr>
              <a:t>;</a:t>
            </a:r>
            <a:endParaRPr>
              <a:latin typeface="Courier New"/>
              <a:ea typeface="Courier New"/>
              <a:cs typeface="Courier New"/>
              <a:sym typeface="Courier New"/>
            </a:endParaRPr>
          </a:p>
          <a:p>
            <a:pPr indent="457200" lvl="0" marL="0" rtl="0" algn="l">
              <a:lnSpc>
                <a:spcPct val="115000"/>
              </a:lnSpc>
              <a:spcBef>
                <a:spcPts val="0"/>
              </a:spcBef>
              <a:spcAft>
                <a:spcPts val="0"/>
              </a:spcAft>
              <a:buClr>
                <a:schemeClr val="dk1"/>
              </a:buClr>
              <a:buSzPts val="1100"/>
              <a:buFont typeface="Arial"/>
              <a:buNone/>
            </a:pPr>
            <a:r>
              <a:rPr lang="pt-BR">
                <a:solidFill>
                  <a:srgbClr val="FF0000"/>
                </a:solidFill>
                <a:latin typeface="Courier New"/>
                <a:ea typeface="Courier New"/>
                <a:cs typeface="Courier New"/>
                <a:sym typeface="Courier New"/>
              </a:rPr>
              <a:t>width</a:t>
            </a:r>
            <a:r>
              <a:rPr lang="pt-BR">
                <a:latin typeface="Courier New"/>
                <a:ea typeface="Courier New"/>
                <a:cs typeface="Courier New"/>
                <a:sym typeface="Courier New"/>
              </a:rPr>
              <a:t>: 94px;</a:t>
            </a:r>
            <a:endParaRPr>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pt-BR">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1600"/>
              </a:spcBef>
              <a:spcAft>
                <a:spcPts val="1600"/>
              </a:spcAft>
              <a:buSzPts val="1800"/>
              <a:buNone/>
            </a:pPr>
            <a:r>
              <a:rPr lang="pt-BR"/>
              <a:t>Neste exemplo, o elemento pai </a:t>
            </a:r>
            <a:r>
              <a:rPr b="1" lang="pt-BR"/>
              <a:t>rodape </a:t>
            </a:r>
            <a:r>
              <a:rPr lang="pt-BR"/>
              <a:t>é selecionado pelo seu id. O estilo será aplicado apenas nos elementos </a:t>
            </a:r>
            <a:r>
              <a:rPr b="1" lang="pt-BR"/>
              <a:t>img</a:t>
            </a:r>
            <a:r>
              <a:rPr lang="pt-BR"/>
              <a:t> filhos do elemento com id=rodape.</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1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Seletores CSS</a:t>
            </a:r>
            <a:endParaRPr/>
          </a:p>
        </p:txBody>
      </p:sp>
      <p:sp>
        <p:nvSpPr>
          <p:cNvPr id="772" name="Google Shape;772;p1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pt-BR"/>
              <a:t>Podemos aplicar o mesmo estilo para diversos elementos HTML</a:t>
            </a:r>
            <a:endParaRPr/>
          </a:p>
          <a:p>
            <a:pPr indent="457200" lvl="0" marL="0" rtl="0" algn="l">
              <a:lnSpc>
                <a:spcPct val="115000"/>
              </a:lnSpc>
              <a:spcBef>
                <a:spcPts val="1200"/>
              </a:spcBef>
              <a:spcAft>
                <a:spcPts val="0"/>
              </a:spcAft>
              <a:buSzPts val="1800"/>
              <a:buNone/>
            </a:pPr>
            <a:r>
              <a:rPr lang="pt-BR">
                <a:solidFill>
                  <a:schemeClr val="accent1"/>
                </a:solidFill>
              </a:rPr>
              <a:t>&lt;</a:t>
            </a:r>
            <a:r>
              <a:rPr lang="pt-BR">
                <a:solidFill>
                  <a:srgbClr val="CC4125"/>
                </a:solidFill>
              </a:rPr>
              <a:t>h1</a:t>
            </a:r>
            <a:r>
              <a:rPr lang="pt-BR"/>
              <a:t> </a:t>
            </a:r>
            <a:r>
              <a:rPr lang="pt-BR">
                <a:solidFill>
                  <a:srgbClr val="008000"/>
                </a:solidFill>
              </a:rPr>
              <a:t>class</a:t>
            </a:r>
            <a:r>
              <a:rPr lang="pt-BR"/>
              <a:t>=”titulo”</a:t>
            </a:r>
            <a:r>
              <a:rPr lang="pt-BR">
                <a:solidFill>
                  <a:schemeClr val="accent1"/>
                </a:solidFill>
              </a:rPr>
              <a:t>&gt;</a:t>
            </a:r>
            <a:r>
              <a:rPr lang="pt-BR"/>
              <a:t>Titulo</a:t>
            </a:r>
            <a:r>
              <a:rPr lang="pt-BR">
                <a:solidFill>
                  <a:schemeClr val="accent1"/>
                </a:solidFill>
              </a:rPr>
              <a:t>&lt;/</a:t>
            </a:r>
            <a:r>
              <a:rPr lang="pt-BR">
                <a:solidFill>
                  <a:srgbClr val="CC4125"/>
                </a:solidFill>
              </a:rPr>
              <a:t>h1</a:t>
            </a:r>
            <a:r>
              <a:rPr lang="pt-BR">
                <a:solidFill>
                  <a:schemeClr val="accent1"/>
                </a:solidFill>
              </a:rPr>
              <a:t>&gt;</a:t>
            </a:r>
            <a:endParaRPr>
              <a:solidFill>
                <a:schemeClr val="accent1"/>
              </a:solidFill>
            </a:endParaRPr>
          </a:p>
          <a:p>
            <a:pPr indent="457200" lvl="0" marL="0" rtl="0" algn="l">
              <a:lnSpc>
                <a:spcPct val="115000"/>
              </a:lnSpc>
              <a:spcBef>
                <a:spcPts val="1200"/>
              </a:spcBef>
              <a:spcAft>
                <a:spcPts val="1200"/>
              </a:spcAft>
              <a:buClr>
                <a:schemeClr val="dk1"/>
              </a:buClr>
              <a:buSzPts val="1100"/>
              <a:buFont typeface="Arial"/>
              <a:buNone/>
            </a:pPr>
            <a:r>
              <a:rPr lang="pt-BR">
                <a:solidFill>
                  <a:schemeClr val="accent1"/>
                </a:solidFill>
              </a:rPr>
              <a:t>&lt;</a:t>
            </a:r>
            <a:r>
              <a:rPr lang="pt-BR">
                <a:solidFill>
                  <a:srgbClr val="CC4125"/>
                </a:solidFill>
              </a:rPr>
              <a:t>p</a:t>
            </a:r>
            <a:r>
              <a:rPr lang="pt-BR"/>
              <a:t> </a:t>
            </a:r>
            <a:r>
              <a:rPr lang="pt-BR">
                <a:solidFill>
                  <a:srgbClr val="008000"/>
                </a:solidFill>
              </a:rPr>
              <a:t>class</a:t>
            </a:r>
            <a:r>
              <a:rPr lang="pt-BR"/>
              <a:t>=”paragrafo”</a:t>
            </a:r>
            <a:r>
              <a:rPr lang="pt-BR">
                <a:solidFill>
                  <a:schemeClr val="accent1"/>
                </a:solidFill>
              </a:rPr>
              <a:t>&gt;</a:t>
            </a:r>
            <a:r>
              <a:rPr lang="pt-BR"/>
              <a:t>Meu parágrafo</a:t>
            </a:r>
            <a:r>
              <a:rPr lang="pt-BR">
                <a:solidFill>
                  <a:schemeClr val="accent1"/>
                </a:solidFill>
              </a:rPr>
              <a:t>&lt;/</a:t>
            </a:r>
            <a:r>
              <a:rPr lang="pt-BR">
                <a:solidFill>
                  <a:srgbClr val="CC4125"/>
                </a:solidFill>
              </a:rPr>
              <a:t>p</a:t>
            </a:r>
            <a:r>
              <a:rPr lang="pt-BR">
                <a:solidFill>
                  <a:schemeClr val="accent1"/>
                </a:solidFill>
              </a:rPr>
              <a:t>&gt;</a:t>
            </a:r>
            <a:endParaRPr>
              <a:solidFill>
                <a:schemeClr val="accent1"/>
              </a:solidFill>
            </a:endParaRPr>
          </a:p>
        </p:txBody>
      </p:sp>
      <p:sp>
        <p:nvSpPr>
          <p:cNvPr id="773" name="Google Shape;773;p118"/>
          <p:cNvSpPr txBox="1"/>
          <p:nvPr/>
        </p:nvSpPr>
        <p:spPr>
          <a:xfrm>
            <a:off x="855175" y="2974550"/>
            <a:ext cx="2850600" cy="1062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pt-BR" sz="1900" u="none" cap="none" strike="noStrike">
                <a:solidFill>
                  <a:srgbClr val="CC4125"/>
                </a:solidFill>
                <a:latin typeface="Arial"/>
                <a:ea typeface="Arial"/>
                <a:cs typeface="Arial"/>
                <a:sym typeface="Arial"/>
              </a:rPr>
              <a:t>.</a:t>
            </a:r>
            <a:r>
              <a:rPr b="0" i="0" lang="pt-BR" sz="1900" u="none" cap="none" strike="noStrike">
                <a:solidFill>
                  <a:srgbClr val="FF0000"/>
                </a:solidFill>
                <a:latin typeface="Arial"/>
                <a:ea typeface="Arial"/>
                <a:cs typeface="Arial"/>
                <a:sym typeface="Arial"/>
              </a:rPr>
              <a:t>titulo</a:t>
            </a:r>
            <a:r>
              <a:rPr b="0" i="0" lang="pt-BR" sz="1900" u="none" cap="none" strike="noStrike">
                <a:solidFill>
                  <a:schemeClr val="dk2"/>
                </a:solidFill>
                <a:latin typeface="Arial"/>
                <a:ea typeface="Arial"/>
                <a:cs typeface="Arial"/>
                <a:sym typeface="Arial"/>
              </a:rPr>
              <a:t>, </a:t>
            </a:r>
            <a:r>
              <a:rPr b="0" i="0" lang="pt-BR" sz="1900" u="none" cap="none" strike="noStrike">
                <a:solidFill>
                  <a:srgbClr val="FF0000"/>
                </a:solidFill>
                <a:latin typeface="Arial"/>
                <a:ea typeface="Arial"/>
                <a:cs typeface="Arial"/>
                <a:sym typeface="Arial"/>
              </a:rPr>
              <a:t>.paragrafo</a:t>
            </a:r>
            <a:r>
              <a:rPr b="0" i="0" lang="pt-BR" sz="1900" u="none" cap="none" strike="noStrike">
                <a:solidFill>
                  <a:schemeClr val="dk1"/>
                </a:solidFill>
                <a:latin typeface="Arial"/>
                <a:ea typeface="Arial"/>
                <a:cs typeface="Arial"/>
                <a:sym typeface="Arial"/>
              </a:rPr>
              <a:t>{</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pt-BR" sz="1900" u="none" cap="none" strike="noStrike">
                <a:solidFill>
                  <a:schemeClr val="dk1"/>
                </a:solidFill>
                <a:latin typeface="Arial"/>
                <a:ea typeface="Arial"/>
                <a:cs typeface="Arial"/>
                <a:sym typeface="Arial"/>
              </a:rPr>
              <a:t>	</a:t>
            </a:r>
            <a:r>
              <a:rPr b="0" i="0" lang="pt-BR" sz="1900" u="none" cap="none" strike="noStrike">
                <a:solidFill>
                  <a:srgbClr val="FF0000"/>
                </a:solidFill>
                <a:latin typeface="Arial"/>
                <a:ea typeface="Arial"/>
                <a:cs typeface="Arial"/>
                <a:sym typeface="Arial"/>
              </a:rPr>
              <a:t>text-align</a:t>
            </a:r>
            <a:r>
              <a:rPr b="0" i="0" lang="pt-BR" sz="1900" u="none" cap="none" strike="noStrike">
                <a:solidFill>
                  <a:schemeClr val="dk1"/>
                </a:solidFill>
                <a:latin typeface="Arial"/>
                <a:ea typeface="Arial"/>
                <a:cs typeface="Arial"/>
                <a:sym typeface="Arial"/>
              </a:rPr>
              <a:t>: </a:t>
            </a:r>
            <a:r>
              <a:rPr b="0" i="0" lang="pt-BR" sz="1900" u="none" cap="none" strike="noStrike">
                <a:solidFill>
                  <a:schemeClr val="accent1"/>
                </a:solidFill>
                <a:latin typeface="Arial"/>
                <a:ea typeface="Arial"/>
                <a:cs typeface="Arial"/>
                <a:sym typeface="Arial"/>
              </a:rPr>
              <a:t>center</a:t>
            </a:r>
            <a:r>
              <a:rPr b="0" i="0" lang="pt-BR" sz="1900" u="none" cap="none" strike="noStrike">
                <a:solidFill>
                  <a:schemeClr val="dk2"/>
                </a:solidFill>
                <a:latin typeface="Arial"/>
                <a:ea typeface="Arial"/>
                <a:cs typeface="Arial"/>
                <a:sym typeface="Arial"/>
              </a:rPr>
              <a:t>;</a:t>
            </a:r>
            <a:endParaRPr b="0" i="0" sz="19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pt-BR" sz="1900" u="none" cap="none" strike="noStrike">
                <a:solidFill>
                  <a:schemeClr val="dk1"/>
                </a:solidFill>
                <a:latin typeface="Arial"/>
                <a:ea typeface="Arial"/>
                <a:cs typeface="Arial"/>
                <a:sym typeface="Arial"/>
              </a:rPr>
              <a:t>}</a:t>
            </a:r>
            <a:endParaRPr b="0" i="0" sz="1700" u="none" cap="none" strike="noStrike">
              <a:solidFill>
                <a:srgbClr val="000000"/>
              </a:solidFill>
              <a:latin typeface="Arial"/>
              <a:ea typeface="Arial"/>
              <a:cs typeface="Arial"/>
              <a:sym typeface="Arial"/>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1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Seletores CSS</a:t>
            </a:r>
            <a:endParaRPr/>
          </a:p>
        </p:txBody>
      </p:sp>
      <p:sp>
        <p:nvSpPr>
          <p:cNvPr id="779" name="Google Shape;779;p1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pt-BR"/>
              <a:t>Podemos referenciar um elemento HTML para um ou mais estilos CSS</a:t>
            </a:r>
            <a:endParaRPr/>
          </a:p>
          <a:p>
            <a:pPr indent="0" lvl="0" marL="0" rtl="0" algn="l">
              <a:lnSpc>
                <a:spcPct val="115000"/>
              </a:lnSpc>
              <a:spcBef>
                <a:spcPts val="1200"/>
              </a:spcBef>
              <a:spcAft>
                <a:spcPts val="1200"/>
              </a:spcAft>
              <a:buSzPts val="1800"/>
              <a:buNone/>
            </a:pPr>
            <a:r>
              <a:rPr lang="pt-BR"/>
              <a:t>	</a:t>
            </a:r>
            <a:r>
              <a:rPr lang="pt-BR">
                <a:solidFill>
                  <a:schemeClr val="accent1"/>
                </a:solidFill>
              </a:rPr>
              <a:t>&lt;</a:t>
            </a:r>
            <a:r>
              <a:rPr lang="pt-BR">
                <a:solidFill>
                  <a:srgbClr val="CC4125"/>
                </a:solidFill>
              </a:rPr>
              <a:t>h1</a:t>
            </a:r>
            <a:r>
              <a:rPr lang="pt-BR"/>
              <a:t> </a:t>
            </a:r>
            <a:r>
              <a:rPr lang="pt-BR">
                <a:solidFill>
                  <a:srgbClr val="008000"/>
                </a:solidFill>
              </a:rPr>
              <a:t>class</a:t>
            </a:r>
            <a:r>
              <a:rPr lang="pt-BR"/>
              <a:t>=”formataTitulo tituloGrande”</a:t>
            </a:r>
            <a:r>
              <a:rPr lang="pt-BR">
                <a:solidFill>
                  <a:schemeClr val="accent1"/>
                </a:solidFill>
              </a:rPr>
              <a:t>&gt;</a:t>
            </a:r>
            <a:r>
              <a:rPr lang="pt-BR"/>
              <a:t>Titulo</a:t>
            </a:r>
            <a:r>
              <a:rPr lang="pt-BR">
                <a:solidFill>
                  <a:schemeClr val="accent1"/>
                </a:solidFill>
              </a:rPr>
              <a:t>&lt;/</a:t>
            </a:r>
            <a:r>
              <a:rPr lang="pt-BR">
                <a:solidFill>
                  <a:srgbClr val="CC4125"/>
                </a:solidFill>
              </a:rPr>
              <a:t>h1</a:t>
            </a:r>
            <a:r>
              <a:rPr lang="pt-BR">
                <a:solidFill>
                  <a:schemeClr val="accent1"/>
                </a:solidFill>
              </a:rPr>
              <a:t>&gt;</a:t>
            </a:r>
            <a:endParaRPr>
              <a:solidFill>
                <a:schemeClr val="accent1"/>
              </a:solidFill>
            </a:endParaRPr>
          </a:p>
        </p:txBody>
      </p:sp>
      <p:sp>
        <p:nvSpPr>
          <p:cNvPr id="780" name="Google Shape;780;p119"/>
          <p:cNvSpPr txBox="1"/>
          <p:nvPr/>
        </p:nvSpPr>
        <p:spPr>
          <a:xfrm>
            <a:off x="863025" y="2660275"/>
            <a:ext cx="5049000" cy="1908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pt-BR" sz="1600" u="none" cap="none" strike="noStrike">
                <a:solidFill>
                  <a:srgbClr val="CC4125"/>
                </a:solidFill>
                <a:latin typeface="Arial"/>
                <a:ea typeface="Arial"/>
                <a:cs typeface="Arial"/>
                <a:sym typeface="Arial"/>
              </a:rPr>
              <a:t>.</a:t>
            </a:r>
            <a:r>
              <a:rPr b="0" i="0" lang="pt-BR" sz="1600" u="none" cap="none" strike="noStrike">
                <a:solidFill>
                  <a:srgbClr val="FF0000"/>
                </a:solidFill>
                <a:latin typeface="Arial"/>
                <a:ea typeface="Arial"/>
                <a:cs typeface="Arial"/>
                <a:sym typeface="Arial"/>
              </a:rPr>
              <a:t>formataTitulo</a:t>
            </a:r>
            <a:r>
              <a:rPr b="0" i="0" lang="pt-BR" sz="1600" u="none" cap="none" strike="noStrike">
                <a:solidFill>
                  <a:srgbClr val="000000"/>
                </a:solidFill>
                <a:latin typeface="Arial"/>
                <a:ea typeface="Arial"/>
                <a:cs typeface="Arial"/>
                <a:sym typeface="Arial"/>
              </a:rPr>
              <a: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pt-BR" sz="1600" u="none" cap="none" strike="noStrike">
                <a:solidFill>
                  <a:srgbClr val="000000"/>
                </a:solidFill>
                <a:latin typeface="Arial"/>
                <a:ea typeface="Arial"/>
                <a:cs typeface="Arial"/>
                <a:sym typeface="Arial"/>
              </a:rPr>
              <a:t>	</a:t>
            </a:r>
            <a:r>
              <a:rPr b="0" i="0" lang="pt-BR" sz="1600" u="none" cap="none" strike="noStrike">
                <a:solidFill>
                  <a:srgbClr val="FF0000"/>
                </a:solidFill>
                <a:latin typeface="Arial"/>
                <a:ea typeface="Arial"/>
                <a:cs typeface="Arial"/>
                <a:sym typeface="Arial"/>
              </a:rPr>
              <a:t>text-align</a:t>
            </a:r>
            <a:r>
              <a:rPr b="0" i="0" lang="pt-BR" sz="1600" u="none" cap="none" strike="noStrike">
                <a:solidFill>
                  <a:srgbClr val="000000"/>
                </a:solidFill>
                <a:latin typeface="Arial"/>
                <a:ea typeface="Arial"/>
                <a:cs typeface="Arial"/>
                <a:sym typeface="Arial"/>
              </a:rPr>
              <a:t>: </a:t>
            </a:r>
            <a:r>
              <a:rPr b="0" i="0" lang="pt-BR" sz="1600" u="none" cap="none" strike="noStrike">
                <a:solidFill>
                  <a:schemeClr val="accent1"/>
                </a:solidFill>
                <a:latin typeface="Arial"/>
                <a:ea typeface="Arial"/>
                <a:cs typeface="Arial"/>
                <a:sym typeface="Arial"/>
              </a:rPr>
              <a:t>center</a:t>
            </a:r>
            <a:r>
              <a:rPr b="0" i="0" lang="pt-BR" sz="1600" u="none" cap="none" strike="noStrike">
                <a:solidFill>
                  <a:schemeClr val="dk2"/>
                </a:solidFill>
                <a:latin typeface="Arial"/>
                <a:ea typeface="Arial"/>
                <a:cs typeface="Arial"/>
                <a:sym typeface="Arial"/>
              </a:rPr>
              <a:t>;</a:t>
            </a:r>
            <a:endParaRPr b="0" i="0" sz="16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pt-BR" sz="1600" u="none" cap="none" strike="noStrike">
                <a:solidFill>
                  <a:srgbClr val="000000"/>
                </a:solidFill>
                <a:latin typeface="Arial"/>
                <a:ea typeface="Arial"/>
                <a:cs typeface="Arial"/>
                <a:sym typeface="Arial"/>
              </a:rPr>
              <a: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pt-BR" sz="1600" u="none" cap="none" strike="noStrike">
                <a:solidFill>
                  <a:srgbClr val="FF0000"/>
                </a:solidFill>
                <a:latin typeface="Arial"/>
                <a:ea typeface="Arial"/>
                <a:cs typeface="Arial"/>
                <a:sym typeface="Arial"/>
              </a:rPr>
              <a:t>.tituloGrande</a:t>
            </a:r>
            <a:r>
              <a:rPr b="0" i="0" lang="pt-BR" sz="1600" u="none" cap="none" strike="noStrike">
                <a:solidFill>
                  <a:srgbClr val="000000"/>
                </a:solidFill>
                <a:latin typeface="Arial"/>
                <a:ea typeface="Arial"/>
                <a:cs typeface="Arial"/>
                <a:sym typeface="Arial"/>
              </a:rPr>
              <a: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pt-BR" sz="1600" u="none" cap="none" strike="noStrike">
                <a:solidFill>
                  <a:srgbClr val="000000"/>
                </a:solidFill>
                <a:latin typeface="Arial"/>
                <a:ea typeface="Arial"/>
                <a:cs typeface="Arial"/>
                <a:sym typeface="Arial"/>
              </a:rPr>
              <a:t>	</a:t>
            </a:r>
            <a:r>
              <a:rPr b="0" i="0" lang="pt-BR" sz="1600" u="none" cap="none" strike="noStrike">
                <a:solidFill>
                  <a:srgbClr val="FF0000"/>
                </a:solidFill>
                <a:latin typeface="Arial"/>
                <a:ea typeface="Arial"/>
                <a:cs typeface="Arial"/>
                <a:sym typeface="Arial"/>
              </a:rPr>
              <a:t>font-size</a:t>
            </a:r>
            <a:r>
              <a:rPr b="0" i="0" lang="pt-BR" sz="1600" u="none" cap="none" strike="noStrike">
                <a:solidFill>
                  <a:srgbClr val="000000"/>
                </a:solidFill>
                <a:latin typeface="Arial"/>
                <a:ea typeface="Arial"/>
                <a:cs typeface="Arial"/>
                <a:sym typeface="Arial"/>
              </a:rPr>
              <a:t>: 100px;</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pt-BR" sz="1600" u="none" cap="none" strike="noStrike">
                <a:solidFill>
                  <a:srgbClr val="000000"/>
                </a:solidFill>
                <a:latin typeface="Arial"/>
                <a:ea typeface="Arial"/>
                <a:cs typeface="Arial"/>
                <a:sym typeface="Arial"/>
              </a:rPr>
              <a:t>}</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1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Exercício Sugeridos</a:t>
            </a:r>
            <a:endParaRPr/>
          </a:p>
        </p:txBody>
      </p:sp>
      <p:sp>
        <p:nvSpPr>
          <p:cNvPr id="786" name="Google Shape;786;p1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pt-BR" u="sng">
                <a:solidFill>
                  <a:schemeClr val="hlink"/>
                </a:solidFill>
                <a:hlinkClick r:id="rId3"/>
              </a:rPr>
              <a:t>https://www.w3schools.com/html/exercise.asp</a:t>
            </a:r>
            <a:endParaRPr/>
          </a:p>
          <a:p>
            <a:pPr indent="-342900" lvl="0" marL="457200" rtl="0" algn="l">
              <a:lnSpc>
                <a:spcPct val="115000"/>
              </a:lnSpc>
              <a:spcBef>
                <a:spcPts val="1200"/>
              </a:spcBef>
              <a:spcAft>
                <a:spcPts val="0"/>
              </a:spcAft>
              <a:buSzPts val="1800"/>
              <a:buChar char="●"/>
            </a:pPr>
            <a:r>
              <a:rPr lang="pt-BR"/>
              <a:t>HTML Classes</a:t>
            </a:r>
            <a:endParaRPr/>
          </a:p>
          <a:p>
            <a:pPr indent="-342900" lvl="0" marL="457200" rtl="0" algn="l">
              <a:lnSpc>
                <a:spcPct val="115000"/>
              </a:lnSpc>
              <a:spcBef>
                <a:spcPts val="0"/>
              </a:spcBef>
              <a:spcAft>
                <a:spcPts val="0"/>
              </a:spcAft>
              <a:buSzPts val="1800"/>
              <a:buChar char="●"/>
            </a:pPr>
            <a:r>
              <a:rPr lang="pt-BR"/>
              <a:t>HTML Id</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rPr lang="pt-BR"/>
              <a:t>Desafio sugerido:</a:t>
            </a:r>
            <a:endParaRPr/>
          </a:p>
          <a:p>
            <a:pPr indent="0" lvl="0" marL="0" rtl="0" algn="l">
              <a:lnSpc>
                <a:spcPct val="115000"/>
              </a:lnSpc>
              <a:spcBef>
                <a:spcPts val="1200"/>
              </a:spcBef>
              <a:spcAft>
                <a:spcPts val="0"/>
              </a:spcAft>
              <a:buSzPts val="1800"/>
              <a:buNone/>
            </a:pPr>
            <a:r>
              <a:rPr lang="pt-BR"/>
              <a:t>Tente construir o layout utilizando o conceito de div e flexbox </a:t>
            </a:r>
            <a:r>
              <a:rPr lang="pt-BR" u="sng">
                <a:solidFill>
                  <a:schemeClr val="hlink"/>
                </a:solidFill>
                <a:hlinkClick r:id="rId4"/>
              </a:rPr>
              <a:t>click aqui</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1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sz="2700">
                <a:solidFill>
                  <a:schemeClr val="hlink"/>
                </a:solidFill>
                <a:uFill>
                  <a:noFill/>
                </a:uFill>
                <a:hlinkClick r:id="rId3"/>
              </a:rPr>
              <a:t>HTML Semântico</a:t>
            </a:r>
            <a:r>
              <a:rPr lang="pt-BR" sz="2700"/>
              <a:t> : O que são Elementos Semânticos?</a:t>
            </a:r>
            <a:endParaRPr sz="2700"/>
          </a:p>
        </p:txBody>
      </p:sp>
      <p:sp>
        <p:nvSpPr>
          <p:cNvPr id="792" name="Google Shape;792;p1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pt-BR"/>
              <a:t>Um elemento semântico </a:t>
            </a:r>
            <a:r>
              <a:rPr lang="pt-BR">
                <a:solidFill>
                  <a:srgbClr val="252525"/>
                </a:solidFill>
              </a:rPr>
              <a:t>descreve claramente seu significado para o navegador e o desenvolvedor.</a:t>
            </a:r>
            <a:r>
              <a:rPr lang="pt-BR"/>
              <a:t> </a:t>
            </a:r>
            <a:endParaRPr/>
          </a:p>
          <a:p>
            <a:pPr indent="0" lvl="0" marL="0" rtl="0" algn="l">
              <a:lnSpc>
                <a:spcPct val="115000"/>
              </a:lnSpc>
              <a:spcBef>
                <a:spcPts val="1600"/>
              </a:spcBef>
              <a:spcAft>
                <a:spcPts val="0"/>
              </a:spcAft>
              <a:buSzPts val="1800"/>
              <a:buNone/>
            </a:pPr>
            <a:r>
              <a:rPr lang="pt-BR">
                <a:solidFill>
                  <a:srgbClr val="252525"/>
                </a:solidFill>
              </a:rPr>
              <a:t>Exemplos de elementos não semânticos: </a:t>
            </a:r>
            <a:r>
              <a:rPr lang="pt-BR">
                <a:solidFill>
                  <a:srgbClr val="DC143C"/>
                </a:solidFill>
                <a:highlight>
                  <a:srgbClr val="F1F1F1"/>
                </a:highlight>
              </a:rPr>
              <a:t>&lt;div&gt;</a:t>
            </a:r>
            <a:r>
              <a:rPr lang="pt-BR">
                <a:solidFill>
                  <a:srgbClr val="252525"/>
                </a:solidFill>
              </a:rPr>
              <a:t> e </a:t>
            </a:r>
            <a:r>
              <a:rPr lang="pt-BR">
                <a:solidFill>
                  <a:srgbClr val="DC143C"/>
                </a:solidFill>
                <a:highlight>
                  <a:srgbClr val="F1F1F1"/>
                </a:highlight>
              </a:rPr>
              <a:t>&lt;span&gt;</a:t>
            </a:r>
            <a:r>
              <a:rPr lang="pt-BR">
                <a:solidFill>
                  <a:srgbClr val="252525"/>
                </a:solidFill>
              </a:rPr>
              <a:t> - Não diz nada sobre seu conteúdo.</a:t>
            </a:r>
            <a:endParaRPr>
              <a:solidFill>
                <a:srgbClr val="252525"/>
              </a:solidFill>
            </a:endParaRPr>
          </a:p>
          <a:p>
            <a:pPr indent="0" lvl="0" marL="0" rtl="0" algn="l">
              <a:lnSpc>
                <a:spcPct val="115000"/>
              </a:lnSpc>
              <a:spcBef>
                <a:spcPts val="1600"/>
              </a:spcBef>
              <a:spcAft>
                <a:spcPts val="0"/>
              </a:spcAft>
              <a:buSzPts val="1800"/>
              <a:buNone/>
            </a:pPr>
            <a:r>
              <a:rPr lang="pt-BR">
                <a:solidFill>
                  <a:srgbClr val="252525"/>
                </a:solidFill>
              </a:rPr>
              <a:t>Exemplos de elementos semânticos: </a:t>
            </a:r>
            <a:r>
              <a:rPr lang="pt-BR">
                <a:solidFill>
                  <a:srgbClr val="DC143C"/>
                </a:solidFill>
                <a:highlight>
                  <a:srgbClr val="F1F1F1"/>
                </a:highlight>
              </a:rPr>
              <a:t>&lt;form&gt;</a:t>
            </a:r>
            <a:r>
              <a:rPr lang="pt-BR">
                <a:solidFill>
                  <a:srgbClr val="252525"/>
                </a:solidFill>
              </a:rPr>
              <a:t>, </a:t>
            </a:r>
            <a:r>
              <a:rPr lang="pt-BR">
                <a:solidFill>
                  <a:srgbClr val="DC143C"/>
                </a:solidFill>
                <a:highlight>
                  <a:srgbClr val="F1F1F1"/>
                </a:highlight>
              </a:rPr>
              <a:t>&lt;table&gt;</a:t>
            </a:r>
            <a:r>
              <a:rPr lang="pt-BR">
                <a:solidFill>
                  <a:srgbClr val="252525"/>
                </a:solidFill>
              </a:rPr>
              <a:t> e </a:t>
            </a:r>
            <a:r>
              <a:rPr lang="pt-BR">
                <a:solidFill>
                  <a:srgbClr val="DC143C"/>
                </a:solidFill>
                <a:highlight>
                  <a:srgbClr val="F1F1F1"/>
                </a:highlight>
              </a:rPr>
              <a:t>&lt;article&gt;</a:t>
            </a:r>
            <a:r>
              <a:rPr lang="pt-BR">
                <a:solidFill>
                  <a:srgbClr val="252525"/>
                </a:solidFill>
              </a:rPr>
              <a:t> - define claramente seu conteúdo.</a:t>
            </a:r>
            <a:endParaRPr>
              <a:solidFill>
                <a:srgbClr val="252525"/>
              </a:solidFill>
            </a:endParaRPr>
          </a:p>
          <a:p>
            <a:pPr indent="0" lvl="0" marL="0" rtl="0" algn="l">
              <a:lnSpc>
                <a:spcPct val="115000"/>
              </a:lnSpc>
              <a:spcBef>
                <a:spcPts val="1600"/>
              </a:spcBef>
              <a:spcAft>
                <a:spcPts val="1600"/>
              </a:spcAft>
              <a:buSzPts val="1800"/>
              <a:buNone/>
            </a:pPr>
            <a:r>
              <a:t/>
            </a:r>
            <a:endParaRPr sz="1350">
              <a:solidFill>
                <a:srgbClr val="252525"/>
              </a:solidFill>
              <a:latin typeface="Roboto"/>
              <a:ea typeface="Roboto"/>
              <a:cs typeface="Roboto"/>
              <a:sym typeface="Roboto"/>
            </a:endParaRPr>
          </a:p>
        </p:txBody>
      </p:sp>
      <p:pic>
        <p:nvPicPr>
          <p:cNvPr id="793" name="Google Shape;793;p121"/>
          <p:cNvPicPr preferRelativeResize="0"/>
          <p:nvPr/>
        </p:nvPicPr>
        <p:blipFill rotWithShape="1">
          <a:blip r:embed="rId4">
            <a:alphaModFix/>
          </a:blip>
          <a:srcRect b="0" l="0" r="0" t="0"/>
          <a:stretch/>
        </p:blipFill>
        <p:spPr>
          <a:xfrm>
            <a:off x="6669751" y="3258026"/>
            <a:ext cx="1823875" cy="1823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HTML</a:t>
            </a:r>
            <a:endParaRPr/>
          </a:p>
          <a:p>
            <a:pPr indent="0" lvl="0" marL="0" rtl="0" algn="l">
              <a:lnSpc>
                <a:spcPct val="100000"/>
              </a:lnSpc>
              <a:spcBef>
                <a:spcPts val="0"/>
              </a:spcBef>
              <a:spcAft>
                <a:spcPts val="0"/>
              </a:spcAft>
              <a:buSzPct val="111111"/>
              <a:buNone/>
            </a:pPr>
            <a:r>
              <a:t/>
            </a:r>
            <a:endParaRPr/>
          </a:p>
        </p:txBody>
      </p:sp>
      <p:sp>
        <p:nvSpPr>
          <p:cNvPr id="145" name="Google Shape;145;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1100"/>
              </a:spcBef>
              <a:spcAft>
                <a:spcPts val="0"/>
              </a:spcAft>
              <a:buClr>
                <a:schemeClr val="dk1"/>
              </a:buClr>
              <a:buSzPts val="1800"/>
              <a:buFont typeface="Arial"/>
              <a:buChar char="●"/>
            </a:pPr>
            <a:r>
              <a:rPr lang="pt-BR">
                <a:solidFill>
                  <a:schemeClr val="dk1"/>
                </a:solidFill>
                <a:highlight>
                  <a:srgbClr val="FFFFFF"/>
                </a:highlight>
              </a:rPr>
              <a:t>HTML significa Hyper Text Markup Language</a:t>
            </a:r>
            <a:endParaRPr>
              <a:solidFill>
                <a:schemeClr val="dk1"/>
              </a:solidFill>
              <a:highlight>
                <a:srgbClr val="FFFFFF"/>
              </a:highlight>
            </a:endParaRPr>
          </a:p>
          <a:p>
            <a:pPr indent="-342900" lvl="0" marL="457200" rtl="0" algn="l">
              <a:lnSpc>
                <a:spcPct val="115000"/>
              </a:lnSpc>
              <a:spcBef>
                <a:spcPts val="0"/>
              </a:spcBef>
              <a:spcAft>
                <a:spcPts val="0"/>
              </a:spcAft>
              <a:buClr>
                <a:schemeClr val="dk1"/>
              </a:buClr>
              <a:buSzPts val="1800"/>
              <a:buFont typeface="Arial"/>
              <a:buChar char="●"/>
            </a:pPr>
            <a:r>
              <a:rPr lang="pt-BR">
                <a:solidFill>
                  <a:schemeClr val="dk1"/>
                </a:solidFill>
                <a:highlight>
                  <a:srgbClr val="FFFFFF"/>
                </a:highlight>
              </a:rPr>
              <a:t>HTML é a linguagem de marcação padrão para a criação de páginas da web</a:t>
            </a:r>
            <a:endParaRPr>
              <a:solidFill>
                <a:schemeClr val="dk1"/>
              </a:solidFill>
              <a:highlight>
                <a:srgbClr val="FFFFFF"/>
              </a:highlight>
            </a:endParaRPr>
          </a:p>
          <a:p>
            <a:pPr indent="-342900" lvl="0" marL="457200" rtl="0" algn="l">
              <a:lnSpc>
                <a:spcPct val="115000"/>
              </a:lnSpc>
              <a:spcBef>
                <a:spcPts val="0"/>
              </a:spcBef>
              <a:spcAft>
                <a:spcPts val="0"/>
              </a:spcAft>
              <a:buClr>
                <a:schemeClr val="dk1"/>
              </a:buClr>
              <a:buSzPts val="1800"/>
              <a:buFont typeface="Arial"/>
              <a:buChar char="●"/>
            </a:pPr>
            <a:r>
              <a:rPr lang="pt-BR">
                <a:solidFill>
                  <a:schemeClr val="dk1"/>
                </a:solidFill>
                <a:highlight>
                  <a:srgbClr val="FFFFFF"/>
                </a:highlight>
              </a:rPr>
              <a:t>HTML descreve a estrutura de uma página da web</a:t>
            </a:r>
            <a:endParaRPr>
              <a:solidFill>
                <a:schemeClr val="dk1"/>
              </a:solidFill>
              <a:highlight>
                <a:srgbClr val="FFFFFF"/>
              </a:highlight>
            </a:endParaRPr>
          </a:p>
          <a:p>
            <a:pPr indent="-342900" lvl="0" marL="457200" rtl="0" algn="l">
              <a:lnSpc>
                <a:spcPct val="115000"/>
              </a:lnSpc>
              <a:spcBef>
                <a:spcPts val="0"/>
              </a:spcBef>
              <a:spcAft>
                <a:spcPts val="0"/>
              </a:spcAft>
              <a:buClr>
                <a:schemeClr val="dk1"/>
              </a:buClr>
              <a:buSzPts val="1800"/>
              <a:buFont typeface="Arial"/>
              <a:buChar char="●"/>
            </a:pPr>
            <a:r>
              <a:rPr lang="pt-BR">
                <a:solidFill>
                  <a:schemeClr val="dk1"/>
                </a:solidFill>
                <a:highlight>
                  <a:srgbClr val="FFFFFF"/>
                </a:highlight>
              </a:rPr>
              <a:t>HTML consiste em uma série de elementos</a:t>
            </a:r>
            <a:endParaRPr>
              <a:solidFill>
                <a:schemeClr val="dk1"/>
              </a:solidFill>
              <a:highlight>
                <a:srgbClr val="FFFFFF"/>
              </a:highlight>
            </a:endParaRPr>
          </a:p>
          <a:p>
            <a:pPr indent="-342900" lvl="0" marL="457200" rtl="0" algn="l">
              <a:lnSpc>
                <a:spcPct val="115000"/>
              </a:lnSpc>
              <a:spcBef>
                <a:spcPts val="0"/>
              </a:spcBef>
              <a:spcAft>
                <a:spcPts val="0"/>
              </a:spcAft>
              <a:buClr>
                <a:schemeClr val="dk1"/>
              </a:buClr>
              <a:buSzPts val="1800"/>
              <a:buFont typeface="Arial"/>
              <a:buChar char="●"/>
            </a:pPr>
            <a:r>
              <a:rPr lang="pt-BR">
                <a:solidFill>
                  <a:schemeClr val="dk1"/>
                </a:solidFill>
                <a:highlight>
                  <a:srgbClr val="FFFFFF"/>
                </a:highlight>
              </a:rPr>
              <a:t>Os elementos HTML informam ao navegador como exibir o conteúdo</a:t>
            </a:r>
            <a:endParaRPr>
              <a:solidFill>
                <a:schemeClr val="dk1"/>
              </a:solidFill>
              <a:highlight>
                <a:srgbClr val="FFFFFF"/>
              </a:highlight>
            </a:endParaRPr>
          </a:p>
          <a:p>
            <a:pPr indent="-342900" lvl="0" marL="457200" rtl="0" algn="l">
              <a:lnSpc>
                <a:spcPct val="115000"/>
              </a:lnSpc>
              <a:spcBef>
                <a:spcPts val="0"/>
              </a:spcBef>
              <a:spcAft>
                <a:spcPts val="0"/>
              </a:spcAft>
              <a:buClr>
                <a:schemeClr val="dk1"/>
              </a:buClr>
              <a:buSzPts val="1800"/>
              <a:buFont typeface="Arial"/>
              <a:buChar char="●"/>
            </a:pPr>
            <a:r>
              <a:rPr lang="pt-BR">
                <a:solidFill>
                  <a:schemeClr val="dk1"/>
                </a:solidFill>
                <a:highlight>
                  <a:srgbClr val="FFFFFF"/>
                </a:highlight>
              </a:rPr>
              <a:t>Os elementos HTML identificam partes de conteúdo como "isto é um título", "isto é um parágrafo", "isto é um link", etc.</a:t>
            </a:r>
            <a:endParaRPr>
              <a:solidFill>
                <a:schemeClr val="dk1"/>
              </a:solidFill>
              <a:highlight>
                <a:srgbClr val="FFFFFF"/>
              </a:highlight>
            </a:endParaRPr>
          </a:p>
          <a:p>
            <a:pPr indent="0" lvl="0" marL="0" rtl="0" algn="l">
              <a:lnSpc>
                <a:spcPct val="115000"/>
              </a:lnSpc>
              <a:spcBef>
                <a:spcPts val="1100"/>
              </a:spcBef>
              <a:spcAft>
                <a:spcPts val="1200"/>
              </a:spcAft>
              <a:buSzPts val="1800"/>
              <a:buNone/>
            </a:pPr>
            <a:r>
              <a:t/>
            </a:r>
            <a:endParaRPr/>
          </a:p>
        </p:txBody>
      </p:sp>
      <p:pic>
        <p:nvPicPr>
          <p:cNvPr id="146" name="Google Shape;146;p23"/>
          <p:cNvPicPr preferRelativeResize="0"/>
          <p:nvPr/>
        </p:nvPicPr>
        <p:blipFill rotWithShape="1">
          <a:blip r:embed="rId4">
            <a:alphaModFix/>
          </a:blip>
          <a:srcRect b="0" l="0" r="0" t="0"/>
          <a:stretch/>
        </p:blipFill>
        <p:spPr>
          <a:xfrm>
            <a:off x="6697575" y="3253425"/>
            <a:ext cx="1693148" cy="1693148"/>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122"/>
          <p:cNvSpPr txBox="1"/>
          <p:nvPr>
            <p:ph type="title"/>
          </p:nvPr>
        </p:nvSpPr>
        <p:spPr>
          <a:xfrm>
            <a:off x="311700" y="4115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a:solidFill>
                  <a:schemeClr val="hlink"/>
                </a:solidFill>
                <a:uFill>
                  <a:noFill/>
                </a:uFill>
                <a:hlinkClick r:id="rId3"/>
              </a:rPr>
              <a:t>Elementos Semânticos no HTML</a:t>
            </a:r>
            <a:endParaRPr>
              <a:solidFill>
                <a:schemeClr val="dk2"/>
              </a:solidFill>
            </a:endParaRPr>
          </a:p>
        </p:txBody>
      </p:sp>
      <p:sp>
        <p:nvSpPr>
          <p:cNvPr id="799" name="Google Shape;799;p122"/>
          <p:cNvSpPr txBox="1"/>
          <p:nvPr>
            <p:ph idx="1" type="body"/>
          </p:nvPr>
        </p:nvSpPr>
        <p:spPr>
          <a:xfrm>
            <a:off x="311700" y="1152475"/>
            <a:ext cx="8520600" cy="385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pt-BR">
                <a:solidFill>
                  <a:srgbClr val="252525"/>
                </a:solidFill>
              </a:rPr>
              <a:t>Muitos sites contêm código HTML como: &lt;div id = "nav"&gt; &lt;div class = "header"&gt; &lt;div id = "footer"&gt; para indicar navegação, cabeçalho e rodapé.</a:t>
            </a:r>
            <a:endParaRPr>
              <a:solidFill>
                <a:srgbClr val="252525"/>
              </a:solidFill>
            </a:endParaRPr>
          </a:p>
          <a:p>
            <a:pPr indent="0" lvl="0" marL="0" rtl="0" algn="l">
              <a:lnSpc>
                <a:spcPct val="115000"/>
              </a:lnSpc>
              <a:spcBef>
                <a:spcPts val="1600"/>
              </a:spcBef>
              <a:spcAft>
                <a:spcPts val="0"/>
              </a:spcAft>
              <a:buSzPts val="1800"/>
              <a:buNone/>
            </a:pPr>
            <a:r>
              <a:rPr lang="pt-BR">
                <a:solidFill>
                  <a:schemeClr val="dk1"/>
                </a:solidFill>
                <a:highlight>
                  <a:srgbClr val="FFFFFF"/>
                </a:highlight>
              </a:rPr>
              <a:t>Em HTML, existem alguns elementos semânticos que podem ser usados para definir diferentes partes de uma página da web:</a:t>
            </a:r>
            <a:endParaRPr>
              <a:solidFill>
                <a:schemeClr val="dk1"/>
              </a:solidFill>
              <a:highlight>
                <a:srgbClr val="FFFFFF"/>
              </a:highlight>
            </a:endParaRPr>
          </a:p>
          <a:p>
            <a:pPr indent="0" lvl="0" marL="0" rtl="0" algn="l">
              <a:lnSpc>
                <a:spcPct val="115000"/>
              </a:lnSpc>
              <a:spcBef>
                <a:spcPts val="1600"/>
              </a:spcBef>
              <a:spcAft>
                <a:spcPts val="1600"/>
              </a:spcAft>
              <a:buSzPts val="1800"/>
              <a:buNone/>
            </a:pPr>
            <a:r>
              <a:t/>
            </a:r>
            <a:endParaRPr sz="1150">
              <a:solidFill>
                <a:schemeClr val="dk1"/>
              </a:solidFill>
              <a:highlight>
                <a:srgbClr val="FFFFFF"/>
              </a:highlight>
              <a:latin typeface="Verdana"/>
              <a:ea typeface="Verdana"/>
              <a:cs typeface="Verdana"/>
              <a:sym typeface="Verdana"/>
            </a:endParaRPr>
          </a:p>
        </p:txBody>
      </p:sp>
      <p:pic>
        <p:nvPicPr>
          <p:cNvPr id="800" name="Google Shape;800;p122"/>
          <p:cNvPicPr preferRelativeResize="0"/>
          <p:nvPr/>
        </p:nvPicPr>
        <p:blipFill rotWithShape="1">
          <a:blip r:embed="rId4">
            <a:alphaModFix/>
          </a:blip>
          <a:srcRect b="0" l="0" r="0" t="0"/>
          <a:stretch/>
        </p:blipFill>
        <p:spPr>
          <a:xfrm>
            <a:off x="5705438" y="2454725"/>
            <a:ext cx="2219325" cy="2628900"/>
          </a:xfrm>
          <a:prstGeom prst="rect">
            <a:avLst/>
          </a:prstGeom>
          <a:noFill/>
          <a:ln>
            <a:noFill/>
          </a:ln>
        </p:spPr>
      </p:pic>
      <p:sp>
        <p:nvSpPr>
          <p:cNvPr id="801" name="Google Shape;801;p122"/>
          <p:cNvSpPr txBox="1"/>
          <p:nvPr/>
        </p:nvSpPr>
        <p:spPr>
          <a:xfrm>
            <a:off x="311700" y="2815775"/>
            <a:ext cx="1736700" cy="2059200"/>
          </a:xfrm>
          <a:prstGeom prst="rect">
            <a:avLst/>
          </a:prstGeom>
          <a:noFill/>
          <a:ln>
            <a:noFill/>
          </a:ln>
        </p:spPr>
        <p:txBody>
          <a:bodyPr anchorCtr="0" anchor="t" bIns="91425" lIns="91425" spcFirstLastPara="1" rIns="91425" wrap="square" tIns="91425">
            <a:noAutofit/>
          </a:bodyPr>
          <a:lstStyle/>
          <a:p>
            <a:pPr indent="-301625" lvl="0" marL="457200" marR="0" rtl="0" algn="l">
              <a:lnSpc>
                <a:spcPct val="115000"/>
              </a:lnSpc>
              <a:spcBef>
                <a:spcPts val="1100"/>
              </a:spcBef>
              <a:spcAft>
                <a:spcPts val="0"/>
              </a:spcAft>
              <a:buClr>
                <a:schemeClr val="dk1"/>
              </a:buClr>
              <a:buSzPts val="1150"/>
              <a:buFont typeface="Verdana"/>
              <a:buChar char="●"/>
            </a:pPr>
            <a:r>
              <a:rPr b="0" i="0" lang="pt-BR" sz="1150" u="none" cap="none" strike="noStrike">
                <a:solidFill>
                  <a:schemeClr val="dk1"/>
                </a:solidFill>
                <a:highlight>
                  <a:srgbClr val="FFFFFF"/>
                </a:highlight>
                <a:latin typeface="Verdana"/>
                <a:ea typeface="Verdana"/>
                <a:cs typeface="Verdana"/>
                <a:sym typeface="Verdana"/>
              </a:rPr>
              <a:t>&lt;article&gt;</a:t>
            </a:r>
            <a:endParaRPr b="0" i="0" sz="1150" u="none" cap="none" strike="noStrike">
              <a:solidFill>
                <a:schemeClr val="dk1"/>
              </a:solidFill>
              <a:highlight>
                <a:srgbClr val="FFFFFF"/>
              </a:highlight>
              <a:latin typeface="Verdana"/>
              <a:ea typeface="Verdana"/>
              <a:cs typeface="Verdana"/>
              <a:sym typeface="Verdana"/>
            </a:endParaRPr>
          </a:p>
          <a:p>
            <a:pPr indent="-301625" lvl="0" marL="457200" marR="0" rtl="0" algn="l">
              <a:lnSpc>
                <a:spcPct val="115000"/>
              </a:lnSpc>
              <a:spcBef>
                <a:spcPts val="0"/>
              </a:spcBef>
              <a:spcAft>
                <a:spcPts val="0"/>
              </a:spcAft>
              <a:buClr>
                <a:schemeClr val="dk1"/>
              </a:buClr>
              <a:buSzPts val="1150"/>
              <a:buFont typeface="Verdana"/>
              <a:buChar char="●"/>
            </a:pPr>
            <a:r>
              <a:rPr b="0" i="0" lang="pt-BR" sz="1150" u="none" cap="none" strike="noStrike">
                <a:solidFill>
                  <a:schemeClr val="dk1"/>
                </a:solidFill>
                <a:highlight>
                  <a:srgbClr val="FFFFFF"/>
                </a:highlight>
                <a:latin typeface="Verdana"/>
                <a:ea typeface="Verdana"/>
                <a:cs typeface="Verdana"/>
                <a:sym typeface="Verdana"/>
              </a:rPr>
              <a:t>&lt;aside&gt;</a:t>
            </a:r>
            <a:endParaRPr b="0" i="0" sz="1150" u="none" cap="none" strike="noStrike">
              <a:solidFill>
                <a:schemeClr val="dk1"/>
              </a:solidFill>
              <a:highlight>
                <a:srgbClr val="FFFFFF"/>
              </a:highlight>
              <a:latin typeface="Verdana"/>
              <a:ea typeface="Verdana"/>
              <a:cs typeface="Verdana"/>
              <a:sym typeface="Verdana"/>
            </a:endParaRPr>
          </a:p>
          <a:p>
            <a:pPr indent="-301625" lvl="0" marL="457200" marR="0" rtl="0" algn="l">
              <a:lnSpc>
                <a:spcPct val="115000"/>
              </a:lnSpc>
              <a:spcBef>
                <a:spcPts val="0"/>
              </a:spcBef>
              <a:spcAft>
                <a:spcPts val="0"/>
              </a:spcAft>
              <a:buClr>
                <a:schemeClr val="dk1"/>
              </a:buClr>
              <a:buSzPts val="1150"/>
              <a:buFont typeface="Verdana"/>
              <a:buChar char="●"/>
            </a:pPr>
            <a:r>
              <a:rPr b="0" i="0" lang="pt-BR" sz="1150" u="none" cap="none" strike="noStrike">
                <a:solidFill>
                  <a:schemeClr val="dk1"/>
                </a:solidFill>
                <a:highlight>
                  <a:srgbClr val="FFFFFF"/>
                </a:highlight>
                <a:latin typeface="Verdana"/>
                <a:ea typeface="Verdana"/>
                <a:cs typeface="Verdana"/>
                <a:sym typeface="Verdana"/>
              </a:rPr>
              <a:t>&lt;details&gt;</a:t>
            </a:r>
            <a:endParaRPr b="0" i="0" sz="1150" u="none" cap="none" strike="noStrike">
              <a:solidFill>
                <a:schemeClr val="dk1"/>
              </a:solidFill>
              <a:highlight>
                <a:srgbClr val="FFFFFF"/>
              </a:highlight>
              <a:latin typeface="Verdana"/>
              <a:ea typeface="Verdana"/>
              <a:cs typeface="Verdana"/>
              <a:sym typeface="Verdana"/>
            </a:endParaRPr>
          </a:p>
          <a:p>
            <a:pPr indent="-301625" lvl="0" marL="457200" marR="0" rtl="0" algn="l">
              <a:lnSpc>
                <a:spcPct val="115000"/>
              </a:lnSpc>
              <a:spcBef>
                <a:spcPts val="0"/>
              </a:spcBef>
              <a:spcAft>
                <a:spcPts val="0"/>
              </a:spcAft>
              <a:buClr>
                <a:schemeClr val="dk1"/>
              </a:buClr>
              <a:buSzPts val="1150"/>
              <a:buFont typeface="Verdana"/>
              <a:buChar char="●"/>
            </a:pPr>
            <a:r>
              <a:rPr b="0" i="0" lang="pt-BR" sz="1150" u="none" cap="none" strike="noStrike">
                <a:solidFill>
                  <a:schemeClr val="dk1"/>
                </a:solidFill>
                <a:highlight>
                  <a:srgbClr val="FFFFFF"/>
                </a:highlight>
                <a:latin typeface="Verdana"/>
                <a:ea typeface="Verdana"/>
                <a:cs typeface="Verdana"/>
                <a:sym typeface="Verdana"/>
              </a:rPr>
              <a:t>&lt;figcaption&gt;</a:t>
            </a:r>
            <a:endParaRPr b="0" i="0" sz="1150" u="none" cap="none" strike="noStrike">
              <a:solidFill>
                <a:schemeClr val="dk1"/>
              </a:solidFill>
              <a:highlight>
                <a:srgbClr val="FFFFFF"/>
              </a:highlight>
              <a:latin typeface="Verdana"/>
              <a:ea typeface="Verdana"/>
              <a:cs typeface="Verdana"/>
              <a:sym typeface="Verdana"/>
            </a:endParaRPr>
          </a:p>
          <a:p>
            <a:pPr indent="-301625" lvl="0" marL="457200" marR="0" rtl="0" algn="l">
              <a:lnSpc>
                <a:spcPct val="115000"/>
              </a:lnSpc>
              <a:spcBef>
                <a:spcPts val="0"/>
              </a:spcBef>
              <a:spcAft>
                <a:spcPts val="0"/>
              </a:spcAft>
              <a:buClr>
                <a:schemeClr val="dk1"/>
              </a:buClr>
              <a:buSzPts val="1150"/>
              <a:buFont typeface="Verdana"/>
              <a:buChar char="●"/>
            </a:pPr>
            <a:r>
              <a:rPr b="0" i="0" lang="pt-BR" sz="1150" u="none" cap="none" strike="noStrike">
                <a:solidFill>
                  <a:schemeClr val="dk1"/>
                </a:solidFill>
                <a:highlight>
                  <a:srgbClr val="FFFFFF"/>
                </a:highlight>
                <a:latin typeface="Verdana"/>
                <a:ea typeface="Verdana"/>
                <a:cs typeface="Verdana"/>
                <a:sym typeface="Verdana"/>
              </a:rPr>
              <a:t>&lt;figure&gt;</a:t>
            </a:r>
            <a:endParaRPr b="0" i="0" sz="1150" u="none" cap="none" strike="noStrike">
              <a:solidFill>
                <a:schemeClr val="dk1"/>
              </a:solidFill>
              <a:highlight>
                <a:srgbClr val="FFFFFF"/>
              </a:highlight>
              <a:latin typeface="Verdana"/>
              <a:ea typeface="Verdana"/>
              <a:cs typeface="Verdana"/>
              <a:sym typeface="Verdana"/>
            </a:endParaRPr>
          </a:p>
          <a:p>
            <a:pPr indent="-301625" lvl="0" marL="457200" marR="0" rtl="0" algn="l">
              <a:lnSpc>
                <a:spcPct val="115000"/>
              </a:lnSpc>
              <a:spcBef>
                <a:spcPts val="0"/>
              </a:spcBef>
              <a:spcAft>
                <a:spcPts val="0"/>
              </a:spcAft>
              <a:buClr>
                <a:schemeClr val="dk1"/>
              </a:buClr>
              <a:buSzPts val="1150"/>
              <a:buFont typeface="Verdana"/>
              <a:buChar char="●"/>
            </a:pPr>
            <a:r>
              <a:rPr b="0" i="0" lang="pt-BR" sz="1150" u="none" cap="none" strike="noStrike">
                <a:solidFill>
                  <a:schemeClr val="dk1"/>
                </a:solidFill>
                <a:highlight>
                  <a:srgbClr val="FFFFFF"/>
                </a:highlight>
                <a:latin typeface="Verdana"/>
                <a:ea typeface="Verdana"/>
                <a:cs typeface="Verdana"/>
                <a:sym typeface="Verdana"/>
              </a:rPr>
              <a:t>&lt;footer&gt;</a:t>
            </a:r>
            <a:endParaRPr b="0" i="0" sz="1150" u="none" cap="none" strike="noStrike">
              <a:solidFill>
                <a:schemeClr val="dk1"/>
              </a:solidFill>
              <a:highlight>
                <a:srgbClr val="FFFFFF"/>
              </a:highlight>
              <a:latin typeface="Verdana"/>
              <a:ea typeface="Verdana"/>
              <a:cs typeface="Verdana"/>
              <a:sym typeface="Verdana"/>
            </a:endParaRPr>
          </a:p>
          <a:p>
            <a:pPr indent="-301625" lvl="0" marL="457200" marR="0" rtl="0" algn="l">
              <a:lnSpc>
                <a:spcPct val="115000"/>
              </a:lnSpc>
              <a:spcBef>
                <a:spcPts val="0"/>
              </a:spcBef>
              <a:spcAft>
                <a:spcPts val="0"/>
              </a:spcAft>
              <a:buClr>
                <a:schemeClr val="dk1"/>
              </a:buClr>
              <a:buSzPts val="1150"/>
              <a:buFont typeface="Verdana"/>
              <a:buChar char="●"/>
            </a:pPr>
            <a:r>
              <a:rPr b="0" i="0" lang="pt-BR" sz="1150" u="none" cap="none" strike="noStrike">
                <a:solidFill>
                  <a:schemeClr val="dk1"/>
                </a:solidFill>
                <a:highlight>
                  <a:srgbClr val="FFFFFF"/>
                </a:highlight>
                <a:latin typeface="Verdana"/>
                <a:ea typeface="Verdana"/>
                <a:cs typeface="Verdana"/>
                <a:sym typeface="Verdana"/>
              </a:rPr>
              <a:t>&lt;header&gt;</a:t>
            </a:r>
            <a:endParaRPr b="0" i="0" sz="1150" u="none" cap="none" strike="noStrike">
              <a:solidFill>
                <a:schemeClr val="dk1"/>
              </a:solidFill>
              <a:highlight>
                <a:srgbClr val="FFFFFF"/>
              </a:highlight>
              <a:latin typeface="Verdana"/>
              <a:ea typeface="Verdana"/>
              <a:cs typeface="Verdana"/>
              <a:sym typeface="Verdana"/>
            </a:endParaRPr>
          </a:p>
          <a:p>
            <a:pPr indent="0" lvl="0" marL="457200" marR="0" rtl="0" algn="l">
              <a:lnSpc>
                <a:spcPct val="115000"/>
              </a:lnSpc>
              <a:spcBef>
                <a:spcPts val="1100"/>
              </a:spcBef>
              <a:spcAft>
                <a:spcPts val="1100"/>
              </a:spcAft>
              <a:buClr>
                <a:srgbClr val="000000"/>
              </a:buClr>
              <a:buSzPts val="1150"/>
              <a:buFont typeface="Arial"/>
              <a:buNone/>
            </a:pPr>
            <a:r>
              <a:t/>
            </a:r>
            <a:endParaRPr b="0" i="0" sz="1150" u="none" cap="none" strike="noStrike">
              <a:solidFill>
                <a:schemeClr val="dk1"/>
              </a:solidFill>
              <a:highlight>
                <a:srgbClr val="FFFFFF"/>
              </a:highlight>
              <a:latin typeface="Verdana"/>
              <a:ea typeface="Verdana"/>
              <a:cs typeface="Verdana"/>
              <a:sym typeface="Verdana"/>
            </a:endParaRPr>
          </a:p>
        </p:txBody>
      </p:sp>
      <p:sp>
        <p:nvSpPr>
          <p:cNvPr id="802" name="Google Shape;802;p122"/>
          <p:cNvSpPr txBox="1"/>
          <p:nvPr/>
        </p:nvSpPr>
        <p:spPr>
          <a:xfrm>
            <a:off x="2750100" y="2815775"/>
            <a:ext cx="1736700" cy="2059200"/>
          </a:xfrm>
          <a:prstGeom prst="rect">
            <a:avLst/>
          </a:prstGeom>
          <a:noFill/>
          <a:ln>
            <a:noFill/>
          </a:ln>
        </p:spPr>
        <p:txBody>
          <a:bodyPr anchorCtr="0" anchor="t" bIns="91425" lIns="91425" spcFirstLastPara="1" rIns="91425" wrap="square" tIns="91425">
            <a:noAutofit/>
          </a:bodyPr>
          <a:lstStyle/>
          <a:p>
            <a:pPr indent="-301625" lvl="0" marL="457200" marR="0" rtl="0" algn="l">
              <a:lnSpc>
                <a:spcPct val="115000"/>
              </a:lnSpc>
              <a:spcBef>
                <a:spcPts val="1100"/>
              </a:spcBef>
              <a:spcAft>
                <a:spcPts val="0"/>
              </a:spcAft>
              <a:buClr>
                <a:schemeClr val="dk1"/>
              </a:buClr>
              <a:buSzPts val="1150"/>
              <a:buFont typeface="Verdana"/>
              <a:buChar char="●"/>
            </a:pPr>
            <a:r>
              <a:rPr b="0" i="0" lang="pt-BR" sz="1150" u="none" cap="none" strike="noStrike">
                <a:solidFill>
                  <a:schemeClr val="dk1"/>
                </a:solidFill>
                <a:highlight>
                  <a:srgbClr val="FFFFFF"/>
                </a:highlight>
                <a:latin typeface="Verdana"/>
                <a:ea typeface="Verdana"/>
                <a:cs typeface="Verdana"/>
                <a:sym typeface="Verdana"/>
              </a:rPr>
              <a:t>&lt;main&gt;</a:t>
            </a:r>
            <a:endParaRPr b="0" i="0" sz="1150" u="none" cap="none" strike="noStrike">
              <a:solidFill>
                <a:schemeClr val="dk1"/>
              </a:solidFill>
              <a:highlight>
                <a:srgbClr val="FFFFFF"/>
              </a:highlight>
              <a:latin typeface="Verdana"/>
              <a:ea typeface="Verdana"/>
              <a:cs typeface="Verdana"/>
              <a:sym typeface="Verdana"/>
            </a:endParaRPr>
          </a:p>
          <a:p>
            <a:pPr indent="-301625" lvl="0" marL="457200" marR="0" rtl="0" algn="l">
              <a:lnSpc>
                <a:spcPct val="115000"/>
              </a:lnSpc>
              <a:spcBef>
                <a:spcPts val="0"/>
              </a:spcBef>
              <a:spcAft>
                <a:spcPts val="0"/>
              </a:spcAft>
              <a:buClr>
                <a:schemeClr val="dk1"/>
              </a:buClr>
              <a:buSzPts val="1150"/>
              <a:buFont typeface="Verdana"/>
              <a:buChar char="●"/>
            </a:pPr>
            <a:r>
              <a:rPr b="0" i="0" lang="pt-BR" sz="1150" u="none" cap="none" strike="noStrike">
                <a:solidFill>
                  <a:schemeClr val="dk1"/>
                </a:solidFill>
                <a:highlight>
                  <a:srgbClr val="FFFFFF"/>
                </a:highlight>
                <a:latin typeface="Verdana"/>
                <a:ea typeface="Verdana"/>
                <a:cs typeface="Verdana"/>
                <a:sym typeface="Verdana"/>
              </a:rPr>
              <a:t>&lt;mark&gt;</a:t>
            </a:r>
            <a:endParaRPr b="0" i="0" sz="1150" u="none" cap="none" strike="noStrike">
              <a:solidFill>
                <a:schemeClr val="dk1"/>
              </a:solidFill>
              <a:highlight>
                <a:srgbClr val="FFFFFF"/>
              </a:highlight>
              <a:latin typeface="Verdana"/>
              <a:ea typeface="Verdana"/>
              <a:cs typeface="Verdana"/>
              <a:sym typeface="Verdana"/>
            </a:endParaRPr>
          </a:p>
          <a:p>
            <a:pPr indent="-301625" lvl="0" marL="457200" marR="0" rtl="0" algn="l">
              <a:lnSpc>
                <a:spcPct val="115000"/>
              </a:lnSpc>
              <a:spcBef>
                <a:spcPts val="0"/>
              </a:spcBef>
              <a:spcAft>
                <a:spcPts val="0"/>
              </a:spcAft>
              <a:buClr>
                <a:schemeClr val="dk1"/>
              </a:buClr>
              <a:buSzPts val="1150"/>
              <a:buFont typeface="Verdana"/>
              <a:buChar char="●"/>
            </a:pPr>
            <a:r>
              <a:rPr b="0" i="0" lang="pt-BR" sz="1150" u="none" cap="none" strike="noStrike">
                <a:solidFill>
                  <a:schemeClr val="dk1"/>
                </a:solidFill>
                <a:highlight>
                  <a:srgbClr val="FFFFFF"/>
                </a:highlight>
                <a:latin typeface="Verdana"/>
                <a:ea typeface="Verdana"/>
                <a:cs typeface="Verdana"/>
                <a:sym typeface="Verdana"/>
              </a:rPr>
              <a:t>&lt;nav&gt;</a:t>
            </a:r>
            <a:endParaRPr b="0" i="0" sz="1150" u="none" cap="none" strike="noStrike">
              <a:solidFill>
                <a:schemeClr val="dk1"/>
              </a:solidFill>
              <a:highlight>
                <a:srgbClr val="FFFFFF"/>
              </a:highlight>
              <a:latin typeface="Verdana"/>
              <a:ea typeface="Verdana"/>
              <a:cs typeface="Verdana"/>
              <a:sym typeface="Verdana"/>
            </a:endParaRPr>
          </a:p>
          <a:p>
            <a:pPr indent="-301625" lvl="0" marL="457200" marR="0" rtl="0" algn="l">
              <a:lnSpc>
                <a:spcPct val="115000"/>
              </a:lnSpc>
              <a:spcBef>
                <a:spcPts val="0"/>
              </a:spcBef>
              <a:spcAft>
                <a:spcPts val="0"/>
              </a:spcAft>
              <a:buClr>
                <a:schemeClr val="dk1"/>
              </a:buClr>
              <a:buSzPts val="1150"/>
              <a:buFont typeface="Verdana"/>
              <a:buChar char="●"/>
            </a:pPr>
            <a:r>
              <a:rPr b="0" i="0" lang="pt-BR" sz="1150" u="none" cap="none" strike="noStrike">
                <a:solidFill>
                  <a:schemeClr val="dk1"/>
                </a:solidFill>
                <a:highlight>
                  <a:srgbClr val="FFFFFF"/>
                </a:highlight>
                <a:latin typeface="Verdana"/>
                <a:ea typeface="Verdana"/>
                <a:cs typeface="Verdana"/>
                <a:sym typeface="Verdana"/>
              </a:rPr>
              <a:t>&lt;section&gt;</a:t>
            </a:r>
            <a:endParaRPr b="0" i="0" sz="1150" u="none" cap="none" strike="noStrike">
              <a:solidFill>
                <a:schemeClr val="dk1"/>
              </a:solidFill>
              <a:highlight>
                <a:srgbClr val="FFFFFF"/>
              </a:highlight>
              <a:latin typeface="Verdana"/>
              <a:ea typeface="Verdana"/>
              <a:cs typeface="Verdana"/>
              <a:sym typeface="Verdana"/>
            </a:endParaRPr>
          </a:p>
          <a:p>
            <a:pPr indent="-301625" lvl="0" marL="457200" marR="0" rtl="0" algn="l">
              <a:lnSpc>
                <a:spcPct val="115000"/>
              </a:lnSpc>
              <a:spcBef>
                <a:spcPts val="0"/>
              </a:spcBef>
              <a:spcAft>
                <a:spcPts val="0"/>
              </a:spcAft>
              <a:buClr>
                <a:schemeClr val="dk1"/>
              </a:buClr>
              <a:buSzPts val="1150"/>
              <a:buFont typeface="Verdana"/>
              <a:buChar char="●"/>
            </a:pPr>
            <a:r>
              <a:rPr b="0" i="0" lang="pt-BR" sz="1150" u="none" cap="none" strike="noStrike">
                <a:solidFill>
                  <a:schemeClr val="dk1"/>
                </a:solidFill>
                <a:highlight>
                  <a:srgbClr val="FFFFFF"/>
                </a:highlight>
                <a:latin typeface="Verdana"/>
                <a:ea typeface="Verdana"/>
                <a:cs typeface="Verdana"/>
                <a:sym typeface="Verdana"/>
              </a:rPr>
              <a:t>&lt;summary&gt;</a:t>
            </a:r>
            <a:endParaRPr b="0" i="0" sz="1150" u="none" cap="none" strike="noStrike">
              <a:solidFill>
                <a:schemeClr val="dk1"/>
              </a:solidFill>
              <a:highlight>
                <a:srgbClr val="FFFFFF"/>
              </a:highlight>
              <a:latin typeface="Verdana"/>
              <a:ea typeface="Verdana"/>
              <a:cs typeface="Verdana"/>
              <a:sym typeface="Verdana"/>
            </a:endParaRPr>
          </a:p>
          <a:p>
            <a:pPr indent="-301625" lvl="0" marL="457200" marR="0" rtl="0" algn="l">
              <a:lnSpc>
                <a:spcPct val="115000"/>
              </a:lnSpc>
              <a:spcBef>
                <a:spcPts val="0"/>
              </a:spcBef>
              <a:spcAft>
                <a:spcPts val="0"/>
              </a:spcAft>
              <a:buClr>
                <a:schemeClr val="dk1"/>
              </a:buClr>
              <a:buSzPts val="1150"/>
              <a:buFont typeface="Verdana"/>
              <a:buChar char="●"/>
            </a:pPr>
            <a:r>
              <a:rPr b="0" i="0" lang="pt-BR" sz="1150" u="none" cap="none" strike="noStrike">
                <a:solidFill>
                  <a:schemeClr val="dk1"/>
                </a:solidFill>
                <a:highlight>
                  <a:srgbClr val="FFFFFF"/>
                </a:highlight>
                <a:latin typeface="Verdana"/>
                <a:ea typeface="Verdana"/>
                <a:cs typeface="Verdana"/>
                <a:sym typeface="Verdana"/>
              </a:rPr>
              <a:t>&lt;time&gt;</a:t>
            </a:r>
            <a:endParaRPr b="0" i="0" sz="1150" u="none" cap="none" strike="noStrike">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1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u="sng">
                <a:solidFill>
                  <a:schemeClr val="hlink"/>
                </a:solidFill>
                <a:hlinkClick r:id="rId3"/>
              </a:rPr>
              <a:t>Cabeçalho (header)</a:t>
            </a:r>
            <a:endParaRPr u="sng">
              <a:solidFill>
                <a:schemeClr val="accent5"/>
              </a:solidFill>
            </a:endParaRPr>
          </a:p>
        </p:txBody>
      </p:sp>
      <p:sp>
        <p:nvSpPr>
          <p:cNvPr id="808" name="Google Shape;808;p1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pt-BR">
                <a:solidFill>
                  <a:srgbClr val="252525"/>
                </a:solidFill>
              </a:rPr>
              <a:t>O elemento </a:t>
            </a:r>
            <a:r>
              <a:rPr lang="pt-BR">
                <a:solidFill>
                  <a:srgbClr val="252525"/>
                </a:solidFill>
                <a:highlight>
                  <a:srgbClr val="F1F1F1"/>
                </a:highlight>
              </a:rPr>
              <a:t>&lt;header&gt;</a:t>
            </a:r>
            <a:r>
              <a:rPr lang="pt-BR">
                <a:solidFill>
                  <a:srgbClr val="252525"/>
                </a:solidFill>
              </a:rPr>
              <a:t> representa um contêiner para conteúdo introdutório ou um conjunto de links de navegação.</a:t>
            </a:r>
            <a:endParaRPr>
              <a:solidFill>
                <a:srgbClr val="252525"/>
              </a:solidFill>
            </a:endParaRPr>
          </a:p>
          <a:p>
            <a:pPr indent="0" lvl="0" marL="0" rtl="0" algn="l">
              <a:lnSpc>
                <a:spcPct val="115000"/>
              </a:lnSpc>
              <a:spcBef>
                <a:spcPts val="1600"/>
              </a:spcBef>
              <a:spcAft>
                <a:spcPts val="0"/>
              </a:spcAft>
              <a:buSzPts val="1800"/>
              <a:buNone/>
            </a:pPr>
            <a:r>
              <a:rPr lang="pt-BR">
                <a:solidFill>
                  <a:srgbClr val="252525"/>
                </a:solidFill>
              </a:rPr>
              <a:t>Um elemento </a:t>
            </a:r>
            <a:r>
              <a:rPr lang="pt-BR">
                <a:solidFill>
                  <a:srgbClr val="DC143C"/>
                </a:solidFill>
                <a:highlight>
                  <a:srgbClr val="F1F1F1"/>
                </a:highlight>
              </a:rPr>
              <a:t>&lt;header&gt;</a:t>
            </a:r>
            <a:r>
              <a:rPr lang="pt-BR">
                <a:solidFill>
                  <a:srgbClr val="252525"/>
                </a:solidFill>
              </a:rPr>
              <a:t> normalmente contém:</a:t>
            </a:r>
            <a:endParaRPr>
              <a:solidFill>
                <a:srgbClr val="252525"/>
              </a:solidFill>
            </a:endParaRPr>
          </a:p>
          <a:p>
            <a:pPr indent="-342900" lvl="0" marL="457200" rtl="0" algn="l">
              <a:lnSpc>
                <a:spcPct val="115000"/>
              </a:lnSpc>
              <a:spcBef>
                <a:spcPts val="1600"/>
              </a:spcBef>
              <a:spcAft>
                <a:spcPts val="0"/>
              </a:spcAft>
              <a:buClr>
                <a:srgbClr val="252525"/>
              </a:buClr>
              <a:buSzPts val="1800"/>
              <a:buChar char="●"/>
            </a:pPr>
            <a:r>
              <a:rPr lang="pt-BR">
                <a:solidFill>
                  <a:srgbClr val="252525"/>
                </a:solidFill>
              </a:rPr>
              <a:t>um ou mais elementos de título (&lt;h1&gt; - &lt;h6&gt;)</a:t>
            </a:r>
            <a:endParaRPr>
              <a:solidFill>
                <a:srgbClr val="252525"/>
              </a:solidFill>
            </a:endParaRPr>
          </a:p>
          <a:p>
            <a:pPr indent="-342900" lvl="0" marL="457200" rtl="0" algn="l">
              <a:lnSpc>
                <a:spcPct val="115000"/>
              </a:lnSpc>
              <a:spcBef>
                <a:spcPts val="0"/>
              </a:spcBef>
              <a:spcAft>
                <a:spcPts val="0"/>
              </a:spcAft>
              <a:buClr>
                <a:srgbClr val="252525"/>
              </a:buClr>
              <a:buSzPts val="1800"/>
              <a:buChar char="●"/>
            </a:pPr>
            <a:r>
              <a:rPr lang="pt-BR">
                <a:solidFill>
                  <a:srgbClr val="252525"/>
                </a:solidFill>
              </a:rPr>
              <a:t>logotipo ou ícone</a:t>
            </a:r>
            <a:endParaRPr>
              <a:solidFill>
                <a:srgbClr val="252525"/>
              </a:solidFill>
            </a:endParaRPr>
          </a:p>
          <a:p>
            <a:pPr indent="-342900" lvl="0" marL="457200" rtl="0" algn="l">
              <a:lnSpc>
                <a:spcPct val="115000"/>
              </a:lnSpc>
              <a:spcBef>
                <a:spcPts val="0"/>
              </a:spcBef>
              <a:spcAft>
                <a:spcPts val="0"/>
              </a:spcAft>
              <a:buClr>
                <a:srgbClr val="252525"/>
              </a:buClr>
              <a:buSzPts val="1800"/>
              <a:buChar char="●"/>
            </a:pPr>
            <a:r>
              <a:rPr lang="pt-BR">
                <a:solidFill>
                  <a:srgbClr val="252525"/>
                </a:solidFill>
              </a:rPr>
              <a:t>informação de autoria</a:t>
            </a:r>
            <a:endParaRPr>
              <a:solidFill>
                <a:srgbClr val="252525"/>
              </a:solidFill>
            </a:endParaRPr>
          </a:p>
          <a:p>
            <a:pPr indent="0" lvl="0" marL="0" rtl="0" algn="l">
              <a:lnSpc>
                <a:spcPct val="115000"/>
              </a:lnSpc>
              <a:spcBef>
                <a:spcPts val="1600"/>
              </a:spcBef>
              <a:spcAft>
                <a:spcPts val="0"/>
              </a:spcAft>
              <a:buSzPts val="1800"/>
              <a:buNone/>
            </a:pPr>
            <a:r>
              <a:rPr lang="pt-BR">
                <a:solidFill>
                  <a:srgbClr val="252525"/>
                </a:solidFill>
              </a:rPr>
              <a:t>Observação : </a:t>
            </a:r>
            <a:r>
              <a:rPr lang="pt-BR">
                <a:solidFill>
                  <a:schemeClr val="dk1"/>
                </a:solidFill>
              </a:rPr>
              <a:t>Você pode ter vários elementos </a:t>
            </a:r>
            <a:r>
              <a:rPr lang="pt-BR">
                <a:solidFill>
                  <a:srgbClr val="DC143C"/>
                </a:solidFill>
                <a:highlight>
                  <a:srgbClr val="F1F1F1"/>
                </a:highlight>
              </a:rPr>
              <a:t>&lt;header&gt;</a:t>
            </a:r>
            <a:r>
              <a:rPr lang="pt-BR">
                <a:solidFill>
                  <a:schemeClr val="dk1"/>
                </a:solidFill>
              </a:rPr>
              <a:t> em um documento HTML. No entanto,</a:t>
            </a:r>
            <a:r>
              <a:rPr lang="pt-BR">
                <a:solidFill>
                  <a:srgbClr val="DC143C"/>
                </a:solidFill>
                <a:highlight>
                  <a:srgbClr val="F1F1F1"/>
                </a:highlight>
              </a:rPr>
              <a:t>&lt;header&gt;</a:t>
            </a:r>
            <a:r>
              <a:rPr lang="pt-BR">
                <a:solidFill>
                  <a:schemeClr val="dk1"/>
                </a:solidFill>
              </a:rPr>
              <a:t> não pode ser colocado em um </a:t>
            </a:r>
            <a:r>
              <a:rPr lang="pt-BR">
                <a:solidFill>
                  <a:srgbClr val="DC143C"/>
                </a:solidFill>
                <a:highlight>
                  <a:srgbClr val="F1F1F1"/>
                </a:highlight>
              </a:rPr>
              <a:t>&lt;footer&gt;</a:t>
            </a:r>
            <a:r>
              <a:rPr lang="pt-BR">
                <a:solidFill>
                  <a:schemeClr val="dk1"/>
                </a:solidFill>
                <a:highlight>
                  <a:srgbClr val="FFFFFF"/>
                </a:highlight>
              </a:rPr>
              <a:t>, </a:t>
            </a:r>
            <a:r>
              <a:rPr lang="pt-BR">
                <a:solidFill>
                  <a:srgbClr val="DC143C"/>
                </a:solidFill>
                <a:highlight>
                  <a:srgbClr val="F1F1F1"/>
                </a:highlight>
              </a:rPr>
              <a:t>&lt;address&gt;</a:t>
            </a:r>
            <a:r>
              <a:rPr lang="pt-BR">
                <a:solidFill>
                  <a:schemeClr val="dk1"/>
                </a:solidFill>
              </a:rPr>
              <a:t> ou outro elemento </a:t>
            </a:r>
            <a:r>
              <a:rPr lang="pt-BR">
                <a:solidFill>
                  <a:srgbClr val="DC143C"/>
                </a:solidFill>
                <a:highlight>
                  <a:srgbClr val="F1F1F1"/>
                </a:highlight>
              </a:rPr>
              <a:t>&lt;header&gt;</a:t>
            </a:r>
            <a:r>
              <a:rPr lang="pt-BR">
                <a:solidFill>
                  <a:schemeClr val="dk1"/>
                </a:solidFill>
              </a:rPr>
              <a:t>.</a:t>
            </a:r>
            <a:endParaRPr>
              <a:solidFill>
                <a:srgbClr val="252525"/>
              </a:solidFill>
            </a:endParaRPr>
          </a:p>
          <a:p>
            <a:pPr indent="0" lvl="0" marL="0" rtl="0" algn="l">
              <a:lnSpc>
                <a:spcPct val="115000"/>
              </a:lnSpc>
              <a:spcBef>
                <a:spcPts val="1600"/>
              </a:spcBef>
              <a:spcAft>
                <a:spcPts val="1600"/>
              </a:spcAft>
              <a:buSzPts val="1800"/>
              <a:buNone/>
            </a:pPr>
            <a:r>
              <a:t/>
            </a:r>
            <a:endParaRPr>
              <a:solidFill>
                <a:srgbClr val="252525"/>
              </a:solidFill>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1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u="sng">
                <a:solidFill>
                  <a:schemeClr val="hlink"/>
                </a:solidFill>
                <a:hlinkClick r:id="rId3"/>
              </a:rPr>
              <a:t>Elemento HTML</a:t>
            </a:r>
            <a:r>
              <a:rPr lang="pt-BR" u="sng">
                <a:solidFill>
                  <a:schemeClr val="hlink"/>
                </a:solidFill>
                <a:hlinkClick r:id="rId4"/>
              </a:rPr>
              <a:t>(nav)</a:t>
            </a:r>
            <a:endParaRPr u="sng">
              <a:solidFill>
                <a:schemeClr val="accent5"/>
              </a:solidFill>
            </a:endParaRPr>
          </a:p>
        </p:txBody>
      </p:sp>
      <p:sp>
        <p:nvSpPr>
          <p:cNvPr id="814" name="Google Shape;814;p1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pt-BR">
                <a:solidFill>
                  <a:srgbClr val="252525"/>
                </a:solidFill>
              </a:rPr>
              <a:t>O elemento </a:t>
            </a:r>
            <a:r>
              <a:rPr lang="pt-BR">
                <a:solidFill>
                  <a:srgbClr val="252525"/>
                </a:solidFill>
                <a:highlight>
                  <a:srgbClr val="F1F1F1"/>
                </a:highlight>
              </a:rPr>
              <a:t>&lt;nav&gt;</a:t>
            </a:r>
            <a:r>
              <a:rPr lang="pt-BR">
                <a:solidFill>
                  <a:srgbClr val="252525"/>
                </a:solidFill>
              </a:rPr>
              <a:t> define um conjunto de links de navegação</a:t>
            </a:r>
            <a:endParaRPr>
              <a:solidFill>
                <a:srgbClr val="252525"/>
              </a:solidFill>
            </a:endParaRPr>
          </a:p>
          <a:p>
            <a:pPr indent="-342900" lvl="0" marL="457200" rtl="0" algn="l">
              <a:lnSpc>
                <a:spcPct val="115000"/>
              </a:lnSpc>
              <a:spcBef>
                <a:spcPts val="1600"/>
              </a:spcBef>
              <a:spcAft>
                <a:spcPts val="0"/>
              </a:spcAft>
              <a:buClr>
                <a:srgbClr val="252525"/>
              </a:buClr>
              <a:buSzPts val="1800"/>
              <a:buChar char="●"/>
            </a:pPr>
            <a:r>
              <a:rPr lang="pt-BR">
                <a:solidFill>
                  <a:srgbClr val="252525"/>
                </a:solidFill>
              </a:rPr>
              <a:t>Nem todos os links de um documento devem estar dentro de um elemento &lt;nav&gt;. Este </a:t>
            </a:r>
            <a:r>
              <a:rPr lang="pt-BR"/>
              <a:t>destina-se apenas ao bloco principal de links de navegação.</a:t>
            </a:r>
            <a:endParaRPr/>
          </a:p>
          <a:p>
            <a:pPr indent="-342900" lvl="0" marL="457200" rtl="0" algn="l">
              <a:lnSpc>
                <a:spcPct val="115000"/>
              </a:lnSpc>
              <a:spcBef>
                <a:spcPts val="0"/>
              </a:spcBef>
              <a:spcAft>
                <a:spcPts val="0"/>
              </a:spcAft>
              <a:buSzPts val="1800"/>
              <a:buChar char="●"/>
            </a:pPr>
            <a:r>
              <a:rPr lang="pt-BR">
                <a:solidFill>
                  <a:schemeClr val="dk1"/>
                </a:solidFill>
              </a:rPr>
              <a:t>Navegadores e leitores de tela para usuários com deficiência, podem usar esse elemento para determinar se a renderização inicial desse conteúdo deve ser omitida.</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1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u="sng">
                <a:solidFill>
                  <a:schemeClr val="hlink"/>
                </a:solidFill>
                <a:hlinkClick r:id="rId3"/>
              </a:rPr>
              <a:t>Elemento HTML(section)</a:t>
            </a:r>
            <a:endParaRPr u="sng">
              <a:solidFill>
                <a:schemeClr val="accent5"/>
              </a:solidFill>
            </a:endParaRPr>
          </a:p>
        </p:txBody>
      </p:sp>
      <p:sp>
        <p:nvSpPr>
          <p:cNvPr id="820" name="Google Shape;820;p1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spcBef>
                <a:spcPts val="1400"/>
              </a:spcBef>
              <a:spcAft>
                <a:spcPts val="0"/>
              </a:spcAft>
              <a:buSzPts val="1800"/>
              <a:buChar char="●"/>
            </a:pPr>
            <a:r>
              <a:rPr lang="pt-BR">
                <a:solidFill>
                  <a:schemeClr val="dk1"/>
                </a:solidFill>
                <a:highlight>
                  <a:srgbClr val="FFFFFF"/>
                </a:highlight>
              </a:rPr>
              <a:t>O elemento </a:t>
            </a:r>
            <a:r>
              <a:rPr lang="pt-BR">
                <a:solidFill>
                  <a:srgbClr val="DC143C"/>
                </a:solidFill>
                <a:highlight>
                  <a:srgbClr val="FFFFFF"/>
                </a:highlight>
              </a:rPr>
              <a:t>&lt;section&gt;</a:t>
            </a:r>
            <a:r>
              <a:rPr lang="pt-BR">
                <a:solidFill>
                  <a:schemeClr val="dk1"/>
                </a:solidFill>
                <a:highlight>
                  <a:srgbClr val="FFFFFF"/>
                </a:highlight>
              </a:rPr>
              <a:t> define uma seção em um documento.</a:t>
            </a:r>
            <a:endParaRPr>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pt-BR">
                <a:solidFill>
                  <a:schemeClr val="dk1"/>
                </a:solidFill>
                <a:highlight>
                  <a:srgbClr val="FFFFFF"/>
                </a:highlight>
              </a:rPr>
              <a:t>De acordo com a documentação HTML do W3C: "Uma seção é um agrupamento temático de conteúdo, normalmente com um título."</a:t>
            </a:r>
            <a:endParaRPr>
              <a:solidFill>
                <a:schemeClr val="dk1"/>
              </a:solidFill>
              <a:highlight>
                <a:srgbClr val="FFFFFF"/>
              </a:highlight>
            </a:endParaRPr>
          </a:p>
          <a:p>
            <a:pPr indent="0" lvl="0" marL="0" rtl="0" algn="l">
              <a:spcBef>
                <a:spcPts val="1400"/>
              </a:spcBef>
              <a:spcAft>
                <a:spcPts val="0"/>
              </a:spcAft>
              <a:buNone/>
            </a:pPr>
            <a:r>
              <a:rPr lang="pt-BR">
                <a:solidFill>
                  <a:schemeClr val="dk1"/>
                </a:solidFill>
                <a:highlight>
                  <a:srgbClr val="FFFFFF"/>
                </a:highlight>
              </a:rPr>
              <a:t>Exemplos de onde um elemento </a:t>
            </a:r>
            <a:r>
              <a:rPr lang="pt-BR">
                <a:solidFill>
                  <a:srgbClr val="DC143C"/>
                </a:solidFill>
                <a:highlight>
                  <a:srgbClr val="FFFFFF"/>
                </a:highlight>
              </a:rPr>
              <a:t>&lt;section&gt;</a:t>
            </a:r>
            <a:r>
              <a:rPr lang="pt-BR">
                <a:solidFill>
                  <a:schemeClr val="dk1"/>
                </a:solidFill>
                <a:highlight>
                  <a:srgbClr val="FFFFFF"/>
                </a:highlight>
              </a:rPr>
              <a:t> pode ser usado:</a:t>
            </a:r>
            <a:endParaRPr>
              <a:solidFill>
                <a:schemeClr val="dk1"/>
              </a:solidFill>
              <a:highlight>
                <a:srgbClr val="FFFFFF"/>
              </a:highlight>
            </a:endParaRPr>
          </a:p>
          <a:p>
            <a:pPr indent="-342900" lvl="0" marL="457200" rtl="0" algn="l">
              <a:spcBef>
                <a:spcPts val="1400"/>
              </a:spcBef>
              <a:spcAft>
                <a:spcPts val="0"/>
              </a:spcAft>
              <a:buClr>
                <a:schemeClr val="dk1"/>
              </a:buClr>
              <a:buSzPts val="1800"/>
              <a:buFont typeface="Arial"/>
              <a:buChar char="●"/>
            </a:pPr>
            <a:r>
              <a:rPr lang="pt-BR">
                <a:solidFill>
                  <a:schemeClr val="dk1"/>
                </a:solidFill>
                <a:highlight>
                  <a:srgbClr val="FFFFFF"/>
                </a:highlight>
              </a:rPr>
              <a:t>Capítulos</a:t>
            </a:r>
            <a:endParaRPr>
              <a:solidFill>
                <a:schemeClr val="dk1"/>
              </a:solidFill>
              <a:highlight>
                <a:srgbClr val="FFFFFF"/>
              </a:highlight>
            </a:endParaRPr>
          </a:p>
          <a:p>
            <a:pPr indent="-342900" lvl="0" marL="457200" rtl="0" algn="l">
              <a:spcBef>
                <a:spcPts val="0"/>
              </a:spcBef>
              <a:spcAft>
                <a:spcPts val="0"/>
              </a:spcAft>
              <a:buClr>
                <a:schemeClr val="dk1"/>
              </a:buClr>
              <a:buSzPts val="1800"/>
              <a:buFont typeface="Arial"/>
              <a:buChar char="●"/>
            </a:pPr>
            <a:r>
              <a:rPr lang="pt-BR">
                <a:solidFill>
                  <a:schemeClr val="dk1"/>
                </a:solidFill>
                <a:highlight>
                  <a:srgbClr val="FFFFFF"/>
                </a:highlight>
              </a:rPr>
              <a:t>Introdução</a:t>
            </a:r>
            <a:endParaRPr>
              <a:solidFill>
                <a:schemeClr val="dk1"/>
              </a:solidFill>
              <a:highlight>
                <a:srgbClr val="FFFFFF"/>
              </a:highlight>
            </a:endParaRPr>
          </a:p>
          <a:p>
            <a:pPr indent="-342900" lvl="0" marL="457200" rtl="0" algn="l">
              <a:spcBef>
                <a:spcPts val="0"/>
              </a:spcBef>
              <a:spcAft>
                <a:spcPts val="0"/>
              </a:spcAft>
              <a:buClr>
                <a:schemeClr val="dk1"/>
              </a:buClr>
              <a:buSzPts val="1800"/>
              <a:buFont typeface="Arial"/>
              <a:buChar char="●"/>
            </a:pPr>
            <a:r>
              <a:rPr lang="pt-BR">
                <a:solidFill>
                  <a:schemeClr val="dk1"/>
                </a:solidFill>
                <a:highlight>
                  <a:srgbClr val="FFFFFF"/>
                </a:highlight>
              </a:rPr>
              <a:t>Novos itens</a:t>
            </a:r>
            <a:endParaRPr>
              <a:solidFill>
                <a:schemeClr val="dk1"/>
              </a:solidFill>
              <a:highlight>
                <a:srgbClr val="FFFFFF"/>
              </a:highlight>
            </a:endParaRPr>
          </a:p>
          <a:p>
            <a:pPr indent="-342900" lvl="0" marL="457200" rtl="0" algn="l">
              <a:spcBef>
                <a:spcPts val="0"/>
              </a:spcBef>
              <a:spcAft>
                <a:spcPts val="0"/>
              </a:spcAft>
              <a:buClr>
                <a:schemeClr val="dk1"/>
              </a:buClr>
              <a:buSzPts val="1800"/>
              <a:buFont typeface="Arial"/>
              <a:buChar char="●"/>
            </a:pPr>
            <a:r>
              <a:rPr lang="pt-BR">
                <a:solidFill>
                  <a:schemeClr val="dk1"/>
                </a:solidFill>
                <a:highlight>
                  <a:srgbClr val="FFFFFF"/>
                </a:highlight>
              </a:rPr>
              <a:t>Informações de Contato</a:t>
            </a:r>
            <a:endParaRPr>
              <a:solidFill>
                <a:schemeClr val="dk1"/>
              </a:solidFill>
              <a:highlight>
                <a:srgbClr val="FFFFFF"/>
              </a:highlight>
            </a:endParaRPr>
          </a:p>
          <a:p>
            <a:pPr indent="0" lvl="0" marL="0" rtl="0" algn="l">
              <a:spcBef>
                <a:spcPts val="1400"/>
              </a:spcBef>
              <a:spcAft>
                <a:spcPts val="0"/>
              </a:spcAft>
              <a:buNone/>
            </a:pPr>
            <a:r>
              <a:t/>
            </a:r>
            <a:endParaRPr>
              <a:solidFill>
                <a:schemeClr val="dk1"/>
              </a:solidFill>
              <a:highlight>
                <a:srgbClr val="FFFFFF"/>
              </a:highlight>
            </a:endParaRPr>
          </a:p>
          <a:p>
            <a:pPr indent="0" lvl="0" marL="457200" rtl="0" algn="l">
              <a:lnSpc>
                <a:spcPct val="115000"/>
              </a:lnSpc>
              <a:spcBef>
                <a:spcPts val="1600"/>
              </a:spcBef>
              <a:spcAft>
                <a:spcPts val="0"/>
              </a:spcAft>
              <a:buNone/>
            </a:pPr>
            <a:r>
              <a:t/>
            </a:r>
            <a:endParaRPr>
              <a:solidFill>
                <a:srgbClr val="252525"/>
              </a:solidFill>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1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u="sng">
                <a:solidFill>
                  <a:schemeClr val="hlink"/>
                </a:solidFill>
                <a:hlinkClick r:id="rId3"/>
              </a:rPr>
              <a:t>Elemento HTML(article)</a:t>
            </a:r>
            <a:endParaRPr u="sng">
              <a:solidFill>
                <a:schemeClr val="accent5"/>
              </a:solidFill>
            </a:endParaRPr>
          </a:p>
        </p:txBody>
      </p:sp>
      <p:sp>
        <p:nvSpPr>
          <p:cNvPr id="826" name="Google Shape;826;p1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spcBef>
                <a:spcPts val="1400"/>
              </a:spcBef>
              <a:spcAft>
                <a:spcPts val="0"/>
              </a:spcAft>
              <a:buSzPts val="1800"/>
              <a:buChar char="●"/>
            </a:pPr>
            <a:r>
              <a:rPr lang="pt-BR">
                <a:solidFill>
                  <a:schemeClr val="dk1"/>
                </a:solidFill>
                <a:highlight>
                  <a:srgbClr val="FFFFFF"/>
                </a:highlight>
              </a:rPr>
              <a:t>O </a:t>
            </a:r>
            <a:r>
              <a:rPr lang="pt-BR">
                <a:solidFill>
                  <a:srgbClr val="DC143C"/>
                </a:solidFill>
                <a:highlight>
                  <a:srgbClr val="FFFFFF"/>
                </a:highlight>
              </a:rPr>
              <a:t>&lt;article&gt;</a:t>
            </a:r>
            <a:r>
              <a:rPr lang="pt-BR">
                <a:solidFill>
                  <a:schemeClr val="dk1"/>
                </a:solidFill>
                <a:highlight>
                  <a:srgbClr val="FFFFFF"/>
                </a:highlight>
              </a:rPr>
              <a:t>elemento especifica conteúdo independente e autocontido.</a:t>
            </a:r>
            <a:endParaRPr>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pt-BR">
                <a:solidFill>
                  <a:schemeClr val="dk1"/>
                </a:solidFill>
                <a:highlight>
                  <a:srgbClr val="FFFFFF"/>
                </a:highlight>
              </a:rPr>
              <a:t>Um artigo deve fazer sentido por si só e deve ser possível distribuí-lo independentemente do resto do site.</a:t>
            </a:r>
            <a:endParaRPr>
              <a:solidFill>
                <a:schemeClr val="dk1"/>
              </a:solidFill>
              <a:highlight>
                <a:srgbClr val="FFFFFF"/>
              </a:highlight>
            </a:endParaRPr>
          </a:p>
          <a:p>
            <a:pPr indent="0" lvl="0" marL="0" rtl="0" algn="l">
              <a:spcBef>
                <a:spcPts val="1400"/>
              </a:spcBef>
              <a:spcAft>
                <a:spcPts val="0"/>
              </a:spcAft>
              <a:buNone/>
            </a:pPr>
            <a:r>
              <a:rPr lang="pt-BR">
                <a:solidFill>
                  <a:schemeClr val="dk1"/>
                </a:solidFill>
                <a:highlight>
                  <a:srgbClr val="FFFFFF"/>
                </a:highlight>
              </a:rPr>
              <a:t>Exemplos de onde o </a:t>
            </a:r>
            <a:r>
              <a:rPr lang="pt-BR">
                <a:solidFill>
                  <a:srgbClr val="DC143C"/>
                </a:solidFill>
                <a:highlight>
                  <a:srgbClr val="FFFFFF"/>
                </a:highlight>
              </a:rPr>
              <a:t>&lt;article&gt;</a:t>
            </a:r>
            <a:r>
              <a:rPr lang="pt-BR">
                <a:solidFill>
                  <a:schemeClr val="dk1"/>
                </a:solidFill>
                <a:highlight>
                  <a:srgbClr val="FFFFFF"/>
                </a:highlight>
              </a:rPr>
              <a:t>elemento pode ser usado:</a:t>
            </a:r>
            <a:endParaRPr>
              <a:solidFill>
                <a:schemeClr val="dk1"/>
              </a:solidFill>
              <a:highlight>
                <a:srgbClr val="FFFFFF"/>
              </a:highlight>
            </a:endParaRPr>
          </a:p>
          <a:p>
            <a:pPr indent="-342900" lvl="0" marL="457200" rtl="0" algn="l">
              <a:spcBef>
                <a:spcPts val="1400"/>
              </a:spcBef>
              <a:spcAft>
                <a:spcPts val="0"/>
              </a:spcAft>
              <a:buClr>
                <a:schemeClr val="dk1"/>
              </a:buClr>
              <a:buSzPts val="1800"/>
              <a:buFont typeface="Arial"/>
              <a:buChar char="●"/>
            </a:pPr>
            <a:r>
              <a:rPr lang="pt-BR">
                <a:solidFill>
                  <a:schemeClr val="dk1"/>
                </a:solidFill>
                <a:highlight>
                  <a:srgbClr val="FFFFFF"/>
                </a:highlight>
              </a:rPr>
              <a:t>Postagens do fórum</a:t>
            </a:r>
            <a:endParaRPr>
              <a:solidFill>
                <a:schemeClr val="dk1"/>
              </a:solidFill>
              <a:highlight>
                <a:srgbClr val="FFFFFF"/>
              </a:highlight>
            </a:endParaRPr>
          </a:p>
          <a:p>
            <a:pPr indent="-342900" lvl="0" marL="457200" rtl="0" algn="l">
              <a:spcBef>
                <a:spcPts val="0"/>
              </a:spcBef>
              <a:spcAft>
                <a:spcPts val="0"/>
              </a:spcAft>
              <a:buClr>
                <a:schemeClr val="dk1"/>
              </a:buClr>
              <a:buSzPts val="1800"/>
              <a:buFont typeface="Arial"/>
              <a:buChar char="●"/>
            </a:pPr>
            <a:r>
              <a:rPr lang="pt-BR">
                <a:solidFill>
                  <a:schemeClr val="dk1"/>
                </a:solidFill>
                <a:highlight>
                  <a:srgbClr val="FFFFFF"/>
                </a:highlight>
              </a:rPr>
              <a:t>Postagens no blog</a:t>
            </a:r>
            <a:endParaRPr>
              <a:solidFill>
                <a:schemeClr val="dk1"/>
              </a:solidFill>
              <a:highlight>
                <a:srgbClr val="FFFFFF"/>
              </a:highlight>
            </a:endParaRPr>
          </a:p>
          <a:p>
            <a:pPr indent="-342900" lvl="0" marL="457200" rtl="0" algn="l">
              <a:spcBef>
                <a:spcPts val="0"/>
              </a:spcBef>
              <a:spcAft>
                <a:spcPts val="0"/>
              </a:spcAft>
              <a:buClr>
                <a:schemeClr val="dk1"/>
              </a:buClr>
              <a:buSzPts val="1800"/>
              <a:buFont typeface="Arial"/>
              <a:buChar char="●"/>
            </a:pPr>
            <a:r>
              <a:rPr lang="pt-BR">
                <a:solidFill>
                  <a:schemeClr val="dk1"/>
                </a:solidFill>
                <a:highlight>
                  <a:srgbClr val="FFFFFF"/>
                </a:highlight>
              </a:rPr>
              <a:t>Comentários do usuário</a:t>
            </a:r>
            <a:endParaRPr>
              <a:solidFill>
                <a:schemeClr val="dk1"/>
              </a:solidFill>
              <a:highlight>
                <a:srgbClr val="FFFFFF"/>
              </a:highlight>
            </a:endParaRPr>
          </a:p>
          <a:p>
            <a:pPr indent="-342900" lvl="0" marL="457200" rtl="0" algn="l">
              <a:spcBef>
                <a:spcPts val="0"/>
              </a:spcBef>
              <a:spcAft>
                <a:spcPts val="0"/>
              </a:spcAft>
              <a:buClr>
                <a:schemeClr val="dk1"/>
              </a:buClr>
              <a:buSzPts val="1800"/>
              <a:buFont typeface="Arial"/>
              <a:buChar char="●"/>
            </a:pPr>
            <a:r>
              <a:rPr lang="pt-BR">
                <a:solidFill>
                  <a:schemeClr val="dk1"/>
                </a:solidFill>
                <a:highlight>
                  <a:srgbClr val="FFFFFF"/>
                </a:highlight>
              </a:rPr>
              <a:t>Cartões de produto</a:t>
            </a:r>
            <a:endParaRPr>
              <a:solidFill>
                <a:schemeClr val="dk1"/>
              </a:solidFill>
              <a:highlight>
                <a:srgbClr val="FFFFFF"/>
              </a:highlight>
            </a:endParaRPr>
          </a:p>
          <a:p>
            <a:pPr indent="-342900" lvl="0" marL="457200" rtl="0" algn="l">
              <a:spcBef>
                <a:spcPts val="0"/>
              </a:spcBef>
              <a:spcAft>
                <a:spcPts val="0"/>
              </a:spcAft>
              <a:buClr>
                <a:schemeClr val="dk1"/>
              </a:buClr>
              <a:buSzPts val="1800"/>
              <a:buFont typeface="Arial"/>
              <a:buChar char="●"/>
            </a:pPr>
            <a:r>
              <a:rPr lang="pt-BR">
                <a:solidFill>
                  <a:schemeClr val="dk1"/>
                </a:solidFill>
                <a:highlight>
                  <a:srgbClr val="FFFFFF"/>
                </a:highlight>
              </a:rPr>
              <a:t>Artigos de jornal</a:t>
            </a:r>
            <a:endParaRPr>
              <a:solidFill>
                <a:schemeClr val="dk1"/>
              </a:solidFill>
              <a:highlight>
                <a:srgbClr val="FFFFFF"/>
              </a:highlight>
            </a:endParaRPr>
          </a:p>
          <a:p>
            <a:pPr indent="0" lvl="0" marL="457200" rtl="0" algn="l">
              <a:spcBef>
                <a:spcPts val="1100"/>
              </a:spcBef>
              <a:spcAft>
                <a:spcPts val="0"/>
              </a:spcAft>
              <a:buNone/>
            </a:pPr>
            <a:r>
              <a:t/>
            </a:r>
            <a:endParaRPr>
              <a:solidFill>
                <a:schemeClr val="dk1"/>
              </a:solidFill>
              <a:highlight>
                <a:srgbClr val="FFFFFF"/>
              </a:highlight>
            </a:endParaRPr>
          </a:p>
          <a:p>
            <a:pPr indent="0" lvl="0" marL="0" rtl="0" algn="l">
              <a:spcBef>
                <a:spcPts val="1400"/>
              </a:spcBef>
              <a:spcAft>
                <a:spcPts val="0"/>
              </a:spcAft>
              <a:buNone/>
            </a:pPr>
            <a:r>
              <a:t/>
            </a:r>
            <a:endParaRPr>
              <a:solidFill>
                <a:schemeClr val="dk1"/>
              </a:solidFill>
              <a:highlight>
                <a:srgbClr val="FFFFFF"/>
              </a:highlight>
            </a:endParaRPr>
          </a:p>
          <a:p>
            <a:pPr indent="0" lvl="0" marL="457200" rtl="0" algn="l">
              <a:lnSpc>
                <a:spcPct val="115000"/>
              </a:lnSpc>
              <a:spcBef>
                <a:spcPts val="1600"/>
              </a:spcBef>
              <a:spcAft>
                <a:spcPts val="0"/>
              </a:spcAft>
              <a:buNone/>
            </a:pPr>
            <a:r>
              <a:t/>
            </a:r>
            <a:endParaRPr>
              <a:solidFill>
                <a:srgbClr val="252525"/>
              </a:solidFill>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1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u="sng">
                <a:solidFill>
                  <a:schemeClr val="hlink"/>
                </a:solidFill>
                <a:hlinkClick r:id="rId3"/>
              </a:rPr>
              <a:t>Elemento HTML(aside)</a:t>
            </a:r>
            <a:endParaRPr u="sng">
              <a:solidFill>
                <a:schemeClr val="accent5"/>
              </a:solidFill>
            </a:endParaRPr>
          </a:p>
        </p:txBody>
      </p:sp>
      <p:sp>
        <p:nvSpPr>
          <p:cNvPr id="832" name="Google Shape;832;p1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spcBef>
                <a:spcPts val="1400"/>
              </a:spcBef>
              <a:spcAft>
                <a:spcPts val="0"/>
              </a:spcAft>
              <a:buClr>
                <a:schemeClr val="dk1"/>
              </a:buClr>
              <a:buSzPts val="1800"/>
              <a:buChar char="●"/>
            </a:pPr>
            <a:r>
              <a:rPr lang="pt-BR">
                <a:solidFill>
                  <a:schemeClr val="dk1"/>
                </a:solidFill>
                <a:highlight>
                  <a:srgbClr val="FFFFFF"/>
                </a:highlight>
              </a:rPr>
              <a:t>O elemento </a:t>
            </a:r>
            <a:r>
              <a:rPr lang="pt-BR">
                <a:solidFill>
                  <a:srgbClr val="DC143C"/>
                </a:solidFill>
                <a:highlight>
                  <a:srgbClr val="FFFFFF"/>
                </a:highlight>
              </a:rPr>
              <a:t>&lt;aside&gt;</a:t>
            </a:r>
            <a:r>
              <a:rPr lang="pt-BR">
                <a:solidFill>
                  <a:schemeClr val="dk1"/>
                </a:solidFill>
                <a:highlight>
                  <a:srgbClr val="FFFFFF"/>
                </a:highlight>
              </a:rPr>
              <a:t> define algum conteúdo além do conteúdo em que é colocado (como uma barra lateral).</a:t>
            </a:r>
            <a:endParaRPr>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pt-BR">
                <a:solidFill>
                  <a:schemeClr val="dk1"/>
                </a:solidFill>
                <a:highlight>
                  <a:srgbClr val="FFFFFF"/>
                </a:highlight>
              </a:rPr>
              <a:t>O conteúdo </a:t>
            </a:r>
            <a:r>
              <a:rPr lang="pt-BR">
                <a:solidFill>
                  <a:srgbClr val="DC143C"/>
                </a:solidFill>
                <a:highlight>
                  <a:srgbClr val="FFFFFF"/>
                </a:highlight>
              </a:rPr>
              <a:t>&lt;aside&gt; </a:t>
            </a:r>
            <a:r>
              <a:rPr lang="pt-BR">
                <a:solidFill>
                  <a:schemeClr val="dk1"/>
                </a:solidFill>
                <a:highlight>
                  <a:srgbClr val="FFFFFF"/>
                </a:highlight>
              </a:rPr>
              <a:t>deve estar indiretamente relacionado ao conteúdo circundante.</a:t>
            </a:r>
            <a:endParaRPr>
              <a:solidFill>
                <a:schemeClr val="dk1"/>
              </a:solidFill>
              <a:highlight>
                <a:srgbClr val="FFFFFF"/>
              </a:highlight>
            </a:endParaRPr>
          </a:p>
          <a:p>
            <a:pPr indent="0" lvl="0" marL="457200" rtl="0" algn="l">
              <a:spcBef>
                <a:spcPts val="1400"/>
              </a:spcBef>
              <a:spcAft>
                <a:spcPts val="0"/>
              </a:spcAft>
              <a:buNone/>
            </a:pPr>
            <a:r>
              <a:t/>
            </a:r>
            <a:endParaRPr>
              <a:solidFill>
                <a:schemeClr val="dk1"/>
              </a:solidFill>
              <a:highlight>
                <a:srgbClr val="FFFFFF"/>
              </a:highlight>
            </a:endParaRPr>
          </a:p>
          <a:p>
            <a:pPr indent="0" lvl="0" marL="457200" rtl="0" algn="l">
              <a:spcBef>
                <a:spcPts val="1400"/>
              </a:spcBef>
              <a:spcAft>
                <a:spcPts val="0"/>
              </a:spcAft>
              <a:buNone/>
            </a:pPr>
            <a:r>
              <a:t/>
            </a:r>
            <a:endParaRPr>
              <a:solidFill>
                <a:schemeClr val="dk1"/>
              </a:solidFill>
              <a:highlight>
                <a:srgbClr val="FFFFFF"/>
              </a:highlight>
            </a:endParaRPr>
          </a:p>
          <a:p>
            <a:pPr indent="0" lvl="0" marL="457200" rtl="0" algn="l">
              <a:spcBef>
                <a:spcPts val="1100"/>
              </a:spcBef>
              <a:spcAft>
                <a:spcPts val="0"/>
              </a:spcAft>
              <a:buNone/>
            </a:pPr>
            <a:r>
              <a:t/>
            </a:r>
            <a:endParaRPr>
              <a:solidFill>
                <a:schemeClr val="dk1"/>
              </a:solidFill>
              <a:highlight>
                <a:srgbClr val="FFFFFF"/>
              </a:highlight>
            </a:endParaRPr>
          </a:p>
          <a:p>
            <a:pPr indent="0" lvl="0" marL="0" rtl="0" algn="l">
              <a:spcBef>
                <a:spcPts val="1400"/>
              </a:spcBef>
              <a:spcAft>
                <a:spcPts val="0"/>
              </a:spcAft>
              <a:buNone/>
            </a:pPr>
            <a:r>
              <a:t/>
            </a:r>
            <a:endParaRPr>
              <a:solidFill>
                <a:schemeClr val="dk1"/>
              </a:solidFill>
              <a:highlight>
                <a:srgbClr val="FFFFFF"/>
              </a:highlight>
            </a:endParaRPr>
          </a:p>
          <a:p>
            <a:pPr indent="0" lvl="0" marL="457200" rtl="0" algn="l">
              <a:lnSpc>
                <a:spcPct val="115000"/>
              </a:lnSpc>
              <a:spcBef>
                <a:spcPts val="1600"/>
              </a:spcBef>
              <a:spcAft>
                <a:spcPts val="0"/>
              </a:spcAft>
              <a:buNone/>
            </a:pPr>
            <a:r>
              <a:t/>
            </a:r>
            <a:endParaRPr>
              <a:solidFill>
                <a:srgbClr val="252525"/>
              </a:solidFill>
            </a:endParaRPr>
          </a:p>
        </p:txBody>
      </p:sp>
      <p:pic>
        <p:nvPicPr>
          <p:cNvPr id="833" name="Google Shape;833;p127"/>
          <p:cNvPicPr preferRelativeResize="0"/>
          <p:nvPr/>
        </p:nvPicPr>
        <p:blipFill>
          <a:blip r:embed="rId4">
            <a:alphaModFix/>
          </a:blip>
          <a:stretch>
            <a:fillRect/>
          </a:stretch>
        </p:blipFill>
        <p:spPr>
          <a:xfrm>
            <a:off x="1804763" y="2571750"/>
            <a:ext cx="5534474" cy="22775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1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u="sng">
                <a:solidFill>
                  <a:schemeClr val="hlink"/>
                </a:solidFill>
                <a:hlinkClick r:id="rId3"/>
              </a:rPr>
              <a:t>Rodapé (footer)</a:t>
            </a:r>
            <a:endParaRPr/>
          </a:p>
        </p:txBody>
      </p:sp>
      <p:sp>
        <p:nvSpPr>
          <p:cNvPr id="839" name="Google Shape;839;p1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pt-BR">
                <a:solidFill>
                  <a:srgbClr val="252525"/>
                </a:solidFill>
              </a:rPr>
              <a:t>O elemento </a:t>
            </a:r>
            <a:r>
              <a:rPr lang="pt-BR">
                <a:solidFill>
                  <a:srgbClr val="DC143C"/>
                </a:solidFill>
                <a:highlight>
                  <a:srgbClr val="F1F1F1"/>
                </a:highlight>
              </a:rPr>
              <a:t>&lt;footer&gt;</a:t>
            </a:r>
            <a:r>
              <a:rPr lang="pt-BR">
                <a:solidFill>
                  <a:srgbClr val="252525"/>
                </a:solidFill>
              </a:rPr>
              <a:t> define um rodapé para um documento ou seção.</a:t>
            </a:r>
            <a:endParaRPr>
              <a:solidFill>
                <a:srgbClr val="252525"/>
              </a:solidFill>
            </a:endParaRPr>
          </a:p>
          <a:p>
            <a:pPr indent="0" lvl="0" marL="0" rtl="0" algn="l">
              <a:lnSpc>
                <a:spcPct val="115000"/>
              </a:lnSpc>
              <a:spcBef>
                <a:spcPts val="1600"/>
              </a:spcBef>
              <a:spcAft>
                <a:spcPts val="0"/>
              </a:spcAft>
              <a:buSzPts val="1800"/>
              <a:buNone/>
            </a:pPr>
            <a:r>
              <a:rPr lang="pt-BR">
                <a:solidFill>
                  <a:srgbClr val="252525"/>
                </a:solidFill>
              </a:rPr>
              <a:t>O elemento </a:t>
            </a:r>
            <a:r>
              <a:rPr lang="pt-BR">
                <a:solidFill>
                  <a:srgbClr val="DC143C"/>
                </a:solidFill>
                <a:highlight>
                  <a:srgbClr val="F1F1F1"/>
                </a:highlight>
              </a:rPr>
              <a:t>&lt;footer&gt;</a:t>
            </a:r>
            <a:r>
              <a:rPr lang="pt-BR">
                <a:solidFill>
                  <a:srgbClr val="252525"/>
                </a:solidFill>
              </a:rPr>
              <a:t> define um rodapé para um documento ou seção.</a:t>
            </a:r>
            <a:endParaRPr>
              <a:solidFill>
                <a:srgbClr val="252525"/>
              </a:solidFill>
            </a:endParaRPr>
          </a:p>
          <a:p>
            <a:pPr indent="-342900" lvl="0" marL="457200" rtl="0" algn="l">
              <a:lnSpc>
                <a:spcPct val="115000"/>
              </a:lnSpc>
              <a:spcBef>
                <a:spcPts val="1600"/>
              </a:spcBef>
              <a:spcAft>
                <a:spcPts val="0"/>
              </a:spcAft>
              <a:buClr>
                <a:srgbClr val="252525"/>
              </a:buClr>
              <a:buSzPts val="1800"/>
              <a:buChar char="●"/>
            </a:pPr>
            <a:r>
              <a:rPr lang="pt-BR">
                <a:solidFill>
                  <a:srgbClr val="252525"/>
                </a:solidFill>
              </a:rPr>
              <a:t>Informação de autoria</a:t>
            </a:r>
            <a:endParaRPr>
              <a:solidFill>
                <a:srgbClr val="252525"/>
              </a:solidFill>
            </a:endParaRPr>
          </a:p>
          <a:p>
            <a:pPr indent="-342900" lvl="0" marL="457200" rtl="0" algn="l">
              <a:lnSpc>
                <a:spcPct val="115000"/>
              </a:lnSpc>
              <a:spcBef>
                <a:spcPts val="0"/>
              </a:spcBef>
              <a:spcAft>
                <a:spcPts val="0"/>
              </a:spcAft>
              <a:buClr>
                <a:srgbClr val="252525"/>
              </a:buClr>
              <a:buSzPts val="1800"/>
              <a:buChar char="●"/>
            </a:pPr>
            <a:r>
              <a:rPr lang="pt-BR">
                <a:solidFill>
                  <a:srgbClr val="252525"/>
                </a:solidFill>
              </a:rPr>
              <a:t>Informação de copyright</a:t>
            </a:r>
            <a:endParaRPr>
              <a:solidFill>
                <a:srgbClr val="252525"/>
              </a:solidFill>
            </a:endParaRPr>
          </a:p>
          <a:p>
            <a:pPr indent="-342900" lvl="0" marL="457200" rtl="0" algn="l">
              <a:lnSpc>
                <a:spcPct val="115000"/>
              </a:lnSpc>
              <a:spcBef>
                <a:spcPts val="0"/>
              </a:spcBef>
              <a:spcAft>
                <a:spcPts val="0"/>
              </a:spcAft>
              <a:buClr>
                <a:srgbClr val="252525"/>
              </a:buClr>
              <a:buSzPts val="1800"/>
              <a:buChar char="●"/>
            </a:pPr>
            <a:r>
              <a:rPr lang="pt-BR">
                <a:solidFill>
                  <a:srgbClr val="252525"/>
                </a:solidFill>
              </a:rPr>
              <a:t>Informação de contato</a:t>
            </a:r>
            <a:endParaRPr>
              <a:solidFill>
                <a:srgbClr val="252525"/>
              </a:solidFill>
            </a:endParaRPr>
          </a:p>
          <a:p>
            <a:pPr indent="-342900" lvl="0" marL="457200" rtl="0" algn="l">
              <a:lnSpc>
                <a:spcPct val="115000"/>
              </a:lnSpc>
              <a:spcBef>
                <a:spcPts val="0"/>
              </a:spcBef>
              <a:spcAft>
                <a:spcPts val="0"/>
              </a:spcAft>
              <a:buClr>
                <a:srgbClr val="252525"/>
              </a:buClr>
              <a:buSzPts val="1800"/>
              <a:buChar char="●"/>
            </a:pPr>
            <a:r>
              <a:rPr lang="pt-BR">
                <a:solidFill>
                  <a:srgbClr val="252525"/>
                </a:solidFill>
              </a:rPr>
              <a:t>Mapa do site</a:t>
            </a:r>
            <a:endParaRPr>
              <a:solidFill>
                <a:srgbClr val="252525"/>
              </a:solidFill>
            </a:endParaRPr>
          </a:p>
          <a:p>
            <a:pPr indent="-342900" lvl="0" marL="457200" rtl="0" algn="l">
              <a:lnSpc>
                <a:spcPct val="115000"/>
              </a:lnSpc>
              <a:spcBef>
                <a:spcPts val="0"/>
              </a:spcBef>
              <a:spcAft>
                <a:spcPts val="0"/>
              </a:spcAft>
              <a:buClr>
                <a:srgbClr val="252525"/>
              </a:buClr>
              <a:buSzPts val="1800"/>
              <a:buChar char="●"/>
            </a:pPr>
            <a:r>
              <a:rPr lang="pt-BR">
                <a:solidFill>
                  <a:srgbClr val="252525"/>
                </a:solidFill>
              </a:rPr>
              <a:t>Retorno para os links superiores</a:t>
            </a:r>
            <a:endParaRPr>
              <a:solidFill>
                <a:srgbClr val="252525"/>
              </a:solidFill>
            </a:endParaRPr>
          </a:p>
          <a:p>
            <a:pPr indent="-342900" lvl="0" marL="457200" rtl="0" algn="l">
              <a:lnSpc>
                <a:spcPct val="115000"/>
              </a:lnSpc>
              <a:spcBef>
                <a:spcPts val="0"/>
              </a:spcBef>
              <a:spcAft>
                <a:spcPts val="0"/>
              </a:spcAft>
              <a:buClr>
                <a:srgbClr val="252525"/>
              </a:buClr>
              <a:buSzPts val="1800"/>
              <a:buChar char="●"/>
            </a:pPr>
            <a:r>
              <a:rPr lang="pt-BR">
                <a:solidFill>
                  <a:srgbClr val="252525"/>
                </a:solidFill>
              </a:rPr>
              <a:t>Documentos relacionados</a:t>
            </a:r>
            <a:endParaRPr>
              <a:solidFill>
                <a:srgbClr val="252525"/>
              </a:solidFill>
            </a:endParaRPr>
          </a:p>
          <a:p>
            <a:pPr indent="0" lvl="0" marL="0" rtl="0" algn="l">
              <a:lnSpc>
                <a:spcPct val="115000"/>
              </a:lnSpc>
              <a:spcBef>
                <a:spcPts val="1600"/>
              </a:spcBef>
              <a:spcAft>
                <a:spcPts val="1600"/>
              </a:spcAft>
              <a:buSzPts val="1800"/>
              <a:buNone/>
            </a:pPr>
            <a:r>
              <a:rPr lang="pt-BR">
                <a:solidFill>
                  <a:srgbClr val="252525"/>
                </a:solidFill>
              </a:rPr>
              <a:t>Podemos ter vários elementos </a:t>
            </a:r>
            <a:r>
              <a:rPr lang="pt-BR">
                <a:solidFill>
                  <a:srgbClr val="DC143C"/>
                </a:solidFill>
                <a:highlight>
                  <a:srgbClr val="F1F1F1"/>
                </a:highlight>
              </a:rPr>
              <a:t>&lt;footer&gt;</a:t>
            </a:r>
            <a:r>
              <a:rPr lang="pt-BR">
                <a:solidFill>
                  <a:srgbClr val="252525"/>
                </a:solidFill>
              </a:rPr>
              <a:t> em um documento</a:t>
            </a:r>
            <a:endParaRPr>
              <a:solidFill>
                <a:srgbClr val="252525"/>
              </a:solidFill>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1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Formulários HTML</a:t>
            </a:r>
            <a:endParaRPr/>
          </a:p>
        </p:txBody>
      </p:sp>
      <p:sp>
        <p:nvSpPr>
          <p:cNvPr id="845" name="Google Shape;845;p1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pt-BR"/>
              <a:t>Um formulário serve para a coleta de informações que são inseridas pelo usuário, os dados geralmente são enviados a um servidor para o processamento.</a:t>
            </a:r>
            <a:endParaRPr/>
          </a:p>
          <a:p>
            <a:pPr indent="-342900" lvl="0" marL="457200" rtl="0" algn="l">
              <a:lnSpc>
                <a:spcPct val="115000"/>
              </a:lnSpc>
              <a:spcBef>
                <a:spcPts val="0"/>
              </a:spcBef>
              <a:spcAft>
                <a:spcPts val="0"/>
              </a:spcAft>
              <a:buSzPts val="1800"/>
              <a:buChar char="●"/>
            </a:pPr>
            <a:r>
              <a:rPr lang="pt-BR"/>
              <a:t>Definimos um formulário com o elemento &lt;form&gt;. O elemento form é um container para diferentes tipos de elementos de entrada, como: campos de texto, caixa de seleção, botões de opção, botões de envio, etc...  </a:t>
            </a:r>
            <a:endParaRPr/>
          </a:p>
          <a:p>
            <a:pPr indent="0" lvl="0" marL="457200" rtl="0" algn="l">
              <a:lnSpc>
                <a:spcPct val="115000"/>
              </a:lnSpc>
              <a:spcBef>
                <a:spcPts val="1200"/>
              </a:spcBef>
              <a:spcAft>
                <a:spcPts val="0"/>
              </a:spcAft>
              <a:buSzPts val="1800"/>
              <a:buNone/>
            </a:pPr>
            <a:r>
              <a:rPr lang="pt-BR" sz="1600">
                <a:solidFill>
                  <a:srgbClr val="0000CD"/>
                </a:solidFill>
              </a:rPr>
              <a:t>&lt;</a:t>
            </a:r>
            <a:r>
              <a:rPr lang="pt-BR" sz="1600">
                <a:solidFill>
                  <a:srgbClr val="A52A2A"/>
                </a:solidFill>
              </a:rPr>
              <a:t>form</a:t>
            </a:r>
            <a:r>
              <a:rPr lang="pt-BR" sz="1600">
                <a:solidFill>
                  <a:srgbClr val="0000CD"/>
                </a:solidFill>
              </a:rPr>
              <a:t>&gt;</a:t>
            </a:r>
            <a:endParaRPr sz="1600">
              <a:solidFill>
                <a:schemeClr val="dk1"/>
              </a:solidFill>
              <a:highlight>
                <a:srgbClr val="FFFFFF"/>
              </a:highlight>
            </a:endParaRPr>
          </a:p>
          <a:p>
            <a:pPr indent="457200" lvl="0" marL="457200" rtl="0" algn="l">
              <a:lnSpc>
                <a:spcPct val="115000"/>
              </a:lnSpc>
              <a:spcBef>
                <a:spcPts val="1200"/>
              </a:spcBef>
              <a:spcAft>
                <a:spcPts val="0"/>
              </a:spcAft>
              <a:buSzPts val="1800"/>
              <a:buNone/>
            </a:pPr>
            <a:r>
              <a:rPr i="1" lang="pt-BR" sz="1600">
                <a:solidFill>
                  <a:schemeClr val="dk1"/>
                </a:solidFill>
              </a:rPr>
              <a:t>elementos do formulário</a:t>
            </a:r>
            <a:endParaRPr sz="1600">
              <a:solidFill>
                <a:schemeClr val="dk1"/>
              </a:solidFill>
              <a:highlight>
                <a:srgbClr val="FFFFFF"/>
              </a:highlight>
            </a:endParaRPr>
          </a:p>
          <a:p>
            <a:pPr indent="0" lvl="0" marL="457200" rtl="0" algn="l">
              <a:lnSpc>
                <a:spcPct val="115000"/>
              </a:lnSpc>
              <a:spcBef>
                <a:spcPts val="1200"/>
              </a:spcBef>
              <a:spcAft>
                <a:spcPts val="1200"/>
              </a:spcAft>
              <a:buSzPts val="1800"/>
              <a:buNone/>
            </a:pPr>
            <a:r>
              <a:rPr lang="pt-BR" sz="1600">
                <a:solidFill>
                  <a:srgbClr val="0000CD"/>
                </a:solidFill>
              </a:rPr>
              <a:t>&lt;</a:t>
            </a:r>
            <a:r>
              <a:rPr lang="pt-BR" sz="1600">
                <a:solidFill>
                  <a:srgbClr val="A52A2A"/>
                </a:solidFill>
              </a:rPr>
              <a:t>/form</a:t>
            </a:r>
            <a:r>
              <a:rPr lang="pt-BR" sz="1600">
                <a:solidFill>
                  <a:srgbClr val="0000CD"/>
                </a:solidFill>
              </a:rPr>
              <a:t>&gt;</a:t>
            </a:r>
            <a:endParaRPr sz="1600"/>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1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Formulários HTML</a:t>
            </a:r>
            <a:r>
              <a:rPr lang="pt-BR"/>
              <a:t> - Atributos de Formulário</a:t>
            </a:r>
            <a:endParaRPr/>
          </a:p>
        </p:txBody>
      </p:sp>
      <p:sp>
        <p:nvSpPr>
          <p:cNvPr id="851" name="Google Shape;851;p130"/>
          <p:cNvSpPr txBox="1"/>
          <p:nvPr>
            <p:ph idx="1" type="body"/>
          </p:nvPr>
        </p:nvSpPr>
        <p:spPr>
          <a:xfrm>
            <a:off x="311700" y="1152475"/>
            <a:ext cx="8520600" cy="3743100"/>
          </a:xfrm>
          <a:prstGeom prst="rect">
            <a:avLst/>
          </a:prstGeom>
          <a:noFill/>
          <a:ln>
            <a:noFill/>
          </a:ln>
        </p:spPr>
        <p:txBody>
          <a:bodyPr anchorCtr="0" anchor="t" bIns="91425" lIns="91425" spcFirstLastPara="1" rIns="91425" wrap="square" tIns="91425">
            <a:normAutofit lnSpcReduction="20000"/>
          </a:bodyPr>
          <a:lstStyle/>
          <a:p>
            <a:pPr indent="-330200" lvl="0" marL="457200" rtl="0" algn="l">
              <a:lnSpc>
                <a:spcPct val="115000"/>
              </a:lnSpc>
              <a:spcBef>
                <a:spcPts val="0"/>
              </a:spcBef>
              <a:spcAft>
                <a:spcPts val="0"/>
              </a:spcAft>
              <a:buSzPts val="1600"/>
              <a:buChar char="●"/>
            </a:pPr>
            <a:r>
              <a:rPr lang="pt-BR"/>
              <a:t>Atributo </a:t>
            </a:r>
            <a:r>
              <a:rPr lang="pt-BR">
                <a:solidFill>
                  <a:srgbClr val="FF0000"/>
                </a:solidFill>
              </a:rPr>
              <a:t>action </a:t>
            </a:r>
            <a:r>
              <a:rPr lang="pt-BR"/>
              <a:t>define a ação a ser executada quando o formulário é enviado. normalmente, os dados do formulário são enviados para um arquivo no servidor </a:t>
            </a:r>
            <a:r>
              <a:rPr lang="pt-BR">
                <a:highlight>
                  <a:srgbClr val="FFFFFF"/>
                </a:highlight>
              </a:rPr>
              <a:t>quando o usuário clica no botão enviar.</a:t>
            </a:r>
            <a:endParaRPr>
              <a:highlight>
                <a:srgbClr val="FFFFFF"/>
              </a:highlight>
            </a:endParaRPr>
          </a:p>
          <a:p>
            <a:pPr indent="0" lvl="0" marL="0" rtl="0" algn="l">
              <a:lnSpc>
                <a:spcPct val="115000"/>
              </a:lnSpc>
              <a:spcBef>
                <a:spcPts val="1200"/>
              </a:spcBef>
              <a:spcAft>
                <a:spcPts val="0"/>
              </a:spcAft>
              <a:buSzPts val="1800"/>
              <a:buNone/>
            </a:pPr>
            <a:r>
              <a:rPr lang="pt-BR" sz="1600">
                <a:solidFill>
                  <a:srgbClr val="0000CD"/>
                </a:solidFill>
              </a:rPr>
              <a:t>&lt;</a:t>
            </a:r>
            <a:r>
              <a:rPr lang="pt-BR" sz="1600">
                <a:solidFill>
                  <a:srgbClr val="A52A2A"/>
                </a:solidFill>
              </a:rPr>
              <a:t>form</a:t>
            </a:r>
            <a:r>
              <a:rPr lang="pt-BR" sz="1600">
                <a:solidFill>
                  <a:srgbClr val="FF0000"/>
                </a:solidFill>
              </a:rPr>
              <a:t> action</a:t>
            </a:r>
            <a:r>
              <a:rPr lang="pt-BR" sz="1600">
                <a:solidFill>
                  <a:srgbClr val="0000CD"/>
                </a:solidFill>
              </a:rPr>
              <a:t>="/action_page.php"&gt;</a:t>
            </a:r>
            <a:endParaRPr sz="1600">
              <a:solidFill>
                <a:srgbClr val="0000CD"/>
              </a:solidFill>
            </a:endParaRPr>
          </a:p>
          <a:p>
            <a:pPr indent="0" lvl="0" marL="0" rtl="0" algn="l">
              <a:lnSpc>
                <a:spcPct val="115000"/>
              </a:lnSpc>
              <a:spcBef>
                <a:spcPts val="1200"/>
              </a:spcBef>
              <a:spcAft>
                <a:spcPts val="0"/>
              </a:spcAft>
              <a:buSzPts val="1800"/>
              <a:buNone/>
            </a:pPr>
            <a:r>
              <a:rPr lang="pt-BR" sz="1600">
                <a:solidFill>
                  <a:schemeClr val="dk1"/>
                </a:solidFill>
                <a:highlight>
                  <a:srgbClr val="FFFFFF"/>
                </a:highlight>
              </a:rPr>
              <a:t>  </a:t>
            </a:r>
            <a:r>
              <a:rPr lang="pt-BR" sz="1600">
                <a:solidFill>
                  <a:srgbClr val="0000CD"/>
                </a:solidFill>
              </a:rPr>
              <a:t>&lt;</a:t>
            </a:r>
            <a:r>
              <a:rPr lang="pt-BR" sz="1600">
                <a:solidFill>
                  <a:srgbClr val="A52A2A"/>
                </a:solidFill>
              </a:rPr>
              <a:t>label</a:t>
            </a:r>
            <a:r>
              <a:rPr lang="pt-BR" sz="1600">
                <a:solidFill>
                  <a:srgbClr val="FF0000"/>
                </a:solidFill>
              </a:rPr>
              <a:t> for</a:t>
            </a:r>
            <a:r>
              <a:rPr lang="pt-BR" sz="1600">
                <a:solidFill>
                  <a:srgbClr val="0000CD"/>
                </a:solidFill>
              </a:rPr>
              <a:t>="fname"&gt;</a:t>
            </a:r>
            <a:r>
              <a:rPr lang="pt-BR" sz="1600">
                <a:solidFill>
                  <a:schemeClr val="dk1"/>
                </a:solidFill>
                <a:highlight>
                  <a:srgbClr val="FFFFFF"/>
                </a:highlight>
              </a:rPr>
              <a:t>First name:</a:t>
            </a:r>
            <a:r>
              <a:rPr lang="pt-BR" sz="1600">
                <a:solidFill>
                  <a:srgbClr val="0000CD"/>
                </a:solidFill>
              </a:rPr>
              <a:t>&lt;</a:t>
            </a:r>
            <a:r>
              <a:rPr lang="pt-BR" sz="1600">
                <a:solidFill>
                  <a:srgbClr val="A52A2A"/>
                </a:solidFill>
              </a:rPr>
              <a:t>/label</a:t>
            </a:r>
            <a:r>
              <a:rPr lang="pt-BR" sz="1600">
                <a:solidFill>
                  <a:srgbClr val="0000CD"/>
                </a:solidFill>
              </a:rPr>
              <a:t>&gt;&lt;</a:t>
            </a:r>
            <a:r>
              <a:rPr lang="pt-BR" sz="1600">
                <a:solidFill>
                  <a:srgbClr val="A52A2A"/>
                </a:solidFill>
              </a:rPr>
              <a:t>br</a:t>
            </a:r>
            <a:r>
              <a:rPr lang="pt-BR" sz="1600">
                <a:solidFill>
                  <a:srgbClr val="0000CD"/>
                </a:solidFill>
              </a:rPr>
              <a:t>&gt;</a:t>
            </a:r>
            <a:endParaRPr sz="1600">
              <a:solidFill>
                <a:srgbClr val="0000CD"/>
              </a:solidFill>
            </a:endParaRPr>
          </a:p>
          <a:p>
            <a:pPr indent="0" lvl="0" marL="0" rtl="0" algn="l">
              <a:lnSpc>
                <a:spcPct val="115000"/>
              </a:lnSpc>
              <a:spcBef>
                <a:spcPts val="1200"/>
              </a:spcBef>
              <a:spcAft>
                <a:spcPts val="0"/>
              </a:spcAft>
              <a:buSzPts val="1800"/>
              <a:buNone/>
            </a:pPr>
            <a:r>
              <a:rPr lang="pt-BR" sz="1600">
                <a:solidFill>
                  <a:schemeClr val="dk1"/>
                </a:solidFill>
                <a:highlight>
                  <a:srgbClr val="FFFFFF"/>
                </a:highlight>
              </a:rPr>
              <a:t>  </a:t>
            </a:r>
            <a:r>
              <a:rPr lang="pt-BR" sz="1600">
                <a:solidFill>
                  <a:srgbClr val="0000CD"/>
                </a:solidFill>
              </a:rPr>
              <a:t>&lt;</a:t>
            </a:r>
            <a:r>
              <a:rPr lang="pt-BR" sz="1600">
                <a:solidFill>
                  <a:srgbClr val="A52A2A"/>
                </a:solidFill>
              </a:rPr>
              <a:t>input</a:t>
            </a:r>
            <a:r>
              <a:rPr lang="pt-BR" sz="1600">
                <a:solidFill>
                  <a:srgbClr val="FF0000"/>
                </a:solidFill>
              </a:rPr>
              <a:t> type</a:t>
            </a:r>
            <a:r>
              <a:rPr lang="pt-BR" sz="1600">
                <a:solidFill>
                  <a:srgbClr val="0000CD"/>
                </a:solidFill>
              </a:rPr>
              <a:t>="text"</a:t>
            </a:r>
            <a:r>
              <a:rPr lang="pt-BR" sz="1600">
                <a:solidFill>
                  <a:srgbClr val="FF0000"/>
                </a:solidFill>
              </a:rPr>
              <a:t> id</a:t>
            </a:r>
            <a:r>
              <a:rPr lang="pt-BR" sz="1600">
                <a:solidFill>
                  <a:srgbClr val="0000CD"/>
                </a:solidFill>
              </a:rPr>
              <a:t>="fname"</a:t>
            </a:r>
            <a:r>
              <a:rPr lang="pt-BR" sz="1600">
                <a:solidFill>
                  <a:srgbClr val="FF0000"/>
                </a:solidFill>
              </a:rPr>
              <a:t> name</a:t>
            </a:r>
            <a:r>
              <a:rPr lang="pt-BR" sz="1600">
                <a:solidFill>
                  <a:srgbClr val="0000CD"/>
                </a:solidFill>
              </a:rPr>
              <a:t>="fname"</a:t>
            </a:r>
            <a:r>
              <a:rPr lang="pt-BR" sz="1600">
                <a:solidFill>
                  <a:srgbClr val="FF0000"/>
                </a:solidFill>
              </a:rPr>
              <a:t> value</a:t>
            </a:r>
            <a:r>
              <a:rPr lang="pt-BR" sz="1600">
                <a:solidFill>
                  <a:srgbClr val="0000CD"/>
                </a:solidFill>
              </a:rPr>
              <a:t>="John"&gt;&lt;</a:t>
            </a:r>
            <a:r>
              <a:rPr lang="pt-BR" sz="1600">
                <a:solidFill>
                  <a:srgbClr val="A52A2A"/>
                </a:solidFill>
              </a:rPr>
              <a:t>br</a:t>
            </a:r>
            <a:r>
              <a:rPr lang="pt-BR" sz="1600">
                <a:solidFill>
                  <a:srgbClr val="0000CD"/>
                </a:solidFill>
              </a:rPr>
              <a:t>&gt;</a:t>
            </a:r>
            <a:endParaRPr sz="1600">
              <a:solidFill>
                <a:srgbClr val="0000CD"/>
              </a:solidFill>
            </a:endParaRPr>
          </a:p>
          <a:p>
            <a:pPr indent="0" lvl="0" marL="0" rtl="0" algn="l">
              <a:lnSpc>
                <a:spcPct val="115000"/>
              </a:lnSpc>
              <a:spcBef>
                <a:spcPts val="1200"/>
              </a:spcBef>
              <a:spcAft>
                <a:spcPts val="0"/>
              </a:spcAft>
              <a:buSzPts val="1800"/>
              <a:buNone/>
            </a:pPr>
            <a:r>
              <a:rPr lang="pt-BR" sz="1600">
                <a:solidFill>
                  <a:schemeClr val="dk1"/>
                </a:solidFill>
                <a:highlight>
                  <a:srgbClr val="FFFFFF"/>
                </a:highlight>
              </a:rPr>
              <a:t>  </a:t>
            </a:r>
            <a:r>
              <a:rPr lang="pt-BR" sz="1600">
                <a:solidFill>
                  <a:srgbClr val="0000CD"/>
                </a:solidFill>
              </a:rPr>
              <a:t>&lt;</a:t>
            </a:r>
            <a:r>
              <a:rPr lang="pt-BR" sz="1600">
                <a:solidFill>
                  <a:srgbClr val="A52A2A"/>
                </a:solidFill>
              </a:rPr>
              <a:t>label</a:t>
            </a:r>
            <a:r>
              <a:rPr lang="pt-BR" sz="1600">
                <a:solidFill>
                  <a:srgbClr val="FF0000"/>
                </a:solidFill>
              </a:rPr>
              <a:t> for</a:t>
            </a:r>
            <a:r>
              <a:rPr lang="pt-BR" sz="1600">
                <a:solidFill>
                  <a:srgbClr val="0000CD"/>
                </a:solidFill>
              </a:rPr>
              <a:t>="lname"&gt;</a:t>
            </a:r>
            <a:r>
              <a:rPr lang="pt-BR" sz="1600">
                <a:solidFill>
                  <a:schemeClr val="dk1"/>
                </a:solidFill>
                <a:highlight>
                  <a:srgbClr val="FFFFFF"/>
                </a:highlight>
              </a:rPr>
              <a:t>Last name:</a:t>
            </a:r>
            <a:r>
              <a:rPr lang="pt-BR" sz="1600">
                <a:solidFill>
                  <a:srgbClr val="0000CD"/>
                </a:solidFill>
              </a:rPr>
              <a:t>&lt;</a:t>
            </a:r>
            <a:r>
              <a:rPr lang="pt-BR" sz="1600">
                <a:solidFill>
                  <a:srgbClr val="A52A2A"/>
                </a:solidFill>
              </a:rPr>
              <a:t>/label</a:t>
            </a:r>
            <a:r>
              <a:rPr lang="pt-BR" sz="1600">
                <a:solidFill>
                  <a:srgbClr val="0000CD"/>
                </a:solidFill>
              </a:rPr>
              <a:t>&gt;&lt;</a:t>
            </a:r>
            <a:r>
              <a:rPr lang="pt-BR" sz="1600">
                <a:solidFill>
                  <a:srgbClr val="A52A2A"/>
                </a:solidFill>
              </a:rPr>
              <a:t>br</a:t>
            </a:r>
            <a:r>
              <a:rPr lang="pt-BR" sz="1600">
                <a:solidFill>
                  <a:srgbClr val="0000CD"/>
                </a:solidFill>
              </a:rPr>
              <a:t>&gt;</a:t>
            </a:r>
            <a:endParaRPr sz="1600">
              <a:solidFill>
                <a:srgbClr val="0000CD"/>
              </a:solidFill>
            </a:endParaRPr>
          </a:p>
          <a:p>
            <a:pPr indent="0" lvl="0" marL="0" rtl="0" algn="l">
              <a:lnSpc>
                <a:spcPct val="115000"/>
              </a:lnSpc>
              <a:spcBef>
                <a:spcPts val="1200"/>
              </a:spcBef>
              <a:spcAft>
                <a:spcPts val="0"/>
              </a:spcAft>
              <a:buSzPts val="1800"/>
              <a:buNone/>
            </a:pPr>
            <a:r>
              <a:rPr lang="pt-BR" sz="1600">
                <a:solidFill>
                  <a:schemeClr val="dk1"/>
                </a:solidFill>
                <a:highlight>
                  <a:srgbClr val="FFFFFF"/>
                </a:highlight>
              </a:rPr>
              <a:t>  </a:t>
            </a:r>
            <a:r>
              <a:rPr lang="pt-BR" sz="1600">
                <a:solidFill>
                  <a:srgbClr val="0000CD"/>
                </a:solidFill>
              </a:rPr>
              <a:t>&lt;</a:t>
            </a:r>
            <a:r>
              <a:rPr lang="pt-BR" sz="1600">
                <a:solidFill>
                  <a:srgbClr val="A52A2A"/>
                </a:solidFill>
              </a:rPr>
              <a:t>input</a:t>
            </a:r>
            <a:r>
              <a:rPr lang="pt-BR" sz="1600">
                <a:solidFill>
                  <a:srgbClr val="FF0000"/>
                </a:solidFill>
              </a:rPr>
              <a:t> type</a:t>
            </a:r>
            <a:r>
              <a:rPr lang="pt-BR" sz="1600">
                <a:solidFill>
                  <a:srgbClr val="0000CD"/>
                </a:solidFill>
              </a:rPr>
              <a:t>="text"</a:t>
            </a:r>
            <a:r>
              <a:rPr lang="pt-BR" sz="1600">
                <a:solidFill>
                  <a:srgbClr val="FF0000"/>
                </a:solidFill>
              </a:rPr>
              <a:t> id</a:t>
            </a:r>
            <a:r>
              <a:rPr lang="pt-BR" sz="1600">
                <a:solidFill>
                  <a:srgbClr val="0000CD"/>
                </a:solidFill>
              </a:rPr>
              <a:t>="lname"</a:t>
            </a:r>
            <a:r>
              <a:rPr lang="pt-BR" sz="1600">
                <a:solidFill>
                  <a:srgbClr val="FF0000"/>
                </a:solidFill>
              </a:rPr>
              <a:t> name</a:t>
            </a:r>
            <a:r>
              <a:rPr lang="pt-BR" sz="1600">
                <a:solidFill>
                  <a:srgbClr val="0000CD"/>
                </a:solidFill>
              </a:rPr>
              <a:t>="lname"</a:t>
            </a:r>
            <a:r>
              <a:rPr lang="pt-BR" sz="1600">
                <a:solidFill>
                  <a:srgbClr val="FF0000"/>
                </a:solidFill>
              </a:rPr>
              <a:t> value</a:t>
            </a:r>
            <a:r>
              <a:rPr lang="pt-BR" sz="1600">
                <a:solidFill>
                  <a:srgbClr val="0000CD"/>
                </a:solidFill>
              </a:rPr>
              <a:t>="Doe"&gt;&lt;</a:t>
            </a:r>
            <a:r>
              <a:rPr lang="pt-BR" sz="1600">
                <a:solidFill>
                  <a:srgbClr val="A52A2A"/>
                </a:solidFill>
              </a:rPr>
              <a:t>br</a:t>
            </a:r>
            <a:r>
              <a:rPr lang="pt-BR" sz="1600">
                <a:solidFill>
                  <a:srgbClr val="0000CD"/>
                </a:solidFill>
              </a:rPr>
              <a:t>&gt;&lt;</a:t>
            </a:r>
            <a:r>
              <a:rPr lang="pt-BR" sz="1600">
                <a:solidFill>
                  <a:srgbClr val="A52A2A"/>
                </a:solidFill>
              </a:rPr>
              <a:t>br</a:t>
            </a:r>
            <a:r>
              <a:rPr lang="pt-BR" sz="1600">
                <a:solidFill>
                  <a:srgbClr val="0000CD"/>
                </a:solidFill>
              </a:rPr>
              <a:t>&gt;</a:t>
            </a:r>
            <a:endParaRPr sz="1600">
              <a:solidFill>
                <a:srgbClr val="0000CD"/>
              </a:solidFill>
            </a:endParaRPr>
          </a:p>
          <a:p>
            <a:pPr indent="0" lvl="0" marL="0" rtl="0" algn="l">
              <a:lnSpc>
                <a:spcPct val="115000"/>
              </a:lnSpc>
              <a:spcBef>
                <a:spcPts val="1200"/>
              </a:spcBef>
              <a:spcAft>
                <a:spcPts val="0"/>
              </a:spcAft>
              <a:buSzPts val="1800"/>
              <a:buNone/>
            </a:pPr>
            <a:r>
              <a:rPr lang="pt-BR" sz="1600">
                <a:solidFill>
                  <a:schemeClr val="dk1"/>
                </a:solidFill>
                <a:highlight>
                  <a:srgbClr val="FFFFFF"/>
                </a:highlight>
              </a:rPr>
              <a:t>  </a:t>
            </a:r>
            <a:r>
              <a:rPr lang="pt-BR" sz="1600">
                <a:solidFill>
                  <a:srgbClr val="0000CD"/>
                </a:solidFill>
              </a:rPr>
              <a:t>&lt;</a:t>
            </a:r>
            <a:r>
              <a:rPr lang="pt-BR" sz="1600">
                <a:solidFill>
                  <a:srgbClr val="A52A2A"/>
                </a:solidFill>
              </a:rPr>
              <a:t>input</a:t>
            </a:r>
            <a:r>
              <a:rPr lang="pt-BR" sz="1600">
                <a:solidFill>
                  <a:srgbClr val="FF0000"/>
                </a:solidFill>
              </a:rPr>
              <a:t> type</a:t>
            </a:r>
            <a:r>
              <a:rPr lang="pt-BR" sz="1600">
                <a:solidFill>
                  <a:srgbClr val="0000CD"/>
                </a:solidFill>
              </a:rPr>
              <a:t>="submit"</a:t>
            </a:r>
            <a:r>
              <a:rPr lang="pt-BR" sz="1600">
                <a:solidFill>
                  <a:srgbClr val="FF0000"/>
                </a:solidFill>
              </a:rPr>
              <a:t> value</a:t>
            </a:r>
            <a:r>
              <a:rPr lang="pt-BR" sz="1600">
                <a:solidFill>
                  <a:srgbClr val="0000CD"/>
                </a:solidFill>
              </a:rPr>
              <a:t>="Submit"&gt;</a:t>
            </a:r>
            <a:endParaRPr sz="1600">
              <a:solidFill>
                <a:srgbClr val="0000CD"/>
              </a:solidFill>
            </a:endParaRPr>
          </a:p>
          <a:p>
            <a:pPr indent="0" lvl="0" marL="0" rtl="0" algn="l">
              <a:lnSpc>
                <a:spcPct val="115000"/>
              </a:lnSpc>
              <a:spcBef>
                <a:spcPts val="1200"/>
              </a:spcBef>
              <a:spcAft>
                <a:spcPts val="1200"/>
              </a:spcAft>
              <a:buSzPts val="1800"/>
              <a:buNone/>
            </a:pPr>
            <a:r>
              <a:rPr lang="pt-BR" sz="1600">
                <a:solidFill>
                  <a:srgbClr val="0000CD"/>
                </a:solidFill>
              </a:rPr>
              <a:t>&lt;</a:t>
            </a:r>
            <a:r>
              <a:rPr lang="pt-BR" sz="1600">
                <a:solidFill>
                  <a:srgbClr val="A52A2A"/>
                </a:solidFill>
              </a:rPr>
              <a:t>/form</a:t>
            </a:r>
            <a:r>
              <a:rPr lang="pt-BR" sz="1600">
                <a:solidFill>
                  <a:srgbClr val="0000CD"/>
                </a:solidFill>
              </a:rPr>
              <a:t>&gt;</a:t>
            </a:r>
            <a:endParaRPr sz="1600">
              <a:highlight>
                <a:srgbClr val="FFFFFF"/>
              </a:highlight>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1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Formulários HTML</a:t>
            </a:r>
            <a:r>
              <a:rPr lang="pt-BR"/>
              <a:t> - Atributos de Formulário</a:t>
            </a:r>
            <a:endParaRPr/>
          </a:p>
        </p:txBody>
      </p:sp>
      <p:sp>
        <p:nvSpPr>
          <p:cNvPr id="857" name="Google Shape;857;p131"/>
          <p:cNvSpPr txBox="1"/>
          <p:nvPr>
            <p:ph idx="1" type="body"/>
          </p:nvPr>
        </p:nvSpPr>
        <p:spPr>
          <a:xfrm>
            <a:off x="311700" y="1152475"/>
            <a:ext cx="8520600" cy="3743100"/>
          </a:xfrm>
          <a:prstGeom prst="rect">
            <a:avLst/>
          </a:prstGeom>
          <a:noFill/>
          <a:ln>
            <a:noFill/>
          </a:ln>
        </p:spPr>
        <p:txBody>
          <a:bodyPr anchorCtr="0" anchor="t" bIns="91425" lIns="91425" spcFirstLastPara="1" rIns="91425" wrap="square" tIns="91425">
            <a:normAutofit lnSpcReduction="10000"/>
          </a:bodyPr>
          <a:lstStyle/>
          <a:p>
            <a:pPr indent="-330200" lvl="0" marL="457200" rtl="0" algn="l">
              <a:lnSpc>
                <a:spcPct val="115000"/>
              </a:lnSpc>
              <a:spcBef>
                <a:spcPts val="0"/>
              </a:spcBef>
              <a:spcAft>
                <a:spcPts val="0"/>
              </a:spcAft>
              <a:buSzPts val="1600"/>
              <a:buChar char="●"/>
            </a:pPr>
            <a:r>
              <a:rPr lang="pt-BR"/>
              <a:t>Atributo </a:t>
            </a:r>
            <a:r>
              <a:rPr lang="pt-BR">
                <a:solidFill>
                  <a:srgbClr val="FF0000"/>
                </a:solidFill>
              </a:rPr>
              <a:t>target </a:t>
            </a:r>
            <a:r>
              <a:rPr lang="pt-BR" sz="1600">
                <a:solidFill>
                  <a:schemeClr val="dk1"/>
                </a:solidFill>
                <a:highlight>
                  <a:srgbClr val="FFFFFF"/>
                </a:highlight>
              </a:rPr>
              <a:t>atributo especifica onde exibir a resposta recebida após o envio do formulário. Os mais utilizados são </a:t>
            </a:r>
            <a:r>
              <a:rPr lang="pt-BR" sz="1600">
                <a:solidFill>
                  <a:srgbClr val="FF0000"/>
                </a:solidFill>
                <a:highlight>
                  <a:srgbClr val="FFFFFF"/>
                </a:highlight>
              </a:rPr>
              <a:t>_blank</a:t>
            </a:r>
            <a:r>
              <a:rPr lang="pt-BR" sz="1600">
                <a:solidFill>
                  <a:schemeClr val="dk1"/>
                </a:solidFill>
                <a:highlight>
                  <a:srgbClr val="FFFFFF"/>
                </a:highlight>
              </a:rPr>
              <a:t> e </a:t>
            </a:r>
            <a:r>
              <a:rPr lang="pt-BR" sz="1600">
                <a:solidFill>
                  <a:srgbClr val="FF0000"/>
                </a:solidFill>
                <a:highlight>
                  <a:srgbClr val="FFFFFF"/>
                </a:highlight>
              </a:rPr>
              <a:t>_self</a:t>
            </a:r>
            <a:r>
              <a:rPr lang="pt-BR" sz="1600">
                <a:solidFill>
                  <a:schemeClr val="dk1"/>
                </a:solidFill>
                <a:highlight>
                  <a:srgbClr val="FFFFFF"/>
                </a:highlight>
              </a:rPr>
              <a:t> (default)</a:t>
            </a:r>
            <a:endParaRPr sz="1600">
              <a:highlight>
                <a:srgbClr val="FFFFFF"/>
              </a:highlight>
            </a:endParaRPr>
          </a:p>
          <a:p>
            <a:pPr indent="0" lvl="0" marL="0" rtl="0" algn="l">
              <a:lnSpc>
                <a:spcPct val="115000"/>
              </a:lnSpc>
              <a:spcBef>
                <a:spcPts val="1200"/>
              </a:spcBef>
              <a:spcAft>
                <a:spcPts val="0"/>
              </a:spcAft>
              <a:buSzPts val="1800"/>
              <a:buNone/>
            </a:pPr>
            <a:r>
              <a:rPr lang="pt-BR" sz="1600">
                <a:solidFill>
                  <a:srgbClr val="0000CD"/>
                </a:solidFill>
              </a:rPr>
              <a:t>&lt;</a:t>
            </a:r>
            <a:r>
              <a:rPr lang="pt-BR" sz="1600">
                <a:solidFill>
                  <a:srgbClr val="A52A2A"/>
                </a:solidFill>
              </a:rPr>
              <a:t>form</a:t>
            </a:r>
            <a:r>
              <a:rPr lang="pt-BR" sz="1600">
                <a:solidFill>
                  <a:srgbClr val="FF0000"/>
                </a:solidFill>
              </a:rPr>
              <a:t> action</a:t>
            </a:r>
            <a:r>
              <a:rPr lang="pt-BR" sz="1600">
                <a:solidFill>
                  <a:srgbClr val="0000CD"/>
                </a:solidFill>
              </a:rPr>
              <a:t>="/action_page.php" </a:t>
            </a:r>
            <a:r>
              <a:rPr lang="pt-BR" sz="1600">
                <a:solidFill>
                  <a:srgbClr val="FF0000"/>
                </a:solidFill>
              </a:rPr>
              <a:t>target</a:t>
            </a:r>
            <a:r>
              <a:rPr lang="pt-BR" sz="1600">
                <a:solidFill>
                  <a:schemeClr val="accent1"/>
                </a:solidFill>
              </a:rPr>
              <a:t>=”_blank”</a:t>
            </a:r>
            <a:r>
              <a:rPr lang="pt-BR" sz="1600">
                <a:solidFill>
                  <a:srgbClr val="FF0000"/>
                </a:solidFill>
              </a:rPr>
              <a:t> </a:t>
            </a:r>
            <a:r>
              <a:rPr lang="pt-BR" sz="1600">
                <a:solidFill>
                  <a:srgbClr val="0000CD"/>
                </a:solidFill>
              </a:rPr>
              <a:t>&gt;</a:t>
            </a:r>
            <a:endParaRPr sz="1600">
              <a:solidFill>
                <a:srgbClr val="0000CD"/>
              </a:solidFill>
            </a:endParaRPr>
          </a:p>
          <a:p>
            <a:pPr indent="0" lvl="0" marL="0" rtl="0" algn="l">
              <a:lnSpc>
                <a:spcPct val="115000"/>
              </a:lnSpc>
              <a:spcBef>
                <a:spcPts val="1200"/>
              </a:spcBef>
              <a:spcAft>
                <a:spcPts val="0"/>
              </a:spcAft>
              <a:buSzPts val="1800"/>
              <a:buNone/>
            </a:pPr>
            <a:r>
              <a:rPr lang="pt-BR" sz="1600">
                <a:solidFill>
                  <a:schemeClr val="dk1"/>
                </a:solidFill>
                <a:highlight>
                  <a:srgbClr val="FFFFFF"/>
                </a:highlight>
              </a:rPr>
              <a:t>  </a:t>
            </a:r>
            <a:r>
              <a:rPr lang="pt-BR" sz="1600">
                <a:solidFill>
                  <a:srgbClr val="0000CD"/>
                </a:solidFill>
              </a:rPr>
              <a:t>&lt;</a:t>
            </a:r>
            <a:r>
              <a:rPr lang="pt-BR" sz="1600">
                <a:solidFill>
                  <a:srgbClr val="A52A2A"/>
                </a:solidFill>
              </a:rPr>
              <a:t>label</a:t>
            </a:r>
            <a:r>
              <a:rPr lang="pt-BR" sz="1600">
                <a:solidFill>
                  <a:srgbClr val="FF0000"/>
                </a:solidFill>
              </a:rPr>
              <a:t> for</a:t>
            </a:r>
            <a:r>
              <a:rPr lang="pt-BR" sz="1600">
                <a:solidFill>
                  <a:srgbClr val="0000CD"/>
                </a:solidFill>
              </a:rPr>
              <a:t>="fname"&gt;</a:t>
            </a:r>
            <a:r>
              <a:rPr lang="pt-BR" sz="1600">
                <a:solidFill>
                  <a:schemeClr val="dk1"/>
                </a:solidFill>
                <a:highlight>
                  <a:srgbClr val="FFFFFF"/>
                </a:highlight>
              </a:rPr>
              <a:t>First name:</a:t>
            </a:r>
            <a:r>
              <a:rPr lang="pt-BR" sz="1600">
                <a:solidFill>
                  <a:srgbClr val="0000CD"/>
                </a:solidFill>
              </a:rPr>
              <a:t>&lt;</a:t>
            </a:r>
            <a:r>
              <a:rPr lang="pt-BR" sz="1600">
                <a:solidFill>
                  <a:srgbClr val="A52A2A"/>
                </a:solidFill>
              </a:rPr>
              <a:t>/label</a:t>
            </a:r>
            <a:r>
              <a:rPr lang="pt-BR" sz="1600">
                <a:solidFill>
                  <a:srgbClr val="0000CD"/>
                </a:solidFill>
              </a:rPr>
              <a:t>&gt;&lt;</a:t>
            </a:r>
            <a:r>
              <a:rPr lang="pt-BR" sz="1600">
                <a:solidFill>
                  <a:srgbClr val="A52A2A"/>
                </a:solidFill>
              </a:rPr>
              <a:t>br</a:t>
            </a:r>
            <a:r>
              <a:rPr lang="pt-BR" sz="1600">
                <a:solidFill>
                  <a:srgbClr val="0000CD"/>
                </a:solidFill>
              </a:rPr>
              <a:t>&gt;</a:t>
            </a:r>
            <a:endParaRPr sz="1600">
              <a:solidFill>
                <a:srgbClr val="0000CD"/>
              </a:solidFill>
            </a:endParaRPr>
          </a:p>
          <a:p>
            <a:pPr indent="0" lvl="0" marL="0" rtl="0" algn="l">
              <a:lnSpc>
                <a:spcPct val="115000"/>
              </a:lnSpc>
              <a:spcBef>
                <a:spcPts val="1200"/>
              </a:spcBef>
              <a:spcAft>
                <a:spcPts val="0"/>
              </a:spcAft>
              <a:buSzPts val="1800"/>
              <a:buNone/>
            </a:pPr>
            <a:r>
              <a:rPr lang="pt-BR" sz="1600">
                <a:solidFill>
                  <a:schemeClr val="dk1"/>
                </a:solidFill>
                <a:highlight>
                  <a:srgbClr val="FFFFFF"/>
                </a:highlight>
              </a:rPr>
              <a:t>  </a:t>
            </a:r>
            <a:r>
              <a:rPr lang="pt-BR" sz="1600">
                <a:solidFill>
                  <a:srgbClr val="0000CD"/>
                </a:solidFill>
              </a:rPr>
              <a:t>&lt;</a:t>
            </a:r>
            <a:r>
              <a:rPr lang="pt-BR" sz="1600">
                <a:solidFill>
                  <a:srgbClr val="A52A2A"/>
                </a:solidFill>
              </a:rPr>
              <a:t>input</a:t>
            </a:r>
            <a:r>
              <a:rPr lang="pt-BR" sz="1600">
                <a:solidFill>
                  <a:srgbClr val="FF0000"/>
                </a:solidFill>
              </a:rPr>
              <a:t> type</a:t>
            </a:r>
            <a:r>
              <a:rPr lang="pt-BR" sz="1600">
                <a:solidFill>
                  <a:srgbClr val="0000CD"/>
                </a:solidFill>
              </a:rPr>
              <a:t>="text"</a:t>
            </a:r>
            <a:r>
              <a:rPr lang="pt-BR" sz="1600">
                <a:solidFill>
                  <a:srgbClr val="FF0000"/>
                </a:solidFill>
              </a:rPr>
              <a:t> id</a:t>
            </a:r>
            <a:r>
              <a:rPr lang="pt-BR" sz="1600">
                <a:solidFill>
                  <a:srgbClr val="0000CD"/>
                </a:solidFill>
              </a:rPr>
              <a:t>="fname"</a:t>
            </a:r>
            <a:r>
              <a:rPr lang="pt-BR" sz="1600">
                <a:solidFill>
                  <a:srgbClr val="FF0000"/>
                </a:solidFill>
              </a:rPr>
              <a:t> name</a:t>
            </a:r>
            <a:r>
              <a:rPr lang="pt-BR" sz="1600">
                <a:solidFill>
                  <a:srgbClr val="0000CD"/>
                </a:solidFill>
              </a:rPr>
              <a:t>="fname"</a:t>
            </a:r>
            <a:r>
              <a:rPr lang="pt-BR" sz="1600">
                <a:solidFill>
                  <a:srgbClr val="FF0000"/>
                </a:solidFill>
              </a:rPr>
              <a:t> value</a:t>
            </a:r>
            <a:r>
              <a:rPr lang="pt-BR" sz="1600">
                <a:solidFill>
                  <a:srgbClr val="0000CD"/>
                </a:solidFill>
              </a:rPr>
              <a:t>="John"&gt;&lt;</a:t>
            </a:r>
            <a:r>
              <a:rPr lang="pt-BR" sz="1600">
                <a:solidFill>
                  <a:srgbClr val="A52A2A"/>
                </a:solidFill>
              </a:rPr>
              <a:t>br</a:t>
            </a:r>
            <a:r>
              <a:rPr lang="pt-BR" sz="1600">
                <a:solidFill>
                  <a:srgbClr val="0000CD"/>
                </a:solidFill>
              </a:rPr>
              <a:t>&gt;</a:t>
            </a:r>
            <a:endParaRPr sz="1600">
              <a:solidFill>
                <a:srgbClr val="0000CD"/>
              </a:solidFill>
            </a:endParaRPr>
          </a:p>
          <a:p>
            <a:pPr indent="0" lvl="0" marL="0" rtl="0" algn="l">
              <a:lnSpc>
                <a:spcPct val="115000"/>
              </a:lnSpc>
              <a:spcBef>
                <a:spcPts val="1200"/>
              </a:spcBef>
              <a:spcAft>
                <a:spcPts val="0"/>
              </a:spcAft>
              <a:buSzPts val="1800"/>
              <a:buNone/>
            </a:pPr>
            <a:r>
              <a:rPr lang="pt-BR" sz="1600">
                <a:solidFill>
                  <a:schemeClr val="dk1"/>
                </a:solidFill>
                <a:highlight>
                  <a:srgbClr val="FFFFFF"/>
                </a:highlight>
              </a:rPr>
              <a:t>  </a:t>
            </a:r>
            <a:r>
              <a:rPr lang="pt-BR" sz="1600">
                <a:solidFill>
                  <a:srgbClr val="0000CD"/>
                </a:solidFill>
              </a:rPr>
              <a:t>&lt;</a:t>
            </a:r>
            <a:r>
              <a:rPr lang="pt-BR" sz="1600">
                <a:solidFill>
                  <a:srgbClr val="A52A2A"/>
                </a:solidFill>
              </a:rPr>
              <a:t>label</a:t>
            </a:r>
            <a:r>
              <a:rPr lang="pt-BR" sz="1600">
                <a:solidFill>
                  <a:srgbClr val="FF0000"/>
                </a:solidFill>
              </a:rPr>
              <a:t> for</a:t>
            </a:r>
            <a:r>
              <a:rPr lang="pt-BR" sz="1600">
                <a:solidFill>
                  <a:srgbClr val="0000CD"/>
                </a:solidFill>
              </a:rPr>
              <a:t>="lname"&gt;</a:t>
            </a:r>
            <a:r>
              <a:rPr lang="pt-BR" sz="1600">
                <a:solidFill>
                  <a:schemeClr val="dk1"/>
                </a:solidFill>
                <a:highlight>
                  <a:srgbClr val="FFFFFF"/>
                </a:highlight>
              </a:rPr>
              <a:t>Last name:</a:t>
            </a:r>
            <a:r>
              <a:rPr lang="pt-BR" sz="1600">
                <a:solidFill>
                  <a:srgbClr val="0000CD"/>
                </a:solidFill>
              </a:rPr>
              <a:t>&lt;</a:t>
            </a:r>
            <a:r>
              <a:rPr lang="pt-BR" sz="1600">
                <a:solidFill>
                  <a:srgbClr val="A52A2A"/>
                </a:solidFill>
              </a:rPr>
              <a:t>/label</a:t>
            </a:r>
            <a:r>
              <a:rPr lang="pt-BR" sz="1600">
                <a:solidFill>
                  <a:srgbClr val="0000CD"/>
                </a:solidFill>
              </a:rPr>
              <a:t>&gt;&lt;</a:t>
            </a:r>
            <a:r>
              <a:rPr lang="pt-BR" sz="1600">
                <a:solidFill>
                  <a:srgbClr val="A52A2A"/>
                </a:solidFill>
              </a:rPr>
              <a:t>br</a:t>
            </a:r>
            <a:r>
              <a:rPr lang="pt-BR" sz="1600">
                <a:solidFill>
                  <a:srgbClr val="0000CD"/>
                </a:solidFill>
              </a:rPr>
              <a:t>&gt;</a:t>
            </a:r>
            <a:endParaRPr sz="1600">
              <a:solidFill>
                <a:srgbClr val="0000CD"/>
              </a:solidFill>
            </a:endParaRPr>
          </a:p>
          <a:p>
            <a:pPr indent="0" lvl="0" marL="0" rtl="0" algn="l">
              <a:lnSpc>
                <a:spcPct val="115000"/>
              </a:lnSpc>
              <a:spcBef>
                <a:spcPts val="1200"/>
              </a:spcBef>
              <a:spcAft>
                <a:spcPts val="0"/>
              </a:spcAft>
              <a:buSzPts val="1800"/>
              <a:buNone/>
            </a:pPr>
            <a:r>
              <a:rPr lang="pt-BR" sz="1600">
                <a:solidFill>
                  <a:schemeClr val="dk1"/>
                </a:solidFill>
                <a:highlight>
                  <a:srgbClr val="FFFFFF"/>
                </a:highlight>
              </a:rPr>
              <a:t>  </a:t>
            </a:r>
            <a:r>
              <a:rPr lang="pt-BR" sz="1600">
                <a:solidFill>
                  <a:srgbClr val="0000CD"/>
                </a:solidFill>
              </a:rPr>
              <a:t>&lt;</a:t>
            </a:r>
            <a:r>
              <a:rPr lang="pt-BR" sz="1600">
                <a:solidFill>
                  <a:srgbClr val="A52A2A"/>
                </a:solidFill>
              </a:rPr>
              <a:t>input</a:t>
            </a:r>
            <a:r>
              <a:rPr lang="pt-BR" sz="1600">
                <a:solidFill>
                  <a:srgbClr val="FF0000"/>
                </a:solidFill>
              </a:rPr>
              <a:t> type</a:t>
            </a:r>
            <a:r>
              <a:rPr lang="pt-BR" sz="1600">
                <a:solidFill>
                  <a:srgbClr val="0000CD"/>
                </a:solidFill>
              </a:rPr>
              <a:t>="text"</a:t>
            </a:r>
            <a:r>
              <a:rPr lang="pt-BR" sz="1600">
                <a:solidFill>
                  <a:srgbClr val="FF0000"/>
                </a:solidFill>
              </a:rPr>
              <a:t> id</a:t>
            </a:r>
            <a:r>
              <a:rPr lang="pt-BR" sz="1600">
                <a:solidFill>
                  <a:srgbClr val="0000CD"/>
                </a:solidFill>
              </a:rPr>
              <a:t>="lname"</a:t>
            </a:r>
            <a:r>
              <a:rPr lang="pt-BR" sz="1600">
                <a:solidFill>
                  <a:srgbClr val="FF0000"/>
                </a:solidFill>
              </a:rPr>
              <a:t> name</a:t>
            </a:r>
            <a:r>
              <a:rPr lang="pt-BR" sz="1600">
                <a:solidFill>
                  <a:srgbClr val="0000CD"/>
                </a:solidFill>
              </a:rPr>
              <a:t>="lname"</a:t>
            </a:r>
            <a:r>
              <a:rPr lang="pt-BR" sz="1600">
                <a:solidFill>
                  <a:srgbClr val="FF0000"/>
                </a:solidFill>
              </a:rPr>
              <a:t> value</a:t>
            </a:r>
            <a:r>
              <a:rPr lang="pt-BR" sz="1600">
                <a:solidFill>
                  <a:srgbClr val="0000CD"/>
                </a:solidFill>
              </a:rPr>
              <a:t>="Doe"&gt;&lt;</a:t>
            </a:r>
            <a:r>
              <a:rPr lang="pt-BR" sz="1600">
                <a:solidFill>
                  <a:srgbClr val="A52A2A"/>
                </a:solidFill>
              </a:rPr>
              <a:t>br</a:t>
            </a:r>
            <a:r>
              <a:rPr lang="pt-BR" sz="1600">
                <a:solidFill>
                  <a:srgbClr val="0000CD"/>
                </a:solidFill>
              </a:rPr>
              <a:t>&gt;&lt;</a:t>
            </a:r>
            <a:r>
              <a:rPr lang="pt-BR" sz="1600">
                <a:solidFill>
                  <a:srgbClr val="A52A2A"/>
                </a:solidFill>
              </a:rPr>
              <a:t>br</a:t>
            </a:r>
            <a:r>
              <a:rPr lang="pt-BR" sz="1600">
                <a:solidFill>
                  <a:srgbClr val="0000CD"/>
                </a:solidFill>
              </a:rPr>
              <a:t>&gt;</a:t>
            </a:r>
            <a:endParaRPr sz="1600">
              <a:solidFill>
                <a:srgbClr val="0000CD"/>
              </a:solidFill>
            </a:endParaRPr>
          </a:p>
          <a:p>
            <a:pPr indent="0" lvl="0" marL="0" rtl="0" algn="l">
              <a:lnSpc>
                <a:spcPct val="115000"/>
              </a:lnSpc>
              <a:spcBef>
                <a:spcPts val="1200"/>
              </a:spcBef>
              <a:spcAft>
                <a:spcPts val="0"/>
              </a:spcAft>
              <a:buSzPts val="1800"/>
              <a:buNone/>
            </a:pPr>
            <a:r>
              <a:rPr lang="pt-BR" sz="1600">
                <a:solidFill>
                  <a:schemeClr val="dk1"/>
                </a:solidFill>
                <a:highlight>
                  <a:srgbClr val="FFFFFF"/>
                </a:highlight>
              </a:rPr>
              <a:t>  </a:t>
            </a:r>
            <a:r>
              <a:rPr lang="pt-BR" sz="1600">
                <a:solidFill>
                  <a:srgbClr val="0000CD"/>
                </a:solidFill>
              </a:rPr>
              <a:t>&lt;</a:t>
            </a:r>
            <a:r>
              <a:rPr lang="pt-BR" sz="1600">
                <a:solidFill>
                  <a:srgbClr val="A52A2A"/>
                </a:solidFill>
              </a:rPr>
              <a:t>input</a:t>
            </a:r>
            <a:r>
              <a:rPr lang="pt-BR" sz="1600">
                <a:solidFill>
                  <a:srgbClr val="FF0000"/>
                </a:solidFill>
              </a:rPr>
              <a:t> type</a:t>
            </a:r>
            <a:r>
              <a:rPr lang="pt-BR" sz="1600">
                <a:solidFill>
                  <a:srgbClr val="0000CD"/>
                </a:solidFill>
              </a:rPr>
              <a:t>="submit"</a:t>
            </a:r>
            <a:r>
              <a:rPr lang="pt-BR" sz="1600">
                <a:solidFill>
                  <a:srgbClr val="FF0000"/>
                </a:solidFill>
              </a:rPr>
              <a:t> value</a:t>
            </a:r>
            <a:r>
              <a:rPr lang="pt-BR" sz="1600">
                <a:solidFill>
                  <a:srgbClr val="0000CD"/>
                </a:solidFill>
              </a:rPr>
              <a:t>="Submit"&gt;</a:t>
            </a:r>
            <a:endParaRPr sz="1600">
              <a:solidFill>
                <a:srgbClr val="0000CD"/>
              </a:solidFill>
            </a:endParaRPr>
          </a:p>
          <a:p>
            <a:pPr indent="0" lvl="0" marL="0" rtl="0" algn="l">
              <a:lnSpc>
                <a:spcPct val="115000"/>
              </a:lnSpc>
              <a:spcBef>
                <a:spcPts val="1200"/>
              </a:spcBef>
              <a:spcAft>
                <a:spcPts val="1200"/>
              </a:spcAft>
              <a:buSzPts val="1800"/>
              <a:buNone/>
            </a:pPr>
            <a:r>
              <a:rPr lang="pt-BR" sz="1600">
                <a:solidFill>
                  <a:srgbClr val="0000CD"/>
                </a:solidFill>
              </a:rPr>
              <a:t>&lt;</a:t>
            </a:r>
            <a:r>
              <a:rPr lang="pt-BR" sz="1600">
                <a:solidFill>
                  <a:srgbClr val="A52A2A"/>
                </a:solidFill>
              </a:rPr>
              <a:t>/form</a:t>
            </a:r>
            <a:r>
              <a:rPr lang="pt-BR" sz="1600">
                <a:solidFill>
                  <a:srgbClr val="0000CD"/>
                </a:solidFill>
              </a:rPr>
              <a:t>&gt;</a:t>
            </a:r>
            <a:endParaRPr sz="1600">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HTML</a:t>
            </a:r>
            <a:endParaRPr/>
          </a:p>
          <a:p>
            <a:pPr indent="0" lvl="0" marL="0" rtl="0" algn="l">
              <a:lnSpc>
                <a:spcPct val="100000"/>
              </a:lnSpc>
              <a:spcBef>
                <a:spcPts val="0"/>
              </a:spcBef>
              <a:spcAft>
                <a:spcPts val="0"/>
              </a:spcAft>
              <a:buSzPct val="111111"/>
              <a:buNone/>
            </a:pPr>
            <a:r>
              <a:t/>
            </a:r>
            <a:endParaRPr/>
          </a:p>
        </p:txBody>
      </p:sp>
      <p:sp>
        <p:nvSpPr>
          <p:cNvPr id="152" name="Google Shape;152;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pt-BR"/>
              <a:t>O HTML foi desenvolvido em 1991 por Tim Berners-Lee originalmente para o compartilhamento e disseminação de documentos científicos entre ele e seu grupo de colegas.</a:t>
            </a:r>
            <a:endParaRPr/>
          </a:p>
        </p:txBody>
      </p:sp>
      <p:pic>
        <p:nvPicPr>
          <p:cNvPr id="153" name="Google Shape;153;p24"/>
          <p:cNvPicPr preferRelativeResize="0"/>
          <p:nvPr/>
        </p:nvPicPr>
        <p:blipFill rotWithShape="1">
          <a:blip r:embed="rId4">
            <a:alphaModFix/>
          </a:blip>
          <a:srcRect b="0" l="0" r="0" t="0"/>
          <a:stretch/>
        </p:blipFill>
        <p:spPr>
          <a:xfrm>
            <a:off x="232025" y="2459900"/>
            <a:ext cx="8679952" cy="2251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1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Formulários HTML</a:t>
            </a:r>
            <a:r>
              <a:rPr lang="pt-BR"/>
              <a:t> - Método (Method)</a:t>
            </a:r>
            <a:endParaRPr/>
          </a:p>
        </p:txBody>
      </p:sp>
      <p:sp>
        <p:nvSpPr>
          <p:cNvPr id="863" name="Google Shape;863;p132"/>
          <p:cNvSpPr txBox="1"/>
          <p:nvPr>
            <p:ph idx="1" type="body"/>
          </p:nvPr>
        </p:nvSpPr>
        <p:spPr>
          <a:xfrm>
            <a:off x="311700" y="1152475"/>
            <a:ext cx="8520600" cy="37431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pt-BR"/>
              <a:t>Atributo </a:t>
            </a:r>
            <a:r>
              <a:rPr lang="pt-BR">
                <a:solidFill>
                  <a:srgbClr val="FF0000"/>
                </a:solidFill>
              </a:rPr>
              <a:t>method </a:t>
            </a:r>
            <a:r>
              <a:rPr lang="pt-BR" sz="1600">
                <a:highlight>
                  <a:srgbClr val="FFFFFF"/>
                </a:highlight>
              </a:rPr>
              <a:t>especifica o método HTTP a ser usado ao enviar os dados do formulário.</a:t>
            </a:r>
            <a:endParaRPr sz="1600">
              <a:highlight>
                <a:srgbClr val="FFFFFF"/>
              </a:highlight>
            </a:endParaRPr>
          </a:p>
          <a:p>
            <a:pPr indent="-336550" lvl="0" marL="457200" rtl="0" algn="l">
              <a:lnSpc>
                <a:spcPct val="115000"/>
              </a:lnSpc>
              <a:spcBef>
                <a:spcPts val="0"/>
              </a:spcBef>
              <a:spcAft>
                <a:spcPts val="0"/>
              </a:spcAft>
              <a:buSzPts val="1700"/>
              <a:buChar char="●"/>
            </a:pPr>
            <a:r>
              <a:rPr lang="pt-BR" sz="1700">
                <a:highlight>
                  <a:srgbClr val="FFFFFF"/>
                </a:highlight>
              </a:rPr>
              <a:t>Os dados do formulário podem ser enviados como variáveis ​​de URL (com</a:t>
            </a:r>
            <a:r>
              <a:rPr lang="pt-BR" sz="1700">
                <a:solidFill>
                  <a:schemeClr val="dk1"/>
                </a:solidFill>
                <a:highlight>
                  <a:srgbClr val="FFFFFF"/>
                </a:highlight>
              </a:rPr>
              <a:t> </a:t>
            </a:r>
            <a:r>
              <a:rPr lang="pt-BR" sz="1700">
                <a:solidFill>
                  <a:srgbClr val="DC143C"/>
                </a:solidFill>
              </a:rPr>
              <a:t>method="get"</a:t>
            </a:r>
            <a:r>
              <a:rPr lang="pt-BR" sz="1700">
                <a:highlight>
                  <a:srgbClr val="FFFFFF"/>
                </a:highlight>
              </a:rPr>
              <a:t>) ou como transação HTTP post (com</a:t>
            </a:r>
            <a:r>
              <a:rPr lang="pt-BR" sz="1700">
                <a:solidFill>
                  <a:schemeClr val="dk1"/>
                </a:solidFill>
                <a:highlight>
                  <a:srgbClr val="FFFFFF"/>
                </a:highlight>
              </a:rPr>
              <a:t> </a:t>
            </a:r>
            <a:r>
              <a:rPr lang="pt-BR" sz="1700">
                <a:solidFill>
                  <a:srgbClr val="DC143C"/>
                </a:solidFill>
              </a:rPr>
              <a:t>method="post"</a:t>
            </a:r>
            <a:r>
              <a:rPr lang="pt-BR" sz="1700">
                <a:highlight>
                  <a:srgbClr val="FFFFFF"/>
                </a:highlight>
              </a:rPr>
              <a:t>).</a:t>
            </a:r>
            <a:endParaRPr sz="1700">
              <a:highlight>
                <a:srgbClr val="FFFFFF"/>
              </a:highlight>
            </a:endParaRPr>
          </a:p>
          <a:p>
            <a:pPr indent="0" lvl="0" marL="0" rtl="0" algn="l">
              <a:lnSpc>
                <a:spcPct val="115000"/>
              </a:lnSpc>
              <a:spcBef>
                <a:spcPts val="1200"/>
              </a:spcBef>
              <a:spcAft>
                <a:spcPts val="0"/>
              </a:spcAft>
              <a:buSzPts val="1800"/>
              <a:buNone/>
            </a:pPr>
            <a:r>
              <a:t/>
            </a:r>
            <a:endParaRPr>
              <a:solidFill>
                <a:srgbClr val="0000CD"/>
              </a:solidFill>
            </a:endParaRPr>
          </a:p>
          <a:p>
            <a:pPr indent="457200" lvl="0" marL="0" rtl="0" algn="l">
              <a:lnSpc>
                <a:spcPct val="115000"/>
              </a:lnSpc>
              <a:spcBef>
                <a:spcPts val="1200"/>
              </a:spcBef>
              <a:spcAft>
                <a:spcPts val="0"/>
              </a:spcAft>
              <a:buSzPts val="1800"/>
              <a:buNone/>
            </a:pPr>
            <a:r>
              <a:rPr lang="pt-BR">
                <a:solidFill>
                  <a:srgbClr val="0000CD"/>
                </a:solidFill>
              </a:rPr>
              <a:t>&lt;</a:t>
            </a:r>
            <a:r>
              <a:rPr lang="pt-BR">
                <a:solidFill>
                  <a:srgbClr val="A52A2A"/>
                </a:solidFill>
              </a:rPr>
              <a:t>form</a:t>
            </a:r>
            <a:r>
              <a:rPr lang="pt-BR">
                <a:solidFill>
                  <a:srgbClr val="FF0000"/>
                </a:solidFill>
              </a:rPr>
              <a:t> action</a:t>
            </a:r>
            <a:r>
              <a:rPr lang="pt-BR">
                <a:solidFill>
                  <a:srgbClr val="0000CD"/>
                </a:solidFill>
              </a:rPr>
              <a:t>="/action_page.php" </a:t>
            </a:r>
            <a:r>
              <a:rPr lang="pt-BR">
                <a:solidFill>
                  <a:srgbClr val="FF0000"/>
                </a:solidFill>
              </a:rPr>
              <a:t>method</a:t>
            </a:r>
            <a:r>
              <a:rPr lang="pt-BR">
                <a:solidFill>
                  <a:schemeClr val="accent1"/>
                </a:solidFill>
              </a:rPr>
              <a:t>=”get”</a:t>
            </a:r>
            <a:r>
              <a:rPr lang="pt-BR">
                <a:solidFill>
                  <a:srgbClr val="FF0000"/>
                </a:solidFill>
              </a:rPr>
              <a:t> </a:t>
            </a:r>
            <a:r>
              <a:rPr lang="pt-BR">
                <a:solidFill>
                  <a:srgbClr val="0000CD"/>
                </a:solidFill>
              </a:rPr>
              <a:t>&gt;</a:t>
            </a:r>
            <a:r>
              <a:rPr lang="pt-BR">
                <a:solidFill>
                  <a:schemeClr val="dk1"/>
                </a:solidFill>
                <a:highlight>
                  <a:srgbClr val="FFFFFF"/>
                </a:highlight>
              </a:rPr>
              <a:t>  </a:t>
            </a:r>
            <a:endParaRPr>
              <a:solidFill>
                <a:schemeClr val="dk1"/>
              </a:solidFill>
              <a:highlight>
                <a:srgbClr val="FFFFFF"/>
              </a:highlight>
            </a:endParaRPr>
          </a:p>
          <a:p>
            <a:pPr indent="457200" lvl="0" marL="0" rtl="0" algn="l">
              <a:lnSpc>
                <a:spcPct val="115000"/>
              </a:lnSpc>
              <a:spcBef>
                <a:spcPts val="1200"/>
              </a:spcBef>
              <a:spcAft>
                <a:spcPts val="1200"/>
              </a:spcAft>
              <a:buClr>
                <a:schemeClr val="dk1"/>
              </a:buClr>
              <a:buSzPts val="1100"/>
              <a:buFont typeface="Arial"/>
              <a:buNone/>
            </a:pPr>
            <a:r>
              <a:rPr lang="pt-BR">
                <a:solidFill>
                  <a:srgbClr val="0000CD"/>
                </a:solidFill>
              </a:rPr>
              <a:t>&lt;</a:t>
            </a:r>
            <a:r>
              <a:rPr lang="pt-BR">
                <a:solidFill>
                  <a:srgbClr val="A52A2A"/>
                </a:solidFill>
              </a:rPr>
              <a:t>form</a:t>
            </a:r>
            <a:r>
              <a:rPr lang="pt-BR">
                <a:solidFill>
                  <a:srgbClr val="FF0000"/>
                </a:solidFill>
              </a:rPr>
              <a:t> action</a:t>
            </a:r>
            <a:r>
              <a:rPr lang="pt-BR">
                <a:solidFill>
                  <a:srgbClr val="0000CD"/>
                </a:solidFill>
              </a:rPr>
              <a:t>="/action_page.php" </a:t>
            </a:r>
            <a:r>
              <a:rPr lang="pt-BR">
                <a:solidFill>
                  <a:srgbClr val="FF0000"/>
                </a:solidFill>
              </a:rPr>
              <a:t>method</a:t>
            </a:r>
            <a:r>
              <a:rPr lang="pt-BR">
                <a:solidFill>
                  <a:schemeClr val="accent1"/>
                </a:solidFill>
              </a:rPr>
              <a:t>=”post”</a:t>
            </a:r>
            <a:r>
              <a:rPr lang="pt-BR">
                <a:solidFill>
                  <a:srgbClr val="FF0000"/>
                </a:solidFill>
              </a:rPr>
              <a:t> </a:t>
            </a:r>
            <a:r>
              <a:rPr lang="pt-BR">
                <a:solidFill>
                  <a:srgbClr val="0000CD"/>
                </a:solidFill>
              </a:rPr>
              <a:t>&gt;</a:t>
            </a:r>
            <a:endParaRPr>
              <a:solidFill>
                <a:schemeClr val="dk1"/>
              </a:solidFill>
              <a:highlight>
                <a:srgbClr val="FFFFFF"/>
              </a:highlight>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1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Formulários HTML</a:t>
            </a:r>
            <a:r>
              <a:rPr lang="pt-BR"/>
              <a:t> - Método (Method)</a:t>
            </a:r>
            <a:endParaRPr/>
          </a:p>
        </p:txBody>
      </p:sp>
      <p:sp>
        <p:nvSpPr>
          <p:cNvPr id="869" name="Google Shape;869;p133"/>
          <p:cNvSpPr txBox="1"/>
          <p:nvPr>
            <p:ph idx="1" type="body"/>
          </p:nvPr>
        </p:nvSpPr>
        <p:spPr>
          <a:xfrm>
            <a:off x="311700" y="1152475"/>
            <a:ext cx="8520600" cy="3743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400"/>
              </a:spcBef>
              <a:spcAft>
                <a:spcPts val="0"/>
              </a:spcAft>
              <a:buSzPts val="1800"/>
              <a:buNone/>
            </a:pPr>
            <a:r>
              <a:rPr lang="pt-BR">
                <a:solidFill>
                  <a:schemeClr val="dk1"/>
                </a:solidFill>
                <a:highlight>
                  <a:srgbClr val="FFFFFF"/>
                </a:highlight>
              </a:rPr>
              <a:t>Notas sobre GET:</a:t>
            </a:r>
            <a:endParaRPr>
              <a:solidFill>
                <a:schemeClr val="dk1"/>
              </a:solidFill>
              <a:highlight>
                <a:srgbClr val="FFFFFF"/>
              </a:highlight>
            </a:endParaRPr>
          </a:p>
          <a:p>
            <a:pPr indent="-342900" lvl="0" marL="457200" rtl="0" algn="l">
              <a:lnSpc>
                <a:spcPct val="115000"/>
              </a:lnSpc>
              <a:spcBef>
                <a:spcPts val="1400"/>
              </a:spcBef>
              <a:spcAft>
                <a:spcPts val="0"/>
              </a:spcAft>
              <a:buClr>
                <a:schemeClr val="dk1"/>
              </a:buClr>
              <a:buSzPts val="1800"/>
              <a:buFont typeface="Arial"/>
              <a:buChar char="●"/>
            </a:pPr>
            <a:r>
              <a:rPr lang="pt-BR">
                <a:solidFill>
                  <a:schemeClr val="dk1"/>
                </a:solidFill>
                <a:highlight>
                  <a:srgbClr val="FFFFFF"/>
                </a:highlight>
              </a:rPr>
              <a:t>Acrescenta os dados do formulário ao URL, em pares nome / valor</a:t>
            </a:r>
            <a:endParaRPr>
              <a:solidFill>
                <a:schemeClr val="dk1"/>
              </a:solidFill>
              <a:highlight>
                <a:srgbClr val="FFFFFF"/>
              </a:highlight>
            </a:endParaRPr>
          </a:p>
          <a:p>
            <a:pPr indent="-342900" lvl="0" marL="457200" rtl="0" algn="l">
              <a:lnSpc>
                <a:spcPct val="115000"/>
              </a:lnSpc>
              <a:spcBef>
                <a:spcPts val="0"/>
              </a:spcBef>
              <a:spcAft>
                <a:spcPts val="0"/>
              </a:spcAft>
              <a:buClr>
                <a:schemeClr val="dk1"/>
              </a:buClr>
              <a:buSzPts val="1800"/>
              <a:buFont typeface="Arial"/>
              <a:buChar char="●"/>
            </a:pPr>
            <a:r>
              <a:rPr lang="pt-BR">
                <a:solidFill>
                  <a:schemeClr val="dk1"/>
                </a:solidFill>
                <a:highlight>
                  <a:srgbClr val="FFFFFF"/>
                </a:highlight>
              </a:rPr>
              <a:t>NUNCA use GET para enviar dados confidenciais! (os dados do formulário enviado são visíveis no URL!)</a:t>
            </a:r>
            <a:endParaRPr>
              <a:solidFill>
                <a:schemeClr val="dk1"/>
              </a:solidFill>
              <a:highlight>
                <a:srgbClr val="FFFFFF"/>
              </a:highlight>
            </a:endParaRPr>
          </a:p>
          <a:p>
            <a:pPr indent="-342900" lvl="0" marL="457200" rtl="0" algn="l">
              <a:lnSpc>
                <a:spcPct val="115000"/>
              </a:lnSpc>
              <a:spcBef>
                <a:spcPts val="0"/>
              </a:spcBef>
              <a:spcAft>
                <a:spcPts val="0"/>
              </a:spcAft>
              <a:buClr>
                <a:schemeClr val="dk1"/>
              </a:buClr>
              <a:buSzPts val="1800"/>
              <a:buFont typeface="Arial"/>
              <a:buChar char="●"/>
            </a:pPr>
            <a:r>
              <a:rPr lang="pt-BR">
                <a:solidFill>
                  <a:schemeClr val="dk1"/>
                </a:solidFill>
                <a:highlight>
                  <a:srgbClr val="FFFFFF"/>
                </a:highlight>
              </a:rPr>
              <a:t>O comprimento de um URL é limitado (2.048 caracteres)</a:t>
            </a:r>
            <a:endParaRPr>
              <a:solidFill>
                <a:schemeClr val="dk1"/>
              </a:solidFill>
              <a:highlight>
                <a:srgbClr val="FFFFFF"/>
              </a:highlight>
            </a:endParaRPr>
          </a:p>
          <a:p>
            <a:pPr indent="-342900" lvl="0" marL="457200" rtl="0" algn="l">
              <a:lnSpc>
                <a:spcPct val="115000"/>
              </a:lnSpc>
              <a:spcBef>
                <a:spcPts val="0"/>
              </a:spcBef>
              <a:spcAft>
                <a:spcPts val="0"/>
              </a:spcAft>
              <a:buClr>
                <a:schemeClr val="dk1"/>
              </a:buClr>
              <a:buSzPts val="1800"/>
              <a:buFont typeface="Arial"/>
              <a:buChar char="●"/>
            </a:pPr>
            <a:r>
              <a:rPr lang="pt-BR">
                <a:solidFill>
                  <a:schemeClr val="dk1"/>
                </a:solidFill>
                <a:highlight>
                  <a:srgbClr val="FFFFFF"/>
                </a:highlight>
              </a:rPr>
              <a:t>Útil para envios de formulários onde um usuário deseja marcar o resultado</a:t>
            </a:r>
            <a:endParaRPr>
              <a:solidFill>
                <a:schemeClr val="dk1"/>
              </a:solidFill>
              <a:highlight>
                <a:srgbClr val="FFFFFF"/>
              </a:highlight>
            </a:endParaRPr>
          </a:p>
          <a:p>
            <a:pPr indent="-342900" lvl="0" marL="457200" rtl="0" algn="l">
              <a:lnSpc>
                <a:spcPct val="115000"/>
              </a:lnSpc>
              <a:spcBef>
                <a:spcPts val="0"/>
              </a:spcBef>
              <a:spcAft>
                <a:spcPts val="0"/>
              </a:spcAft>
              <a:buClr>
                <a:schemeClr val="dk1"/>
              </a:buClr>
              <a:buSzPts val="1800"/>
              <a:buFont typeface="Arial"/>
              <a:buChar char="●"/>
            </a:pPr>
            <a:r>
              <a:rPr lang="pt-BR">
                <a:solidFill>
                  <a:schemeClr val="dk1"/>
                </a:solidFill>
                <a:highlight>
                  <a:srgbClr val="FFFFFF"/>
                </a:highlight>
              </a:rPr>
              <a:t>GET é bom para dados não seguros, como strings de consulta no Google</a:t>
            </a:r>
            <a:endParaRPr>
              <a:solidFill>
                <a:schemeClr val="dk1"/>
              </a:solidFill>
              <a:highlight>
                <a:srgbClr val="FFFFFF"/>
              </a:highlight>
            </a:endParaRPr>
          </a:p>
          <a:p>
            <a:pPr indent="457200" lvl="0" marL="0" rtl="0" algn="l">
              <a:lnSpc>
                <a:spcPct val="115000"/>
              </a:lnSpc>
              <a:spcBef>
                <a:spcPts val="1100"/>
              </a:spcBef>
              <a:spcAft>
                <a:spcPts val="1200"/>
              </a:spcAft>
              <a:buSzPts val="1800"/>
              <a:buNone/>
            </a:pPr>
            <a:r>
              <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1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Formulários HTML</a:t>
            </a:r>
            <a:r>
              <a:rPr lang="pt-BR"/>
              <a:t> - Método (Method)</a:t>
            </a:r>
            <a:endParaRPr/>
          </a:p>
        </p:txBody>
      </p:sp>
      <p:sp>
        <p:nvSpPr>
          <p:cNvPr id="875" name="Google Shape;875;p134"/>
          <p:cNvSpPr txBox="1"/>
          <p:nvPr>
            <p:ph idx="1" type="body"/>
          </p:nvPr>
        </p:nvSpPr>
        <p:spPr>
          <a:xfrm>
            <a:off x="311700" y="1152475"/>
            <a:ext cx="8520600" cy="3743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400"/>
              </a:spcBef>
              <a:spcAft>
                <a:spcPts val="0"/>
              </a:spcAft>
              <a:buSzPts val="1800"/>
              <a:buNone/>
            </a:pPr>
            <a:r>
              <a:rPr lang="pt-BR">
                <a:solidFill>
                  <a:schemeClr val="dk1"/>
                </a:solidFill>
                <a:highlight>
                  <a:srgbClr val="FFFFFF"/>
                </a:highlight>
              </a:rPr>
              <a:t>Notas no POST:</a:t>
            </a:r>
            <a:endParaRPr>
              <a:solidFill>
                <a:schemeClr val="dk1"/>
              </a:solidFill>
              <a:highlight>
                <a:srgbClr val="FFFFFF"/>
              </a:highlight>
            </a:endParaRPr>
          </a:p>
          <a:p>
            <a:pPr indent="-342900" lvl="0" marL="457200" rtl="0" algn="l">
              <a:lnSpc>
                <a:spcPct val="115000"/>
              </a:lnSpc>
              <a:spcBef>
                <a:spcPts val="1400"/>
              </a:spcBef>
              <a:spcAft>
                <a:spcPts val="0"/>
              </a:spcAft>
              <a:buClr>
                <a:schemeClr val="dk1"/>
              </a:buClr>
              <a:buSzPts val="1800"/>
              <a:buFont typeface="Arial"/>
              <a:buChar char="●"/>
            </a:pPr>
            <a:r>
              <a:rPr lang="pt-BR">
                <a:solidFill>
                  <a:schemeClr val="dk1"/>
                </a:solidFill>
                <a:highlight>
                  <a:srgbClr val="FFFFFF"/>
                </a:highlight>
              </a:rPr>
              <a:t>Acrescenta os dados do formulário dentro do corpo da solicitação HTTP (os dados do formulário enviado não são mostrados no URL)</a:t>
            </a:r>
            <a:endParaRPr>
              <a:solidFill>
                <a:schemeClr val="dk1"/>
              </a:solidFill>
              <a:highlight>
                <a:srgbClr val="FFFFFF"/>
              </a:highlight>
            </a:endParaRPr>
          </a:p>
          <a:p>
            <a:pPr indent="-342900" lvl="0" marL="457200" rtl="0" algn="l">
              <a:lnSpc>
                <a:spcPct val="115000"/>
              </a:lnSpc>
              <a:spcBef>
                <a:spcPts val="0"/>
              </a:spcBef>
              <a:spcAft>
                <a:spcPts val="0"/>
              </a:spcAft>
              <a:buClr>
                <a:schemeClr val="dk1"/>
              </a:buClr>
              <a:buSzPts val="1800"/>
              <a:buFont typeface="Arial"/>
              <a:buChar char="●"/>
            </a:pPr>
            <a:r>
              <a:rPr lang="pt-BR">
                <a:solidFill>
                  <a:schemeClr val="dk1"/>
                </a:solidFill>
                <a:highlight>
                  <a:srgbClr val="FFFFFF"/>
                </a:highlight>
              </a:rPr>
              <a:t>O POST não tem limitações de tamanho e pode ser usado para enviar grandes quantidades de dados.</a:t>
            </a:r>
            <a:endParaRPr>
              <a:solidFill>
                <a:schemeClr val="dk1"/>
              </a:solidFill>
              <a:highlight>
                <a:srgbClr val="FFFFFF"/>
              </a:highlight>
            </a:endParaRPr>
          </a:p>
          <a:p>
            <a:pPr indent="-342900" lvl="0" marL="457200" rtl="0" algn="l">
              <a:lnSpc>
                <a:spcPct val="115000"/>
              </a:lnSpc>
              <a:spcBef>
                <a:spcPts val="0"/>
              </a:spcBef>
              <a:spcAft>
                <a:spcPts val="0"/>
              </a:spcAft>
              <a:buClr>
                <a:schemeClr val="dk1"/>
              </a:buClr>
              <a:buSzPts val="1800"/>
              <a:buFont typeface="Arial"/>
              <a:buChar char="●"/>
            </a:pPr>
            <a:r>
              <a:rPr lang="pt-BR">
                <a:solidFill>
                  <a:schemeClr val="dk1"/>
                </a:solidFill>
                <a:highlight>
                  <a:srgbClr val="FFFFFF"/>
                </a:highlight>
              </a:rPr>
              <a:t>Os envios de formulários com POST não podem ser marcados</a:t>
            </a:r>
            <a:endParaRPr>
              <a:solidFill>
                <a:schemeClr val="dk1"/>
              </a:solidFill>
              <a:highlight>
                <a:srgbClr val="FFFFFF"/>
              </a:highlight>
            </a:endParaRPr>
          </a:p>
          <a:p>
            <a:pPr indent="0" lvl="0" marL="457200" rtl="0" algn="l">
              <a:lnSpc>
                <a:spcPct val="115000"/>
              </a:lnSpc>
              <a:spcBef>
                <a:spcPts val="1100"/>
              </a:spcBef>
              <a:spcAft>
                <a:spcPts val="0"/>
              </a:spcAft>
              <a:buSzPts val="1800"/>
              <a:buNone/>
            </a:pPr>
            <a:r>
              <a:t/>
            </a:r>
            <a:endParaRPr>
              <a:solidFill>
                <a:schemeClr val="dk1"/>
              </a:solidFill>
              <a:highlight>
                <a:srgbClr val="FFFFFF"/>
              </a:highlight>
            </a:endParaRPr>
          </a:p>
          <a:p>
            <a:pPr indent="457200" lvl="0" marL="0" rtl="0" algn="l">
              <a:lnSpc>
                <a:spcPct val="115000"/>
              </a:lnSpc>
              <a:spcBef>
                <a:spcPts val="1100"/>
              </a:spcBef>
              <a:spcAft>
                <a:spcPts val="1200"/>
              </a:spcAft>
              <a:buSzPts val="1800"/>
              <a:buNone/>
            </a:pPr>
            <a:r>
              <a:t/>
            </a:r>
            <a:endParaRPr sz="1100"/>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sp>
        <p:nvSpPr>
          <p:cNvPr id="880" name="Google Shape;880;p1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Formulários HTML</a:t>
            </a:r>
            <a:r>
              <a:rPr lang="pt-BR"/>
              <a:t> - Tipos de entrada input</a:t>
            </a:r>
            <a:endParaRPr/>
          </a:p>
        </p:txBody>
      </p:sp>
      <p:sp>
        <p:nvSpPr>
          <p:cNvPr id="881" name="Google Shape;881;p135"/>
          <p:cNvSpPr txBox="1"/>
          <p:nvPr>
            <p:ph idx="1" type="body"/>
          </p:nvPr>
        </p:nvSpPr>
        <p:spPr>
          <a:xfrm>
            <a:off x="311700" y="1152475"/>
            <a:ext cx="8520600" cy="37431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1100"/>
              </a:spcBef>
              <a:spcAft>
                <a:spcPts val="0"/>
              </a:spcAft>
              <a:buClr>
                <a:schemeClr val="dk1"/>
              </a:buClr>
              <a:buSzPts val="1800"/>
              <a:buFont typeface="Arial"/>
              <a:buChar char="●"/>
            </a:pPr>
            <a:r>
              <a:rPr lang="pt-BR">
                <a:solidFill>
                  <a:schemeClr val="dk1"/>
                </a:solidFill>
                <a:highlight>
                  <a:srgbClr val="FFFFFF"/>
                </a:highlight>
              </a:rPr>
              <a:t>O </a:t>
            </a:r>
            <a:r>
              <a:rPr lang="pt-BR">
                <a:solidFill>
                  <a:srgbClr val="FF0000"/>
                </a:solidFill>
                <a:highlight>
                  <a:srgbClr val="FFFFFF"/>
                </a:highlight>
              </a:rPr>
              <a:t>&lt;input&gt; </a:t>
            </a:r>
            <a:r>
              <a:rPr lang="pt-BR">
                <a:highlight>
                  <a:srgbClr val="FFFFFF"/>
                </a:highlight>
              </a:rPr>
              <a:t>é o </a:t>
            </a:r>
            <a:r>
              <a:rPr lang="pt-BR">
                <a:solidFill>
                  <a:schemeClr val="dk1"/>
                </a:solidFill>
                <a:highlight>
                  <a:srgbClr val="FFFFFF"/>
                </a:highlight>
              </a:rPr>
              <a:t>elemento mais utilizado em formulários HTML. Este elemento permite a entrada de dados pelo usuário e possui diferentes tipos que informamos no atributo </a:t>
            </a:r>
            <a:r>
              <a:rPr lang="pt-BR">
                <a:solidFill>
                  <a:srgbClr val="FF0000"/>
                </a:solidFill>
                <a:highlight>
                  <a:srgbClr val="FFFFFF"/>
                </a:highlight>
              </a:rPr>
              <a:t>type</a:t>
            </a:r>
            <a:r>
              <a:rPr lang="pt-BR">
                <a:highlight>
                  <a:srgbClr val="FFFFFF"/>
                </a:highlight>
              </a:rPr>
              <a:t>.</a:t>
            </a:r>
            <a:endParaRPr>
              <a:highlight>
                <a:srgbClr val="FFFFFF"/>
              </a:highlight>
            </a:endParaRPr>
          </a:p>
          <a:p>
            <a:pPr indent="0" lvl="0" marL="457200" rtl="0" algn="l">
              <a:lnSpc>
                <a:spcPct val="115000"/>
              </a:lnSpc>
              <a:spcBef>
                <a:spcPts val="1100"/>
              </a:spcBef>
              <a:spcAft>
                <a:spcPts val="0"/>
              </a:spcAft>
              <a:buSzPts val="1800"/>
              <a:buNone/>
            </a:pPr>
            <a:r>
              <a:t/>
            </a:r>
            <a:endParaRPr sz="1200">
              <a:solidFill>
                <a:srgbClr val="DC143C"/>
              </a:solidFill>
              <a:highlight>
                <a:srgbClr val="FFFFFF"/>
              </a:highlight>
              <a:latin typeface="Courier New"/>
              <a:ea typeface="Courier New"/>
              <a:cs typeface="Courier New"/>
              <a:sym typeface="Courier New"/>
            </a:endParaRPr>
          </a:p>
          <a:p>
            <a:pPr indent="0" lvl="0" marL="457200" rtl="0" algn="l">
              <a:lnSpc>
                <a:spcPct val="115000"/>
              </a:lnSpc>
              <a:spcBef>
                <a:spcPts val="1100"/>
              </a:spcBef>
              <a:spcAft>
                <a:spcPts val="0"/>
              </a:spcAft>
              <a:buSzPts val="1800"/>
              <a:buNone/>
            </a:pPr>
            <a:r>
              <a:t/>
            </a:r>
            <a:endParaRPr>
              <a:solidFill>
                <a:srgbClr val="FF0000"/>
              </a:solidFill>
              <a:highlight>
                <a:srgbClr val="FFFFFF"/>
              </a:highlight>
            </a:endParaRPr>
          </a:p>
          <a:p>
            <a:pPr indent="0" lvl="0" marL="457200" rtl="0" algn="l">
              <a:lnSpc>
                <a:spcPct val="115000"/>
              </a:lnSpc>
              <a:spcBef>
                <a:spcPts val="1100"/>
              </a:spcBef>
              <a:spcAft>
                <a:spcPts val="0"/>
              </a:spcAft>
              <a:buSzPts val="1800"/>
              <a:buNone/>
            </a:pPr>
            <a:r>
              <a:t/>
            </a:r>
            <a:endParaRPr>
              <a:solidFill>
                <a:schemeClr val="dk1"/>
              </a:solidFill>
              <a:highlight>
                <a:srgbClr val="FFFFFF"/>
              </a:highlight>
            </a:endParaRPr>
          </a:p>
          <a:p>
            <a:pPr indent="457200" lvl="0" marL="0" rtl="0" algn="l">
              <a:lnSpc>
                <a:spcPct val="115000"/>
              </a:lnSpc>
              <a:spcBef>
                <a:spcPts val="1100"/>
              </a:spcBef>
              <a:spcAft>
                <a:spcPts val="1200"/>
              </a:spcAft>
              <a:buSzPts val="1800"/>
              <a:buNone/>
            </a:pPr>
            <a:r>
              <a:t/>
            </a:r>
            <a:endParaRPr sz="1100"/>
          </a:p>
        </p:txBody>
      </p:sp>
      <p:sp>
        <p:nvSpPr>
          <p:cNvPr id="882" name="Google Shape;882;p135"/>
          <p:cNvSpPr txBox="1"/>
          <p:nvPr/>
        </p:nvSpPr>
        <p:spPr>
          <a:xfrm>
            <a:off x="311700" y="2466225"/>
            <a:ext cx="3065400" cy="2134800"/>
          </a:xfrm>
          <a:prstGeom prst="rect">
            <a:avLst/>
          </a:prstGeom>
          <a:noFill/>
          <a:ln>
            <a:noFill/>
          </a:ln>
        </p:spPr>
        <p:txBody>
          <a:bodyPr anchorCtr="0" anchor="t" bIns="91425" lIns="91425" spcFirstLastPara="1" rIns="91425" wrap="square" tIns="91425">
            <a:spAutoFit/>
          </a:bodyPr>
          <a:lstStyle/>
          <a:p>
            <a:pPr indent="-314325" lvl="0" marL="457200" marR="0" rtl="0" algn="l">
              <a:lnSpc>
                <a:spcPct val="115000"/>
              </a:lnSpc>
              <a:spcBef>
                <a:spcPts val="1100"/>
              </a:spcBef>
              <a:spcAft>
                <a:spcPts val="0"/>
              </a:spcAft>
              <a:buClr>
                <a:schemeClr val="dk1"/>
              </a:buClr>
              <a:buSzPts val="1350"/>
              <a:buFont typeface="Arial"/>
              <a:buChar char="●"/>
            </a:pPr>
            <a:r>
              <a:rPr b="0" i="0" lang="pt-BR" sz="1400" u="none" cap="none" strike="noStrike">
                <a:solidFill>
                  <a:srgbClr val="DC143C"/>
                </a:solidFill>
                <a:highlight>
                  <a:srgbClr val="FFFFFF"/>
                </a:highlight>
                <a:latin typeface="Arial"/>
                <a:ea typeface="Arial"/>
                <a:cs typeface="Arial"/>
                <a:sym typeface="Arial"/>
              </a:rPr>
              <a:t>&lt;input type="button"&gt;</a:t>
            </a:r>
            <a:endParaRPr b="0" i="0" sz="1400" u="none" cap="none" strike="noStrike">
              <a:solidFill>
                <a:srgbClr val="DC143C"/>
              </a:solidFill>
              <a:highlight>
                <a:srgbClr val="FFFFFF"/>
              </a:highlight>
              <a:latin typeface="Arial"/>
              <a:ea typeface="Arial"/>
              <a:cs typeface="Arial"/>
              <a:sym typeface="Arial"/>
            </a:endParaRPr>
          </a:p>
          <a:p>
            <a:pPr indent="-314325" lvl="0" marL="457200" marR="0" rtl="0" algn="l">
              <a:lnSpc>
                <a:spcPct val="115000"/>
              </a:lnSpc>
              <a:spcBef>
                <a:spcPts val="0"/>
              </a:spcBef>
              <a:spcAft>
                <a:spcPts val="0"/>
              </a:spcAft>
              <a:buClr>
                <a:schemeClr val="dk1"/>
              </a:buClr>
              <a:buSzPts val="1350"/>
              <a:buFont typeface="Arial"/>
              <a:buChar char="●"/>
            </a:pPr>
            <a:r>
              <a:rPr b="0" i="0" lang="pt-BR" sz="1400" u="none" cap="none" strike="noStrike">
                <a:solidFill>
                  <a:srgbClr val="DC143C"/>
                </a:solidFill>
                <a:highlight>
                  <a:srgbClr val="FFFFFF"/>
                </a:highlight>
                <a:latin typeface="Arial"/>
                <a:ea typeface="Arial"/>
                <a:cs typeface="Arial"/>
                <a:sym typeface="Arial"/>
              </a:rPr>
              <a:t>&lt;input type="checkbox"&gt;</a:t>
            </a:r>
            <a:endParaRPr b="0" i="0" sz="1400" u="none" cap="none" strike="noStrike">
              <a:solidFill>
                <a:srgbClr val="DC143C"/>
              </a:solidFill>
              <a:highlight>
                <a:srgbClr val="FFFFFF"/>
              </a:highlight>
              <a:latin typeface="Arial"/>
              <a:ea typeface="Arial"/>
              <a:cs typeface="Arial"/>
              <a:sym typeface="Arial"/>
            </a:endParaRPr>
          </a:p>
          <a:p>
            <a:pPr indent="-314325" lvl="0" marL="457200" marR="0" rtl="0" algn="l">
              <a:lnSpc>
                <a:spcPct val="115000"/>
              </a:lnSpc>
              <a:spcBef>
                <a:spcPts val="0"/>
              </a:spcBef>
              <a:spcAft>
                <a:spcPts val="0"/>
              </a:spcAft>
              <a:buClr>
                <a:schemeClr val="dk1"/>
              </a:buClr>
              <a:buSzPts val="1350"/>
              <a:buFont typeface="Arial"/>
              <a:buChar char="●"/>
            </a:pPr>
            <a:r>
              <a:rPr b="0" i="0" lang="pt-BR" sz="1400" u="none" cap="none" strike="noStrike">
                <a:solidFill>
                  <a:srgbClr val="DC143C"/>
                </a:solidFill>
                <a:highlight>
                  <a:srgbClr val="FFFFFF"/>
                </a:highlight>
                <a:latin typeface="Arial"/>
                <a:ea typeface="Arial"/>
                <a:cs typeface="Arial"/>
                <a:sym typeface="Arial"/>
              </a:rPr>
              <a:t>&lt;input type="color"&gt;</a:t>
            </a:r>
            <a:endParaRPr b="0" i="0" sz="1400" u="none" cap="none" strike="noStrike">
              <a:solidFill>
                <a:srgbClr val="DC143C"/>
              </a:solidFill>
              <a:highlight>
                <a:srgbClr val="FFFFFF"/>
              </a:highlight>
              <a:latin typeface="Arial"/>
              <a:ea typeface="Arial"/>
              <a:cs typeface="Arial"/>
              <a:sym typeface="Arial"/>
            </a:endParaRPr>
          </a:p>
          <a:p>
            <a:pPr indent="-314325" lvl="0" marL="457200" marR="0" rtl="0" algn="l">
              <a:lnSpc>
                <a:spcPct val="115000"/>
              </a:lnSpc>
              <a:spcBef>
                <a:spcPts val="0"/>
              </a:spcBef>
              <a:spcAft>
                <a:spcPts val="0"/>
              </a:spcAft>
              <a:buClr>
                <a:schemeClr val="dk1"/>
              </a:buClr>
              <a:buSzPts val="1350"/>
              <a:buFont typeface="Arial"/>
              <a:buChar char="●"/>
            </a:pPr>
            <a:r>
              <a:rPr b="0" i="0" lang="pt-BR" sz="1400" u="none" cap="none" strike="noStrike">
                <a:solidFill>
                  <a:srgbClr val="DC143C"/>
                </a:solidFill>
                <a:highlight>
                  <a:srgbClr val="FFFFFF"/>
                </a:highlight>
                <a:latin typeface="Arial"/>
                <a:ea typeface="Arial"/>
                <a:cs typeface="Arial"/>
                <a:sym typeface="Arial"/>
              </a:rPr>
              <a:t>&lt;input type="date"&gt;</a:t>
            </a:r>
            <a:endParaRPr b="0" i="0" sz="1400" u="none" cap="none" strike="noStrike">
              <a:solidFill>
                <a:srgbClr val="DC143C"/>
              </a:solidFill>
              <a:highlight>
                <a:srgbClr val="FFFFFF"/>
              </a:highlight>
              <a:latin typeface="Arial"/>
              <a:ea typeface="Arial"/>
              <a:cs typeface="Arial"/>
              <a:sym typeface="Arial"/>
            </a:endParaRPr>
          </a:p>
          <a:p>
            <a:pPr indent="-314325" lvl="0" marL="457200" marR="0" rtl="0" algn="l">
              <a:lnSpc>
                <a:spcPct val="115000"/>
              </a:lnSpc>
              <a:spcBef>
                <a:spcPts val="0"/>
              </a:spcBef>
              <a:spcAft>
                <a:spcPts val="0"/>
              </a:spcAft>
              <a:buClr>
                <a:schemeClr val="dk1"/>
              </a:buClr>
              <a:buSzPts val="1350"/>
              <a:buFont typeface="Arial"/>
              <a:buChar char="●"/>
            </a:pPr>
            <a:r>
              <a:rPr b="0" i="0" lang="pt-BR" sz="1400" u="none" cap="none" strike="noStrike">
                <a:solidFill>
                  <a:srgbClr val="DC143C"/>
                </a:solidFill>
                <a:highlight>
                  <a:srgbClr val="FFFFFF"/>
                </a:highlight>
                <a:latin typeface="Arial"/>
                <a:ea typeface="Arial"/>
                <a:cs typeface="Arial"/>
                <a:sym typeface="Arial"/>
              </a:rPr>
              <a:t>&lt;input type="datetime-local"&gt;</a:t>
            </a:r>
            <a:endParaRPr b="0" i="0" sz="1400" u="none" cap="none" strike="noStrike">
              <a:solidFill>
                <a:srgbClr val="DC143C"/>
              </a:solidFill>
              <a:highlight>
                <a:srgbClr val="FFFFFF"/>
              </a:highlight>
              <a:latin typeface="Arial"/>
              <a:ea typeface="Arial"/>
              <a:cs typeface="Arial"/>
              <a:sym typeface="Arial"/>
            </a:endParaRPr>
          </a:p>
          <a:p>
            <a:pPr indent="-314325" lvl="0" marL="457200" marR="0" rtl="0" algn="l">
              <a:lnSpc>
                <a:spcPct val="115000"/>
              </a:lnSpc>
              <a:spcBef>
                <a:spcPts val="0"/>
              </a:spcBef>
              <a:spcAft>
                <a:spcPts val="0"/>
              </a:spcAft>
              <a:buClr>
                <a:schemeClr val="dk1"/>
              </a:buClr>
              <a:buSzPts val="1350"/>
              <a:buFont typeface="Arial"/>
              <a:buChar char="●"/>
            </a:pPr>
            <a:r>
              <a:rPr b="0" i="0" lang="pt-BR" sz="1400" u="none" cap="none" strike="noStrike">
                <a:solidFill>
                  <a:srgbClr val="DC143C"/>
                </a:solidFill>
                <a:highlight>
                  <a:srgbClr val="FFFFFF"/>
                </a:highlight>
                <a:latin typeface="Arial"/>
                <a:ea typeface="Arial"/>
                <a:cs typeface="Arial"/>
                <a:sym typeface="Arial"/>
              </a:rPr>
              <a:t>&lt;input type="email"&gt;</a:t>
            </a:r>
            <a:endParaRPr b="0" i="0" sz="1400" u="none" cap="none" strike="noStrike">
              <a:solidFill>
                <a:srgbClr val="DC143C"/>
              </a:solidFill>
              <a:highlight>
                <a:srgbClr val="FFFFFF"/>
              </a:highlight>
              <a:latin typeface="Arial"/>
              <a:ea typeface="Arial"/>
              <a:cs typeface="Arial"/>
              <a:sym typeface="Arial"/>
            </a:endParaRPr>
          </a:p>
          <a:p>
            <a:pPr indent="-314325" lvl="0" marL="457200" marR="0" rtl="0" algn="l">
              <a:lnSpc>
                <a:spcPct val="115000"/>
              </a:lnSpc>
              <a:spcBef>
                <a:spcPts val="0"/>
              </a:spcBef>
              <a:spcAft>
                <a:spcPts val="0"/>
              </a:spcAft>
              <a:buClr>
                <a:schemeClr val="dk1"/>
              </a:buClr>
              <a:buSzPts val="1350"/>
              <a:buFont typeface="Arial"/>
              <a:buChar char="●"/>
            </a:pPr>
            <a:r>
              <a:rPr b="0" i="0" lang="pt-BR" sz="1400" u="none" cap="none" strike="noStrike">
                <a:solidFill>
                  <a:srgbClr val="DC143C"/>
                </a:solidFill>
                <a:highlight>
                  <a:srgbClr val="FFFFFF"/>
                </a:highlight>
                <a:latin typeface="Arial"/>
                <a:ea typeface="Arial"/>
                <a:cs typeface="Arial"/>
                <a:sym typeface="Arial"/>
              </a:rPr>
              <a:t>&lt;input type="file"&gt;</a:t>
            </a:r>
            <a:endParaRPr b="0" i="0" sz="1400" u="none" cap="none" strike="noStrike">
              <a:solidFill>
                <a:srgbClr val="DC143C"/>
              </a:solidFill>
              <a:highlight>
                <a:srgbClr val="FFFFFF"/>
              </a:highlight>
              <a:latin typeface="Arial"/>
              <a:ea typeface="Arial"/>
              <a:cs typeface="Arial"/>
              <a:sym typeface="Arial"/>
            </a:endParaRPr>
          </a:p>
          <a:p>
            <a:pPr indent="-314325" lvl="0" marL="457200" marR="0" rtl="0" algn="l">
              <a:lnSpc>
                <a:spcPct val="115000"/>
              </a:lnSpc>
              <a:spcBef>
                <a:spcPts val="0"/>
              </a:spcBef>
              <a:spcAft>
                <a:spcPts val="0"/>
              </a:spcAft>
              <a:buClr>
                <a:schemeClr val="dk1"/>
              </a:buClr>
              <a:buSzPts val="1350"/>
              <a:buFont typeface="Arial"/>
              <a:buChar char="●"/>
            </a:pPr>
            <a:r>
              <a:rPr b="0" i="0" lang="pt-BR" sz="1400" u="none" cap="none" strike="noStrike">
                <a:solidFill>
                  <a:srgbClr val="DC143C"/>
                </a:solidFill>
                <a:highlight>
                  <a:srgbClr val="FFFFFF"/>
                </a:highlight>
                <a:latin typeface="Arial"/>
                <a:ea typeface="Arial"/>
                <a:cs typeface="Arial"/>
                <a:sym typeface="Arial"/>
              </a:rPr>
              <a:t>&lt;input type="hidden"&gt;</a:t>
            </a:r>
            <a:endParaRPr b="0" i="0" sz="1200" u="none" cap="none" strike="noStrike">
              <a:solidFill>
                <a:srgbClr val="DC143C"/>
              </a:solidFill>
              <a:highlight>
                <a:srgbClr val="FFFFFF"/>
              </a:highlight>
              <a:latin typeface="Courier New"/>
              <a:ea typeface="Courier New"/>
              <a:cs typeface="Courier New"/>
              <a:sym typeface="Courier New"/>
            </a:endParaRPr>
          </a:p>
        </p:txBody>
      </p:sp>
      <p:sp>
        <p:nvSpPr>
          <p:cNvPr id="883" name="Google Shape;883;p135"/>
          <p:cNvSpPr txBox="1"/>
          <p:nvPr/>
        </p:nvSpPr>
        <p:spPr>
          <a:xfrm>
            <a:off x="3185825" y="2466225"/>
            <a:ext cx="3065400" cy="2134800"/>
          </a:xfrm>
          <a:prstGeom prst="rect">
            <a:avLst/>
          </a:prstGeom>
          <a:noFill/>
          <a:ln>
            <a:noFill/>
          </a:ln>
        </p:spPr>
        <p:txBody>
          <a:bodyPr anchorCtr="0" anchor="t" bIns="91425" lIns="91425" spcFirstLastPara="1" rIns="91425" wrap="square" tIns="91425">
            <a:spAutoFit/>
          </a:bodyPr>
          <a:lstStyle/>
          <a:p>
            <a:pPr indent="-314325" lvl="0" marL="457200" marR="0" rtl="0" algn="l">
              <a:lnSpc>
                <a:spcPct val="115000"/>
              </a:lnSpc>
              <a:spcBef>
                <a:spcPts val="1100"/>
              </a:spcBef>
              <a:spcAft>
                <a:spcPts val="0"/>
              </a:spcAft>
              <a:buClr>
                <a:schemeClr val="dk1"/>
              </a:buClr>
              <a:buSzPts val="1350"/>
              <a:buFont typeface="Arial"/>
              <a:buChar char="●"/>
            </a:pPr>
            <a:r>
              <a:rPr b="0" i="0" lang="pt-BR" sz="1400" u="none" cap="none" strike="noStrike">
                <a:solidFill>
                  <a:srgbClr val="DC143C"/>
                </a:solidFill>
                <a:highlight>
                  <a:srgbClr val="FFFFFF"/>
                </a:highlight>
                <a:latin typeface="Arial"/>
                <a:ea typeface="Arial"/>
                <a:cs typeface="Arial"/>
                <a:sym typeface="Arial"/>
              </a:rPr>
              <a:t>&lt;input type="image"&gt;</a:t>
            </a:r>
            <a:endParaRPr b="0" i="0" sz="1400" u="none" cap="none" strike="noStrike">
              <a:solidFill>
                <a:srgbClr val="DC143C"/>
              </a:solidFill>
              <a:highlight>
                <a:srgbClr val="FFFFFF"/>
              </a:highlight>
              <a:latin typeface="Arial"/>
              <a:ea typeface="Arial"/>
              <a:cs typeface="Arial"/>
              <a:sym typeface="Arial"/>
            </a:endParaRPr>
          </a:p>
          <a:p>
            <a:pPr indent="-314325" lvl="0" marL="457200" marR="0" rtl="0" algn="l">
              <a:lnSpc>
                <a:spcPct val="115000"/>
              </a:lnSpc>
              <a:spcBef>
                <a:spcPts val="0"/>
              </a:spcBef>
              <a:spcAft>
                <a:spcPts val="0"/>
              </a:spcAft>
              <a:buClr>
                <a:schemeClr val="dk1"/>
              </a:buClr>
              <a:buSzPts val="1350"/>
              <a:buFont typeface="Arial"/>
              <a:buChar char="●"/>
            </a:pPr>
            <a:r>
              <a:rPr b="0" i="0" lang="pt-BR" sz="1400" u="none" cap="none" strike="noStrike">
                <a:solidFill>
                  <a:srgbClr val="DC143C"/>
                </a:solidFill>
                <a:highlight>
                  <a:srgbClr val="FFFFFF"/>
                </a:highlight>
                <a:latin typeface="Arial"/>
                <a:ea typeface="Arial"/>
                <a:cs typeface="Arial"/>
                <a:sym typeface="Arial"/>
              </a:rPr>
              <a:t>&lt;input type="month"&gt;</a:t>
            </a:r>
            <a:endParaRPr b="0" i="0" sz="1400" u="none" cap="none" strike="noStrike">
              <a:solidFill>
                <a:srgbClr val="DC143C"/>
              </a:solidFill>
              <a:highlight>
                <a:srgbClr val="FFFFFF"/>
              </a:highlight>
              <a:latin typeface="Arial"/>
              <a:ea typeface="Arial"/>
              <a:cs typeface="Arial"/>
              <a:sym typeface="Arial"/>
            </a:endParaRPr>
          </a:p>
          <a:p>
            <a:pPr indent="-314325" lvl="0" marL="457200" marR="0" rtl="0" algn="l">
              <a:lnSpc>
                <a:spcPct val="115000"/>
              </a:lnSpc>
              <a:spcBef>
                <a:spcPts val="0"/>
              </a:spcBef>
              <a:spcAft>
                <a:spcPts val="0"/>
              </a:spcAft>
              <a:buClr>
                <a:schemeClr val="dk1"/>
              </a:buClr>
              <a:buSzPts val="1350"/>
              <a:buFont typeface="Arial"/>
              <a:buChar char="●"/>
            </a:pPr>
            <a:r>
              <a:rPr b="0" i="0" lang="pt-BR" sz="1400" u="none" cap="none" strike="noStrike">
                <a:solidFill>
                  <a:srgbClr val="DC143C"/>
                </a:solidFill>
                <a:highlight>
                  <a:srgbClr val="FFFFFF"/>
                </a:highlight>
                <a:latin typeface="Arial"/>
                <a:ea typeface="Arial"/>
                <a:cs typeface="Arial"/>
                <a:sym typeface="Arial"/>
              </a:rPr>
              <a:t>&lt;input type="number"&gt;</a:t>
            </a:r>
            <a:endParaRPr b="0" i="0" sz="1400" u="none" cap="none" strike="noStrike">
              <a:solidFill>
                <a:srgbClr val="DC143C"/>
              </a:solidFill>
              <a:highlight>
                <a:srgbClr val="FFFFFF"/>
              </a:highlight>
              <a:latin typeface="Arial"/>
              <a:ea typeface="Arial"/>
              <a:cs typeface="Arial"/>
              <a:sym typeface="Arial"/>
            </a:endParaRPr>
          </a:p>
          <a:p>
            <a:pPr indent="-314325" lvl="0" marL="457200" marR="0" rtl="0" algn="l">
              <a:lnSpc>
                <a:spcPct val="115000"/>
              </a:lnSpc>
              <a:spcBef>
                <a:spcPts val="0"/>
              </a:spcBef>
              <a:spcAft>
                <a:spcPts val="0"/>
              </a:spcAft>
              <a:buClr>
                <a:schemeClr val="dk1"/>
              </a:buClr>
              <a:buSzPts val="1350"/>
              <a:buFont typeface="Arial"/>
              <a:buChar char="●"/>
            </a:pPr>
            <a:r>
              <a:rPr b="0" i="0" lang="pt-BR" sz="1400" u="none" cap="none" strike="noStrike">
                <a:solidFill>
                  <a:srgbClr val="DC143C"/>
                </a:solidFill>
                <a:highlight>
                  <a:srgbClr val="FFFFFF"/>
                </a:highlight>
                <a:latin typeface="Arial"/>
                <a:ea typeface="Arial"/>
                <a:cs typeface="Arial"/>
                <a:sym typeface="Arial"/>
              </a:rPr>
              <a:t>&lt;input type="password"&gt;</a:t>
            </a:r>
            <a:endParaRPr b="0" i="0" sz="1400" u="none" cap="none" strike="noStrike">
              <a:solidFill>
                <a:srgbClr val="DC143C"/>
              </a:solidFill>
              <a:highlight>
                <a:srgbClr val="FFFFFF"/>
              </a:highlight>
              <a:latin typeface="Arial"/>
              <a:ea typeface="Arial"/>
              <a:cs typeface="Arial"/>
              <a:sym typeface="Arial"/>
            </a:endParaRPr>
          </a:p>
          <a:p>
            <a:pPr indent="-314325" lvl="0" marL="457200" marR="0" rtl="0" algn="l">
              <a:lnSpc>
                <a:spcPct val="115000"/>
              </a:lnSpc>
              <a:spcBef>
                <a:spcPts val="0"/>
              </a:spcBef>
              <a:spcAft>
                <a:spcPts val="0"/>
              </a:spcAft>
              <a:buClr>
                <a:schemeClr val="dk1"/>
              </a:buClr>
              <a:buSzPts val="1350"/>
              <a:buFont typeface="Arial"/>
              <a:buChar char="●"/>
            </a:pPr>
            <a:r>
              <a:rPr b="0" i="0" lang="pt-BR" sz="1400" u="none" cap="none" strike="noStrike">
                <a:solidFill>
                  <a:srgbClr val="DC143C"/>
                </a:solidFill>
                <a:highlight>
                  <a:srgbClr val="FFFFFF"/>
                </a:highlight>
                <a:latin typeface="Arial"/>
                <a:ea typeface="Arial"/>
                <a:cs typeface="Arial"/>
                <a:sym typeface="Arial"/>
              </a:rPr>
              <a:t>&lt;input type="radio"&gt;</a:t>
            </a:r>
            <a:endParaRPr b="0" i="0" sz="1400" u="none" cap="none" strike="noStrike">
              <a:solidFill>
                <a:srgbClr val="DC143C"/>
              </a:solidFill>
              <a:highlight>
                <a:srgbClr val="FFFFFF"/>
              </a:highlight>
              <a:latin typeface="Arial"/>
              <a:ea typeface="Arial"/>
              <a:cs typeface="Arial"/>
              <a:sym typeface="Arial"/>
            </a:endParaRPr>
          </a:p>
          <a:p>
            <a:pPr indent="-314325" lvl="0" marL="457200" marR="0" rtl="0" algn="l">
              <a:lnSpc>
                <a:spcPct val="115000"/>
              </a:lnSpc>
              <a:spcBef>
                <a:spcPts val="0"/>
              </a:spcBef>
              <a:spcAft>
                <a:spcPts val="0"/>
              </a:spcAft>
              <a:buClr>
                <a:schemeClr val="dk1"/>
              </a:buClr>
              <a:buSzPts val="1350"/>
              <a:buFont typeface="Arial"/>
              <a:buChar char="●"/>
            </a:pPr>
            <a:r>
              <a:rPr b="0" i="0" lang="pt-BR" sz="1400" u="none" cap="none" strike="noStrike">
                <a:solidFill>
                  <a:srgbClr val="DC143C"/>
                </a:solidFill>
                <a:highlight>
                  <a:srgbClr val="FFFFFF"/>
                </a:highlight>
                <a:latin typeface="Arial"/>
                <a:ea typeface="Arial"/>
                <a:cs typeface="Arial"/>
                <a:sym typeface="Arial"/>
              </a:rPr>
              <a:t>&lt;input type="range"&gt;</a:t>
            </a:r>
            <a:endParaRPr b="0" i="0" sz="1400" u="none" cap="none" strike="noStrike">
              <a:solidFill>
                <a:srgbClr val="DC143C"/>
              </a:solidFill>
              <a:highlight>
                <a:srgbClr val="FFFFFF"/>
              </a:highlight>
              <a:latin typeface="Arial"/>
              <a:ea typeface="Arial"/>
              <a:cs typeface="Arial"/>
              <a:sym typeface="Arial"/>
            </a:endParaRPr>
          </a:p>
          <a:p>
            <a:pPr indent="-314325" lvl="0" marL="457200" marR="0" rtl="0" algn="l">
              <a:lnSpc>
                <a:spcPct val="115000"/>
              </a:lnSpc>
              <a:spcBef>
                <a:spcPts val="0"/>
              </a:spcBef>
              <a:spcAft>
                <a:spcPts val="0"/>
              </a:spcAft>
              <a:buClr>
                <a:schemeClr val="dk1"/>
              </a:buClr>
              <a:buSzPts val="1350"/>
              <a:buFont typeface="Arial"/>
              <a:buChar char="●"/>
            </a:pPr>
            <a:r>
              <a:rPr b="0" i="0" lang="pt-BR" sz="1400" u="none" cap="none" strike="noStrike">
                <a:solidFill>
                  <a:srgbClr val="DC143C"/>
                </a:solidFill>
                <a:highlight>
                  <a:srgbClr val="FFFFFF"/>
                </a:highlight>
                <a:latin typeface="Arial"/>
                <a:ea typeface="Arial"/>
                <a:cs typeface="Arial"/>
                <a:sym typeface="Arial"/>
              </a:rPr>
              <a:t>&lt;input type="reset"&gt;</a:t>
            </a:r>
            <a:endParaRPr b="0" i="0" sz="1400" u="none" cap="none" strike="noStrike">
              <a:solidFill>
                <a:srgbClr val="DC143C"/>
              </a:solidFill>
              <a:highlight>
                <a:srgbClr val="FFFFFF"/>
              </a:highlight>
              <a:latin typeface="Arial"/>
              <a:ea typeface="Arial"/>
              <a:cs typeface="Arial"/>
              <a:sym typeface="Arial"/>
            </a:endParaRPr>
          </a:p>
          <a:p>
            <a:pPr indent="-314325" lvl="0" marL="457200" marR="0" rtl="0" algn="l">
              <a:lnSpc>
                <a:spcPct val="115000"/>
              </a:lnSpc>
              <a:spcBef>
                <a:spcPts val="0"/>
              </a:spcBef>
              <a:spcAft>
                <a:spcPts val="0"/>
              </a:spcAft>
              <a:buClr>
                <a:schemeClr val="dk1"/>
              </a:buClr>
              <a:buSzPts val="1350"/>
              <a:buFont typeface="Arial"/>
              <a:buChar char="●"/>
            </a:pPr>
            <a:r>
              <a:rPr b="0" i="0" lang="pt-BR" sz="1400" u="none" cap="none" strike="noStrike">
                <a:solidFill>
                  <a:srgbClr val="DC143C"/>
                </a:solidFill>
                <a:highlight>
                  <a:srgbClr val="FFFFFF"/>
                </a:highlight>
                <a:latin typeface="Arial"/>
                <a:ea typeface="Arial"/>
                <a:cs typeface="Arial"/>
                <a:sym typeface="Arial"/>
              </a:rPr>
              <a:t>&lt;input type="search"&gt;</a:t>
            </a:r>
            <a:endParaRPr b="0" i="0" sz="1400" u="none" cap="none" strike="noStrike">
              <a:solidFill>
                <a:srgbClr val="DC143C"/>
              </a:solidFill>
              <a:highlight>
                <a:srgbClr val="FFFFFF"/>
              </a:highlight>
              <a:latin typeface="Arial"/>
              <a:ea typeface="Arial"/>
              <a:cs typeface="Arial"/>
              <a:sym typeface="Arial"/>
            </a:endParaRPr>
          </a:p>
        </p:txBody>
      </p:sp>
      <p:sp>
        <p:nvSpPr>
          <p:cNvPr id="884" name="Google Shape;884;p135"/>
          <p:cNvSpPr txBox="1"/>
          <p:nvPr/>
        </p:nvSpPr>
        <p:spPr>
          <a:xfrm>
            <a:off x="5987800" y="2614025"/>
            <a:ext cx="2599500" cy="1639200"/>
          </a:xfrm>
          <a:prstGeom prst="rect">
            <a:avLst/>
          </a:prstGeom>
          <a:noFill/>
          <a:ln>
            <a:noFill/>
          </a:ln>
        </p:spPr>
        <p:txBody>
          <a:bodyPr anchorCtr="0" anchor="t" bIns="91425" lIns="91425" spcFirstLastPara="1" rIns="91425" wrap="square" tIns="91425">
            <a:spAutoFit/>
          </a:bodyPr>
          <a:lstStyle/>
          <a:p>
            <a:pPr indent="-314325" lvl="0" marL="457200" marR="0" rtl="0" algn="l">
              <a:lnSpc>
                <a:spcPct val="115000"/>
              </a:lnSpc>
              <a:spcBef>
                <a:spcPts val="1100"/>
              </a:spcBef>
              <a:spcAft>
                <a:spcPts val="0"/>
              </a:spcAft>
              <a:buClr>
                <a:schemeClr val="dk1"/>
              </a:buClr>
              <a:buSzPts val="1350"/>
              <a:buFont typeface="Arial"/>
              <a:buChar char="●"/>
            </a:pPr>
            <a:r>
              <a:rPr b="0" i="0" lang="pt-BR" sz="1400" u="none" cap="none" strike="noStrike">
                <a:solidFill>
                  <a:srgbClr val="DC143C"/>
                </a:solidFill>
                <a:highlight>
                  <a:srgbClr val="FFFFFF"/>
                </a:highlight>
                <a:latin typeface="Arial"/>
                <a:ea typeface="Arial"/>
                <a:cs typeface="Arial"/>
                <a:sym typeface="Arial"/>
              </a:rPr>
              <a:t>&lt;input type="submit"&gt;</a:t>
            </a:r>
            <a:endParaRPr b="0" i="0" sz="1400" u="none" cap="none" strike="noStrike">
              <a:solidFill>
                <a:srgbClr val="DC143C"/>
              </a:solidFill>
              <a:highlight>
                <a:srgbClr val="FFFFFF"/>
              </a:highlight>
              <a:latin typeface="Arial"/>
              <a:ea typeface="Arial"/>
              <a:cs typeface="Arial"/>
              <a:sym typeface="Arial"/>
            </a:endParaRPr>
          </a:p>
          <a:p>
            <a:pPr indent="-314325" lvl="0" marL="457200" marR="0" rtl="0" algn="l">
              <a:lnSpc>
                <a:spcPct val="115000"/>
              </a:lnSpc>
              <a:spcBef>
                <a:spcPts val="0"/>
              </a:spcBef>
              <a:spcAft>
                <a:spcPts val="0"/>
              </a:spcAft>
              <a:buClr>
                <a:schemeClr val="dk1"/>
              </a:buClr>
              <a:buSzPts val="1350"/>
              <a:buFont typeface="Arial"/>
              <a:buChar char="●"/>
            </a:pPr>
            <a:r>
              <a:rPr b="0" i="0" lang="pt-BR" sz="1400" u="none" cap="none" strike="noStrike">
                <a:solidFill>
                  <a:srgbClr val="DC143C"/>
                </a:solidFill>
                <a:highlight>
                  <a:srgbClr val="FFFFFF"/>
                </a:highlight>
                <a:latin typeface="Arial"/>
                <a:ea typeface="Arial"/>
                <a:cs typeface="Arial"/>
                <a:sym typeface="Arial"/>
              </a:rPr>
              <a:t>&lt;input type="tel"&gt;</a:t>
            </a:r>
            <a:endParaRPr b="0" i="0" sz="1400" u="none" cap="none" strike="noStrike">
              <a:solidFill>
                <a:srgbClr val="DC143C"/>
              </a:solidFill>
              <a:highlight>
                <a:srgbClr val="FFFFFF"/>
              </a:highlight>
              <a:latin typeface="Arial"/>
              <a:ea typeface="Arial"/>
              <a:cs typeface="Arial"/>
              <a:sym typeface="Arial"/>
            </a:endParaRPr>
          </a:p>
          <a:p>
            <a:pPr indent="-314325" lvl="0" marL="457200" marR="0" rtl="0" algn="l">
              <a:lnSpc>
                <a:spcPct val="115000"/>
              </a:lnSpc>
              <a:spcBef>
                <a:spcPts val="0"/>
              </a:spcBef>
              <a:spcAft>
                <a:spcPts val="0"/>
              </a:spcAft>
              <a:buClr>
                <a:schemeClr val="dk1"/>
              </a:buClr>
              <a:buSzPts val="1350"/>
              <a:buFont typeface="Arial"/>
              <a:buChar char="●"/>
            </a:pPr>
            <a:r>
              <a:rPr b="0" i="0" lang="pt-BR" sz="1400" u="none" cap="none" strike="noStrike">
                <a:solidFill>
                  <a:srgbClr val="DC143C"/>
                </a:solidFill>
                <a:highlight>
                  <a:srgbClr val="FFFFFF"/>
                </a:highlight>
                <a:latin typeface="Arial"/>
                <a:ea typeface="Arial"/>
                <a:cs typeface="Arial"/>
                <a:sym typeface="Arial"/>
              </a:rPr>
              <a:t>&lt;input type="text"&gt;</a:t>
            </a:r>
            <a:endParaRPr b="0" i="0" sz="1400" u="none" cap="none" strike="noStrike">
              <a:solidFill>
                <a:srgbClr val="DC143C"/>
              </a:solidFill>
              <a:highlight>
                <a:srgbClr val="FFFFFF"/>
              </a:highlight>
              <a:latin typeface="Arial"/>
              <a:ea typeface="Arial"/>
              <a:cs typeface="Arial"/>
              <a:sym typeface="Arial"/>
            </a:endParaRPr>
          </a:p>
          <a:p>
            <a:pPr indent="-314325" lvl="0" marL="457200" marR="0" rtl="0" algn="l">
              <a:lnSpc>
                <a:spcPct val="115000"/>
              </a:lnSpc>
              <a:spcBef>
                <a:spcPts val="0"/>
              </a:spcBef>
              <a:spcAft>
                <a:spcPts val="0"/>
              </a:spcAft>
              <a:buClr>
                <a:schemeClr val="dk1"/>
              </a:buClr>
              <a:buSzPts val="1350"/>
              <a:buFont typeface="Arial"/>
              <a:buChar char="●"/>
            </a:pPr>
            <a:r>
              <a:rPr b="0" i="0" lang="pt-BR" sz="1400" u="none" cap="none" strike="noStrike">
                <a:solidFill>
                  <a:srgbClr val="DC143C"/>
                </a:solidFill>
                <a:highlight>
                  <a:srgbClr val="FFFFFF"/>
                </a:highlight>
                <a:latin typeface="Arial"/>
                <a:ea typeface="Arial"/>
                <a:cs typeface="Arial"/>
                <a:sym typeface="Arial"/>
              </a:rPr>
              <a:t>&lt;input type="time"&gt;</a:t>
            </a:r>
            <a:endParaRPr b="0" i="0" sz="1400" u="none" cap="none" strike="noStrike">
              <a:solidFill>
                <a:srgbClr val="DC143C"/>
              </a:solidFill>
              <a:highlight>
                <a:srgbClr val="FFFFFF"/>
              </a:highlight>
              <a:latin typeface="Arial"/>
              <a:ea typeface="Arial"/>
              <a:cs typeface="Arial"/>
              <a:sym typeface="Arial"/>
            </a:endParaRPr>
          </a:p>
          <a:p>
            <a:pPr indent="-314325" lvl="0" marL="457200" marR="0" rtl="0" algn="l">
              <a:lnSpc>
                <a:spcPct val="115000"/>
              </a:lnSpc>
              <a:spcBef>
                <a:spcPts val="0"/>
              </a:spcBef>
              <a:spcAft>
                <a:spcPts val="0"/>
              </a:spcAft>
              <a:buClr>
                <a:schemeClr val="dk1"/>
              </a:buClr>
              <a:buSzPts val="1350"/>
              <a:buFont typeface="Arial"/>
              <a:buChar char="●"/>
            </a:pPr>
            <a:r>
              <a:rPr b="0" i="0" lang="pt-BR" sz="1400" u="none" cap="none" strike="noStrike">
                <a:solidFill>
                  <a:srgbClr val="DC143C"/>
                </a:solidFill>
                <a:highlight>
                  <a:srgbClr val="FFFFFF"/>
                </a:highlight>
                <a:latin typeface="Arial"/>
                <a:ea typeface="Arial"/>
                <a:cs typeface="Arial"/>
                <a:sym typeface="Arial"/>
              </a:rPr>
              <a:t>&lt;input type="url"&gt;</a:t>
            </a:r>
            <a:endParaRPr b="0" i="0" sz="1400" u="none" cap="none" strike="noStrike">
              <a:solidFill>
                <a:srgbClr val="DC143C"/>
              </a:solidFill>
              <a:highlight>
                <a:srgbClr val="FFFFFF"/>
              </a:highlight>
              <a:latin typeface="Arial"/>
              <a:ea typeface="Arial"/>
              <a:cs typeface="Arial"/>
              <a:sym typeface="Arial"/>
            </a:endParaRPr>
          </a:p>
          <a:p>
            <a:pPr indent="-314325" lvl="0" marL="457200" marR="0" rtl="0" algn="l">
              <a:lnSpc>
                <a:spcPct val="115000"/>
              </a:lnSpc>
              <a:spcBef>
                <a:spcPts val="0"/>
              </a:spcBef>
              <a:spcAft>
                <a:spcPts val="0"/>
              </a:spcAft>
              <a:buClr>
                <a:schemeClr val="dk1"/>
              </a:buClr>
              <a:buSzPts val="1350"/>
              <a:buFont typeface="Arial"/>
              <a:buChar char="●"/>
            </a:pPr>
            <a:r>
              <a:rPr b="0" i="0" lang="pt-BR" sz="1400" u="none" cap="none" strike="noStrike">
                <a:solidFill>
                  <a:srgbClr val="DC143C"/>
                </a:solidFill>
                <a:highlight>
                  <a:srgbClr val="FFFFFF"/>
                </a:highlight>
                <a:latin typeface="Arial"/>
                <a:ea typeface="Arial"/>
                <a:cs typeface="Arial"/>
                <a:sym typeface="Arial"/>
              </a:rPr>
              <a:t>&lt;input type="week"&gt;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p1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Formulários HTML</a:t>
            </a:r>
            <a:r>
              <a:rPr lang="pt-BR"/>
              <a:t> - Tipos de entrada input</a:t>
            </a:r>
            <a:endParaRPr/>
          </a:p>
        </p:txBody>
      </p:sp>
      <p:sp>
        <p:nvSpPr>
          <p:cNvPr id="890" name="Google Shape;890;p136"/>
          <p:cNvSpPr txBox="1"/>
          <p:nvPr>
            <p:ph idx="1" type="body"/>
          </p:nvPr>
        </p:nvSpPr>
        <p:spPr>
          <a:xfrm>
            <a:off x="311700" y="1152475"/>
            <a:ext cx="8520600" cy="37431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1100"/>
              </a:spcBef>
              <a:spcAft>
                <a:spcPts val="0"/>
              </a:spcAft>
              <a:buClr>
                <a:schemeClr val="dk1"/>
              </a:buClr>
              <a:buSzPts val="1800"/>
              <a:buFont typeface="Arial"/>
              <a:buChar char="●"/>
            </a:pPr>
            <a:r>
              <a:rPr lang="pt-BR">
                <a:solidFill>
                  <a:srgbClr val="FF0000"/>
                </a:solidFill>
                <a:highlight>
                  <a:srgbClr val="FFFFFF"/>
                </a:highlight>
              </a:rPr>
              <a:t>&lt;input&gt; </a:t>
            </a:r>
            <a:r>
              <a:rPr lang="pt-BR">
                <a:highlight>
                  <a:srgbClr val="FFFFFF"/>
                </a:highlight>
              </a:rPr>
              <a:t>pode receber diversos tipos de atributos como name placeholder required entre muitos outros.</a:t>
            </a:r>
            <a:endParaRPr>
              <a:highlight>
                <a:srgbClr val="FFFFFF"/>
              </a:highlight>
            </a:endParaRPr>
          </a:p>
          <a:p>
            <a:pPr indent="0" lvl="0" marL="457200" rtl="0" algn="l">
              <a:lnSpc>
                <a:spcPct val="115000"/>
              </a:lnSpc>
              <a:spcBef>
                <a:spcPts val="1100"/>
              </a:spcBef>
              <a:spcAft>
                <a:spcPts val="0"/>
              </a:spcAft>
              <a:buSzPts val="1800"/>
              <a:buNone/>
            </a:pPr>
            <a:r>
              <a:t/>
            </a:r>
            <a:endParaRPr>
              <a:highlight>
                <a:srgbClr val="FFFFFF"/>
              </a:highlight>
            </a:endParaRPr>
          </a:p>
          <a:p>
            <a:pPr indent="0" lvl="0" marL="0" rtl="0" algn="ctr">
              <a:lnSpc>
                <a:spcPct val="115000"/>
              </a:lnSpc>
              <a:spcBef>
                <a:spcPts val="1100"/>
              </a:spcBef>
              <a:spcAft>
                <a:spcPts val="0"/>
              </a:spcAft>
              <a:buSzPts val="1800"/>
              <a:buNone/>
            </a:pPr>
            <a:r>
              <a:rPr lang="pt-BR">
                <a:highlight>
                  <a:srgbClr val="FFFFFF"/>
                </a:highlight>
              </a:rPr>
              <a:t>Vamos explorar um pouco essas possibilidades na W3school</a:t>
            </a:r>
            <a:endParaRPr>
              <a:highlight>
                <a:srgbClr val="FFFFFF"/>
              </a:highlight>
            </a:endParaRPr>
          </a:p>
          <a:p>
            <a:pPr indent="0" lvl="0" marL="457200" rtl="0" algn="l">
              <a:lnSpc>
                <a:spcPct val="115000"/>
              </a:lnSpc>
              <a:spcBef>
                <a:spcPts val="1100"/>
              </a:spcBef>
              <a:spcAft>
                <a:spcPts val="0"/>
              </a:spcAft>
              <a:buSzPts val="1800"/>
              <a:buNone/>
            </a:pPr>
            <a:r>
              <a:t/>
            </a:r>
            <a:endParaRPr sz="1200">
              <a:solidFill>
                <a:srgbClr val="DC143C"/>
              </a:solidFill>
              <a:highlight>
                <a:srgbClr val="FFFFFF"/>
              </a:highlight>
              <a:latin typeface="Courier New"/>
              <a:ea typeface="Courier New"/>
              <a:cs typeface="Courier New"/>
              <a:sym typeface="Courier New"/>
            </a:endParaRPr>
          </a:p>
          <a:p>
            <a:pPr indent="0" lvl="0" marL="457200" rtl="0" algn="ctr">
              <a:lnSpc>
                <a:spcPct val="115000"/>
              </a:lnSpc>
              <a:spcBef>
                <a:spcPts val="1100"/>
              </a:spcBef>
              <a:spcAft>
                <a:spcPts val="0"/>
              </a:spcAft>
              <a:buSzPts val="1800"/>
              <a:buNone/>
            </a:pPr>
            <a:r>
              <a:rPr lang="pt-BR" u="sng">
                <a:solidFill>
                  <a:schemeClr val="hlink"/>
                </a:solidFill>
                <a:highlight>
                  <a:srgbClr val="FFFFFF"/>
                </a:highlight>
                <a:hlinkClick r:id="rId4"/>
              </a:rPr>
              <a:t>https://www.w3schools.com/html/html_form_attributes.asp</a:t>
            </a:r>
            <a:endParaRPr>
              <a:solidFill>
                <a:srgbClr val="FF0000"/>
              </a:solidFill>
              <a:highlight>
                <a:srgbClr val="FFFFFF"/>
              </a:highlight>
            </a:endParaRPr>
          </a:p>
          <a:p>
            <a:pPr indent="0" lvl="0" marL="457200" rtl="0" algn="l">
              <a:lnSpc>
                <a:spcPct val="115000"/>
              </a:lnSpc>
              <a:spcBef>
                <a:spcPts val="1100"/>
              </a:spcBef>
              <a:spcAft>
                <a:spcPts val="0"/>
              </a:spcAft>
              <a:buSzPts val="1800"/>
              <a:buNone/>
            </a:pPr>
            <a:r>
              <a:t/>
            </a:r>
            <a:endParaRPr>
              <a:solidFill>
                <a:schemeClr val="dk1"/>
              </a:solidFill>
              <a:highlight>
                <a:srgbClr val="FFFFFF"/>
              </a:highlight>
            </a:endParaRPr>
          </a:p>
          <a:p>
            <a:pPr indent="457200" lvl="0" marL="0" rtl="0" algn="l">
              <a:lnSpc>
                <a:spcPct val="115000"/>
              </a:lnSpc>
              <a:spcBef>
                <a:spcPts val="1100"/>
              </a:spcBef>
              <a:spcAft>
                <a:spcPts val="1200"/>
              </a:spcAft>
              <a:buSzPts val="1800"/>
              <a:buNone/>
            </a:pPr>
            <a:r>
              <a:t/>
            </a:r>
            <a:endParaRPr sz="1100"/>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1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a:t>Validação HTML5 : </a:t>
            </a:r>
            <a:r>
              <a:rPr lang="pt-BR" u="sng">
                <a:solidFill>
                  <a:schemeClr val="hlink"/>
                </a:solidFill>
                <a:hlinkClick r:id="rId3"/>
              </a:rPr>
              <a:t>Required</a:t>
            </a:r>
            <a:r>
              <a:rPr lang="pt-BR"/>
              <a:t> e </a:t>
            </a:r>
            <a:r>
              <a:rPr lang="pt-BR" u="sng">
                <a:solidFill>
                  <a:schemeClr val="hlink"/>
                </a:solidFill>
                <a:hlinkClick r:id="rId4"/>
              </a:rPr>
              <a:t>Pattern</a:t>
            </a:r>
            <a:endParaRPr/>
          </a:p>
        </p:txBody>
      </p:sp>
      <p:sp>
        <p:nvSpPr>
          <p:cNvPr id="896" name="Google Shape;896;p1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pt-BR">
                <a:solidFill>
                  <a:srgbClr val="252525"/>
                </a:solidFill>
              </a:rPr>
              <a:t>O atributo </a:t>
            </a:r>
            <a:r>
              <a:rPr b="1" lang="pt-BR">
                <a:solidFill>
                  <a:srgbClr val="FF0000"/>
                </a:solidFill>
              </a:rPr>
              <a:t>required</a:t>
            </a:r>
            <a:r>
              <a:rPr lang="pt-BR">
                <a:solidFill>
                  <a:srgbClr val="252525"/>
                </a:solidFill>
              </a:rPr>
              <a:t> é um atributo booleano. Quando presente, </a:t>
            </a:r>
            <a:r>
              <a:rPr lang="pt-BR">
                <a:solidFill>
                  <a:srgbClr val="252525"/>
                </a:solidFill>
              </a:rPr>
              <a:t>específica</a:t>
            </a:r>
            <a:r>
              <a:rPr lang="pt-BR">
                <a:solidFill>
                  <a:srgbClr val="252525"/>
                </a:solidFill>
              </a:rPr>
              <a:t> que o elemento deve ser preenchido antes de enviar o formulário.</a:t>
            </a:r>
            <a:endParaRPr>
              <a:solidFill>
                <a:srgbClr val="252525"/>
              </a:solidFill>
            </a:endParaRPr>
          </a:p>
          <a:p>
            <a:pPr indent="0" lvl="0" marL="0" rtl="0" algn="l">
              <a:lnSpc>
                <a:spcPct val="115000"/>
              </a:lnSpc>
              <a:spcBef>
                <a:spcPts val="1600"/>
              </a:spcBef>
              <a:spcAft>
                <a:spcPts val="0"/>
              </a:spcAft>
              <a:buSzPts val="1800"/>
              <a:buNone/>
            </a:pPr>
            <a:r>
              <a:rPr lang="pt-BR">
                <a:solidFill>
                  <a:srgbClr val="252525"/>
                </a:solidFill>
              </a:rPr>
              <a:t>O atributo </a:t>
            </a:r>
            <a:r>
              <a:rPr b="1" lang="pt-BR">
                <a:solidFill>
                  <a:srgbClr val="FF0000"/>
                </a:solidFill>
              </a:rPr>
              <a:t>required</a:t>
            </a:r>
            <a:r>
              <a:rPr lang="pt-BR">
                <a:solidFill>
                  <a:srgbClr val="252525"/>
                </a:solidFill>
              </a:rPr>
              <a:t> pode ser usado nos elementos &lt;</a:t>
            </a:r>
            <a:r>
              <a:rPr i="1" lang="pt-BR">
                <a:solidFill>
                  <a:srgbClr val="252525"/>
                </a:solidFill>
              </a:rPr>
              <a:t>input</a:t>
            </a:r>
            <a:r>
              <a:rPr lang="pt-BR">
                <a:solidFill>
                  <a:srgbClr val="252525"/>
                </a:solidFill>
              </a:rPr>
              <a:t>&gt; , &lt;</a:t>
            </a:r>
            <a:r>
              <a:rPr i="1" lang="pt-BR">
                <a:solidFill>
                  <a:srgbClr val="252525"/>
                </a:solidFill>
              </a:rPr>
              <a:t>select</a:t>
            </a:r>
            <a:r>
              <a:rPr lang="pt-BR">
                <a:solidFill>
                  <a:srgbClr val="252525"/>
                </a:solidFill>
              </a:rPr>
              <a:t>&gt; e &lt;</a:t>
            </a:r>
            <a:r>
              <a:rPr i="1" lang="pt-BR">
                <a:solidFill>
                  <a:srgbClr val="252525"/>
                </a:solidFill>
              </a:rPr>
              <a:t>textarea</a:t>
            </a:r>
            <a:r>
              <a:rPr lang="pt-BR">
                <a:solidFill>
                  <a:srgbClr val="252525"/>
                </a:solidFill>
              </a:rPr>
              <a:t>&gt;.</a:t>
            </a:r>
            <a:endParaRPr>
              <a:solidFill>
                <a:srgbClr val="252525"/>
              </a:solidFill>
            </a:endParaRPr>
          </a:p>
          <a:p>
            <a:pPr indent="0" lvl="0" marL="0" rtl="0" algn="l">
              <a:lnSpc>
                <a:spcPct val="115000"/>
              </a:lnSpc>
              <a:spcBef>
                <a:spcPts val="1600"/>
              </a:spcBef>
              <a:spcAft>
                <a:spcPts val="0"/>
              </a:spcAft>
              <a:buSzPts val="1800"/>
              <a:buNone/>
            </a:pPr>
            <a:r>
              <a:rPr lang="pt-BR">
                <a:solidFill>
                  <a:srgbClr val="252525"/>
                </a:solidFill>
              </a:rPr>
              <a:t>Exemplo :</a:t>
            </a:r>
            <a:endParaRPr>
              <a:solidFill>
                <a:srgbClr val="252525"/>
              </a:solidFill>
            </a:endParaRPr>
          </a:p>
          <a:p>
            <a:pPr indent="0" lvl="0" marL="0" rtl="0" algn="l">
              <a:lnSpc>
                <a:spcPct val="115000"/>
              </a:lnSpc>
              <a:spcBef>
                <a:spcPts val="1600"/>
              </a:spcBef>
              <a:spcAft>
                <a:spcPts val="0"/>
              </a:spcAft>
              <a:buClr>
                <a:schemeClr val="dk1"/>
              </a:buClr>
              <a:buSzPts val="1100"/>
              <a:buFont typeface="Arial"/>
              <a:buNone/>
            </a:pPr>
            <a:r>
              <a:rPr lang="pt-BR">
                <a:solidFill>
                  <a:srgbClr val="0000CD"/>
                </a:solidFill>
                <a:latin typeface="Courier New"/>
                <a:ea typeface="Courier New"/>
                <a:cs typeface="Courier New"/>
                <a:sym typeface="Courier New"/>
              </a:rPr>
              <a:t>&lt;</a:t>
            </a:r>
            <a:r>
              <a:rPr lang="pt-BR">
                <a:solidFill>
                  <a:srgbClr val="A52A2A"/>
                </a:solidFill>
                <a:latin typeface="Courier New"/>
                <a:ea typeface="Courier New"/>
                <a:cs typeface="Courier New"/>
                <a:sym typeface="Courier New"/>
              </a:rPr>
              <a:t>form</a:t>
            </a:r>
            <a:r>
              <a:rPr lang="pt-BR">
                <a:solidFill>
                  <a:srgbClr val="FF0000"/>
                </a:solidFill>
                <a:latin typeface="Courier New"/>
                <a:ea typeface="Courier New"/>
                <a:cs typeface="Courier New"/>
                <a:sym typeface="Courier New"/>
              </a:rPr>
              <a:t> action</a:t>
            </a:r>
            <a:r>
              <a:rPr lang="pt-BR">
                <a:solidFill>
                  <a:srgbClr val="0000CD"/>
                </a:solidFill>
                <a:latin typeface="Courier New"/>
                <a:ea typeface="Courier New"/>
                <a:cs typeface="Courier New"/>
                <a:sym typeface="Courier New"/>
              </a:rPr>
              <a:t>="/action_page.php"&gt;</a:t>
            </a:r>
            <a:endParaRPr>
              <a:solidFill>
                <a:srgbClr val="0000CD"/>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pt-BR">
                <a:solidFill>
                  <a:schemeClr val="dk1"/>
                </a:solidFill>
                <a:highlight>
                  <a:srgbClr val="FFFFFF"/>
                </a:highlight>
                <a:latin typeface="Courier New"/>
                <a:ea typeface="Courier New"/>
                <a:cs typeface="Courier New"/>
                <a:sym typeface="Courier New"/>
              </a:rPr>
              <a:t> 	Username: </a:t>
            </a:r>
            <a:r>
              <a:rPr lang="pt-BR">
                <a:solidFill>
                  <a:srgbClr val="0000CD"/>
                </a:solidFill>
                <a:latin typeface="Courier New"/>
                <a:ea typeface="Courier New"/>
                <a:cs typeface="Courier New"/>
                <a:sym typeface="Courier New"/>
              </a:rPr>
              <a:t>&lt;</a:t>
            </a:r>
            <a:r>
              <a:rPr lang="pt-BR">
                <a:solidFill>
                  <a:srgbClr val="A52A2A"/>
                </a:solidFill>
                <a:latin typeface="Courier New"/>
                <a:ea typeface="Courier New"/>
                <a:cs typeface="Courier New"/>
                <a:sym typeface="Courier New"/>
              </a:rPr>
              <a:t>input</a:t>
            </a:r>
            <a:r>
              <a:rPr lang="pt-BR">
                <a:solidFill>
                  <a:srgbClr val="FF0000"/>
                </a:solidFill>
                <a:latin typeface="Courier New"/>
                <a:ea typeface="Courier New"/>
                <a:cs typeface="Courier New"/>
                <a:sym typeface="Courier New"/>
              </a:rPr>
              <a:t> type</a:t>
            </a:r>
            <a:r>
              <a:rPr lang="pt-BR">
                <a:solidFill>
                  <a:srgbClr val="0000CD"/>
                </a:solidFill>
                <a:latin typeface="Courier New"/>
                <a:ea typeface="Courier New"/>
                <a:cs typeface="Courier New"/>
                <a:sym typeface="Courier New"/>
              </a:rPr>
              <a:t>="text"</a:t>
            </a:r>
            <a:r>
              <a:rPr lang="pt-BR">
                <a:solidFill>
                  <a:srgbClr val="FF0000"/>
                </a:solidFill>
                <a:latin typeface="Courier New"/>
                <a:ea typeface="Courier New"/>
                <a:cs typeface="Courier New"/>
                <a:sym typeface="Courier New"/>
              </a:rPr>
              <a:t> name</a:t>
            </a:r>
            <a:r>
              <a:rPr lang="pt-BR">
                <a:solidFill>
                  <a:srgbClr val="0000CD"/>
                </a:solidFill>
                <a:latin typeface="Courier New"/>
                <a:ea typeface="Courier New"/>
                <a:cs typeface="Courier New"/>
                <a:sym typeface="Courier New"/>
              </a:rPr>
              <a:t>="username"</a:t>
            </a:r>
            <a:r>
              <a:rPr lang="pt-BR">
                <a:solidFill>
                  <a:srgbClr val="FF0000"/>
                </a:solidFill>
                <a:latin typeface="Courier New"/>
                <a:ea typeface="Courier New"/>
                <a:cs typeface="Courier New"/>
                <a:sym typeface="Courier New"/>
              </a:rPr>
              <a:t> required</a:t>
            </a:r>
            <a:r>
              <a:rPr lang="pt-BR">
                <a:solidFill>
                  <a:srgbClr val="0000CD"/>
                </a:solidFill>
                <a:latin typeface="Courier New"/>
                <a:ea typeface="Courier New"/>
                <a:cs typeface="Courier New"/>
                <a:sym typeface="Courier New"/>
              </a:rPr>
              <a:t>&gt;</a:t>
            </a:r>
            <a:endParaRPr>
              <a:solidFill>
                <a:srgbClr val="0000CD"/>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pt-BR">
                <a:solidFill>
                  <a:schemeClr val="dk1"/>
                </a:solidFill>
                <a:highlight>
                  <a:srgbClr val="FFFFFF"/>
                </a:highlight>
                <a:latin typeface="Courier New"/>
                <a:ea typeface="Courier New"/>
                <a:cs typeface="Courier New"/>
                <a:sym typeface="Courier New"/>
              </a:rPr>
              <a:t> 	</a:t>
            </a:r>
            <a:r>
              <a:rPr lang="pt-BR">
                <a:solidFill>
                  <a:srgbClr val="0000CD"/>
                </a:solidFill>
                <a:latin typeface="Courier New"/>
                <a:ea typeface="Courier New"/>
                <a:cs typeface="Courier New"/>
                <a:sym typeface="Courier New"/>
              </a:rPr>
              <a:t>&lt;</a:t>
            </a:r>
            <a:r>
              <a:rPr lang="pt-BR">
                <a:solidFill>
                  <a:srgbClr val="A52A2A"/>
                </a:solidFill>
                <a:latin typeface="Courier New"/>
                <a:ea typeface="Courier New"/>
                <a:cs typeface="Courier New"/>
                <a:sym typeface="Courier New"/>
              </a:rPr>
              <a:t>input</a:t>
            </a:r>
            <a:r>
              <a:rPr lang="pt-BR">
                <a:solidFill>
                  <a:srgbClr val="FF0000"/>
                </a:solidFill>
                <a:latin typeface="Courier New"/>
                <a:ea typeface="Courier New"/>
                <a:cs typeface="Courier New"/>
                <a:sym typeface="Courier New"/>
              </a:rPr>
              <a:t> type</a:t>
            </a:r>
            <a:r>
              <a:rPr lang="pt-BR">
                <a:solidFill>
                  <a:srgbClr val="0000CD"/>
                </a:solidFill>
                <a:latin typeface="Courier New"/>
                <a:ea typeface="Courier New"/>
                <a:cs typeface="Courier New"/>
                <a:sym typeface="Courier New"/>
              </a:rPr>
              <a:t>="submit"&gt;</a:t>
            </a:r>
            <a:endParaRPr>
              <a:solidFill>
                <a:srgbClr val="0000CD"/>
              </a:solidFill>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pt-BR">
                <a:solidFill>
                  <a:srgbClr val="0000CD"/>
                </a:solidFill>
                <a:latin typeface="Courier New"/>
                <a:ea typeface="Courier New"/>
                <a:cs typeface="Courier New"/>
                <a:sym typeface="Courier New"/>
              </a:rPr>
              <a:t>&lt;</a:t>
            </a:r>
            <a:r>
              <a:rPr lang="pt-BR">
                <a:solidFill>
                  <a:srgbClr val="A52A2A"/>
                </a:solidFill>
                <a:latin typeface="Courier New"/>
                <a:ea typeface="Courier New"/>
                <a:cs typeface="Courier New"/>
                <a:sym typeface="Courier New"/>
              </a:rPr>
              <a:t>/form</a:t>
            </a:r>
            <a:r>
              <a:rPr lang="pt-BR">
                <a:solidFill>
                  <a:srgbClr val="0000CD"/>
                </a:solidFill>
                <a:latin typeface="Courier New"/>
                <a:ea typeface="Courier New"/>
                <a:cs typeface="Courier New"/>
                <a:sym typeface="Courier New"/>
              </a:rPr>
              <a:t>&gt;</a:t>
            </a:r>
            <a:endParaRPr>
              <a:solidFill>
                <a:srgbClr val="252525"/>
              </a:solidFill>
              <a:latin typeface="Courier New"/>
              <a:ea typeface="Courier New"/>
              <a:cs typeface="Courier New"/>
              <a:sym typeface="Courier New"/>
            </a:endParaRPr>
          </a:p>
          <a:p>
            <a:pPr indent="0" lvl="0" marL="0" rtl="0" algn="l">
              <a:lnSpc>
                <a:spcPct val="115000"/>
              </a:lnSpc>
              <a:spcBef>
                <a:spcPts val="0"/>
              </a:spcBef>
              <a:spcAft>
                <a:spcPts val="1600"/>
              </a:spcAft>
              <a:buSzPts val="1800"/>
              <a:buNone/>
            </a:pPr>
            <a:r>
              <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p1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a:t>Validação HTML5 : </a:t>
            </a:r>
            <a:r>
              <a:rPr lang="pt-BR" u="sng">
                <a:solidFill>
                  <a:schemeClr val="hlink"/>
                </a:solidFill>
                <a:hlinkClick r:id="rId3"/>
              </a:rPr>
              <a:t>Required</a:t>
            </a:r>
            <a:r>
              <a:rPr lang="pt-BR"/>
              <a:t> e </a:t>
            </a:r>
            <a:r>
              <a:rPr lang="pt-BR" u="sng">
                <a:solidFill>
                  <a:schemeClr val="hlink"/>
                </a:solidFill>
                <a:hlinkClick r:id="rId4"/>
              </a:rPr>
              <a:t>Pattern</a:t>
            </a:r>
            <a:endParaRPr/>
          </a:p>
        </p:txBody>
      </p:sp>
      <p:sp>
        <p:nvSpPr>
          <p:cNvPr id="902" name="Google Shape;902;p1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pt-BR">
                <a:solidFill>
                  <a:srgbClr val="252525"/>
                </a:solidFill>
              </a:rPr>
              <a:t>Já o atributo pattern </a:t>
            </a:r>
            <a:r>
              <a:rPr lang="pt-BR">
                <a:solidFill>
                  <a:schemeClr val="dk1"/>
                </a:solidFill>
              </a:rPr>
              <a:t>especifica uma expressão regular com a qual o valor do elemento &lt;input&gt; é verificado no envio do formulário.</a:t>
            </a:r>
            <a:endParaRPr>
              <a:solidFill>
                <a:schemeClr val="dk1"/>
              </a:solidFill>
            </a:endParaRPr>
          </a:p>
          <a:p>
            <a:pPr indent="0" lvl="0" marL="0" rtl="0" algn="l">
              <a:lnSpc>
                <a:spcPct val="115000"/>
              </a:lnSpc>
              <a:spcBef>
                <a:spcPts val="1600"/>
              </a:spcBef>
              <a:spcAft>
                <a:spcPts val="0"/>
              </a:spcAft>
              <a:buSzPts val="1800"/>
              <a:buNone/>
            </a:pPr>
            <a:r>
              <a:rPr lang="pt-BR">
                <a:solidFill>
                  <a:schemeClr val="dk1"/>
                </a:solidFill>
              </a:rPr>
              <a:t>O atributo padrão funciona com os seguintes tipos de entrada: </a:t>
            </a:r>
            <a:r>
              <a:rPr lang="pt-BR">
                <a:solidFill>
                  <a:schemeClr val="dk1"/>
                </a:solidFill>
                <a:highlight>
                  <a:srgbClr val="FFFFFF"/>
                </a:highlight>
              </a:rPr>
              <a:t>text, date, search, url, tel, email, and password. </a:t>
            </a:r>
            <a:endParaRPr>
              <a:solidFill>
                <a:schemeClr val="dk1"/>
              </a:solidFill>
              <a:highlight>
                <a:srgbClr val="FFFFFF"/>
              </a:highlight>
            </a:endParaRPr>
          </a:p>
          <a:p>
            <a:pPr indent="0" lvl="0" marL="0" rtl="0" algn="l">
              <a:lnSpc>
                <a:spcPct val="115000"/>
              </a:lnSpc>
              <a:spcBef>
                <a:spcPts val="1600"/>
              </a:spcBef>
              <a:spcAft>
                <a:spcPts val="0"/>
              </a:spcAft>
              <a:buSzPts val="1800"/>
              <a:buNone/>
            </a:pPr>
            <a:r>
              <a:rPr lang="pt-BR">
                <a:solidFill>
                  <a:schemeClr val="dk1"/>
                </a:solidFill>
                <a:highlight>
                  <a:srgbClr val="FFFFFF"/>
                </a:highlight>
              </a:rPr>
              <a:t>Exemplo (pattern que determina que o password conterá 8 ou mais caracteres: </a:t>
            </a:r>
            <a:endParaRPr>
              <a:solidFill>
                <a:schemeClr val="dk1"/>
              </a:solidFill>
              <a:highlight>
                <a:srgbClr val="FFFFFF"/>
              </a:highlight>
            </a:endParaRPr>
          </a:p>
          <a:p>
            <a:pPr indent="0" lvl="0" marL="0" rtl="0" algn="l">
              <a:lnSpc>
                <a:spcPct val="100000"/>
              </a:lnSpc>
              <a:spcBef>
                <a:spcPts val="1600"/>
              </a:spcBef>
              <a:spcAft>
                <a:spcPts val="0"/>
              </a:spcAft>
              <a:buSzPts val="1800"/>
              <a:buNone/>
            </a:pPr>
            <a:r>
              <a:rPr lang="pt-BR">
                <a:solidFill>
                  <a:srgbClr val="0000CD"/>
                </a:solidFill>
                <a:latin typeface="Courier New"/>
                <a:ea typeface="Courier New"/>
                <a:cs typeface="Courier New"/>
                <a:sym typeface="Courier New"/>
              </a:rPr>
              <a:t>&lt;</a:t>
            </a:r>
            <a:r>
              <a:rPr lang="pt-BR">
                <a:solidFill>
                  <a:srgbClr val="A52A2A"/>
                </a:solidFill>
                <a:latin typeface="Courier New"/>
                <a:ea typeface="Courier New"/>
                <a:cs typeface="Courier New"/>
                <a:sym typeface="Courier New"/>
              </a:rPr>
              <a:t>form</a:t>
            </a:r>
            <a:r>
              <a:rPr lang="pt-BR">
                <a:solidFill>
                  <a:srgbClr val="FF0000"/>
                </a:solidFill>
                <a:latin typeface="Courier New"/>
                <a:ea typeface="Courier New"/>
                <a:cs typeface="Courier New"/>
                <a:sym typeface="Courier New"/>
              </a:rPr>
              <a:t> action</a:t>
            </a:r>
            <a:r>
              <a:rPr lang="pt-BR">
                <a:solidFill>
                  <a:srgbClr val="0000CD"/>
                </a:solidFill>
                <a:latin typeface="Courier New"/>
                <a:ea typeface="Courier New"/>
                <a:cs typeface="Courier New"/>
                <a:sym typeface="Courier New"/>
              </a:rPr>
              <a:t>="/action_page.php"&gt;</a:t>
            </a:r>
            <a:endParaRPr>
              <a:solidFill>
                <a:srgbClr val="0000CD"/>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pt-BR">
                <a:solidFill>
                  <a:srgbClr val="0000CD"/>
                </a:solidFill>
                <a:latin typeface="Courier New"/>
                <a:ea typeface="Courier New"/>
                <a:cs typeface="Courier New"/>
                <a:sym typeface="Courier New"/>
              </a:rPr>
              <a:t>  &lt;</a:t>
            </a:r>
            <a:r>
              <a:rPr lang="pt-BR">
                <a:solidFill>
                  <a:srgbClr val="A52A2A"/>
                </a:solidFill>
                <a:latin typeface="Courier New"/>
                <a:ea typeface="Courier New"/>
                <a:cs typeface="Courier New"/>
                <a:sym typeface="Courier New"/>
              </a:rPr>
              <a:t>label</a:t>
            </a:r>
            <a:r>
              <a:rPr lang="pt-BR">
                <a:solidFill>
                  <a:srgbClr val="FF0000"/>
                </a:solidFill>
                <a:latin typeface="Courier New"/>
                <a:ea typeface="Courier New"/>
                <a:cs typeface="Courier New"/>
                <a:sym typeface="Courier New"/>
              </a:rPr>
              <a:t> for</a:t>
            </a:r>
            <a:r>
              <a:rPr lang="pt-BR">
                <a:solidFill>
                  <a:srgbClr val="0000CD"/>
                </a:solidFill>
                <a:latin typeface="Courier New"/>
                <a:ea typeface="Courier New"/>
                <a:cs typeface="Courier New"/>
                <a:sym typeface="Courier New"/>
              </a:rPr>
              <a:t>="pwd"&gt;</a:t>
            </a:r>
            <a:r>
              <a:rPr lang="pt-BR">
                <a:solidFill>
                  <a:schemeClr val="dk1"/>
                </a:solidFill>
                <a:highlight>
                  <a:srgbClr val="FFFFFF"/>
                </a:highlight>
                <a:latin typeface="Courier New"/>
                <a:ea typeface="Courier New"/>
                <a:cs typeface="Courier New"/>
                <a:sym typeface="Courier New"/>
              </a:rPr>
              <a:t>Password:</a:t>
            </a:r>
            <a:r>
              <a:rPr lang="pt-BR">
                <a:solidFill>
                  <a:srgbClr val="0000CD"/>
                </a:solidFill>
                <a:latin typeface="Courier New"/>
                <a:ea typeface="Courier New"/>
                <a:cs typeface="Courier New"/>
                <a:sym typeface="Courier New"/>
              </a:rPr>
              <a:t>&lt;</a:t>
            </a:r>
            <a:r>
              <a:rPr lang="pt-BR">
                <a:solidFill>
                  <a:srgbClr val="A52A2A"/>
                </a:solidFill>
                <a:latin typeface="Courier New"/>
                <a:ea typeface="Courier New"/>
                <a:cs typeface="Courier New"/>
                <a:sym typeface="Courier New"/>
              </a:rPr>
              <a:t>/label</a:t>
            </a:r>
            <a:r>
              <a:rPr lang="pt-BR">
                <a:solidFill>
                  <a:srgbClr val="0000CD"/>
                </a:solidFill>
                <a:latin typeface="Courier New"/>
                <a:ea typeface="Courier New"/>
                <a:cs typeface="Courier New"/>
                <a:sym typeface="Courier New"/>
              </a:rPr>
              <a:t>&gt;</a:t>
            </a:r>
            <a:endParaRPr>
              <a:solidFill>
                <a:srgbClr val="0000CD"/>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pt-BR">
                <a:solidFill>
                  <a:schemeClr val="dk1"/>
                </a:solidFill>
                <a:highlight>
                  <a:srgbClr val="FFFFFF"/>
                </a:highlight>
                <a:latin typeface="Courier New"/>
                <a:ea typeface="Courier New"/>
                <a:cs typeface="Courier New"/>
                <a:sym typeface="Courier New"/>
              </a:rPr>
              <a:t>  </a:t>
            </a:r>
            <a:r>
              <a:rPr lang="pt-BR">
                <a:solidFill>
                  <a:srgbClr val="0000CD"/>
                </a:solidFill>
                <a:latin typeface="Courier New"/>
                <a:ea typeface="Courier New"/>
                <a:cs typeface="Courier New"/>
                <a:sym typeface="Courier New"/>
              </a:rPr>
              <a:t>&lt;</a:t>
            </a:r>
            <a:r>
              <a:rPr lang="pt-BR">
                <a:solidFill>
                  <a:srgbClr val="A52A2A"/>
                </a:solidFill>
                <a:latin typeface="Courier New"/>
                <a:ea typeface="Courier New"/>
                <a:cs typeface="Courier New"/>
                <a:sym typeface="Courier New"/>
              </a:rPr>
              <a:t>input</a:t>
            </a:r>
            <a:r>
              <a:rPr lang="pt-BR">
                <a:solidFill>
                  <a:srgbClr val="FF0000"/>
                </a:solidFill>
                <a:latin typeface="Courier New"/>
                <a:ea typeface="Courier New"/>
                <a:cs typeface="Courier New"/>
                <a:sym typeface="Courier New"/>
              </a:rPr>
              <a:t> type</a:t>
            </a:r>
            <a:r>
              <a:rPr lang="pt-BR">
                <a:solidFill>
                  <a:srgbClr val="0000CD"/>
                </a:solidFill>
                <a:latin typeface="Courier New"/>
                <a:ea typeface="Courier New"/>
                <a:cs typeface="Courier New"/>
                <a:sym typeface="Courier New"/>
              </a:rPr>
              <a:t>="password"</a:t>
            </a:r>
            <a:r>
              <a:rPr lang="pt-BR">
                <a:solidFill>
                  <a:srgbClr val="FF0000"/>
                </a:solidFill>
                <a:latin typeface="Courier New"/>
                <a:ea typeface="Courier New"/>
                <a:cs typeface="Courier New"/>
                <a:sym typeface="Courier New"/>
              </a:rPr>
              <a:t> id</a:t>
            </a:r>
            <a:r>
              <a:rPr lang="pt-BR">
                <a:solidFill>
                  <a:srgbClr val="0000CD"/>
                </a:solidFill>
                <a:latin typeface="Courier New"/>
                <a:ea typeface="Courier New"/>
                <a:cs typeface="Courier New"/>
                <a:sym typeface="Courier New"/>
              </a:rPr>
              <a:t>="pwd"</a:t>
            </a:r>
            <a:r>
              <a:rPr lang="pt-BR">
                <a:solidFill>
                  <a:srgbClr val="FF0000"/>
                </a:solidFill>
                <a:latin typeface="Courier New"/>
                <a:ea typeface="Courier New"/>
                <a:cs typeface="Courier New"/>
                <a:sym typeface="Courier New"/>
              </a:rPr>
              <a:t> name</a:t>
            </a:r>
            <a:r>
              <a:rPr lang="pt-BR">
                <a:solidFill>
                  <a:srgbClr val="0000CD"/>
                </a:solidFill>
                <a:latin typeface="Courier New"/>
                <a:ea typeface="Courier New"/>
                <a:cs typeface="Courier New"/>
                <a:sym typeface="Courier New"/>
              </a:rPr>
              <a:t>="pwd"</a:t>
            </a:r>
            <a:endParaRPr>
              <a:solidFill>
                <a:srgbClr val="0000CD"/>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pt-BR">
                <a:solidFill>
                  <a:srgbClr val="FF0000"/>
                </a:solidFill>
                <a:latin typeface="Courier New"/>
                <a:ea typeface="Courier New"/>
                <a:cs typeface="Courier New"/>
                <a:sym typeface="Courier New"/>
              </a:rPr>
              <a:t>  pattern</a:t>
            </a:r>
            <a:r>
              <a:rPr lang="pt-BR">
                <a:solidFill>
                  <a:srgbClr val="0000CD"/>
                </a:solidFill>
                <a:latin typeface="Courier New"/>
                <a:ea typeface="Courier New"/>
                <a:cs typeface="Courier New"/>
                <a:sym typeface="Courier New"/>
              </a:rPr>
              <a:t>=".{8,}"</a:t>
            </a:r>
            <a:r>
              <a:rPr lang="pt-BR">
                <a:solidFill>
                  <a:srgbClr val="FF0000"/>
                </a:solidFill>
                <a:latin typeface="Courier New"/>
                <a:ea typeface="Courier New"/>
                <a:cs typeface="Courier New"/>
                <a:sym typeface="Courier New"/>
              </a:rPr>
              <a:t> title</a:t>
            </a:r>
            <a:r>
              <a:rPr lang="pt-BR">
                <a:solidFill>
                  <a:srgbClr val="0000CD"/>
                </a:solidFill>
                <a:latin typeface="Courier New"/>
                <a:ea typeface="Courier New"/>
                <a:cs typeface="Courier New"/>
                <a:sym typeface="Courier New"/>
              </a:rPr>
              <a:t>="Eight or more characters"&gt;</a:t>
            </a:r>
            <a:endParaRPr>
              <a:solidFill>
                <a:srgbClr val="0000CD"/>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pt-BR">
                <a:solidFill>
                  <a:schemeClr val="dk1"/>
                </a:solidFill>
                <a:highlight>
                  <a:srgbClr val="FFFFFF"/>
                </a:highlight>
                <a:latin typeface="Courier New"/>
                <a:ea typeface="Courier New"/>
                <a:cs typeface="Courier New"/>
                <a:sym typeface="Courier New"/>
              </a:rPr>
              <a:t>  </a:t>
            </a:r>
            <a:r>
              <a:rPr lang="pt-BR">
                <a:solidFill>
                  <a:srgbClr val="0000CD"/>
                </a:solidFill>
                <a:latin typeface="Courier New"/>
                <a:ea typeface="Courier New"/>
                <a:cs typeface="Courier New"/>
                <a:sym typeface="Courier New"/>
              </a:rPr>
              <a:t>&lt;</a:t>
            </a:r>
            <a:r>
              <a:rPr lang="pt-BR">
                <a:solidFill>
                  <a:srgbClr val="A52A2A"/>
                </a:solidFill>
                <a:latin typeface="Courier New"/>
                <a:ea typeface="Courier New"/>
                <a:cs typeface="Courier New"/>
                <a:sym typeface="Courier New"/>
              </a:rPr>
              <a:t>input</a:t>
            </a:r>
            <a:r>
              <a:rPr lang="pt-BR">
                <a:solidFill>
                  <a:srgbClr val="FF0000"/>
                </a:solidFill>
                <a:latin typeface="Courier New"/>
                <a:ea typeface="Courier New"/>
                <a:cs typeface="Courier New"/>
                <a:sym typeface="Courier New"/>
              </a:rPr>
              <a:t> type</a:t>
            </a:r>
            <a:r>
              <a:rPr lang="pt-BR">
                <a:solidFill>
                  <a:srgbClr val="0000CD"/>
                </a:solidFill>
                <a:latin typeface="Courier New"/>
                <a:ea typeface="Courier New"/>
                <a:cs typeface="Courier New"/>
                <a:sym typeface="Courier New"/>
              </a:rPr>
              <a:t>="submit"&gt;</a:t>
            </a:r>
            <a:endParaRPr>
              <a:solidFill>
                <a:srgbClr val="0000CD"/>
              </a:solidFill>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pt-BR">
                <a:solidFill>
                  <a:srgbClr val="0000CD"/>
                </a:solidFill>
                <a:latin typeface="Courier New"/>
                <a:ea typeface="Courier New"/>
                <a:cs typeface="Courier New"/>
                <a:sym typeface="Courier New"/>
              </a:rPr>
              <a:t>&lt;</a:t>
            </a:r>
            <a:r>
              <a:rPr lang="pt-BR">
                <a:solidFill>
                  <a:srgbClr val="A52A2A"/>
                </a:solidFill>
                <a:latin typeface="Courier New"/>
                <a:ea typeface="Courier New"/>
                <a:cs typeface="Courier New"/>
                <a:sym typeface="Courier New"/>
              </a:rPr>
              <a:t>/form</a:t>
            </a:r>
            <a:r>
              <a:rPr lang="pt-BR">
                <a:solidFill>
                  <a:srgbClr val="0000CD"/>
                </a:solidFill>
                <a:latin typeface="Courier New"/>
                <a:ea typeface="Courier New"/>
                <a:cs typeface="Courier New"/>
                <a:sym typeface="Courier New"/>
              </a:rPr>
              <a:t>&gt;</a:t>
            </a:r>
            <a:endParaRPr>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1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pt-BR" u="sng">
                <a:solidFill>
                  <a:schemeClr val="hlink"/>
                </a:solidFill>
                <a:hlinkClick r:id="rId3"/>
              </a:rPr>
              <a:t>Formulários</a:t>
            </a:r>
            <a:r>
              <a:rPr lang="pt-BR"/>
              <a:t> : Elemento &lt;label&gt;</a:t>
            </a:r>
            <a:endParaRPr/>
          </a:p>
          <a:p>
            <a:pPr indent="0" lvl="0" marL="0" rtl="0" algn="l">
              <a:lnSpc>
                <a:spcPct val="100000"/>
              </a:lnSpc>
              <a:spcBef>
                <a:spcPts val="0"/>
              </a:spcBef>
              <a:spcAft>
                <a:spcPts val="0"/>
              </a:spcAft>
              <a:buSzPts val="2800"/>
              <a:buNone/>
            </a:pPr>
            <a:r>
              <a:t/>
            </a:r>
            <a:endParaRPr/>
          </a:p>
        </p:txBody>
      </p:sp>
      <p:sp>
        <p:nvSpPr>
          <p:cNvPr id="908" name="Google Shape;908;p1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pt-BR"/>
              <a:t>A tag </a:t>
            </a:r>
            <a:r>
              <a:rPr lang="pt-BR">
                <a:solidFill>
                  <a:srgbClr val="DC143C"/>
                </a:solidFill>
                <a:highlight>
                  <a:srgbClr val="F1F1F1"/>
                </a:highlight>
              </a:rPr>
              <a:t>&lt;label&gt; </a:t>
            </a:r>
            <a:r>
              <a:rPr lang="pt-BR"/>
              <a:t>define um rótulo para muitos elementos do formulário.</a:t>
            </a:r>
            <a:endParaRPr/>
          </a:p>
          <a:p>
            <a:pPr indent="0" lvl="0" marL="0" rtl="0" algn="l">
              <a:lnSpc>
                <a:spcPct val="115000"/>
              </a:lnSpc>
              <a:spcBef>
                <a:spcPts val="1600"/>
              </a:spcBef>
              <a:spcAft>
                <a:spcPts val="0"/>
              </a:spcAft>
              <a:buSzPts val="1800"/>
              <a:buNone/>
            </a:pPr>
            <a:r>
              <a:rPr lang="pt-BR">
                <a:solidFill>
                  <a:srgbClr val="252525"/>
                </a:solidFill>
              </a:rPr>
              <a:t>O elemento </a:t>
            </a:r>
            <a:r>
              <a:rPr lang="pt-BR">
                <a:solidFill>
                  <a:srgbClr val="DC143C"/>
                </a:solidFill>
                <a:highlight>
                  <a:srgbClr val="F1F1F1"/>
                </a:highlight>
              </a:rPr>
              <a:t>&lt;label&gt;</a:t>
            </a:r>
            <a:r>
              <a:rPr lang="pt-BR">
                <a:solidFill>
                  <a:srgbClr val="252525"/>
                </a:solidFill>
              </a:rPr>
              <a:t> é útil para usuários de leitores de tela, porque o leitor de tela lerá o rótulo em voz alta quando o usuário focar no elemento de entrada.</a:t>
            </a:r>
            <a:endParaRPr>
              <a:solidFill>
                <a:srgbClr val="252525"/>
              </a:solidFill>
            </a:endParaRPr>
          </a:p>
          <a:p>
            <a:pPr indent="0" lvl="0" marL="0" rtl="0" algn="l">
              <a:lnSpc>
                <a:spcPct val="115000"/>
              </a:lnSpc>
              <a:spcBef>
                <a:spcPts val="1600"/>
              </a:spcBef>
              <a:spcAft>
                <a:spcPts val="0"/>
              </a:spcAft>
              <a:buSzPts val="1800"/>
              <a:buNone/>
            </a:pPr>
            <a:r>
              <a:rPr lang="pt-BR">
                <a:solidFill>
                  <a:srgbClr val="252525"/>
                </a:solidFill>
              </a:rPr>
              <a:t>O elemento </a:t>
            </a:r>
            <a:r>
              <a:rPr lang="pt-BR">
                <a:solidFill>
                  <a:srgbClr val="DC143C"/>
                </a:solidFill>
                <a:highlight>
                  <a:srgbClr val="F1F1F1"/>
                </a:highlight>
              </a:rPr>
              <a:t>&lt;label&gt;</a:t>
            </a:r>
            <a:r>
              <a:rPr lang="pt-BR">
                <a:solidFill>
                  <a:srgbClr val="252525"/>
                </a:solidFill>
              </a:rPr>
              <a:t> também ajuda os usuários que têm dificuldade em clicar em regiões muito pequenas (como botões de rádio ou caixas de seleção) - porque quando o usuário clica no texto dentro do elemento </a:t>
            </a:r>
            <a:r>
              <a:rPr lang="pt-BR">
                <a:solidFill>
                  <a:srgbClr val="DC143C"/>
                </a:solidFill>
                <a:highlight>
                  <a:srgbClr val="F1F1F1"/>
                </a:highlight>
              </a:rPr>
              <a:t>&lt;label&gt;</a:t>
            </a:r>
            <a:r>
              <a:rPr lang="pt-BR">
                <a:solidFill>
                  <a:srgbClr val="252525"/>
                </a:solidFill>
              </a:rPr>
              <a:t>, ele alterna o botão / caixa de seleção.</a:t>
            </a:r>
            <a:endParaRPr>
              <a:solidFill>
                <a:srgbClr val="252525"/>
              </a:solidFill>
            </a:endParaRPr>
          </a:p>
          <a:p>
            <a:pPr indent="0" lvl="0" marL="0" rtl="0" algn="l">
              <a:lnSpc>
                <a:spcPct val="115000"/>
              </a:lnSpc>
              <a:spcBef>
                <a:spcPts val="1600"/>
              </a:spcBef>
              <a:spcAft>
                <a:spcPts val="1600"/>
              </a:spcAft>
              <a:buSzPts val="1800"/>
              <a:buNone/>
            </a:pPr>
            <a:r>
              <a:rPr lang="pt-BR">
                <a:solidFill>
                  <a:srgbClr val="252525"/>
                </a:solidFill>
              </a:rPr>
              <a:t>O atributo </a:t>
            </a:r>
            <a:r>
              <a:rPr lang="pt-BR">
                <a:solidFill>
                  <a:srgbClr val="DC143C"/>
                </a:solidFill>
                <a:highlight>
                  <a:srgbClr val="F1F1F1"/>
                </a:highlight>
              </a:rPr>
              <a:t>for</a:t>
            </a:r>
            <a:r>
              <a:rPr lang="pt-BR">
                <a:solidFill>
                  <a:srgbClr val="252525"/>
                </a:solidFill>
              </a:rPr>
              <a:t> da tag </a:t>
            </a:r>
            <a:r>
              <a:rPr lang="pt-BR">
                <a:solidFill>
                  <a:srgbClr val="DC143C"/>
                </a:solidFill>
                <a:highlight>
                  <a:srgbClr val="F1F1F1"/>
                </a:highlight>
              </a:rPr>
              <a:t>&lt;label&gt;</a:t>
            </a:r>
            <a:r>
              <a:rPr lang="pt-BR">
                <a:solidFill>
                  <a:srgbClr val="252525"/>
                </a:solidFill>
              </a:rPr>
              <a:t> deve ser igual ao atributo </a:t>
            </a:r>
            <a:r>
              <a:rPr lang="pt-BR">
                <a:solidFill>
                  <a:srgbClr val="DC143C"/>
                </a:solidFill>
                <a:highlight>
                  <a:srgbClr val="F1F1F1"/>
                </a:highlight>
              </a:rPr>
              <a:t>id</a:t>
            </a:r>
            <a:r>
              <a:rPr lang="pt-BR">
                <a:solidFill>
                  <a:srgbClr val="252525"/>
                </a:solidFill>
              </a:rPr>
              <a:t> do elemento </a:t>
            </a:r>
            <a:r>
              <a:rPr lang="pt-BR">
                <a:solidFill>
                  <a:srgbClr val="DC143C"/>
                </a:solidFill>
                <a:highlight>
                  <a:srgbClr val="F1F1F1"/>
                </a:highlight>
              </a:rPr>
              <a:t>&lt;input&gt;</a:t>
            </a:r>
            <a:r>
              <a:rPr lang="pt-BR">
                <a:solidFill>
                  <a:srgbClr val="252525"/>
                </a:solidFill>
              </a:rPr>
              <a:t> para vinculá-los.</a:t>
            </a:r>
            <a:endParaRPr>
              <a:solidFill>
                <a:srgbClr val="252525"/>
              </a:solidFill>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1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pt-BR" u="sng">
                <a:solidFill>
                  <a:schemeClr val="hlink"/>
                </a:solidFill>
                <a:hlinkClick r:id="rId3"/>
              </a:rPr>
              <a:t>Formulários</a:t>
            </a:r>
            <a:r>
              <a:rPr lang="pt-BR"/>
              <a:t> : O botão submit</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2800"/>
              <a:buNone/>
            </a:pPr>
            <a:r>
              <a:t/>
            </a:r>
            <a:endParaRPr/>
          </a:p>
        </p:txBody>
      </p:sp>
      <p:sp>
        <p:nvSpPr>
          <p:cNvPr id="914" name="Google Shape;914;p14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pt-BR">
                <a:solidFill>
                  <a:srgbClr val="252525"/>
                </a:solidFill>
              </a:rPr>
              <a:t>O </a:t>
            </a:r>
            <a:r>
              <a:rPr lang="pt-BR">
                <a:solidFill>
                  <a:srgbClr val="DC143C"/>
                </a:solidFill>
                <a:highlight>
                  <a:srgbClr val="F1F1F1"/>
                </a:highlight>
              </a:rPr>
              <a:t>&lt;input type="submit"&gt;</a:t>
            </a:r>
            <a:r>
              <a:rPr lang="pt-BR">
                <a:solidFill>
                  <a:srgbClr val="252525"/>
                </a:solidFill>
              </a:rPr>
              <a:t> define um botão para enviar os dados do formulário a um manipulador de formulários.</a:t>
            </a:r>
            <a:endParaRPr>
              <a:solidFill>
                <a:srgbClr val="252525"/>
              </a:solidFill>
            </a:endParaRPr>
          </a:p>
          <a:p>
            <a:pPr indent="0" lvl="0" marL="0" rtl="0" algn="l">
              <a:lnSpc>
                <a:spcPct val="115000"/>
              </a:lnSpc>
              <a:spcBef>
                <a:spcPts val="1600"/>
              </a:spcBef>
              <a:spcAft>
                <a:spcPts val="0"/>
              </a:spcAft>
              <a:buSzPts val="1800"/>
              <a:buNone/>
            </a:pPr>
            <a:r>
              <a:rPr lang="pt-BR">
                <a:solidFill>
                  <a:srgbClr val="252525"/>
                </a:solidFill>
              </a:rPr>
              <a:t>O manipulador de formulários é normalmente um arquivo no servidor com um script para processar dados de entrada.</a:t>
            </a:r>
            <a:endParaRPr>
              <a:solidFill>
                <a:srgbClr val="252525"/>
              </a:solidFill>
            </a:endParaRPr>
          </a:p>
          <a:p>
            <a:pPr indent="0" lvl="0" marL="0" rtl="0" algn="l">
              <a:lnSpc>
                <a:spcPct val="115000"/>
              </a:lnSpc>
              <a:spcBef>
                <a:spcPts val="1600"/>
              </a:spcBef>
              <a:spcAft>
                <a:spcPts val="1600"/>
              </a:spcAft>
              <a:buSzPts val="1800"/>
              <a:buNone/>
            </a:pPr>
            <a:r>
              <a:rPr lang="pt-BR">
                <a:solidFill>
                  <a:srgbClr val="252525"/>
                </a:solidFill>
              </a:rPr>
              <a:t>O manipulador de formulários é especificado no atributo de ação (</a:t>
            </a:r>
            <a:r>
              <a:rPr lang="pt-BR">
                <a:solidFill>
                  <a:srgbClr val="DC143C"/>
                </a:solidFill>
                <a:highlight>
                  <a:srgbClr val="F1F1F1"/>
                </a:highlight>
              </a:rPr>
              <a:t>action</a:t>
            </a:r>
            <a:r>
              <a:rPr lang="pt-BR">
                <a:solidFill>
                  <a:srgbClr val="252525"/>
                </a:solidFill>
              </a:rPr>
              <a:t>) do formulário.</a:t>
            </a:r>
            <a:endParaRPr>
              <a:solidFill>
                <a:srgbClr val="252525"/>
              </a:solidFill>
            </a:endParaRPr>
          </a:p>
        </p:txBody>
      </p:sp>
      <p:pic>
        <p:nvPicPr>
          <p:cNvPr id="915" name="Google Shape;915;p140"/>
          <p:cNvPicPr preferRelativeResize="0"/>
          <p:nvPr/>
        </p:nvPicPr>
        <p:blipFill rotWithShape="1">
          <a:blip r:embed="rId4">
            <a:alphaModFix/>
          </a:blip>
          <a:srcRect b="0" l="0" r="0" t="0"/>
          <a:stretch/>
        </p:blipFill>
        <p:spPr>
          <a:xfrm>
            <a:off x="3438763" y="2877025"/>
            <a:ext cx="2266475" cy="2266475"/>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p1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Exercícios sugeridos</a:t>
            </a:r>
            <a:endParaRPr/>
          </a:p>
        </p:txBody>
      </p:sp>
      <p:sp>
        <p:nvSpPr>
          <p:cNvPr id="921" name="Google Shape;921;p14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pt-BR" u="sng">
                <a:solidFill>
                  <a:schemeClr val="hlink"/>
                </a:solidFill>
                <a:hlinkClick r:id="rId3"/>
              </a:rPr>
              <a:t>https://www.w3schools.com/html/exercise.asp?filename=exercise_html_form_elements3</a:t>
            </a:r>
            <a:endParaRPr/>
          </a:p>
          <a:p>
            <a:pPr indent="-342900" lvl="0" marL="457200" rtl="0" algn="l">
              <a:lnSpc>
                <a:spcPct val="115000"/>
              </a:lnSpc>
              <a:spcBef>
                <a:spcPts val="1200"/>
              </a:spcBef>
              <a:spcAft>
                <a:spcPts val="0"/>
              </a:spcAft>
              <a:buSzPts val="1800"/>
              <a:buChar char="●"/>
            </a:pPr>
            <a:r>
              <a:rPr lang="pt-BR"/>
              <a:t>HTML Forms</a:t>
            </a:r>
            <a:endParaRPr/>
          </a:p>
          <a:p>
            <a:pPr indent="-342900" lvl="0" marL="457200" rtl="0" algn="l">
              <a:lnSpc>
                <a:spcPct val="115000"/>
              </a:lnSpc>
              <a:spcBef>
                <a:spcPts val="0"/>
              </a:spcBef>
              <a:spcAft>
                <a:spcPts val="0"/>
              </a:spcAft>
              <a:buSzPts val="1800"/>
              <a:buChar char="●"/>
            </a:pPr>
            <a:r>
              <a:rPr lang="pt-BR"/>
              <a:t>HTML Forms Attributes</a:t>
            </a:r>
            <a:endParaRPr/>
          </a:p>
          <a:p>
            <a:pPr indent="-342900" lvl="0" marL="457200" rtl="0" algn="l">
              <a:lnSpc>
                <a:spcPct val="115000"/>
              </a:lnSpc>
              <a:spcBef>
                <a:spcPts val="0"/>
              </a:spcBef>
              <a:spcAft>
                <a:spcPts val="0"/>
              </a:spcAft>
              <a:buSzPts val="1800"/>
              <a:buChar char="●"/>
            </a:pPr>
            <a:r>
              <a:rPr lang="pt-BR"/>
              <a:t>HTML Form Elements</a:t>
            </a:r>
            <a:endParaRPr/>
          </a:p>
          <a:p>
            <a:pPr indent="-342900" lvl="0" marL="457200" rtl="0" algn="l">
              <a:lnSpc>
                <a:spcPct val="115000"/>
              </a:lnSpc>
              <a:spcBef>
                <a:spcPts val="0"/>
              </a:spcBef>
              <a:spcAft>
                <a:spcPts val="0"/>
              </a:spcAft>
              <a:buSzPts val="1800"/>
              <a:buChar char="●"/>
            </a:pPr>
            <a:r>
              <a:rPr lang="pt-BR"/>
              <a:t>HTML Input Types</a:t>
            </a:r>
            <a:endParaRPr/>
          </a:p>
          <a:p>
            <a:pPr indent="-342900" lvl="0" marL="457200" rtl="0" algn="l">
              <a:lnSpc>
                <a:spcPct val="115000"/>
              </a:lnSpc>
              <a:spcBef>
                <a:spcPts val="0"/>
              </a:spcBef>
              <a:spcAft>
                <a:spcPts val="0"/>
              </a:spcAft>
              <a:buSzPts val="1800"/>
              <a:buChar char="●"/>
            </a:pPr>
            <a:r>
              <a:rPr lang="pt-BR"/>
              <a:t>HTML Input Attributes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11700" y="4561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HTML - Estrutura básica</a:t>
            </a:r>
            <a:endParaRPr/>
          </a:p>
        </p:txBody>
      </p:sp>
      <p:sp>
        <p:nvSpPr>
          <p:cNvPr id="159" name="Google Shape;159;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pt-BR" sz="1400">
                <a:solidFill>
                  <a:srgbClr val="0000CD"/>
                </a:solidFill>
              </a:rPr>
              <a:t>&lt;</a:t>
            </a:r>
            <a:r>
              <a:rPr lang="pt-BR" sz="1400">
                <a:solidFill>
                  <a:srgbClr val="A52A2A"/>
                </a:solidFill>
              </a:rPr>
              <a:t>!DOCTYPE</a:t>
            </a:r>
            <a:r>
              <a:rPr lang="pt-BR" sz="1400">
                <a:solidFill>
                  <a:srgbClr val="FF0000"/>
                </a:solidFill>
              </a:rPr>
              <a:t> html</a:t>
            </a:r>
            <a:r>
              <a:rPr lang="pt-BR" sz="1400">
                <a:solidFill>
                  <a:srgbClr val="0000CD"/>
                </a:solidFill>
              </a:rPr>
              <a:t>&gt;</a:t>
            </a:r>
            <a:endParaRPr sz="14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lang="pt-BR" sz="1400">
                <a:solidFill>
                  <a:srgbClr val="0000CD"/>
                </a:solidFill>
              </a:rPr>
              <a:t>&lt;</a:t>
            </a:r>
            <a:r>
              <a:rPr lang="pt-BR" sz="1400">
                <a:solidFill>
                  <a:srgbClr val="A52A2A"/>
                </a:solidFill>
              </a:rPr>
              <a:t>html</a:t>
            </a:r>
            <a:r>
              <a:rPr lang="pt-BR" sz="1400">
                <a:solidFill>
                  <a:srgbClr val="0000CD"/>
                </a:solidFill>
              </a:rPr>
              <a:t>&gt;</a:t>
            </a:r>
            <a:endParaRPr sz="1400">
              <a:solidFill>
                <a:schemeClr val="dk1"/>
              </a:solidFill>
            </a:endParaRPr>
          </a:p>
          <a:p>
            <a:pPr indent="0" lvl="0" marL="457200" rtl="0" algn="l">
              <a:lnSpc>
                <a:spcPct val="100000"/>
              </a:lnSpc>
              <a:spcBef>
                <a:spcPts val="1200"/>
              </a:spcBef>
              <a:spcAft>
                <a:spcPts val="0"/>
              </a:spcAft>
              <a:buClr>
                <a:schemeClr val="dk1"/>
              </a:buClr>
              <a:buSzPts val="1100"/>
              <a:buFont typeface="Arial"/>
              <a:buNone/>
            </a:pPr>
            <a:r>
              <a:rPr lang="pt-BR" sz="1400">
                <a:solidFill>
                  <a:srgbClr val="0000CD"/>
                </a:solidFill>
              </a:rPr>
              <a:t>&lt;</a:t>
            </a:r>
            <a:r>
              <a:rPr lang="pt-BR" sz="1400">
                <a:solidFill>
                  <a:srgbClr val="A52A2A"/>
                </a:solidFill>
              </a:rPr>
              <a:t>head</a:t>
            </a:r>
            <a:r>
              <a:rPr lang="pt-BR" sz="1400">
                <a:solidFill>
                  <a:srgbClr val="0000CD"/>
                </a:solidFill>
              </a:rPr>
              <a:t>&gt;</a:t>
            </a:r>
            <a:endParaRPr sz="1400">
              <a:solidFill>
                <a:schemeClr val="dk1"/>
              </a:solidFill>
            </a:endParaRPr>
          </a:p>
          <a:p>
            <a:pPr indent="457200" lvl="0" marL="457200" rtl="0" algn="l">
              <a:lnSpc>
                <a:spcPct val="100000"/>
              </a:lnSpc>
              <a:spcBef>
                <a:spcPts val="1200"/>
              </a:spcBef>
              <a:spcAft>
                <a:spcPts val="0"/>
              </a:spcAft>
              <a:buClr>
                <a:schemeClr val="dk1"/>
              </a:buClr>
              <a:buSzPts val="1100"/>
              <a:buFont typeface="Arial"/>
              <a:buNone/>
            </a:pPr>
            <a:r>
              <a:rPr lang="pt-BR" sz="1400">
                <a:solidFill>
                  <a:srgbClr val="0000CD"/>
                </a:solidFill>
              </a:rPr>
              <a:t>&lt;</a:t>
            </a:r>
            <a:r>
              <a:rPr lang="pt-BR" sz="1400">
                <a:solidFill>
                  <a:srgbClr val="A52A2A"/>
                </a:solidFill>
              </a:rPr>
              <a:t>title</a:t>
            </a:r>
            <a:r>
              <a:rPr lang="pt-BR" sz="1400">
                <a:solidFill>
                  <a:srgbClr val="0000CD"/>
                </a:solidFill>
              </a:rPr>
              <a:t>&gt;</a:t>
            </a:r>
            <a:r>
              <a:rPr lang="pt-BR" sz="1400">
                <a:solidFill>
                  <a:schemeClr val="dk1"/>
                </a:solidFill>
                <a:highlight>
                  <a:srgbClr val="FFFFFF"/>
                </a:highlight>
              </a:rPr>
              <a:t>Título</a:t>
            </a:r>
            <a:r>
              <a:rPr lang="pt-BR" sz="1400">
                <a:solidFill>
                  <a:srgbClr val="0000CD"/>
                </a:solidFill>
              </a:rPr>
              <a:t>&lt;</a:t>
            </a:r>
            <a:r>
              <a:rPr lang="pt-BR" sz="1400">
                <a:solidFill>
                  <a:srgbClr val="A52A2A"/>
                </a:solidFill>
              </a:rPr>
              <a:t>/title</a:t>
            </a:r>
            <a:r>
              <a:rPr lang="pt-BR" sz="1400">
                <a:solidFill>
                  <a:srgbClr val="0000CD"/>
                </a:solidFill>
              </a:rPr>
              <a:t>&gt;</a:t>
            </a:r>
            <a:endParaRPr sz="1400">
              <a:solidFill>
                <a:schemeClr val="dk1"/>
              </a:solidFill>
            </a:endParaRPr>
          </a:p>
          <a:p>
            <a:pPr indent="0" lvl="0" marL="457200" rtl="0" algn="l">
              <a:lnSpc>
                <a:spcPct val="100000"/>
              </a:lnSpc>
              <a:spcBef>
                <a:spcPts val="1200"/>
              </a:spcBef>
              <a:spcAft>
                <a:spcPts val="0"/>
              </a:spcAft>
              <a:buClr>
                <a:schemeClr val="dk1"/>
              </a:buClr>
              <a:buSzPts val="1100"/>
              <a:buFont typeface="Arial"/>
              <a:buNone/>
            </a:pPr>
            <a:r>
              <a:rPr lang="pt-BR" sz="1400">
                <a:solidFill>
                  <a:srgbClr val="0000CD"/>
                </a:solidFill>
              </a:rPr>
              <a:t>&lt;</a:t>
            </a:r>
            <a:r>
              <a:rPr lang="pt-BR" sz="1400">
                <a:solidFill>
                  <a:srgbClr val="A52A2A"/>
                </a:solidFill>
              </a:rPr>
              <a:t>/head</a:t>
            </a:r>
            <a:r>
              <a:rPr lang="pt-BR" sz="1400">
                <a:solidFill>
                  <a:srgbClr val="0000CD"/>
                </a:solidFill>
              </a:rPr>
              <a:t>&gt;</a:t>
            </a:r>
            <a:endParaRPr sz="1400">
              <a:solidFill>
                <a:srgbClr val="0000CD"/>
              </a:solidFill>
            </a:endParaRPr>
          </a:p>
          <a:p>
            <a:pPr indent="0" lvl="0" marL="457200" rtl="0" algn="l">
              <a:lnSpc>
                <a:spcPct val="100000"/>
              </a:lnSpc>
              <a:spcBef>
                <a:spcPts val="1200"/>
              </a:spcBef>
              <a:spcAft>
                <a:spcPts val="0"/>
              </a:spcAft>
              <a:buClr>
                <a:schemeClr val="dk1"/>
              </a:buClr>
              <a:buSzPts val="1100"/>
              <a:buFont typeface="Arial"/>
              <a:buNone/>
            </a:pPr>
            <a:r>
              <a:rPr lang="pt-BR" sz="1400">
                <a:solidFill>
                  <a:srgbClr val="0000CD"/>
                </a:solidFill>
              </a:rPr>
              <a:t>&lt;</a:t>
            </a:r>
            <a:r>
              <a:rPr lang="pt-BR" sz="1400">
                <a:solidFill>
                  <a:srgbClr val="A52A2A"/>
                </a:solidFill>
              </a:rPr>
              <a:t>body</a:t>
            </a:r>
            <a:r>
              <a:rPr lang="pt-BR" sz="1400">
                <a:solidFill>
                  <a:srgbClr val="0000CD"/>
                </a:solidFill>
              </a:rPr>
              <a:t>&gt;</a:t>
            </a:r>
            <a:endParaRPr sz="1400">
              <a:solidFill>
                <a:schemeClr val="dk1"/>
              </a:solidFill>
            </a:endParaRPr>
          </a:p>
          <a:p>
            <a:pPr indent="0" lvl="0" marL="914400" rtl="0" algn="l">
              <a:lnSpc>
                <a:spcPct val="100000"/>
              </a:lnSpc>
              <a:spcBef>
                <a:spcPts val="1200"/>
              </a:spcBef>
              <a:spcAft>
                <a:spcPts val="0"/>
              </a:spcAft>
              <a:buClr>
                <a:schemeClr val="dk1"/>
              </a:buClr>
              <a:buSzPts val="1100"/>
              <a:buFont typeface="Arial"/>
              <a:buNone/>
            </a:pPr>
            <a:r>
              <a:rPr lang="pt-BR" sz="1400">
                <a:solidFill>
                  <a:srgbClr val="0000CD"/>
                </a:solidFill>
              </a:rPr>
              <a:t>&lt;</a:t>
            </a:r>
            <a:r>
              <a:rPr lang="pt-BR" sz="1400">
                <a:solidFill>
                  <a:srgbClr val="A52A2A"/>
                </a:solidFill>
              </a:rPr>
              <a:t>h1</a:t>
            </a:r>
            <a:r>
              <a:rPr lang="pt-BR" sz="1400">
                <a:solidFill>
                  <a:srgbClr val="0000CD"/>
                </a:solidFill>
              </a:rPr>
              <a:t>&gt;</a:t>
            </a:r>
            <a:r>
              <a:rPr lang="pt-BR" sz="1400">
                <a:solidFill>
                  <a:schemeClr val="dk1"/>
                </a:solidFill>
                <a:highlight>
                  <a:srgbClr val="FFFFFF"/>
                </a:highlight>
              </a:rPr>
              <a:t>Cabeçalho</a:t>
            </a:r>
            <a:r>
              <a:rPr lang="pt-BR" sz="1400">
                <a:solidFill>
                  <a:srgbClr val="0000CD"/>
                </a:solidFill>
              </a:rPr>
              <a:t>&lt;</a:t>
            </a:r>
            <a:r>
              <a:rPr lang="pt-BR" sz="1400">
                <a:solidFill>
                  <a:srgbClr val="A52A2A"/>
                </a:solidFill>
              </a:rPr>
              <a:t>/h1</a:t>
            </a:r>
            <a:r>
              <a:rPr lang="pt-BR" sz="1400">
                <a:solidFill>
                  <a:srgbClr val="0000CD"/>
                </a:solidFill>
              </a:rPr>
              <a:t>&gt;</a:t>
            </a:r>
            <a:endParaRPr sz="1400">
              <a:solidFill>
                <a:schemeClr val="dk1"/>
              </a:solidFill>
            </a:endParaRPr>
          </a:p>
          <a:p>
            <a:pPr indent="0" lvl="0" marL="914400" rtl="0" algn="l">
              <a:lnSpc>
                <a:spcPct val="100000"/>
              </a:lnSpc>
              <a:spcBef>
                <a:spcPts val="1200"/>
              </a:spcBef>
              <a:spcAft>
                <a:spcPts val="0"/>
              </a:spcAft>
              <a:buClr>
                <a:schemeClr val="dk1"/>
              </a:buClr>
              <a:buSzPts val="1100"/>
              <a:buFont typeface="Arial"/>
              <a:buNone/>
            </a:pPr>
            <a:r>
              <a:rPr lang="pt-BR" sz="1400">
                <a:solidFill>
                  <a:srgbClr val="0000CD"/>
                </a:solidFill>
              </a:rPr>
              <a:t>&lt;</a:t>
            </a:r>
            <a:r>
              <a:rPr lang="pt-BR" sz="1400">
                <a:solidFill>
                  <a:srgbClr val="A52A2A"/>
                </a:solidFill>
              </a:rPr>
              <a:t>p</a:t>
            </a:r>
            <a:r>
              <a:rPr lang="pt-BR" sz="1400">
                <a:solidFill>
                  <a:srgbClr val="0000CD"/>
                </a:solidFill>
              </a:rPr>
              <a:t>&gt;</a:t>
            </a:r>
            <a:r>
              <a:rPr lang="pt-BR" sz="1400">
                <a:solidFill>
                  <a:schemeClr val="dk1"/>
                </a:solidFill>
                <a:highlight>
                  <a:srgbClr val="FFFFFF"/>
                </a:highlight>
              </a:rPr>
              <a:t>Parágrafo</a:t>
            </a:r>
            <a:r>
              <a:rPr lang="pt-BR" sz="1400">
                <a:solidFill>
                  <a:srgbClr val="0000CD"/>
                </a:solidFill>
              </a:rPr>
              <a:t>&lt;</a:t>
            </a:r>
            <a:r>
              <a:rPr lang="pt-BR" sz="1400">
                <a:solidFill>
                  <a:srgbClr val="A52A2A"/>
                </a:solidFill>
              </a:rPr>
              <a:t>/p</a:t>
            </a:r>
            <a:r>
              <a:rPr lang="pt-BR" sz="1400">
                <a:solidFill>
                  <a:srgbClr val="0000CD"/>
                </a:solidFill>
              </a:rPr>
              <a:t>&gt;</a:t>
            </a:r>
            <a:endParaRPr sz="1400">
              <a:solidFill>
                <a:schemeClr val="dk1"/>
              </a:solidFill>
            </a:endParaRPr>
          </a:p>
          <a:p>
            <a:pPr indent="0" lvl="0" marL="457200" rtl="0" algn="l">
              <a:lnSpc>
                <a:spcPct val="100000"/>
              </a:lnSpc>
              <a:spcBef>
                <a:spcPts val="1200"/>
              </a:spcBef>
              <a:spcAft>
                <a:spcPts val="0"/>
              </a:spcAft>
              <a:buClr>
                <a:schemeClr val="dk1"/>
              </a:buClr>
              <a:buSzPts val="1100"/>
              <a:buFont typeface="Arial"/>
              <a:buNone/>
            </a:pPr>
            <a:r>
              <a:rPr lang="pt-BR" sz="1400">
                <a:solidFill>
                  <a:srgbClr val="0000CD"/>
                </a:solidFill>
              </a:rPr>
              <a:t>&lt;</a:t>
            </a:r>
            <a:r>
              <a:rPr lang="pt-BR" sz="1400">
                <a:solidFill>
                  <a:srgbClr val="A52A2A"/>
                </a:solidFill>
              </a:rPr>
              <a:t>/body</a:t>
            </a:r>
            <a:r>
              <a:rPr lang="pt-BR" sz="1400">
                <a:solidFill>
                  <a:srgbClr val="0000CD"/>
                </a:solidFill>
              </a:rPr>
              <a:t>&gt;</a:t>
            </a:r>
            <a:endParaRPr sz="1400">
              <a:solidFill>
                <a:srgbClr val="0000CD"/>
              </a:solidFill>
            </a:endParaRPr>
          </a:p>
          <a:p>
            <a:pPr indent="0" lvl="0" marL="0" rtl="0" algn="l">
              <a:lnSpc>
                <a:spcPct val="100000"/>
              </a:lnSpc>
              <a:spcBef>
                <a:spcPts val="1200"/>
              </a:spcBef>
              <a:spcAft>
                <a:spcPts val="1200"/>
              </a:spcAft>
              <a:buSzPts val="1800"/>
              <a:buNone/>
            </a:pPr>
            <a:r>
              <a:rPr lang="pt-BR" sz="1400">
                <a:solidFill>
                  <a:srgbClr val="0000CD"/>
                </a:solidFill>
              </a:rPr>
              <a:t>&lt;</a:t>
            </a:r>
            <a:r>
              <a:rPr lang="pt-BR" sz="1400">
                <a:solidFill>
                  <a:srgbClr val="A52A2A"/>
                </a:solidFill>
              </a:rPr>
              <a:t>/html</a:t>
            </a:r>
            <a:r>
              <a:rPr lang="pt-BR" sz="1400">
                <a:solidFill>
                  <a:srgbClr val="0000CD"/>
                </a:solidFill>
              </a:rPr>
              <a:t>&gt;</a:t>
            </a:r>
            <a:endParaRPr sz="1400"/>
          </a:p>
        </p:txBody>
      </p:sp>
      <p:sp>
        <p:nvSpPr>
          <p:cNvPr id="160" name="Google Shape;160;p25"/>
          <p:cNvSpPr txBox="1"/>
          <p:nvPr/>
        </p:nvSpPr>
        <p:spPr>
          <a:xfrm>
            <a:off x="2082175" y="1152475"/>
            <a:ext cx="7138800" cy="4464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115000"/>
              </a:lnSpc>
              <a:spcBef>
                <a:spcPts val="0"/>
              </a:spcBef>
              <a:spcAft>
                <a:spcPts val="0"/>
              </a:spcAft>
              <a:buClr>
                <a:schemeClr val="dk1"/>
              </a:buClr>
              <a:buSzPts val="1700"/>
              <a:buFont typeface="Arial"/>
              <a:buChar char="➔"/>
            </a:pPr>
            <a:r>
              <a:rPr b="0" i="0" lang="pt-BR" sz="1700" u="none" cap="none" strike="noStrike">
                <a:solidFill>
                  <a:schemeClr val="dk1"/>
                </a:solidFill>
                <a:latin typeface="Arial"/>
                <a:ea typeface="Arial"/>
                <a:cs typeface="Arial"/>
                <a:sym typeface="Arial"/>
              </a:rPr>
              <a:t>Define que é um documento HTML 5</a:t>
            </a:r>
            <a:endParaRPr b="0" i="0" sz="1400" u="none" cap="none" strike="noStrike">
              <a:solidFill>
                <a:srgbClr val="000000"/>
              </a:solidFill>
              <a:latin typeface="Arial"/>
              <a:ea typeface="Arial"/>
              <a:cs typeface="Arial"/>
              <a:sym typeface="Arial"/>
            </a:endParaRPr>
          </a:p>
        </p:txBody>
      </p:sp>
      <p:sp>
        <p:nvSpPr>
          <p:cNvPr id="161" name="Google Shape;161;p25"/>
          <p:cNvSpPr txBox="1"/>
          <p:nvPr/>
        </p:nvSpPr>
        <p:spPr>
          <a:xfrm>
            <a:off x="1103050" y="1474875"/>
            <a:ext cx="7138800" cy="4464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115000"/>
              </a:lnSpc>
              <a:spcBef>
                <a:spcPts val="0"/>
              </a:spcBef>
              <a:spcAft>
                <a:spcPts val="0"/>
              </a:spcAft>
              <a:buClr>
                <a:schemeClr val="dk1"/>
              </a:buClr>
              <a:buSzPts val="1700"/>
              <a:buFont typeface="Arial"/>
              <a:buChar char="➔"/>
            </a:pPr>
            <a:r>
              <a:rPr b="0" i="0" lang="pt-BR" sz="1700" u="none" cap="none" strike="noStrike">
                <a:solidFill>
                  <a:schemeClr val="dk1"/>
                </a:solidFill>
                <a:latin typeface="Arial"/>
                <a:ea typeface="Arial"/>
                <a:cs typeface="Arial"/>
                <a:sym typeface="Arial"/>
              </a:rPr>
              <a:t>Elemento raiz de uma página HTML</a:t>
            </a:r>
            <a:endParaRPr b="0" i="0" sz="1400" u="none" cap="none" strike="noStrike">
              <a:solidFill>
                <a:srgbClr val="000000"/>
              </a:solidFill>
              <a:latin typeface="Arial"/>
              <a:ea typeface="Arial"/>
              <a:cs typeface="Arial"/>
              <a:sym typeface="Arial"/>
            </a:endParaRPr>
          </a:p>
        </p:txBody>
      </p:sp>
      <p:sp>
        <p:nvSpPr>
          <p:cNvPr id="162" name="Google Shape;162;p25"/>
          <p:cNvSpPr txBox="1"/>
          <p:nvPr/>
        </p:nvSpPr>
        <p:spPr>
          <a:xfrm>
            <a:off x="1586425" y="1871475"/>
            <a:ext cx="7138800" cy="4464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115000"/>
              </a:lnSpc>
              <a:spcBef>
                <a:spcPts val="0"/>
              </a:spcBef>
              <a:spcAft>
                <a:spcPts val="0"/>
              </a:spcAft>
              <a:buClr>
                <a:schemeClr val="dk1"/>
              </a:buClr>
              <a:buSzPts val="1700"/>
              <a:buFont typeface="Arial"/>
              <a:buChar char="➔"/>
            </a:pPr>
            <a:r>
              <a:rPr b="0" i="0" lang="pt-BR" sz="1700" u="none" cap="none" strike="noStrike">
                <a:solidFill>
                  <a:schemeClr val="dk1"/>
                </a:solidFill>
                <a:latin typeface="Arial"/>
                <a:ea typeface="Arial"/>
                <a:cs typeface="Arial"/>
                <a:sym typeface="Arial"/>
              </a:rPr>
              <a:t>Elemento contém meta informações sobre a página HTML</a:t>
            </a:r>
            <a:endParaRPr b="0" i="0" sz="1400" u="none" cap="none" strike="noStrike">
              <a:solidFill>
                <a:srgbClr val="000000"/>
              </a:solidFill>
              <a:latin typeface="Arial"/>
              <a:ea typeface="Arial"/>
              <a:cs typeface="Arial"/>
              <a:sym typeface="Arial"/>
            </a:endParaRPr>
          </a:p>
        </p:txBody>
      </p:sp>
      <p:sp>
        <p:nvSpPr>
          <p:cNvPr id="163" name="Google Shape;163;p25"/>
          <p:cNvSpPr txBox="1"/>
          <p:nvPr/>
        </p:nvSpPr>
        <p:spPr>
          <a:xfrm>
            <a:off x="2825825" y="2242238"/>
            <a:ext cx="7138800" cy="4464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115000"/>
              </a:lnSpc>
              <a:spcBef>
                <a:spcPts val="0"/>
              </a:spcBef>
              <a:spcAft>
                <a:spcPts val="0"/>
              </a:spcAft>
              <a:buClr>
                <a:schemeClr val="dk1"/>
              </a:buClr>
              <a:buSzPts val="1700"/>
              <a:buFont typeface="Arial"/>
              <a:buChar char="➔"/>
            </a:pPr>
            <a:r>
              <a:rPr b="0" i="0" lang="pt-BR" sz="1700" u="none" cap="none" strike="noStrike">
                <a:solidFill>
                  <a:schemeClr val="dk1"/>
                </a:solidFill>
                <a:latin typeface="Arial"/>
                <a:ea typeface="Arial"/>
                <a:cs typeface="Arial"/>
                <a:sym typeface="Arial"/>
              </a:rPr>
              <a:t>Especifica o título do documento</a:t>
            </a:r>
            <a:endParaRPr b="0" i="0" sz="1400" u="none" cap="none" strike="noStrike">
              <a:solidFill>
                <a:srgbClr val="000000"/>
              </a:solidFill>
              <a:latin typeface="Arial"/>
              <a:ea typeface="Arial"/>
              <a:cs typeface="Arial"/>
              <a:sym typeface="Arial"/>
            </a:endParaRPr>
          </a:p>
        </p:txBody>
      </p:sp>
      <p:sp>
        <p:nvSpPr>
          <p:cNvPr id="164" name="Google Shape;164;p25"/>
          <p:cNvSpPr txBox="1"/>
          <p:nvPr/>
        </p:nvSpPr>
        <p:spPr>
          <a:xfrm>
            <a:off x="1437725" y="2986125"/>
            <a:ext cx="7857900" cy="4311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15000"/>
              </a:lnSpc>
              <a:spcBef>
                <a:spcPts val="0"/>
              </a:spcBef>
              <a:spcAft>
                <a:spcPts val="0"/>
              </a:spcAft>
              <a:buClr>
                <a:schemeClr val="dk1"/>
              </a:buClr>
              <a:buSzPts val="1600"/>
              <a:buFont typeface="Arial"/>
              <a:buChar char="➔"/>
            </a:pPr>
            <a:r>
              <a:rPr b="0" i="0" lang="pt-BR" sz="1600" u="none" cap="none" strike="noStrike">
                <a:solidFill>
                  <a:schemeClr val="dk1"/>
                </a:solidFill>
                <a:latin typeface="Arial"/>
                <a:ea typeface="Arial"/>
                <a:cs typeface="Arial"/>
                <a:sym typeface="Arial"/>
              </a:rPr>
              <a:t>Define o corpo do documento e é um container para todo o conteúdo visível.</a:t>
            </a:r>
            <a:endParaRPr b="0" i="0" sz="1300" u="none" cap="none" strike="noStrike">
              <a:solidFill>
                <a:srgbClr val="000000"/>
              </a:solidFill>
              <a:latin typeface="Arial"/>
              <a:ea typeface="Arial"/>
              <a:cs typeface="Arial"/>
              <a:sym typeface="Arial"/>
            </a:endParaRPr>
          </a:p>
        </p:txBody>
      </p:sp>
      <p:sp>
        <p:nvSpPr>
          <p:cNvPr id="165" name="Google Shape;165;p25"/>
          <p:cNvSpPr txBox="1"/>
          <p:nvPr/>
        </p:nvSpPr>
        <p:spPr>
          <a:xfrm>
            <a:off x="3048925" y="3332025"/>
            <a:ext cx="5676300" cy="4464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115000"/>
              </a:lnSpc>
              <a:spcBef>
                <a:spcPts val="0"/>
              </a:spcBef>
              <a:spcAft>
                <a:spcPts val="0"/>
              </a:spcAft>
              <a:buClr>
                <a:schemeClr val="dk1"/>
              </a:buClr>
              <a:buSzPts val="1700"/>
              <a:buFont typeface="Arial"/>
              <a:buChar char="➔"/>
            </a:pPr>
            <a:r>
              <a:rPr b="0" i="0" lang="pt-BR" sz="1700" u="none" cap="none" strike="noStrike">
                <a:solidFill>
                  <a:schemeClr val="dk1"/>
                </a:solidFill>
                <a:latin typeface="Arial"/>
                <a:ea typeface="Arial"/>
                <a:cs typeface="Arial"/>
                <a:sym typeface="Arial"/>
              </a:rPr>
              <a:t>Elemento define um grande título.</a:t>
            </a:r>
            <a:endParaRPr b="0" i="0" sz="1400" u="none" cap="none" strike="noStrike">
              <a:solidFill>
                <a:srgbClr val="000000"/>
              </a:solidFill>
              <a:latin typeface="Arial"/>
              <a:ea typeface="Arial"/>
              <a:cs typeface="Arial"/>
              <a:sym typeface="Arial"/>
            </a:endParaRPr>
          </a:p>
        </p:txBody>
      </p:sp>
      <p:sp>
        <p:nvSpPr>
          <p:cNvPr id="166" name="Google Shape;166;p25"/>
          <p:cNvSpPr txBox="1"/>
          <p:nvPr/>
        </p:nvSpPr>
        <p:spPr>
          <a:xfrm>
            <a:off x="2825825" y="3714700"/>
            <a:ext cx="7138800" cy="4464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115000"/>
              </a:lnSpc>
              <a:spcBef>
                <a:spcPts val="0"/>
              </a:spcBef>
              <a:spcAft>
                <a:spcPts val="0"/>
              </a:spcAft>
              <a:buClr>
                <a:schemeClr val="dk1"/>
              </a:buClr>
              <a:buSzPts val="1700"/>
              <a:buFont typeface="Arial"/>
              <a:buChar char="➔"/>
            </a:pPr>
            <a:r>
              <a:rPr b="0" i="0" lang="pt-BR" sz="1700" u="none" cap="none" strike="noStrike">
                <a:solidFill>
                  <a:schemeClr val="dk1"/>
                </a:solidFill>
                <a:latin typeface="Arial"/>
                <a:ea typeface="Arial"/>
                <a:cs typeface="Arial"/>
                <a:sym typeface="Arial"/>
              </a:rPr>
              <a:t>Elemento define um parágrafo.</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0" st="0"/>
                                            </p:txEl>
                                          </p:spTgt>
                                        </p:tgtEl>
                                        <p:attrNameLst>
                                          <p:attrName>style.visibility</p:attrName>
                                        </p:attrNameLst>
                                      </p:cBhvr>
                                      <p:to>
                                        <p:strVal val="visible"/>
                                      </p:to>
                                    </p:set>
                                    <p:animEffect filter="fade" transition="in">
                                      <p:cBhvr>
                                        <p:cTn dur="1100"/>
                                        <p:tgtEl>
                                          <p:spTgt spid="16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sp>
        <p:nvSpPr>
          <p:cNvPr id="926" name="Google Shape;926;p1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Exercícios sugeridos</a:t>
            </a:r>
            <a:endParaRPr/>
          </a:p>
        </p:txBody>
      </p:sp>
      <p:sp>
        <p:nvSpPr>
          <p:cNvPr id="927" name="Google Shape;927;p1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pt-BR"/>
              <a:t>Desafio</a:t>
            </a:r>
            <a:endParaRPr/>
          </a:p>
          <a:p>
            <a:pPr indent="0" lvl="0" marL="0" rtl="0" algn="l">
              <a:lnSpc>
                <a:spcPct val="115000"/>
              </a:lnSpc>
              <a:spcBef>
                <a:spcPts val="1200"/>
              </a:spcBef>
              <a:spcAft>
                <a:spcPts val="1200"/>
              </a:spcAft>
              <a:buNone/>
            </a:pPr>
            <a:r>
              <a:rPr lang="pt-BR"/>
              <a:t>Desenvolver um formulário de cadastro utilizando HTML e CSS, aplicando as validações(required) e padronizações(pattern) do HTML entre outros atributos. Os tipos dos inputs devem ser condizentes com os dados esperados de entrada. Modelo sugestivo no </a:t>
            </a:r>
            <a:r>
              <a:rPr lang="pt-BR"/>
              <a:t>próximo</a:t>
            </a:r>
            <a:r>
              <a:rPr lang="pt-BR"/>
              <a:t> slide.</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pic>
        <p:nvPicPr>
          <p:cNvPr id="932" name="Google Shape;932;p143"/>
          <p:cNvPicPr preferRelativeResize="0"/>
          <p:nvPr/>
        </p:nvPicPr>
        <p:blipFill>
          <a:blip r:embed="rId3">
            <a:alphaModFix/>
          </a:blip>
          <a:stretch>
            <a:fillRect/>
          </a:stretch>
        </p:blipFill>
        <p:spPr>
          <a:xfrm>
            <a:off x="1824839" y="0"/>
            <a:ext cx="5494321" cy="5143499"/>
          </a:xfrm>
          <a:prstGeom prst="rect">
            <a:avLst/>
          </a:prstGeom>
          <a:noFill/>
          <a:ln>
            <a:noFill/>
          </a:ln>
        </p:spPr>
      </p:pic>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1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Exercícios sugeridos</a:t>
            </a:r>
            <a:endParaRPr/>
          </a:p>
        </p:txBody>
      </p:sp>
      <p:sp>
        <p:nvSpPr>
          <p:cNvPr id="938" name="Google Shape;938;p14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pt-BR" u="sng">
                <a:solidFill>
                  <a:schemeClr val="hlink"/>
                </a:solidFill>
                <a:hlinkClick r:id="rId3"/>
              </a:rPr>
              <a:t>https://www.w3schools.com/css/exercise.asp</a:t>
            </a:r>
            <a:endParaRPr/>
          </a:p>
          <a:p>
            <a:pPr indent="-342900" lvl="0" marL="457200" rtl="0" algn="l">
              <a:lnSpc>
                <a:spcPct val="115000"/>
              </a:lnSpc>
              <a:spcBef>
                <a:spcPts val="1200"/>
              </a:spcBef>
              <a:spcAft>
                <a:spcPts val="0"/>
              </a:spcAft>
              <a:buSzPts val="1800"/>
              <a:buChar char="●"/>
            </a:pPr>
            <a:r>
              <a:rPr lang="pt-BR"/>
              <a:t>CSS Selectors</a:t>
            </a:r>
            <a:endParaRPr/>
          </a:p>
          <a:p>
            <a:pPr indent="-342900" lvl="0" marL="457200" rtl="0" algn="l">
              <a:lnSpc>
                <a:spcPct val="115000"/>
              </a:lnSpc>
              <a:spcBef>
                <a:spcPts val="0"/>
              </a:spcBef>
              <a:spcAft>
                <a:spcPts val="0"/>
              </a:spcAft>
              <a:buSzPts val="1800"/>
              <a:buChar char="●"/>
            </a:pPr>
            <a:r>
              <a:rPr lang="pt-BR"/>
              <a:t>CSS How To…</a:t>
            </a:r>
            <a:endParaRPr/>
          </a:p>
          <a:p>
            <a:pPr indent="-342900" lvl="0" marL="457200" rtl="0" algn="l">
              <a:lnSpc>
                <a:spcPct val="115000"/>
              </a:lnSpc>
              <a:spcBef>
                <a:spcPts val="0"/>
              </a:spcBef>
              <a:spcAft>
                <a:spcPts val="0"/>
              </a:spcAft>
              <a:buSzPts val="1800"/>
              <a:buChar char="●"/>
            </a:pPr>
            <a:r>
              <a:rPr lang="pt-BR"/>
              <a:t>CSS Background</a:t>
            </a:r>
            <a:endParaRPr/>
          </a:p>
          <a:p>
            <a:pPr indent="-342900" lvl="0" marL="457200" rtl="0" algn="l">
              <a:lnSpc>
                <a:spcPct val="115000"/>
              </a:lnSpc>
              <a:spcBef>
                <a:spcPts val="0"/>
              </a:spcBef>
              <a:spcAft>
                <a:spcPts val="0"/>
              </a:spcAft>
              <a:buSzPts val="1800"/>
              <a:buChar char="●"/>
            </a:pPr>
            <a:r>
              <a:rPr lang="pt-BR"/>
              <a:t>CSS Border</a:t>
            </a:r>
            <a:endParaRPr/>
          </a:p>
          <a:p>
            <a:pPr indent="-342900" lvl="0" marL="457200" rtl="0" algn="l">
              <a:lnSpc>
                <a:spcPct val="115000"/>
              </a:lnSpc>
              <a:spcBef>
                <a:spcPts val="0"/>
              </a:spcBef>
              <a:spcAft>
                <a:spcPts val="0"/>
              </a:spcAft>
              <a:buSzPts val="1800"/>
              <a:buChar char="●"/>
            </a:pPr>
            <a:r>
              <a:rPr lang="pt-BR"/>
              <a:t>CSS Margin</a:t>
            </a:r>
            <a:endParaRPr/>
          </a:p>
          <a:p>
            <a:pPr indent="-342900" lvl="0" marL="457200" rtl="0" algn="l">
              <a:lnSpc>
                <a:spcPct val="115000"/>
              </a:lnSpc>
              <a:spcBef>
                <a:spcPts val="0"/>
              </a:spcBef>
              <a:spcAft>
                <a:spcPts val="0"/>
              </a:spcAft>
              <a:buSzPts val="1800"/>
              <a:buChar char="●"/>
            </a:pPr>
            <a:r>
              <a:rPr lang="pt-BR"/>
              <a:t>CSS Padding</a:t>
            </a:r>
            <a:endParaRPr/>
          </a:p>
          <a:p>
            <a:pPr indent="-342900" lvl="0" marL="457200" rtl="0" algn="l">
              <a:lnSpc>
                <a:spcPct val="115000"/>
              </a:lnSpc>
              <a:spcBef>
                <a:spcPts val="0"/>
              </a:spcBef>
              <a:spcAft>
                <a:spcPts val="0"/>
              </a:spcAft>
              <a:buSzPts val="1800"/>
              <a:buChar char="●"/>
            </a:pPr>
            <a:r>
              <a:rPr lang="pt-BR"/>
              <a:t>CSS Height/Width</a:t>
            </a:r>
            <a:endParaRPr/>
          </a:p>
        </p:txBody>
      </p:sp>
      <p:sp>
        <p:nvSpPr>
          <p:cNvPr id="939" name="Google Shape;939;p144"/>
          <p:cNvSpPr txBox="1"/>
          <p:nvPr/>
        </p:nvSpPr>
        <p:spPr>
          <a:xfrm>
            <a:off x="4164375" y="1623600"/>
            <a:ext cx="4668000" cy="1847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Char char="●"/>
            </a:pPr>
            <a:r>
              <a:rPr lang="pt-BR" sz="1800">
                <a:solidFill>
                  <a:schemeClr val="dk2"/>
                </a:solidFill>
              </a:rPr>
              <a:t>CSS Box Model</a:t>
            </a:r>
            <a:endParaRPr sz="1800">
              <a:solidFill>
                <a:schemeClr val="dk2"/>
              </a:solidFill>
            </a:endParaRPr>
          </a:p>
          <a:p>
            <a:pPr indent="-342900" lvl="0" marL="457200" rtl="0" algn="l">
              <a:spcBef>
                <a:spcPts val="0"/>
              </a:spcBef>
              <a:spcAft>
                <a:spcPts val="0"/>
              </a:spcAft>
              <a:buClr>
                <a:schemeClr val="dk2"/>
              </a:buClr>
              <a:buSzPts val="1800"/>
              <a:buChar char="●"/>
            </a:pPr>
            <a:r>
              <a:rPr lang="pt-BR" sz="1800">
                <a:solidFill>
                  <a:schemeClr val="dk2"/>
                </a:solidFill>
              </a:rPr>
              <a:t>CSS Outline</a:t>
            </a:r>
            <a:endParaRPr sz="1800">
              <a:solidFill>
                <a:schemeClr val="dk2"/>
              </a:solidFill>
            </a:endParaRPr>
          </a:p>
          <a:p>
            <a:pPr indent="-342900" lvl="0" marL="457200" rtl="0" algn="l">
              <a:spcBef>
                <a:spcPts val="0"/>
              </a:spcBef>
              <a:spcAft>
                <a:spcPts val="0"/>
              </a:spcAft>
              <a:buClr>
                <a:schemeClr val="dk2"/>
              </a:buClr>
              <a:buSzPts val="1800"/>
              <a:buChar char="●"/>
            </a:pPr>
            <a:r>
              <a:rPr lang="pt-BR" sz="1800">
                <a:solidFill>
                  <a:schemeClr val="dk2"/>
                </a:solidFill>
              </a:rPr>
              <a:t>CSS Text</a:t>
            </a:r>
            <a:endParaRPr sz="1800">
              <a:solidFill>
                <a:schemeClr val="dk2"/>
              </a:solidFill>
            </a:endParaRPr>
          </a:p>
          <a:p>
            <a:pPr indent="-342900" lvl="0" marL="457200" rtl="0" algn="l">
              <a:spcBef>
                <a:spcPts val="0"/>
              </a:spcBef>
              <a:spcAft>
                <a:spcPts val="0"/>
              </a:spcAft>
              <a:buClr>
                <a:schemeClr val="dk2"/>
              </a:buClr>
              <a:buSzPts val="1800"/>
              <a:buChar char="●"/>
            </a:pPr>
            <a:r>
              <a:rPr lang="pt-BR" sz="1800">
                <a:solidFill>
                  <a:schemeClr val="dk2"/>
                </a:solidFill>
              </a:rPr>
              <a:t>CSS Font</a:t>
            </a:r>
            <a:endParaRPr sz="1800">
              <a:solidFill>
                <a:schemeClr val="dk2"/>
              </a:solidFill>
            </a:endParaRPr>
          </a:p>
          <a:p>
            <a:pPr indent="-342900" lvl="0" marL="457200" rtl="0" algn="l">
              <a:spcBef>
                <a:spcPts val="0"/>
              </a:spcBef>
              <a:spcAft>
                <a:spcPts val="0"/>
              </a:spcAft>
              <a:buClr>
                <a:schemeClr val="dk2"/>
              </a:buClr>
              <a:buSzPts val="1800"/>
              <a:buChar char="●"/>
            </a:pPr>
            <a:r>
              <a:rPr lang="pt-BR" sz="1800">
                <a:solidFill>
                  <a:schemeClr val="dk2"/>
                </a:solidFill>
              </a:rPr>
              <a:t>CSS Tables</a:t>
            </a:r>
            <a:endParaRPr sz="1800">
              <a:solidFill>
                <a:schemeClr val="dk2"/>
              </a:solidFill>
            </a:endParaRPr>
          </a:p>
          <a:p>
            <a:pPr indent="-342900" lvl="0" marL="457200" rtl="0" algn="l">
              <a:spcBef>
                <a:spcPts val="0"/>
              </a:spcBef>
              <a:spcAft>
                <a:spcPts val="0"/>
              </a:spcAft>
              <a:buClr>
                <a:schemeClr val="dk2"/>
              </a:buClr>
              <a:buSzPts val="1800"/>
              <a:buChar char="●"/>
            </a:pPr>
            <a:r>
              <a:rPr lang="pt-BR" sz="1800">
                <a:solidFill>
                  <a:schemeClr val="dk2"/>
                </a:solidFill>
              </a:rPr>
              <a:t>CSS Align</a:t>
            </a:r>
            <a:endParaRPr sz="1800">
              <a:solidFill>
                <a:schemeClr val="dk2"/>
              </a:solidFill>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pic>
        <p:nvPicPr>
          <p:cNvPr id="944" name="Google Shape;944;p145"/>
          <p:cNvPicPr preferRelativeResize="0"/>
          <p:nvPr/>
        </p:nvPicPr>
        <p:blipFill rotWithShape="1">
          <a:blip r:embed="rId3">
            <a:alphaModFix/>
          </a:blip>
          <a:srcRect b="0" l="0" r="0" t="0"/>
          <a:stretch/>
        </p:blipFill>
        <p:spPr>
          <a:xfrm>
            <a:off x="3309650" y="791251"/>
            <a:ext cx="2524701" cy="3561001"/>
          </a:xfrm>
          <a:prstGeom prst="rect">
            <a:avLst/>
          </a:prstGeom>
          <a:noFill/>
          <a:ln>
            <a:noFill/>
          </a:ln>
        </p:spPr>
      </p:pic>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sp>
        <p:nvSpPr>
          <p:cNvPr id="949" name="Google Shape;949;p1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a:t>CSS Resets</a:t>
            </a:r>
            <a:endParaRPr/>
          </a:p>
        </p:txBody>
      </p:sp>
      <p:sp>
        <p:nvSpPr>
          <p:cNvPr id="950" name="Google Shape;950;p146"/>
          <p:cNvSpPr txBox="1"/>
          <p:nvPr>
            <p:ph idx="1" type="body"/>
          </p:nvPr>
        </p:nvSpPr>
        <p:spPr>
          <a:xfrm>
            <a:off x="311700" y="1152475"/>
            <a:ext cx="8520600" cy="390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pt-BR"/>
              <a:t>Quando não especificamos nenhum estilo para nossos elementos HTML, o navegador utiliza uma série de estilos padrão, diferente para cada navegador.</a:t>
            </a:r>
            <a:endParaRPr/>
          </a:p>
          <a:p>
            <a:pPr indent="0" lvl="0" marL="0" rtl="0" algn="l">
              <a:lnSpc>
                <a:spcPct val="115000"/>
              </a:lnSpc>
              <a:spcBef>
                <a:spcPts val="1600"/>
              </a:spcBef>
              <a:spcAft>
                <a:spcPts val="0"/>
              </a:spcAft>
              <a:buSzPts val="1800"/>
              <a:buNone/>
            </a:pPr>
            <a:r>
              <a:rPr lang="pt-BR"/>
              <a:t>Para evitar diferenças de layout entre navegadores, alguns desenvolvedores e empresas criaram alguns estilos que chamamos de CSS Reset. </a:t>
            </a:r>
            <a:endParaRPr/>
          </a:p>
          <a:p>
            <a:pPr indent="0" lvl="0" marL="0" rtl="0" algn="l">
              <a:lnSpc>
                <a:spcPct val="115000"/>
              </a:lnSpc>
              <a:spcBef>
                <a:spcPts val="1600"/>
              </a:spcBef>
              <a:spcAft>
                <a:spcPts val="0"/>
              </a:spcAft>
              <a:buSzPts val="1800"/>
              <a:buNone/>
            </a:pPr>
            <a:r>
              <a:rPr lang="pt-BR"/>
              <a:t>A intenção é setar um valor básico para todas as características do CSS, sobrescrevendo totalmente os estilos padrão do navegador. </a:t>
            </a:r>
            <a:endParaRPr/>
          </a:p>
          <a:p>
            <a:pPr indent="0" lvl="0" marL="0" rtl="0" algn="l">
              <a:lnSpc>
                <a:spcPct val="115000"/>
              </a:lnSpc>
              <a:spcBef>
                <a:spcPts val="1600"/>
              </a:spcBef>
              <a:spcAft>
                <a:spcPts val="0"/>
              </a:spcAft>
              <a:buSzPts val="1800"/>
              <a:buNone/>
            </a:pPr>
            <a:r>
              <a:rPr lang="pt-BR"/>
              <a:t>Reset CSS: </a:t>
            </a:r>
            <a:r>
              <a:rPr lang="pt-BR" u="sng">
                <a:solidFill>
                  <a:schemeClr val="hlink"/>
                </a:solidFill>
                <a:hlinkClick r:id="rId3"/>
              </a:rPr>
              <a:t>O que é, Exemplos, Como criar e Utilizar - Alura</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pic>
        <p:nvPicPr>
          <p:cNvPr id="951" name="Google Shape;951;p146"/>
          <p:cNvPicPr preferRelativeResize="0"/>
          <p:nvPr/>
        </p:nvPicPr>
        <p:blipFill rotWithShape="1">
          <a:blip r:embed="rId4">
            <a:alphaModFix/>
          </a:blip>
          <a:srcRect b="0" l="0" r="0" t="0"/>
          <a:stretch/>
        </p:blipFill>
        <p:spPr>
          <a:xfrm>
            <a:off x="2514600" y="285750"/>
            <a:ext cx="808175" cy="808175"/>
          </a:xfrm>
          <a:prstGeom prst="rect">
            <a:avLst/>
          </a:prstGeom>
          <a:noFill/>
          <a:ln>
            <a:noFill/>
          </a:ln>
        </p:spPr>
      </p:pic>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1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CSS</a:t>
            </a:r>
            <a:endParaRPr/>
          </a:p>
        </p:txBody>
      </p:sp>
      <p:sp>
        <p:nvSpPr>
          <p:cNvPr id="957" name="Google Shape;957;p147"/>
          <p:cNvSpPr txBox="1"/>
          <p:nvPr>
            <p:ph idx="1" type="body"/>
          </p:nvPr>
        </p:nvSpPr>
        <p:spPr>
          <a:xfrm>
            <a:off x="311700" y="1127700"/>
            <a:ext cx="8520600" cy="3416400"/>
          </a:xfrm>
          <a:prstGeom prst="rect">
            <a:avLst/>
          </a:prstGeom>
          <a:noFill/>
          <a:ln>
            <a:noFill/>
          </a:ln>
        </p:spPr>
        <p:txBody>
          <a:bodyPr anchorCtr="0" anchor="t" bIns="91425" lIns="91425" spcFirstLastPara="1" rIns="91425" wrap="square" tIns="91425">
            <a:normAutofit fontScale="25000" lnSpcReduction="20000"/>
          </a:bodyPr>
          <a:lstStyle/>
          <a:p>
            <a:pPr indent="-347662" lvl="0" marL="457200" rtl="0" algn="l">
              <a:lnSpc>
                <a:spcPct val="115000"/>
              </a:lnSpc>
              <a:spcBef>
                <a:spcPts val="1100"/>
              </a:spcBef>
              <a:spcAft>
                <a:spcPts val="0"/>
              </a:spcAft>
              <a:buSzPct val="100000"/>
              <a:buChar char="●"/>
            </a:pPr>
            <a:r>
              <a:rPr lang="pt-BR" sz="7500"/>
              <a:t>Já vimos alguns tipos de seletores que permitem selecionar o elemento HTML e estilizá lo.</a:t>
            </a:r>
            <a:endParaRPr sz="7500"/>
          </a:p>
          <a:p>
            <a:pPr indent="-347662" lvl="0" marL="457200" rtl="0" algn="l">
              <a:lnSpc>
                <a:spcPct val="115000"/>
              </a:lnSpc>
              <a:spcBef>
                <a:spcPts val="0"/>
              </a:spcBef>
              <a:spcAft>
                <a:spcPts val="0"/>
              </a:spcAft>
              <a:buSzPct val="100000"/>
              <a:buChar char="●"/>
            </a:pPr>
            <a:r>
              <a:rPr lang="pt-BR" sz="7500">
                <a:highlight>
                  <a:srgbClr val="FFFFFF"/>
                </a:highlight>
              </a:rPr>
              <a:t>Seletores simples (selecione os elementos com base no nome, id, classe)</a:t>
            </a:r>
            <a:endParaRPr sz="7500">
              <a:highlight>
                <a:srgbClr val="FFFFFF"/>
              </a:highlight>
            </a:endParaRPr>
          </a:p>
          <a:p>
            <a:pPr indent="-347662" lvl="0" marL="457200" rtl="0" algn="l">
              <a:lnSpc>
                <a:spcPct val="115000"/>
              </a:lnSpc>
              <a:spcBef>
                <a:spcPts val="0"/>
              </a:spcBef>
              <a:spcAft>
                <a:spcPts val="0"/>
              </a:spcAft>
              <a:buSzPct val="100000"/>
              <a:buChar char="●"/>
            </a:pPr>
            <a:r>
              <a:rPr lang="pt-BR" sz="7500" u="sng">
                <a:solidFill>
                  <a:schemeClr val="hlink"/>
                </a:solidFill>
                <a:highlight>
                  <a:srgbClr val="FFFFFF"/>
                </a:highlight>
                <a:hlinkClick r:id="rId3"/>
              </a:rPr>
              <a:t>Seletores combinadores</a:t>
            </a:r>
            <a:r>
              <a:rPr lang="pt-BR" sz="7500">
                <a:highlight>
                  <a:srgbClr val="FFFFFF"/>
                </a:highlight>
              </a:rPr>
              <a:t> (selecione os elementos com base em uma relação específica entre eles)</a:t>
            </a:r>
            <a:endParaRPr sz="7500">
              <a:highlight>
                <a:srgbClr val="FFFFFF"/>
              </a:highlight>
            </a:endParaRPr>
          </a:p>
          <a:p>
            <a:pPr indent="-347662" lvl="0" marL="457200" rtl="0" algn="l">
              <a:lnSpc>
                <a:spcPct val="115000"/>
              </a:lnSpc>
              <a:spcBef>
                <a:spcPts val="0"/>
              </a:spcBef>
              <a:spcAft>
                <a:spcPts val="0"/>
              </a:spcAft>
              <a:buSzPct val="100000"/>
              <a:buChar char="●"/>
            </a:pPr>
            <a:r>
              <a:rPr lang="pt-BR" sz="7500" u="sng">
                <a:solidFill>
                  <a:schemeClr val="hlink"/>
                </a:solidFill>
                <a:highlight>
                  <a:srgbClr val="FFFFFF"/>
                </a:highlight>
                <a:hlinkClick r:id="rId4"/>
              </a:rPr>
              <a:t>Seletores de pseudoclasse</a:t>
            </a:r>
            <a:r>
              <a:rPr lang="pt-BR" sz="7500">
                <a:highlight>
                  <a:srgbClr val="FFFFFF"/>
                </a:highlight>
              </a:rPr>
              <a:t> (selecione os elementos com base em um determinado estado)</a:t>
            </a:r>
            <a:endParaRPr sz="7500">
              <a:highlight>
                <a:srgbClr val="FFFFFF"/>
              </a:highlight>
            </a:endParaRPr>
          </a:p>
          <a:p>
            <a:pPr indent="-347662" lvl="0" marL="457200" rtl="0" algn="l">
              <a:lnSpc>
                <a:spcPct val="115000"/>
              </a:lnSpc>
              <a:spcBef>
                <a:spcPts val="0"/>
              </a:spcBef>
              <a:spcAft>
                <a:spcPts val="0"/>
              </a:spcAft>
              <a:buSzPct val="100000"/>
              <a:buChar char="●"/>
            </a:pPr>
            <a:r>
              <a:rPr lang="pt-BR" sz="7500" u="sng">
                <a:solidFill>
                  <a:schemeClr val="hlink"/>
                </a:solidFill>
                <a:highlight>
                  <a:srgbClr val="FFFFFF"/>
                </a:highlight>
                <a:hlinkClick r:id="rId5"/>
              </a:rPr>
              <a:t>Seletores de pseudoelementos</a:t>
            </a:r>
            <a:r>
              <a:rPr lang="pt-BR" sz="7500">
                <a:highlight>
                  <a:srgbClr val="FFFFFF"/>
                </a:highlight>
              </a:rPr>
              <a:t> (seleciona e estiliza uma parte de um elemento)</a:t>
            </a:r>
            <a:endParaRPr sz="7500">
              <a:highlight>
                <a:srgbClr val="FFFFFF"/>
              </a:highlight>
            </a:endParaRPr>
          </a:p>
          <a:p>
            <a:pPr indent="-347662" lvl="0" marL="457200" rtl="0" algn="l">
              <a:lnSpc>
                <a:spcPct val="115000"/>
              </a:lnSpc>
              <a:spcBef>
                <a:spcPts val="0"/>
              </a:spcBef>
              <a:spcAft>
                <a:spcPts val="0"/>
              </a:spcAft>
              <a:buSzPct val="100000"/>
              <a:buChar char="●"/>
            </a:pPr>
            <a:r>
              <a:rPr lang="pt-BR" sz="7500" u="sng">
                <a:solidFill>
                  <a:schemeClr val="hlink"/>
                </a:solidFill>
                <a:highlight>
                  <a:srgbClr val="FFFFFF"/>
                </a:highlight>
                <a:hlinkClick r:id="rId6"/>
              </a:rPr>
              <a:t>Seletores de atributos</a:t>
            </a:r>
            <a:r>
              <a:rPr lang="pt-BR" sz="7500">
                <a:highlight>
                  <a:srgbClr val="FFFFFF"/>
                </a:highlight>
              </a:rPr>
              <a:t> (seleciona os elementos com base em um atributo ou valor de atributo)</a:t>
            </a:r>
            <a:endParaRPr sz="7500">
              <a:highlight>
                <a:srgbClr val="FFFFFF"/>
              </a:highlight>
            </a:endParaRPr>
          </a:p>
          <a:p>
            <a:pPr indent="0" lvl="0" marL="457200" rtl="0" algn="l">
              <a:lnSpc>
                <a:spcPct val="115000"/>
              </a:lnSpc>
              <a:spcBef>
                <a:spcPts val="1100"/>
              </a:spcBef>
              <a:spcAft>
                <a:spcPts val="0"/>
              </a:spcAft>
              <a:buSzPts val="1800"/>
              <a:buNone/>
            </a:pPr>
            <a:r>
              <a:t/>
            </a:r>
            <a:endParaRPr>
              <a:solidFill>
                <a:schemeClr val="dk1"/>
              </a:solidFill>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ctr">
              <a:lnSpc>
                <a:spcPct val="115000"/>
              </a:lnSpc>
              <a:spcBef>
                <a:spcPts val="1200"/>
              </a:spcBef>
              <a:spcAft>
                <a:spcPts val="1200"/>
              </a:spcAft>
              <a:buSzPct val="180000"/>
              <a:buNone/>
            </a:pPr>
            <a:r>
              <a:t/>
            </a:r>
            <a:endParaRPr sz="4000"/>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1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CSS</a:t>
            </a:r>
            <a:endParaRPr/>
          </a:p>
        </p:txBody>
      </p:sp>
      <p:sp>
        <p:nvSpPr>
          <p:cNvPr id="963" name="Google Shape;963;p148"/>
          <p:cNvSpPr txBox="1"/>
          <p:nvPr>
            <p:ph idx="1" type="body"/>
          </p:nvPr>
        </p:nvSpPr>
        <p:spPr>
          <a:xfrm>
            <a:off x="311700" y="1127700"/>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1100"/>
              </a:spcBef>
              <a:spcAft>
                <a:spcPts val="0"/>
              </a:spcAft>
              <a:buSzPts val="1800"/>
              <a:buChar char="●"/>
            </a:pPr>
            <a:r>
              <a:rPr lang="pt-BR"/>
              <a:t>Antes de vermos seletores mais avançados um seletor que não vimos até o momento é o seletor universal.</a:t>
            </a:r>
            <a:endParaRPr/>
          </a:p>
          <a:p>
            <a:pPr indent="-342900" lvl="0" marL="457200" rtl="0" algn="l">
              <a:lnSpc>
                <a:spcPct val="115000"/>
              </a:lnSpc>
              <a:spcBef>
                <a:spcPts val="0"/>
              </a:spcBef>
              <a:spcAft>
                <a:spcPts val="0"/>
              </a:spcAft>
              <a:buSzPts val="1800"/>
              <a:buChar char="●"/>
            </a:pPr>
            <a:r>
              <a:rPr lang="pt-BR"/>
              <a:t>O Seletor universal seleciona todos os elementos HTML na página.</a:t>
            </a:r>
            <a:endParaRPr/>
          </a:p>
          <a:p>
            <a:pPr indent="-342900" lvl="0" marL="457200" rtl="0" algn="l">
              <a:lnSpc>
                <a:spcPct val="115000"/>
              </a:lnSpc>
              <a:spcBef>
                <a:spcPts val="0"/>
              </a:spcBef>
              <a:spcAft>
                <a:spcPts val="0"/>
              </a:spcAft>
              <a:buSzPts val="1800"/>
              <a:buChar char="●"/>
            </a:pPr>
            <a:r>
              <a:rPr lang="pt-BR"/>
              <a:t>No Exemplo abaixo todos os elementos HTML da página serão afetados.</a:t>
            </a:r>
            <a:endParaRPr/>
          </a:p>
          <a:p>
            <a:pPr indent="0" lvl="0" marL="457200" rtl="0" algn="l">
              <a:lnSpc>
                <a:spcPct val="115000"/>
              </a:lnSpc>
              <a:spcBef>
                <a:spcPts val="1100"/>
              </a:spcBef>
              <a:spcAft>
                <a:spcPts val="0"/>
              </a:spcAft>
              <a:buSzPts val="1800"/>
              <a:buNone/>
            </a:pPr>
            <a:r>
              <a:rPr lang="pt-BR" sz="1600">
                <a:solidFill>
                  <a:srgbClr val="A52A2A"/>
                </a:solidFill>
                <a:highlight>
                  <a:srgbClr val="FFFFFF"/>
                </a:highlight>
              </a:rPr>
              <a:t>* </a:t>
            </a:r>
            <a:r>
              <a:rPr lang="pt-BR" sz="1600">
                <a:solidFill>
                  <a:schemeClr val="dk1"/>
                </a:solidFill>
                <a:highlight>
                  <a:srgbClr val="FFFFFF"/>
                </a:highlight>
              </a:rPr>
              <a:t>{</a:t>
            </a:r>
            <a:endParaRPr sz="1600">
              <a:solidFill>
                <a:schemeClr val="dk1"/>
              </a:solidFill>
              <a:highlight>
                <a:srgbClr val="FFFFFF"/>
              </a:highlight>
            </a:endParaRPr>
          </a:p>
          <a:p>
            <a:pPr indent="0" lvl="0" marL="457200" rtl="0" algn="l">
              <a:lnSpc>
                <a:spcPct val="115000"/>
              </a:lnSpc>
              <a:spcBef>
                <a:spcPts val="1100"/>
              </a:spcBef>
              <a:spcAft>
                <a:spcPts val="0"/>
              </a:spcAft>
              <a:buSzPts val="1800"/>
              <a:buNone/>
            </a:pPr>
            <a:r>
              <a:rPr lang="pt-BR" sz="1600">
                <a:solidFill>
                  <a:srgbClr val="FF0000"/>
                </a:solidFill>
                <a:highlight>
                  <a:srgbClr val="FFFFFF"/>
                </a:highlight>
              </a:rPr>
              <a:t>  text-align</a:t>
            </a:r>
            <a:r>
              <a:rPr lang="pt-BR" sz="1600">
                <a:solidFill>
                  <a:schemeClr val="dk1"/>
                </a:solidFill>
                <a:highlight>
                  <a:srgbClr val="FFFFFF"/>
                </a:highlight>
              </a:rPr>
              <a:t>:</a:t>
            </a:r>
            <a:r>
              <a:rPr lang="pt-BR" sz="1600">
                <a:solidFill>
                  <a:srgbClr val="0000CD"/>
                </a:solidFill>
                <a:highlight>
                  <a:srgbClr val="FFFFFF"/>
                </a:highlight>
              </a:rPr>
              <a:t> center</a:t>
            </a:r>
            <a:r>
              <a:rPr lang="pt-BR" sz="1600">
                <a:solidFill>
                  <a:schemeClr val="dk1"/>
                </a:solidFill>
                <a:highlight>
                  <a:srgbClr val="FFFFFF"/>
                </a:highlight>
              </a:rPr>
              <a:t>;</a:t>
            </a:r>
            <a:endParaRPr sz="1600">
              <a:solidFill>
                <a:schemeClr val="dk1"/>
              </a:solidFill>
              <a:highlight>
                <a:srgbClr val="FFFFFF"/>
              </a:highlight>
            </a:endParaRPr>
          </a:p>
          <a:p>
            <a:pPr indent="0" lvl="0" marL="457200" rtl="0" algn="l">
              <a:lnSpc>
                <a:spcPct val="115000"/>
              </a:lnSpc>
              <a:spcBef>
                <a:spcPts val="1100"/>
              </a:spcBef>
              <a:spcAft>
                <a:spcPts val="0"/>
              </a:spcAft>
              <a:buSzPts val="1800"/>
              <a:buNone/>
            </a:pPr>
            <a:r>
              <a:rPr lang="pt-BR" sz="1600">
                <a:solidFill>
                  <a:srgbClr val="FF0000"/>
                </a:solidFill>
                <a:highlight>
                  <a:srgbClr val="FFFFFF"/>
                </a:highlight>
              </a:rPr>
              <a:t>  color</a:t>
            </a:r>
            <a:r>
              <a:rPr lang="pt-BR" sz="1600">
                <a:solidFill>
                  <a:schemeClr val="dk1"/>
                </a:solidFill>
                <a:highlight>
                  <a:srgbClr val="FFFFFF"/>
                </a:highlight>
              </a:rPr>
              <a:t>:</a:t>
            </a:r>
            <a:r>
              <a:rPr lang="pt-BR" sz="1600">
                <a:solidFill>
                  <a:srgbClr val="0000CD"/>
                </a:solidFill>
                <a:highlight>
                  <a:srgbClr val="FFFFFF"/>
                </a:highlight>
              </a:rPr>
              <a:t> blue</a:t>
            </a:r>
            <a:r>
              <a:rPr lang="pt-BR" sz="1600">
                <a:solidFill>
                  <a:schemeClr val="dk1"/>
                </a:solidFill>
                <a:highlight>
                  <a:srgbClr val="FFFFFF"/>
                </a:highlight>
              </a:rPr>
              <a:t>;</a:t>
            </a:r>
            <a:endParaRPr sz="1600">
              <a:solidFill>
                <a:schemeClr val="dk1"/>
              </a:solidFill>
              <a:highlight>
                <a:srgbClr val="FFFFFF"/>
              </a:highlight>
            </a:endParaRPr>
          </a:p>
          <a:p>
            <a:pPr indent="0" lvl="0" marL="457200" rtl="0" algn="l">
              <a:lnSpc>
                <a:spcPct val="115000"/>
              </a:lnSpc>
              <a:spcBef>
                <a:spcPts val="1100"/>
              </a:spcBef>
              <a:spcAft>
                <a:spcPts val="1100"/>
              </a:spcAft>
              <a:buSzPts val="1800"/>
              <a:buNone/>
            </a:pPr>
            <a:r>
              <a:rPr lang="pt-BR" sz="1600">
                <a:solidFill>
                  <a:schemeClr val="dk1"/>
                </a:solidFill>
                <a:highlight>
                  <a:srgbClr val="FFFFFF"/>
                </a:highlight>
              </a:rPr>
              <a:t>}</a:t>
            </a:r>
            <a:endParaRPr sz="1600"/>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1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Seletores Combinadores</a:t>
            </a:r>
            <a:endParaRPr/>
          </a:p>
        </p:txBody>
      </p:sp>
      <p:sp>
        <p:nvSpPr>
          <p:cNvPr id="969" name="Google Shape;969;p14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pt-BR">
                <a:solidFill>
                  <a:schemeClr val="dk1"/>
                </a:solidFill>
                <a:highlight>
                  <a:srgbClr val="FFFFFF"/>
                </a:highlight>
              </a:rPr>
              <a:t>Um seletor CSS pode conter mais de um seletor simples. Entre os seletores simples, podemos incluir um combinador.</a:t>
            </a:r>
            <a:endParaRPr>
              <a:solidFill>
                <a:schemeClr val="dk1"/>
              </a:solidFill>
              <a:highlight>
                <a:srgbClr val="FFFFFF"/>
              </a:highlight>
            </a:endParaRPr>
          </a:p>
          <a:p>
            <a:pPr indent="0" lvl="0" marL="0" rtl="0" algn="l">
              <a:lnSpc>
                <a:spcPct val="115000"/>
              </a:lnSpc>
              <a:spcBef>
                <a:spcPts val="1400"/>
              </a:spcBef>
              <a:spcAft>
                <a:spcPts val="0"/>
              </a:spcAft>
              <a:buSzPts val="1800"/>
              <a:buNone/>
            </a:pPr>
            <a:r>
              <a:rPr lang="pt-BR">
                <a:solidFill>
                  <a:schemeClr val="dk1"/>
                </a:solidFill>
                <a:highlight>
                  <a:srgbClr val="FFFFFF"/>
                </a:highlight>
              </a:rPr>
              <a:t>Existem quatro combinadores diferentes em CSS:</a:t>
            </a:r>
            <a:endParaRPr>
              <a:solidFill>
                <a:schemeClr val="dk1"/>
              </a:solidFill>
              <a:highlight>
                <a:srgbClr val="FFFFFF"/>
              </a:highlight>
            </a:endParaRPr>
          </a:p>
          <a:p>
            <a:pPr indent="-342900" lvl="0" marL="457200" rtl="0" algn="l">
              <a:lnSpc>
                <a:spcPct val="115000"/>
              </a:lnSpc>
              <a:spcBef>
                <a:spcPts val="1400"/>
              </a:spcBef>
              <a:spcAft>
                <a:spcPts val="0"/>
              </a:spcAft>
              <a:buClr>
                <a:schemeClr val="dk1"/>
              </a:buClr>
              <a:buSzPts val="1800"/>
              <a:buFont typeface="Arial"/>
              <a:buChar char="●"/>
            </a:pPr>
            <a:r>
              <a:rPr lang="pt-BR">
                <a:solidFill>
                  <a:schemeClr val="dk1"/>
                </a:solidFill>
                <a:highlight>
                  <a:srgbClr val="FFFFFF"/>
                </a:highlight>
              </a:rPr>
              <a:t>seletor descendente (espaço)</a:t>
            </a:r>
            <a:endParaRPr>
              <a:solidFill>
                <a:schemeClr val="dk1"/>
              </a:solidFill>
              <a:highlight>
                <a:srgbClr val="FFFFFF"/>
              </a:highlight>
            </a:endParaRPr>
          </a:p>
          <a:p>
            <a:pPr indent="-342900" lvl="0" marL="457200" rtl="0" algn="l">
              <a:lnSpc>
                <a:spcPct val="115000"/>
              </a:lnSpc>
              <a:spcBef>
                <a:spcPts val="0"/>
              </a:spcBef>
              <a:spcAft>
                <a:spcPts val="0"/>
              </a:spcAft>
              <a:buClr>
                <a:schemeClr val="dk1"/>
              </a:buClr>
              <a:buSzPts val="1800"/>
              <a:buFont typeface="Arial"/>
              <a:buChar char="●"/>
            </a:pPr>
            <a:r>
              <a:rPr lang="pt-BR">
                <a:solidFill>
                  <a:schemeClr val="dk1"/>
                </a:solidFill>
                <a:highlight>
                  <a:srgbClr val="FFFFFF"/>
                </a:highlight>
              </a:rPr>
              <a:t>seletor filho (&gt;)</a:t>
            </a:r>
            <a:endParaRPr>
              <a:solidFill>
                <a:schemeClr val="dk1"/>
              </a:solidFill>
              <a:highlight>
                <a:srgbClr val="FFFFFF"/>
              </a:highlight>
            </a:endParaRPr>
          </a:p>
          <a:p>
            <a:pPr indent="-342900" lvl="0" marL="457200" rtl="0" algn="l">
              <a:lnSpc>
                <a:spcPct val="115000"/>
              </a:lnSpc>
              <a:spcBef>
                <a:spcPts val="0"/>
              </a:spcBef>
              <a:spcAft>
                <a:spcPts val="0"/>
              </a:spcAft>
              <a:buClr>
                <a:schemeClr val="dk1"/>
              </a:buClr>
              <a:buSzPts val="1800"/>
              <a:buFont typeface="Arial"/>
              <a:buChar char="●"/>
            </a:pPr>
            <a:r>
              <a:rPr lang="pt-BR">
                <a:solidFill>
                  <a:schemeClr val="dk1"/>
                </a:solidFill>
                <a:highlight>
                  <a:srgbClr val="FFFFFF"/>
                </a:highlight>
              </a:rPr>
              <a:t>seletor irmão adjacente (+)</a:t>
            </a:r>
            <a:endParaRPr>
              <a:solidFill>
                <a:schemeClr val="dk1"/>
              </a:solidFill>
              <a:highlight>
                <a:srgbClr val="FFFFFF"/>
              </a:highlight>
            </a:endParaRPr>
          </a:p>
          <a:p>
            <a:pPr indent="-342900" lvl="0" marL="457200" rtl="0" algn="l">
              <a:lnSpc>
                <a:spcPct val="115000"/>
              </a:lnSpc>
              <a:spcBef>
                <a:spcPts val="0"/>
              </a:spcBef>
              <a:spcAft>
                <a:spcPts val="0"/>
              </a:spcAft>
              <a:buClr>
                <a:schemeClr val="dk1"/>
              </a:buClr>
              <a:buSzPts val="1800"/>
              <a:buFont typeface="Arial"/>
              <a:buChar char="●"/>
            </a:pPr>
            <a:r>
              <a:rPr lang="pt-BR">
                <a:solidFill>
                  <a:schemeClr val="dk1"/>
                </a:solidFill>
                <a:highlight>
                  <a:srgbClr val="FFFFFF"/>
                </a:highlight>
              </a:rPr>
              <a:t>seletor irmão geral (~)</a:t>
            </a:r>
            <a:endParaRPr>
              <a:solidFill>
                <a:schemeClr val="dk1"/>
              </a:solidFill>
              <a:highlight>
                <a:srgbClr val="FFFFFF"/>
              </a:highlight>
            </a:endParaRPr>
          </a:p>
          <a:p>
            <a:pPr indent="0" lvl="0" marL="457200" rtl="0" algn="l">
              <a:lnSpc>
                <a:spcPct val="115000"/>
              </a:lnSpc>
              <a:spcBef>
                <a:spcPts val="1100"/>
              </a:spcBef>
              <a:spcAft>
                <a:spcPts val="1200"/>
              </a:spcAft>
              <a:buSzPts val="1800"/>
              <a:buNone/>
            </a:pPr>
            <a:r>
              <a:t/>
            </a:r>
            <a:endParaRPr sz="1600">
              <a:solidFill>
                <a:schemeClr val="dk1"/>
              </a:solidFill>
              <a:highlight>
                <a:srgbClr val="FFFFFF"/>
              </a:highlight>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sp>
        <p:nvSpPr>
          <p:cNvPr id="974" name="Google Shape;974;p1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Seletores Combinadores - Descendente (espaço)</a:t>
            </a:r>
            <a:endParaRPr/>
          </a:p>
        </p:txBody>
      </p:sp>
      <p:sp>
        <p:nvSpPr>
          <p:cNvPr id="975" name="Google Shape;975;p15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1100"/>
              </a:spcBef>
              <a:spcAft>
                <a:spcPts val="0"/>
              </a:spcAft>
              <a:buClr>
                <a:schemeClr val="dk1"/>
              </a:buClr>
              <a:buSzPts val="1800"/>
              <a:buChar char="●"/>
            </a:pPr>
            <a:r>
              <a:rPr lang="pt-BR">
                <a:solidFill>
                  <a:schemeClr val="dk1"/>
                </a:solidFill>
                <a:highlight>
                  <a:srgbClr val="FFFFFF"/>
                </a:highlight>
              </a:rPr>
              <a:t>O seletor descendente corresponde a todos os elementos descendentes de um elemento especificado.</a:t>
            </a:r>
            <a:endParaRPr>
              <a:solidFill>
                <a:schemeClr val="dk1"/>
              </a:solidFill>
              <a:highlight>
                <a:srgbClr val="FFFFFF"/>
              </a:highlight>
            </a:endParaRPr>
          </a:p>
          <a:p>
            <a:pPr indent="0" lvl="0" marL="914400" rtl="0" algn="l">
              <a:lnSpc>
                <a:spcPct val="115000"/>
              </a:lnSpc>
              <a:spcBef>
                <a:spcPts val="1100"/>
              </a:spcBef>
              <a:spcAft>
                <a:spcPts val="0"/>
              </a:spcAft>
              <a:buSzPts val="1800"/>
              <a:buNone/>
            </a:pPr>
            <a:r>
              <a:rPr lang="pt-BR" sz="1600">
                <a:solidFill>
                  <a:srgbClr val="A52A2A"/>
                </a:solidFill>
                <a:highlight>
                  <a:srgbClr val="FFFFFF"/>
                </a:highlight>
              </a:rPr>
              <a:t>div p </a:t>
            </a:r>
            <a:r>
              <a:rPr lang="pt-BR" sz="1600">
                <a:solidFill>
                  <a:schemeClr val="dk1"/>
                </a:solidFill>
                <a:highlight>
                  <a:srgbClr val="FFFFFF"/>
                </a:highlight>
              </a:rPr>
              <a:t>{</a:t>
            </a:r>
            <a:endParaRPr sz="1600">
              <a:solidFill>
                <a:schemeClr val="dk1"/>
              </a:solidFill>
              <a:highlight>
                <a:srgbClr val="FFFFFF"/>
              </a:highlight>
            </a:endParaRPr>
          </a:p>
          <a:p>
            <a:pPr indent="0" lvl="0" marL="914400" rtl="0" algn="l">
              <a:lnSpc>
                <a:spcPct val="115000"/>
              </a:lnSpc>
              <a:spcBef>
                <a:spcPts val="1100"/>
              </a:spcBef>
              <a:spcAft>
                <a:spcPts val="0"/>
              </a:spcAft>
              <a:buSzPts val="1800"/>
              <a:buNone/>
            </a:pPr>
            <a:r>
              <a:rPr lang="pt-BR" sz="1600">
                <a:solidFill>
                  <a:srgbClr val="FF0000"/>
                </a:solidFill>
                <a:highlight>
                  <a:srgbClr val="FFFFFF"/>
                </a:highlight>
              </a:rPr>
              <a:t>  background-color</a:t>
            </a:r>
            <a:r>
              <a:rPr lang="pt-BR" sz="1600">
                <a:solidFill>
                  <a:schemeClr val="dk1"/>
                </a:solidFill>
                <a:highlight>
                  <a:srgbClr val="FFFFFF"/>
                </a:highlight>
              </a:rPr>
              <a:t>:</a:t>
            </a:r>
            <a:r>
              <a:rPr lang="pt-BR" sz="1600">
                <a:solidFill>
                  <a:srgbClr val="0000CD"/>
                </a:solidFill>
                <a:highlight>
                  <a:srgbClr val="FFFFFF"/>
                </a:highlight>
              </a:rPr>
              <a:t> yellow</a:t>
            </a:r>
            <a:r>
              <a:rPr lang="pt-BR" sz="1600">
                <a:solidFill>
                  <a:schemeClr val="dk1"/>
                </a:solidFill>
                <a:highlight>
                  <a:srgbClr val="FFFFFF"/>
                </a:highlight>
              </a:rPr>
              <a:t>;</a:t>
            </a:r>
            <a:endParaRPr sz="1600">
              <a:solidFill>
                <a:schemeClr val="dk1"/>
              </a:solidFill>
              <a:highlight>
                <a:srgbClr val="FFFFFF"/>
              </a:highlight>
            </a:endParaRPr>
          </a:p>
          <a:p>
            <a:pPr indent="0" lvl="0" marL="914400" rtl="0" algn="l">
              <a:lnSpc>
                <a:spcPct val="115000"/>
              </a:lnSpc>
              <a:spcBef>
                <a:spcPts val="1100"/>
              </a:spcBef>
              <a:spcAft>
                <a:spcPts val="0"/>
              </a:spcAft>
              <a:buSzPts val="1800"/>
              <a:buNone/>
            </a:pPr>
            <a:r>
              <a:rPr lang="pt-BR" sz="1600">
                <a:solidFill>
                  <a:schemeClr val="dk1"/>
                </a:solidFill>
                <a:highlight>
                  <a:srgbClr val="FFFFFF"/>
                </a:highlight>
              </a:rPr>
              <a:t>}</a:t>
            </a:r>
            <a:endParaRPr sz="1600">
              <a:solidFill>
                <a:schemeClr val="dk1"/>
              </a:solidFill>
              <a:highlight>
                <a:srgbClr val="FFFFFF"/>
              </a:highlight>
            </a:endParaRPr>
          </a:p>
          <a:p>
            <a:pPr indent="0" lvl="0" marL="457200" rtl="0" algn="l">
              <a:lnSpc>
                <a:spcPct val="115000"/>
              </a:lnSpc>
              <a:spcBef>
                <a:spcPts val="1100"/>
              </a:spcBef>
              <a:spcAft>
                <a:spcPts val="1200"/>
              </a:spcAft>
              <a:buSzPts val="1800"/>
              <a:buNone/>
            </a:pPr>
            <a:r>
              <a:t/>
            </a:r>
            <a:endParaRPr sz="1600">
              <a:solidFill>
                <a:schemeClr val="dk1"/>
              </a:solidFill>
              <a:highlight>
                <a:srgbClr val="FFFFFF"/>
              </a:highlight>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1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Seletores Combinadores - Filho (&gt;)</a:t>
            </a:r>
            <a:endParaRPr/>
          </a:p>
        </p:txBody>
      </p:sp>
      <p:sp>
        <p:nvSpPr>
          <p:cNvPr id="981" name="Google Shape;981;p15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1100"/>
              </a:spcBef>
              <a:spcAft>
                <a:spcPts val="0"/>
              </a:spcAft>
              <a:buClr>
                <a:schemeClr val="dk1"/>
              </a:buClr>
              <a:buSzPts val="1800"/>
              <a:buChar char="●"/>
            </a:pPr>
            <a:r>
              <a:rPr lang="pt-BR">
                <a:solidFill>
                  <a:schemeClr val="dk1"/>
                </a:solidFill>
                <a:highlight>
                  <a:srgbClr val="FFFFFF"/>
                </a:highlight>
              </a:rPr>
              <a:t>O seletor filho seleciona todos os elementos que são filhos de um elemento especificado.</a:t>
            </a:r>
            <a:endParaRPr>
              <a:solidFill>
                <a:schemeClr val="dk1"/>
              </a:solidFill>
              <a:highlight>
                <a:srgbClr val="FFFFFF"/>
              </a:highlight>
            </a:endParaRPr>
          </a:p>
          <a:p>
            <a:pPr indent="0" lvl="0" marL="914400" rtl="0" algn="l">
              <a:lnSpc>
                <a:spcPct val="115000"/>
              </a:lnSpc>
              <a:spcBef>
                <a:spcPts val="1100"/>
              </a:spcBef>
              <a:spcAft>
                <a:spcPts val="0"/>
              </a:spcAft>
              <a:buSzPts val="1800"/>
              <a:buNone/>
            </a:pPr>
            <a:r>
              <a:rPr lang="pt-BR" sz="1600">
                <a:solidFill>
                  <a:srgbClr val="A52A2A"/>
                </a:solidFill>
                <a:highlight>
                  <a:srgbClr val="FFFFFF"/>
                </a:highlight>
              </a:rPr>
              <a:t>div &gt; p </a:t>
            </a:r>
            <a:r>
              <a:rPr lang="pt-BR" sz="1600">
                <a:solidFill>
                  <a:schemeClr val="dk1"/>
                </a:solidFill>
                <a:highlight>
                  <a:srgbClr val="FFFFFF"/>
                </a:highlight>
              </a:rPr>
              <a:t>{</a:t>
            </a:r>
            <a:endParaRPr sz="1600">
              <a:solidFill>
                <a:schemeClr val="dk1"/>
              </a:solidFill>
              <a:highlight>
                <a:srgbClr val="FFFFFF"/>
              </a:highlight>
            </a:endParaRPr>
          </a:p>
          <a:p>
            <a:pPr indent="0" lvl="0" marL="914400" rtl="0" algn="l">
              <a:lnSpc>
                <a:spcPct val="115000"/>
              </a:lnSpc>
              <a:spcBef>
                <a:spcPts val="1100"/>
              </a:spcBef>
              <a:spcAft>
                <a:spcPts val="0"/>
              </a:spcAft>
              <a:buSzPts val="1800"/>
              <a:buNone/>
            </a:pPr>
            <a:r>
              <a:rPr lang="pt-BR" sz="1600">
                <a:solidFill>
                  <a:srgbClr val="FF0000"/>
                </a:solidFill>
                <a:highlight>
                  <a:srgbClr val="FFFFFF"/>
                </a:highlight>
              </a:rPr>
              <a:t>  background-color</a:t>
            </a:r>
            <a:r>
              <a:rPr lang="pt-BR" sz="1600">
                <a:solidFill>
                  <a:schemeClr val="dk1"/>
                </a:solidFill>
                <a:highlight>
                  <a:srgbClr val="FFFFFF"/>
                </a:highlight>
              </a:rPr>
              <a:t>:</a:t>
            </a:r>
            <a:r>
              <a:rPr lang="pt-BR" sz="1600">
                <a:solidFill>
                  <a:srgbClr val="0000CD"/>
                </a:solidFill>
                <a:highlight>
                  <a:srgbClr val="FFFFFF"/>
                </a:highlight>
              </a:rPr>
              <a:t> yellow</a:t>
            </a:r>
            <a:r>
              <a:rPr lang="pt-BR" sz="1600">
                <a:solidFill>
                  <a:schemeClr val="dk1"/>
                </a:solidFill>
                <a:highlight>
                  <a:srgbClr val="FFFFFF"/>
                </a:highlight>
              </a:rPr>
              <a:t>;</a:t>
            </a:r>
            <a:endParaRPr sz="1600">
              <a:solidFill>
                <a:schemeClr val="dk1"/>
              </a:solidFill>
              <a:highlight>
                <a:srgbClr val="FFFFFF"/>
              </a:highlight>
            </a:endParaRPr>
          </a:p>
          <a:p>
            <a:pPr indent="0" lvl="0" marL="914400" rtl="0" algn="l">
              <a:lnSpc>
                <a:spcPct val="115000"/>
              </a:lnSpc>
              <a:spcBef>
                <a:spcPts val="1100"/>
              </a:spcBef>
              <a:spcAft>
                <a:spcPts val="0"/>
              </a:spcAft>
              <a:buSzPts val="1800"/>
              <a:buNone/>
            </a:pPr>
            <a:r>
              <a:rPr lang="pt-BR" sz="1600">
                <a:solidFill>
                  <a:schemeClr val="dk1"/>
                </a:solidFill>
                <a:highlight>
                  <a:srgbClr val="FFFFFF"/>
                </a:highlight>
              </a:rPr>
              <a:t>}</a:t>
            </a:r>
            <a:endParaRPr sz="1600">
              <a:solidFill>
                <a:schemeClr val="dk1"/>
              </a:solidFill>
              <a:highlight>
                <a:srgbClr val="FFFFFF"/>
              </a:highlight>
            </a:endParaRPr>
          </a:p>
          <a:p>
            <a:pPr indent="0" lvl="0" marL="457200" rtl="0" algn="l">
              <a:lnSpc>
                <a:spcPct val="115000"/>
              </a:lnSpc>
              <a:spcBef>
                <a:spcPts val="1100"/>
              </a:spcBef>
              <a:spcAft>
                <a:spcPts val="1200"/>
              </a:spcAft>
              <a:buSzPts val="1800"/>
              <a:buNone/>
            </a:pPr>
            <a:r>
              <a:t/>
            </a:r>
            <a:endParaRPr sz="1600">
              <a:solidFill>
                <a:schemeClr val="dk1"/>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HTML - Tag&lt;/&gt;</a:t>
            </a:r>
            <a:endParaRPr/>
          </a:p>
        </p:txBody>
      </p:sp>
      <p:sp>
        <p:nvSpPr>
          <p:cNvPr id="172" name="Google Shape;172;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pt-BR"/>
              <a:t>O que é uma tag?</a:t>
            </a:r>
            <a:endParaRPr/>
          </a:p>
          <a:p>
            <a:pPr indent="-342900" lvl="0" marL="457200" rtl="0" algn="l">
              <a:lnSpc>
                <a:spcPct val="115000"/>
              </a:lnSpc>
              <a:spcBef>
                <a:spcPts val="1200"/>
              </a:spcBef>
              <a:spcAft>
                <a:spcPts val="0"/>
              </a:spcAft>
              <a:buSzPts val="1800"/>
              <a:buChar char="●"/>
            </a:pPr>
            <a:r>
              <a:rPr lang="pt-BR"/>
              <a:t>As </a:t>
            </a:r>
            <a:r>
              <a:rPr lang="pt-BR">
                <a:solidFill>
                  <a:srgbClr val="FF0000"/>
                </a:solidFill>
              </a:rPr>
              <a:t>tags </a:t>
            </a:r>
            <a:r>
              <a:rPr lang="pt-BR"/>
              <a:t>são marcações que são identificadas pelo browser e tem como objetivo formatar o conteúdo contido em seu escopo.</a:t>
            </a:r>
            <a:endParaRPr/>
          </a:p>
          <a:p>
            <a:pPr indent="-342900" lvl="0" marL="457200" rtl="0" algn="l">
              <a:lnSpc>
                <a:spcPct val="115000"/>
              </a:lnSpc>
              <a:spcBef>
                <a:spcPts val="0"/>
              </a:spcBef>
              <a:spcAft>
                <a:spcPts val="0"/>
              </a:spcAft>
              <a:buSzPts val="1800"/>
              <a:buChar char="●"/>
            </a:pPr>
            <a:r>
              <a:rPr lang="pt-BR"/>
              <a:t>No documento HTML na maioria dos casos teremos uma tag de abertura e uma tag de fechamento.</a:t>
            </a:r>
            <a:endParaRPr/>
          </a:p>
          <a:p>
            <a:pPr indent="0" lvl="0" marL="0" rtl="0" algn="ctr">
              <a:lnSpc>
                <a:spcPct val="115000"/>
              </a:lnSpc>
              <a:spcBef>
                <a:spcPts val="1200"/>
              </a:spcBef>
              <a:spcAft>
                <a:spcPts val="0"/>
              </a:spcAft>
              <a:buSzPts val="1800"/>
              <a:buNone/>
            </a:pPr>
            <a:r>
              <a:rPr lang="pt-BR" sz="6275"/>
              <a:t>&lt;p&gt; &lt;/p&gt;</a:t>
            </a:r>
            <a:endParaRPr sz="3000"/>
          </a:p>
          <a:p>
            <a:pPr indent="0" lvl="0" marL="457200" rtl="0" algn="ctr">
              <a:lnSpc>
                <a:spcPct val="115000"/>
              </a:lnSpc>
              <a:spcBef>
                <a:spcPts val="1200"/>
              </a:spcBef>
              <a:spcAft>
                <a:spcPts val="1200"/>
              </a:spcAft>
              <a:buSzPts val="1800"/>
              <a:buNone/>
            </a:pPr>
            <a:r>
              <a:rPr lang="pt-BR">
                <a:solidFill>
                  <a:srgbClr val="CC4125"/>
                </a:solidFill>
              </a:rPr>
              <a:t> </a:t>
            </a:r>
            <a:endParaRPr>
              <a:solidFill>
                <a:srgbClr val="CC4125"/>
              </a:solidFill>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
        <p:nvSpPr>
          <p:cNvPr id="986" name="Google Shape;986;p1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Seletores Combinadores - Irmão adjacente(+)</a:t>
            </a:r>
            <a:endParaRPr/>
          </a:p>
        </p:txBody>
      </p:sp>
      <p:sp>
        <p:nvSpPr>
          <p:cNvPr id="987" name="Google Shape;987;p1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1400"/>
              </a:spcBef>
              <a:spcAft>
                <a:spcPts val="0"/>
              </a:spcAft>
              <a:buClr>
                <a:schemeClr val="dk1"/>
              </a:buClr>
              <a:buSzPts val="1800"/>
              <a:buChar char="●"/>
            </a:pPr>
            <a:r>
              <a:rPr lang="pt-BR">
                <a:solidFill>
                  <a:schemeClr val="dk1"/>
                </a:solidFill>
                <a:highlight>
                  <a:srgbClr val="FFFFFF"/>
                </a:highlight>
              </a:rPr>
              <a:t>O seletor irmão adjacente é usado para selecionar um elemento que está diretamente após outro elemento específico.</a:t>
            </a:r>
            <a:endParaRPr>
              <a:solidFill>
                <a:schemeClr val="dk1"/>
              </a:solidFill>
              <a:highlight>
                <a:srgbClr val="FFFFFF"/>
              </a:highlight>
            </a:endParaRPr>
          </a:p>
          <a:p>
            <a:pPr indent="-342900" lvl="0" marL="457200" rtl="0" algn="l">
              <a:lnSpc>
                <a:spcPct val="115000"/>
              </a:lnSpc>
              <a:spcBef>
                <a:spcPts val="0"/>
              </a:spcBef>
              <a:spcAft>
                <a:spcPts val="0"/>
              </a:spcAft>
              <a:buClr>
                <a:schemeClr val="dk1"/>
              </a:buClr>
              <a:buSzPts val="1800"/>
              <a:buChar char="●"/>
            </a:pPr>
            <a:r>
              <a:rPr lang="pt-BR">
                <a:solidFill>
                  <a:schemeClr val="dk1"/>
                </a:solidFill>
                <a:highlight>
                  <a:srgbClr val="FFFFFF"/>
                </a:highlight>
              </a:rPr>
              <a:t>Os elementos irmãos devem ter o mesmo elemento pai e "adjacente" significa "imediatamente após".</a:t>
            </a:r>
            <a:endParaRPr>
              <a:solidFill>
                <a:schemeClr val="dk1"/>
              </a:solidFill>
              <a:highlight>
                <a:srgbClr val="FFFFFF"/>
              </a:highlight>
            </a:endParaRPr>
          </a:p>
          <a:p>
            <a:pPr indent="0" lvl="0" marL="914400" rtl="0" algn="l">
              <a:lnSpc>
                <a:spcPct val="115000"/>
              </a:lnSpc>
              <a:spcBef>
                <a:spcPts val="1400"/>
              </a:spcBef>
              <a:spcAft>
                <a:spcPts val="0"/>
              </a:spcAft>
              <a:buSzPts val="1800"/>
              <a:buNone/>
            </a:pPr>
            <a:r>
              <a:t/>
            </a:r>
            <a:endParaRPr>
              <a:solidFill>
                <a:schemeClr val="dk1"/>
              </a:solidFill>
              <a:highlight>
                <a:srgbClr val="FFFFFF"/>
              </a:highlight>
            </a:endParaRPr>
          </a:p>
          <a:p>
            <a:pPr indent="0" lvl="0" marL="914400" rtl="0" algn="l">
              <a:lnSpc>
                <a:spcPct val="115000"/>
              </a:lnSpc>
              <a:spcBef>
                <a:spcPts val="1100"/>
              </a:spcBef>
              <a:spcAft>
                <a:spcPts val="0"/>
              </a:spcAft>
              <a:buSzPts val="1800"/>
              <a:buNone/>
            </a:pPr>
            <a:r>
              <a:rPr lang="pt-BR" sz="1600">
                <a:solidFill>
                  <a:srgbClr val="A52A2A"/>
                </a:solidFill>
                <a:highlight>
                  <a:srgbClr val="FFFFFF"/>
                </a:highlight>
              </a:rPr>
              <a:t>div + p </a:t>
            </a:r>
            <a:r>
              <a:rPr lang="pt-BR" sz="1600">
                <a:solidFill>
                  <a:schemeClr val="dk1"/>
                </a:solidFill>
                <a:highlight>
                  <a:srgbClr val="FFFFFF"/>
                </a:highlight>
              </a:rPr>
              <a:t>{</a:t>
            </a:r>
            <a:endParaRPr sz="1600">
              <a:solidFill>
                <a:schemeClr val="dk1"/>
              </a:solidFill>
              <a:highlight>
                <a:srgbClr val="FFFFFF"/>
              </a:highlight>
            </a:endParaRPr>
          </a:p>
          <a:p>
            <a:pPr indent="0" lvl="0" marL="914400" rtl="0" algn="l">
              <a:lnSpc>
                <a:spcPct val="115000"/>
              </a:lnSpc>
              <a:spcBef>
                <a:spcPts val="1100"/>
              </a:spcBef>
              <a:spcAft>
                <a:spcPts val="0"/>
              </a:spcAft>
              <a:buSzPts val="1800"/>
              <a:buNone/>
            </a:pPr>
            <a:r>
              <a:rPr lang="pt-BR" sz="1600">
                <a:solidFill>
                  <a:srgbClr val="FF0000"/>
                </a:solidFill>
                <a:highlight>
                  <a:srgbClr val="FFFFFF"/>
                </a:highlight>
              </a:rPr>
              <a:t>  background-color</a:t>
            </a:r>
            <a:r>
              <a:rPr lang="pt-BR" sz="1600">
                <a:solidFill>
                  <a:schemeClr val="dk1"/>
                </a:solidFill>
                <a:highlight>
                  <a:srgbClr val="FFFFFF"/>
                </a:highlight>
              </a:rPr>
              <a:t>:</a:t>
            </a:r>
            <a:r>
              <a:rPr lang="pt-BR" sz="1600">
                <a:solidFill>
                  <a:srgbClr val="0000CD"/>
                </a:solidFill>
                <a:highlight>
                  <a:srgbClr val="FFFFFF"/>
                </a:highlight>
              </a:rPr>
              <a:t> yellow</a:t>
            </a:r>
            <a:r>
              <a:rPr lang="pt-BR" sz="1600">
                <a:solidFill>
                  <a:schemeClr val="dk1"/>
                </a:solidFill>
                <a:highlight>
                  <a:srgbClr val="FFFFFF"/>
                </a:highlight>
              </a:rPr>
              <a:t>;</a:t>
            </a:r>
            <a:endParaRPr sz="1600">
              <a:solidFill>
                <a:schemeClr val="dk1"/>
              </a:solidFill>
              <a:highlight>
                <a:srgbClr val="FFFFFF"/>
              </a:highlight>
            </a:endParaRPr>
          </a:p>
          <a:p>
            <a:pPr indent="0" lvl="0" marL="914400" rtl="0" algn="l">
              <a:lnSpc>
                <a:spcPct val="115000"/>
              </a:lnSpc>
              <a:spcBef>
                <a:spcPts val="1100"/>
              </a:spcBef>
              <a:spcAft>
                <a:spcPts val="0"/>
              </a:spcAft>
              <a:buSzPts val="1800"/>
              <a:buNone/>
            </a:pPr>
            <a:r>
              <a:rPr lang="pt-BR" sz="1600">
                <a:solidFill>
                  <a:schemeClr val="dk1"/>
                </a:solidFill>
                <a:highlight>
                  <a:srgbClr val="FFFFFF"/>
                </a:highlight>
              </a:rPr>
              <a:t>}</a:t>
            </a:r>
            <a:endParaRPr sz="1600">
              <a:solidFill>
                <a:schemeClr val="dk1"/>
              </a:solidFill>
              <a:highlight>
                <a:srgbClr val="FFFFFF"/>
              </a:highlight>
            </a:endParaRPr>
          </a:p>
          <a:p>
            <a:pPr indent="0" lvl="0" marL="457200" rtl="0" algn="l">
              <a:lnSpc>
                <a:spcPct val="115000"/>
              </a:lnSpc>
              <a:spcBef>
                <a:spcPts val="1100"/>
              </a:spcBef>
              <a:spcAft>
                <a:spcPts val="1200"/>
              </a:spcAft>
              <a:buSzPts val="1800"/>
              <a:buNone/>
            </a:pPr>
            <a:r>
              <a:t/>
            </a:r>
            <a:endParaRPr sz="1600">
              <a:solidFill>
                <a:schemeClr val="dk1"/>
              </a:solidFill>
              <a:highlight>
                <a:srgbClr val="FFFFFF"/>
              </a:highlight>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p15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Seletores Combinadores - Seletor geral de irmãos(~)</a:t>
            </a:r>
            <a:endParaRPr/>
          </a:p>
        </p:txBody>
      </p:sp>
      <p:sp>
        <p:nvSpPr>
          <p:cNvPr id="993" name="Google Shape;993;p15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1400"/>
              </a:spcBef>
              <a:spcAft>
                <a:spcPts val="0"/>
              </a:spcAft>
              <a:buClr>
                <a:schemeClr val="dk1"/>
              </a:buClr>
              <a:buSzPts val="1800"/>
              <a:buChar char="●"/>
            </a:pPr>
            <a:r>
              <a:rPr lang="pt-BR">
                <a:solidFill>
                  <a:schemeClr val="dk1"/>
                </a:solidFill>
                <a:highlight>
                  <a:srgbClr val="FFFFFF"/>
                </a:highlight>
              </a:rPr>
              <a:t>O seletor irmão geral seleciona todos os elementos que são os próximos irmãos de um elemento especificado.</a:t>
            </a:r>
            <a:endParaRPr>
              <a:solidFill>
                <a:schemeClr val="dk1"/>
              </a:solidFill>
              <a:highlight>
                <a:srgbClr val="FFFFFF"/>
              </a:highlight>
            </a:endParaRPr>
          </a:p>
          <a:p>
            <a:pPr indent="0" lvl="0" marL="914400" rtl="0" algn="l">
              <a:lnSpc>
                <a:spcPct val="115000"/>
              </a:lnSpc>
              <a:spcBef>
                <a:spcPts val="1400"/>
              </a:spcBef>
              <a:spcAft>
                <a:spcPts val="0"/>
              </a:spcAft>
              <a:buSzPts val="1800"/>
              <a:buNone/>
            </a:pPr>
            <a:r>
              <a:t/>
            </a:r>
            <a:endParaRPr>
              <a:solidFill>
                <a:schemeClr val="dk1"/>
              </a:solidFill>
              <a:highlight>
                <a:srgbClr val="FFFFFF"/>
              </a:highlight>
            </a:endParaRPr>
          </a:p>
          <a:p>
            <a:pPr indent="0" lvl="0" marL="914400" rtl="0" algn="l">
              <a:lnSpc>
                <a:spcPct val="115000"/>
              </a:lnSpc>
              <a:spcBef>
                <a:spcPts val="1100"/>
              </a:spcBef>
              <a:spcAft>
                <a:spcPts val="0"/>
              </a:spcAft>
              <a:buSzPts val="1800"/>
              <a:buNone/>
            </a:pPr>
            <a:r>
              <a:rPr lang="pt-BR" sz="1600">
                <a:solidFill>
                  <a:srgbClr val="A52A2A"/>
                </a:solidFill>
                <a:highlight>
                  <a:srgbClr val="FFFFFF"/>
                </a:highlight>
              </a:rPr>
              <a:t>div ~ p </a:t>
            </a:r>
            <a:r>
              <a:rPr lang="pt-BR" sz="1600">
                <a:solidFill>
                  <a:schemeClr val="dk1"/>
                </a:solidFill>
                <a:highlight>
                  <a:srgbClr val="FFFFFF"/>
                </a:highlight>
              </a:rPr>
              <a:t>{</a:t>
            </a:r>
            <a:endParaRPr sz="1600">
              <a:solidFill>
                <a:schemeClr val="dk1"/>
              </a:solidFill>
              <a:highlight>
                <a:srgbClr val="FFFFFF"/>
              </a:highlight>
            </a:endParaRPr>
          </a:p>
          <a:p>
            <a:pPr indent="0" lvl="0" marL="914400" rtl="0" algn="l">
              <a:lnSpc>
                <a:spcPct val="115000"/>
              </a:lnSpc>
              <a:spcBef>
                <a:spcPts val="1100"/>
              </a:spcBef>
              <a:spcAft>
                <a:spcPts val="0"/>
              </a:spcAft>
              <a:buSzPts val="1800"/>
              <a:buNone/>
            </a:pPr>
            <a:r>
              <a:rPr lang="pt-BR" sz="1600">
                <a:solidFill>
                  <a:srgbClr val="FF0000"/>
                </a:solidFill>
                <a:highlight>
                  <a:srgbClr val="FFFFFF"/>
                </a:highlight>
              </a:rPr>
              <a:t>  background-color</a:t>
            </a:r>
            <a:r>
              <a:rPr lang="pt-BR" sz="1600">
                <a:solidFill>
                  <a:schemeClr val="dk1"/>
                </a:solidFill>
                <a:highlight>
                  <a:srgbClr val="FFFFFF"/>
                </a:highlight>
              </a:rPr>
              <a:t>:</a:t>
            </a:r>
            <a:r>
              <a:rPr lang="pt-BR" sz="1600">
                <a:solidFill>
                  <a:srgbClr val="0000CD"/>
                </a:solidFill>
                <a:highlight>
                  <a:srgbClr val="FFFFFF"/>
                </a:highlight>
              </a:rPr>
              <a:t> yellow</a:t>
            </a:r>
            <a:r>
              <a:rPr lang="pt-BR" sz="1600">
                <a:solidFill>
                  <a:schemeClr val="dk1"/>
                </a:solidFill>
                <a:highlight>
                  <a:srgbClr val="FFFFFF"/>
                </a:highlight>
              </a:rPr>
              <a:t>;</a:t>
            </a:r>
            <a:endParaRPr sz="1600">
              <a:solidFill>
                <a:schemeClr val="dk1"/>
              </a:solidFill>
              <a:highlight>
                <a:srgbClr val="FFFFFF"/>
              </a:highlight>
            </a:endParaRPr>
          </a:p>
          <a:p>
            <a:pPr indent="0" lvl="0" marL="914400" rtl="0" algn="l">
              <a:lnSpc>
                <a:spcPct val="115000"/>
              </a:lnSpc>
              <a:spcBef>
                <a:spcPts val="1100"/>
              </a:spcBef>
              <a:spcAft>
                <a:spcPts val="0"/>
              </a:spcAft>
              <a:buSzPts val="1800"/>
              <a:buNone/>
            </a:pPr>
            <a:r>
              <a:rPr lang="pt-BR" sz="1600">
                <a:solidFill>
                  <a:schemeClr val="dk1"/>
                </a:solidFill>
                <a:highlight>
                  <a:srgbClr val="FFFFFF"/>
                </a:highlight>
              </a:rPr>
              <a:t>}</a:t>
            </a:r>
            <a:endParaRPr sz="1600">
              <a:solidFill>
                <a:schemeClr val="dk1"/>
              </a:solidFill>
              <a:highlight>
                <a:srgbClr val="FFFFFF"/>
              </a:highlight>
            </a:endParaRPr>
          </a:p>
          <a:p>
            <a:pPr indent="0" lvl="0" marL="457200" rtl="0" algn="l">
              <a:lnSpc>
                <a:spcPct val="115000"/>
              </a:lnSpc>
              <a:spcBef>
                <a:spcPts val="1100"/>
              </a:spcBef>
              <a:spcAft>
                <a:spcPts val="1200"/>
              </a:spcAft>
              <a:buSzPts val="1800"/>
              <a:buNone/>
            </a:pPr>
            <a:r>
              <a:t/>
            </a:r>
            <a:endParaRPr sz="1600">
              <a:solidFill>
                <a:schemeClr val="dk1"/>
              </a:solidFill>
              <a:highlight>
                <a:srgbClr val="FFFFFF"/>
              </a:highlight>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7" name="Shape 997"/>
        <p:cNvGrpSpPr/>
        <p:nvPr/>
      </p:nvGrpSpPr>
      <p:grpSpPr>
        <a:xfrm>
          <a:off x="0" y="0"/>
          <a:ext cx="0" cy="0"/>
          <a:chOff x="0" y="0"/>
          <a:chExt cx="0" cy="0"/>
        </a:xfrm>
      </p:grpSpPr>
      <p:sp>
        <p:nvSpPr>
          <p:cNvPr id="998" name="Google Shape;998;p1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Seletores de Pseudo classes</a:t>
            </a:r>
            <a:endParaRPr/>
          </a:p>
        </p:txBody>
      </p:sp>
      <p:sp>
        <p:nvSpPr>
          <p:cNvPr id="999" name="Google Shape;999;p15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800"/>
              </a:spcBef>
              <a:spcAft>
                <a:spcPts val="0"/>
              </a:spcAft>
              <a:buClr>
                <a:schemeClr val="dk1"/>
              </a:buClr>
              <a:buSzPts val="1100"/>
              <a:buFont typeface="Arial"/>
              <a:buNone/>
            </a:pPr>
            <a:r>
              <a:rPr lang="pt-BR" sz="2400">
                <a:solidFill>
                  <a:schemeClr val="dk1"/>
                </a:solidFill>
                <a:highlight>
                  <a:srgbClr val="FFFFFF"/>
                </a:highlight>
              </a:rPr>
              <a:t>O que são Pseudo-classes?</a:t>
            </a:r>
            <a:endParaRPr sz="2400">
              <a:solidFill>
                <a:schemeClr val="dk1"/>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lang="pt-BR">
                <a:solidFill>
                  <a:schemeClr val="dk1"/>
                </a:solidFill>
                <a:highlight>
                  <a:srgbClr val="FFFFFF"/>
                </a:highlight>
              </a:rPr>
              <a:t>Uma pseudoclasse é usada para definir um estado especial de um elemento.</a:t>
            </a:r>
            <a:endParaRPr>
              <a:solidFill>
                <a:schemeClr val="dk1"/>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lang="pt-BR">
                <a:solidFill>
                  <a:schemeClr val="dk1"/>
                </a:solidFill>
                <a:highlight>
                  <a:srgbClr val="FFFFFF"/>
                </a:highlight>
              </a:rPr>
              <a:t>Por exemplo, pode ser usado para:</a:t>
            </a:r>
            <a:endParaRPr>
              <a:solidFill>
                <a:schemeClr val="dk1"/>
              </a:solidFill>
              <a:highlight>
                <a:srgbClr val="FFFFFF"/>
              </a:highlight>
            </a:endParaRPr>
          </a:p>
          <a:p>
            <a:pPr indent="-342900" lvl="0" marL="457200" rtl="0" algn="l">
              <a:lnSpc>
                <a:spcPct val="115000"/>
              </a:lnSpc>
              <a:spcBef>
                <a:spcPts val="1400"/>
              </a:spcBef>
              <a:spcAft>
                <a:spcPts val="0"/>
              </a:spcAft>
              <a:buClr>
                <a:schemeClr val="dk1"/>
              </a:buClr>
              <a:buSzPts val="1800"/>
              <a:buFont typeface="Arial"/>
              <a:buChar char="●"/>
            </a:pPr>
            <a:r>
              <a:rPr lang="pt-BR">
                <a:solidFill>
                  <a:schemeClr val="dk1"/>
                </a:solidFill>
                <a:highlight>
                  <a:srgbClr val="FFFFFF"/>
                </a:highlight>
              </a:rPr>
              <a:t>Definir o estilo de um elemento quando o usuário passa o mouse sobre ele</a:t>
            </a:r>
            <a:endParaRPr>
              <a:solidFill>
                <a:schemeClr val="dk1"/>
              </a:solidFill>
              <a:highlight>
                <a:srgbClr val="FFFFFF"/>
              </a:highlight>
            </a:endParaRPr>
          </a:p>
          <a:p>
            <a:pPr indent="-342900" lvl="0" marL="457200" rtl="0" algn="l">
              <a:lnSpc>
                <a:spcPct val="115000"/>
              </a:lnSpc>
              <a:spcBef>
                <a:spcPts val="0"/>
              </a:spcBef>
              <a:spcAft>
                <a:spcPts val="0"/>
              </a:spcAft>
              <a:buClr>
                <a:schemeClr val="dk1"/>
              </a:buClr>
              <a:buSzPts val="1800"/>
              <a:buFont typeface="Arial"/>
              <a:buChar char="●"/>
            </a:pPr>
            <a:r>
              <a:rPr lang="pt-BR">
                <a:solidFill>
                  <a:schemeClr val="dk1"/>
                </a:solidFill>
                <a:highlight>
                  <a:srgbClr val="FFFFFF"/>
                </a:highlight>
              </a:rPr>
              <a:t>Estilizar links visitados e não visitados de maneira diferente</a:t>
            </a:r>
            <a:endParaRPr>
              <a:solidFill>
                <a:schemeClr val="dk1"/>
              </a:solidFill>
              <a:highlight>
                <a:srgbClr val="FFFFFF"/>
              </a:highlight>
            </a:endParaRPr>
          </a:p>
          <a:p>
            <a:pPr indent="-342900" lvl="0" marL="457200" rtl="0" algn="l">
              <a:lnSpc>
                <a:spcPct val="115000"/>
              </a:lnSpc>
              <a:spcBef>
                <a:spcPts val="0"/>
              </a:spcBef>
              <a:spcAft>
                <a:spcPts val="0"/>
              </a:spcAft>
              <a:buClr>
                <a:schemeClr val="dk1"/>
              </a:buClr>
              <a:buSzPts val="1800"/>
              <a:buFont typeface="Arial"/>
              <a:buChar char="●"/>
            </a:pPr>
            <a:r>
              <a:rPr lang="pt-BR">
                <a:solidFill>
                  <a:schemeClr val="dk1"/>
                </a:solidFill>
                <a:highlight>
                  <a:srgbClr val="FFFFFF"/>
                </a:highlight>
              </a:rPr>
              <a:t>Defina o estilo de um elemento quando ele obtiver o foco</a:t>
            </a:r>
            <a:endParaRPr>
              <a:solidFill>
                <a:schemeClr val="dk1"/>
              </a:solidFill>
              <a:highlight>
                <a:srgbClr val="FFFFFF"/>
              </a:highlight>
            </a:endParaRPr>
          </a:p>
          <a:p>
            <a:pPr indent="0" lvl="0" marL="0" rtl="0" algn="l">
              <a:lnSpc>
                <a:spcPct val="115000"/>
              </a:lnSpc>
              <a:spcBef>
                <a:spcPts val="1100"/>
              </a:spcBef>
              <a:spcAft>
                <a:spcPts val="1200"/>
              </a:spcAft>
              <a:buSzPts val="1800"/>
              <a:buNone/>
            </a:pPr>
            <a:r>
              <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p1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Seletores de Pseudo classes</a:t>
            </a:r>
            <a:endParaRPr/>
          </a:p>
        </p:txBody>
      </p:sp>
      <p:sp>
        <p:nvSpPr>
          <p:cNvPr id="1005" name="Google Shape;1005;p15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800"/>
              </a:spcBef>
              <a:spcAft>
                <a:spcPts val="0"/>
              </a:spcAft>
              <a:buSzPts val="1800"/>
              <a:buNone/>
            </a:pPr>
            <a:r>
              <a:rPr lang="pt-BR" sz="2400">
                <a:solidFill>
                  <a:schemeClr val="dk1"/>
                </a:solidFill>
                <a:highlight>
                  <a:srgbClr val="FFFFFF"/>
                </a:highlight>
              </a:rPr>
              <a:t>Sintaxe</a:t>
            </a:r>
            <a:endParaRPr sz="2400">
              <a:solidFill>
                <a:schemeClr val="dk1"/>
              </a:solidFill>
              <a:highlight>
                <a:srgbClr val="FFFFFF"/>
              </a:highlight>
            </a:endParaRPr>
          </a:p>
          <a:p>
            <a:pPr indent="0" lvl="0" marL="457200" rtl="0" algn="l">
              <a:lnSpc>
                <a:spcPct val="115000"/>
              </a:lnSpc>
              <a:spcBef>
                <a:spcPts val="1100"/>
              </a:spcBef>
              <a:spcAft>
                <a:spcPts val="0"/>
              </a:spcAft>
              <a:buSzPts val="1800"/>
              <a:buNone/>
            </a:pPr>
            <a:r>
              <a:rPr lang="pt-BR" sz="1600">
                <a:solidFill>
                  <a:srgbClr val="A52A2A"/>
                </a:solidFill>
                <a:highlight>
                  <a:srgbClr val="FFFFFF"/>
                </a:highlight>
              </a:rPr>
              <a:t>selector:pseudo-class </a:t>
            </a:r>
            <a:r>
              <a:rPr lang="pt-BR" sz="1600">
                <a:solidFill>
                  <a:schemeClr val="dk1"/>
                </a:solidFill>
                <a:highlight>
                  <a:srgbClr val="FFFFFF"/>
                </a:highlight>
              </a:rPr>
              <a:t>{</a:t>
            </a:r>
            <a:endParaRPr sz="1600">
              <a:solidFill>
                <a:schemeClr val="dk1"/>
              </a:solidFill>
              <a:highlight>
                <a:srgbClr val="FFFFFF"/>
              </a:highlight>
            </a:endParaRPr>
          </a:p>
          <a:p>
            <a:pPr indent="0" lvl="0" marL="457200" rtl="0" algn="l">
              <a:lnSpc>
                <a:spcPct val="115000"/>
              </a:lnSpc>
              <a:spcBef>
                <a:spcPts val="1100"/>
              </a:spcBef>
              <a:spcAft>
                <a:spcPts val="0"/>
              </a:spcAft>
              <a:buSzPts val="1800"/>
              <a:buNone/>
            </a:pPr>
            <a:r>
              <a:rPr lang="pt-BR" sz="1600">
                <a:solidFill>
                  <a:srgbClr val="FF0000"/>
                </a:solidFill>
                <a:highlight>
                  <a:srgbClr val="FFFFFF"/>
                </a:highlight>
              </a:rPr>
              <a:t>  property</a:t>
            </a:r>
            <a:r>
              <a:rPr lang="pt-BR" sz="1600">
                <a:solidFill>
                  <a:schemeClr val="dk1"/>
                </a:solidFill>
                <a:highlight>
                  <a:srgbClr val="FFFFFF"/>
                </a:highlight>
              </a:rPr>
              <a:t>:</a:t>
            </a:r>
            <a:r>
              <a:rPr lang="pt-BR" sz="1600">
                <a:solidFill>
                  <a:srgbClr val="0000CD"/>
                </a:solidFill>
                <a:highlight>
                  <a:srgbClr val="FFFFFF"/>
                </a:highlight>
              </a:rPr>
              <a:t> value</a:t>
            </a:r>
            <a:r>
              <a:rPr lang="pt-BR" sz="1600">
                <a:solidFill>
                  <a:schemeClr val="dk1"/>
                </a:solidFill>
                <a:highlight>
                  <a:srgbClr val="FFFFFF"/>
                </a:highlight>
              </a:rPr>
              <a:t>;</a:t>
            </a:r>
            <a:endParaRPr sz="1600">
              <a:solidFill>
                <a:schemeClr val="dk1"/>
              </a:solidFill>
              <a:highlight>
                <a:srgbClr val="FFFFFF"/>
              </a:highlight>
            </a:endParaRPr>
          </a:p>
          <a:p>
            <a:pPr indent="0" lvl="0" marL="457200" rtl="0" algn="l">
              <a:lnSpc>
                <a:spcPct val="115000"/>
              </a:lnSpc>
              <a:spcBef>
                <a:spcPts val="1100"/>
              </a:spcBef>
              <a:spcAft>
                <a:spcPts val="0"/>
              </a:spcAft>
              <a:buSzPts val="1800"/>
              <a:buNone/>
            </a:pPr>
            <a:r>
              <a:rPr lang="pt-BR" sz="1600">
                <a:solidFill>
                  <a:schemeClr val="dk1"/>
                </a:solidFill>
                <a:highlight>
                  <a:srgbClr val="FFFFFF"/>
                </a:highlight>
              </a:rPr>
              <a:t>}</a:t>
            </a:r>
            <a:endParaRPr sz="1600">
              <a:solidFill>
                <a:schemeClr val="dk1"/>
              </a:solidFill>
              <a:highlight>
                <a:srgbClr val="FFFFFF"/>
              </a:highlight>
            </a:endParaRPr>
          </a:p>
          <a:p>
            <a:pPr indent="0" lvl="0" marL="0" rtl="0" algn="l">
              <a:lnSpc>
                <a:spcPct val="115000"/>
              </a:lnSpc>
              <a:spcBef>
                <a:spcPts val="1100"/>
              </a:spcBef>
              <a:spcAft>
                <a:spcPts val="1200"/>
              </a:spcAft>
              <a:buSzPts val="1800"/>
              <a:buNone/>
            </a:pPr>
            <a:r>
              <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9" name="Shape 1009"/>
        <p:cNvGrpSpPr/>
        <p:nvPr/>
      </p:nvGrpSpPr>
      <p:grpSpPr>
        <a:xfrm>
          <a:off x="0" y="0"/>
          <a:ext cx="0" cy="0"/>
          <a:chOff x="0" y="0"/>
          <a:chExt cx="0" cy="0"/>
        </a:xfrm>
      </p:grpSpPr>
      <p:sp>
        <p:nvSpPr>
          <p:cNvPr id="1010" name="Google Shape;1010;p1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Seletores de Pseudo classes</a:t>
            </a:r>
            <a:endParaRPr/>
          </a:p>
        </p:txBody>
      </p:sp>
      <p:sp>
        <p:nvSpPr>
          <p:cNvPr id="1011" name="Google Shape;1011;p15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800"/>
              </a:spcBef>
              <a:spcAft>
                <a:spcPts val="0"/>
              </a:spcAft>
              <a:buClr>
                <a:schemeClr val="dk1"/>
              </a:buClr>
              <a:buSzPts val="1800"/>
              <a:buChar char="●"/>
            </a:pPr>
            <a:r>
              <a:rPr lang="pt-BR">
                <a:solidFill>
                  <a:schemeClr val="dk1"/>
                </a:solidFill>
                <a:highlight>
                  <a:srgbClr val="FFFFFF"/>
                </a:highlight>
              </a:rPr>
              <a:t>Vamos apresentar exemplos dos seletores mais utilizados, porém existe uma grande quantidade de pseudo classes além das apresentadas aqui.</a:t>
            </a:r>
            <a:endParaRPr>
              <a:solidFill>
                <a:schemeClr val="dk1"/>
              </a:solidFill>
              <a:highlight>
                <a:srgbClr val="FFFFFF"/>
              </a:highlight>
            </a:endParaRPr>
          </a:p>
          <a:p>
            <a:pPr indent="-342900" lvl="0" marL="457200" rtl="0" algn="l">
              <a:lnSpc>
                <a:spcPct val="115000"/>
              </a:lnSpc>
              <a:spcBef>
                <a:spcPts val="0"/>
              </a:spcBef>
              <a:spcAft>
                <a:spcPts val="0"/>
              </a:spcAft>
              <a:buClr>
                <a:schemeClr val="dk1"/>
              </a:buClr>
              <a:buSzPts val="1800"/>
              <a:buChar char="●"/>
            </a:pPr>
            <a:r>
              <a:rPr lang="pt-BR">
                <a:solidFill>
                  <a:schemeClr val="dk1"/>
                </a:solidFill>
                <a:highlight>
                  <a:srgbClr val="FFFFFF"/>
                </a:highlight>
              </a:rPr>
              <a:t>Para estilização de links</a:t>
            </a:r>
            <a:endParaRPr>
              <a:solidFill>
                <a:schemeClr val="dk1"/>
              </a:solidFill>
              <a:highlight>
                <a:srgbClr val="FFFFFF"/>
              </a:highlight>
            </a:endParaRPr>
          </a:p>
          <a:p>
            <a:pPr indent="0" lvl="0" marL="457200" rtl="0" algn="l">
              <a:lnSpc>
                <a:spcPct val="115000"/>
              </a:lnSpc>
              <a:spcBef>
                <a:spcPts val="1100"/>
              </a:spcBef>
              <a:spcAft>
                <a:spcPts val="0"/>
              </a:spcAft>
              <a:buSzPts val="1800"/>
              <a:buNone/>
            </a:pPr>
            <a:r>
              <a:rPr lang="pt-BR" sz="1700">
                <a:solidFill>
                  <a:srgbClr val="A52A2A"/>
                </a:solidFill>
                <a:highlight>
                  <a:srgbClr val="FFFFFF"/>
                </a:highlight>
              </a:rPr>
              <a:t>a:link </a:t>
            </a:r>
            <a:r>
              <a:rPr lang="pt-BR" sz="1700">
                <a:solidFill>
                  <a:schemeClr val="dk1"/>
                </a:solidFill>
                <a:highlight>
                  <a:srgbClr val="FFFFFF"/>
                </a:highlight>
              </a:rPr>
              <a:t>{}</a:t>
            </a:r>
            <a:endParaRPr sz="1700">
              <a:solidFill>
                <a:srgbClr val="008000"/>
              </a:solidFill>
              <a:highlight>
                <a:srgbClr val="FFFFFF"/>
              </a:highlight>
            </a:endParaRPr>
          </a:p>
          <a:p>
            <a:pPr indent="0" lvl="0" marL="457200" rtl="0" algn="l">
              <a:lnSpc>
                <a:spcPct val="115000"/>
              </a:lnSpc>
              <a:spcBef>
                <a:spcPts val="1100"/>
              </a:spcBef>
              <a:spcAft>
                <a:spcPts val="0"/>
              </a:spcAft>
              <a:buSzPts val="1800"/>
              <a:buNone/>
            </a:pPr>
            <a:r>
              <a:rPr lang="pt-BR" sz="1700">
                <a:solidFill>
                  <a:srgbClr val="A52A2A"/>
                </a:solidFill>
                <a:highlight>
                  <a:srgbClr val="FFFFFF"/>
                </a:highlight>
              </a:rPr>
              <a:t>a:visited </a:t>
            </a:r>
            <a:r>
              <a:rPr lang="pt-BR" sz="1700">
                <a:solidFill>
                  <a:schemeClr val="dk1"/>
                </a:solidFill>
                <a:highlight>
                  <a:srgbClr val="FFFFFF"/>
                </a:highlight>
              </a:rPr>
              <a:t>{}</a:t>
            </a:r>
            <a:endParaRPr sz="1700">
              <a:solidFill>
                <a:schemeClr val="dk1"/>
              </a:solidFill>
              <a:highlight>
                <a:srgbClr val="FFFFFF"/>
              </a:highlight>
            </a:endParaRPr>
          </a:p>
          <a:p>
            <a:pPr indent="0" lvl="0" marL="457200" rtl="0" algn="l">
              <a:lnSpc>
                <a:spcPct val="115000"/>
              </a:lnSpc>
              <a:spcBef>
                <a:spcPts val="1100"/>
              </a:spcBef>
              <a:spcAft>
                <a:spcPts val="0"/>
              </a:spcAft>
              <a:buSzPts val="1800"/>
              <a:buNone/>
            </a:pPr>
            <a:r>
              <a:rPr lang="pt-BR" sz="1700">
                <a:solidFill>
                  <a:srgbClr val="A52A2A"/>
                </a:solidFill>
                <a:highlight>
                  <a:srgbClr val="FFFFFF"/>
                </a:highlight>
              </a:rPr>
              <a:t>a:hover </a:t>
            </a:r>
            <a:r>
              <a:rPr lang="pt-BR" sz="1700">
                <a:solidFill>
                  <a:schemeClr val="dk1"/>
                </a:solidFill>
                <a:highlight>
                  <a:srgbClr val="FFFFFF"/>
                </a:highlight>
              </a:rPr>
              <a:t>{}</a:t>
            </a:r>
            <a:endParaRPr sz="1700">
              <a:solidFill>
                <a:schemeClr val="dk1"/>
              </a:solidFill>
              <a:highlight>
                <a:srgbClr val="FFFFFF"/>
              </a:highlight>
            </a:endParaRPr>
          </a:p>
          <a:p>
            <a:pPr indent="0" lvl="0" marL="457200" rtl="0" algn="l">
              <a:lnSpc>
                <a:spcPct val="115000"/>
              </a:lnSpc>
              <a:spcBef>
                <a:spcPts val="1100"/>
              </a:spcBef>
              <a:spcAft>
                <a:spcPts val="0"/>
              </a:spcAft>
              <a:buSzPts val="1800"/>
              <a:buNone/>
            </a:pPr>
            <a:r>
              <a:rPr lang="pt-BR" sz="1700">
                <a:solidFill>
                  <a:srgbClr val="A52A2A"/>
                </a:solidFill>
                <a:highlight>
                  <a:srgbClr val="FFFFFF"/>
                </a:highlight>
              </a:rPr>
              <a:t>a:active </a:t>
            </a:r>
            <a:r>
              <a:rPr lang="pt-BR" sz="1700">
                <a:solidFill>
                  <a:schemeClr val="dk1"/>
                </a:solidFill>
                <a:highlight>
                  <a:srgbClr val="FFFFFF"/>
                </a:highlight>
              </a:rPr>
              <a:t>{}</a:t>
            </a:r>
            <a:endParaRPr sz="1700">
              <a:solidFill>
                <a:srgbClr val="A52A2A"/>
              </a:solidFill>
              <a:highlight>
                <a:srgbClr val="FFFFFF"/>
              </a:highlight>
            </a:endParaRPr>
          </a:p>
          <a:p>
            <a:pPr indent="0" lvl="0" marL="0" rtl="0" algn="ctr">
              <a:lnSpc>
                <a:spcPct val="115000"/>
              </a:lnSpc>
              <a:spcBef>
                <a:spcPts val="1100"/>
              </a:spcBef>
              <a:spcAft>
                <a:spcPts val="1200"/>
              </a:spcAft>
              <a:buSzPts val="1800"/>
              <a:buNone/>
            </a:pPr>
            <a:r>
              <a:rPr lang="pt-BR" u="sng">
                <a:solidFill>
                  <a:schemeClr val="hlink"/>
                </a:solidFill>
                <a:hlinkClick r:id="rId4"/>
              </a:rPr>
              <a:t>Vamos aplicar os exemplos pelo W3School</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5" name="Shape 1015"/>
        <p:cNvGrpSpPr/>
        <p:nvPr/>
      </p:nvGrpSpPr>
      <p:grpSpPr>
        <a:xfrm>
          <a:off x="0" y="0"/>
          <a:ext cx="0" cy="0"/>
          <a:chOff x="0" y="0"/>
          <a:chExt cx="0" cy="0"/>
        </a:xfrm>
      </p:grpSpPr>
      <p:sp>
        <p:nvSpPr>
          <p:cNvPr id="1016" name="Google Shape;1016;p1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Seletores de Pseudo classes</a:t>
            </a:r>
            <a:endParaRPr/>
          </a:p>
        </p:txBody>
      </p:sp>
      <p:sp>
        <p:nvSpPr>
          <p:cNvPr id="1017" name="Google Shape;1017;p15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800"/>
              </a:spcBef>
              <a:spcAft>
                <a:spcPts val="0"/>
              </a:spcAft>
              <a:buClr>
                <a:schemeClr val="dk1"/>
              </a:buClr>
              <a:buSzPts val="1600"/>
              <a:buChar char="●"/>
            </a:pPr>
            <a:r>
              <a:rPr lang="pt-BR" sz="1600">
                <a:solidFill>
                  <a:schemeClr val="dk1"/>
                </a:solidFill>
                <a:highlight>
                  <a:srgbClr val="FFFFFF"/>
                </a:highlight>
              </a:rPr>
              <a:t>As pseudo classes podem ser combinadas com classes HTML:</a:t>
            </a:r>
            <a:endParaRPr sz="1600">
              <a:solidFill>
                <a:schemeClr val="dk1"/>
              </a:solidFill>
              <a:highlight>
                <a:srgbClr val="FFFFFF"/>
              </a:highlight>
            </a:endParaRPr>
          </a:p>
          <a:p>
            <a:pPr indent="0" lvl="0" marL="457200" rtl="0" algn="l">
              <a:lnSpc>
                <a:spcPct val="115000"/>
              </a:lnSpc>
              <a:spcBef>
                <a:spcPts val="1100"/>
              </a:spcBef>
              <a:spcAft>
                <a:spcPts val="0"/>
              </a:spcAft>
              <a:buSzPts val="1800"/>
              <a:buNone/>
            </a:pPr>
            <a:r>
              <a:rPr lang="pt-BR" sz="1600">
                <a:solidFill>
                  <a:srgbClr val="A52A2A"/>
                </a:solidFill>
                <a:highlight>
                  <a:srgbClr val="FFFFFF"/>
                </a:highlight>
              </a:rPr>
              <a:t>a.highlight:hover </a:t>
            </a:r>
            <a:r>
              <a:rPr lang="pt-BR" sz="1600">
                <a:solidFill>
                  <a:schemeClr val="dk1"/>
                </a:solidFill>
                <a:highlight>
                  <a:srgbClr val="FFFFFF"/>
                </a:highlight>
              </a:rPr>
              <a:t>{</a:t>
            </a:r>
            <a:endParaRPr sz="1600">
              <a:solidFill>
                <a:schemeClr val="dk1"/>
              </a:solidFill>
              <a:highlight>
                <a:srgbClr val="FFFFFF"/>
              </a:highlight>
            </a:endParaRPr>
          </a:p>
          <a:p>
            <a:pPr indent="0" lvl="0" marL="457200" rtl="0" algn="l">
              <a:lnSpc>
                <a:spcPct val="115000"/>
              </a:lnSpc>
              <a:spcBef>
                <a:spcPts val="1100"/>
              </a:spcBef>
              <a:spcAft>
                <a:spcPts val="0"/>
              </a:spcAft>
              <a:buSzPts val="1800"/>
              <a:buNone/>
            </a:pPr>
            <a:r>
              <a:rPr lang="pt-BR" sz="1600">
                <a:solidFill>
                  <a:srgbClr val="FF0000"/>
                </a:solidFill>
                <a:highlight>
                  <a:srgbClr val="FFFFFF"/>
                </a:highlight>
              </a:rPr>
              <a:t>  color</a:t>
            </a:r>
            <a:r>
              <a:rPr lang="pt-BR" sz="1600">
                <a:solidFill>
                  <a:schemeClr val="dk1"/>
                </a:solidFill>
                <a:highlight>
                  <a:srgbClr val="FFFFFF"/>
                </a:highlight>
              </a:rPr>
              <a:t>:</a:t>
            </a:r>
            <a:r>
              <a:rPr lang="pt-BR" sz="1600">
                <a:solidFill>
                  <a:srgbClr val="0000CD"/>
                </a:solidFill>
                <a:highlight>
                  <a:srgbClr val="FFFFFF"/>
                </a:highlight>
              </a:rPr>
              <a:t> #ff0000</a:t>
            </a:r>
            <a:r>
              <a:rPr lang="pt-BR" sz="1600">
                <a:solidFill>
                  <a:schemeClr val="dk1"/>
                </a:solidFill>
                <a:highlight>
                  <a:srgbClr val="FFFFFF"/>
                </a:highlight>
              </a:rPr>
              <a:t>;</a:t>
            </a:r>
            <a:endParaRPr sz="1600">
              <a:solidFill>
                <a:schemeClr val="dk1"/>
              </a:solidFill>
              <a:highlight>
                <a:srgbClr val="FFFFFF"/>
              </a:highlight>
            </a:endParaRPr>
          </a:p>
          <a:p>
            <a:pPr indent="0" lvl="0" marL="457200" rtl="0" algn="l">
              <a:lnSpc>
                <a:spcPct val="115000"/>
              </a:lnSpc>
              <a:spcBef>
                <a:spcPts val="1100"/>
              </a:spcBef>
              <a:spcAft>
                <a:spcPts val="0"/>
              </a:spcAft>
              <a:buSzPts val="1800"/>
              <a:buNone/>
            </a:pPr>
            <a:r>
              <a:rPr lang="pt-BR" sz="1600">
                <a:solidFill>
                  <a:schemeClr val="dk1"/>
                </a:solidFill>
                <a:highlight>
                  <a:srgbClr val="FFFFFF"/>
                </a:highlight>
              </a:rPr>
              <a:t>}</a:t>
            </a:r>
            <a:endParaRPr sz="1600">
              <a:solidFill>
                <a:schemeClr val="dk1"/>
              </a:solidFill>
              <a:highlight>
                <a:srgbClr val="FFFFFF"/>
              </a:highlight>
            </a:endParaRPr>
          </a:p>
          <a:p>
            <a:pPr indent="0" lvl="0" marL="457200" rtl="0" algn="l">
              <a:lnSpc>
                <a:spcPct val="115000"/>
              </a:lnSpc>
              <a:spcBef>
                <a:spcPts val="1100"/>
              </a:spcBef>
              <a:spcAft>
                <a:spcPts val="0"/>
              </a:spcAft>
              <a:buSzPts val="1800"/>
              <a:buNone/>
            </a:pPr>
            <a:r>
              <a:t/>
            </a:r>
            <a:endParaRPr sz="1600">
              <a:solidFill>
                <a:schemeClr val="dk1"/>
              </a:solidFill>
              <a:highlight>
                <a:srgbClr val="FFFFFF"/>
              </a:highlight>
            </a:endParaRPr>
          </a:p>
          <a:p>
            <a:pPr indent="0" lvl="0" marL="0" rtl="0" algn="ctr">
              <a:lnSpc>
                <a:spcPct val="115000"/>
              </a:lnSpc>
              <a:spcBef>
                <a:spcPts val="1100"/>
              </a:spcBef>
              <a:spcAft>
                <a:spcPts val="0"/>
              </a:spcAft>
              <a:buClr>
                <a:schemeClr val="dk1"/>
              </a:buClr>
              <a:buSzPts val="1100"/>
              <a:buFont typeface="Arial"/>
              <a:buNone/>
            </a:pPr>
            <a:r>
              <a:rPr lang="pt-BR" u="sng">
                <a:solidFill>
                  <a:schemeClr val="hlink"/>
                </a:solidFill>
                <a:hlinkClick r:id="rId4"/>
              </a:rPr>
              <a:t>Vamos aplicar os exemplos pelo W3School</a:t>
            </a:r>
            <a:endParaRPr sz="1600">
              <a:solidFill>
                <a:schemeClr val="dk1"/>
              </a:solidFill>
              <a:highlight>
                <a:srgbClr val="FFFFFF"/>
              </a:highlight>
            </a:endParaRPr>
          </a:p>
          <a:p>
            <a:pPr indent="0" lvl="0" marL="0" rtl="0" algn="ctr">
              <a:lnSpc>
                <a:spcPct val="115000"/>
              </a:lnSpc>
              <a:spcBef>
                <a:spcPts val="1200"/>
              </a:spcBef>
              <a:spcAft>
                <a:spcPts val="1200"/>
              </a:spcAft>
              <a:buSzPts val="1800"/>
              <a:buNone/>
            </a:pPr>
            <a:r>
              <a:t/>
            </a:r>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1" name="Shape 1021"/>
        <p:cNvGrpSpPr/>
        <p:nvPr/>
      </p:nvGrpSpPr>
      <p:grpSpPr>
        <a:xfrm>
          <a:off x="0" y="0"/>
          <a:ext cx="0" cy="0"/>
          <a:chOff x="0" y="0"/>
          <a:chExt cx="0" cy="0"/>
        </a:xfrm>
      </p:grpSpPr>
      <p:sp>
        <p:nvSpPr>
          <p:cNvPr id="1022" name="Google Shape;1022;p15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Seletores de Pseudo classes</a:t>
            </a:r>
            <a:endParaRPr/>
          </a:p>
        </p:txBody>
      </p:sp>
      <p:sp>
        <p:nvSpPr>
          <p:cNvPr id="1023" name="Google Shape;1023;p15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800"/>
              </a:spcBef>
              <a:spcAft>
                <a:spcPts val="0"/>
              </a:spcAft>
              <a:buClr>
                <a:schemeClr val="dk1"/>
              </a:buClr>
              <a:buSzPts val="1600"/>
              <a:buChar char="●"/>
            </a:pPr>
            <a:r>
              <a:rPr lang="pt-BR" sz="1600">
                <a:solidFill>
                  <a:schemeClr val="dk1"/>
                </a:solidFill>
                <a:highlight>
                  <a:srgbClr val="FFFFFF"/>
                </a:highlight>
              </a:rPr>
              <a:t>Um exemplo de uso da </a:t>
            </a:r>
            <a:r>
              <a:rPr lang="pt-BR" sz="1600">
                <a:solidFill>
                  <a:srgbClr val="DC143C"/>
                </a:solidFill>
              </a:rPr>
              <a:t>:hover </a:t>
            </a:r>
            <a:r>
              <a:rPr lang="pt-BR" sz="1600">
                <a:solidFill>
                  <a:schemeClr val="dk1"/>
                </a:solidFill>
                <a:highlight>
                  <a:srgbClr val="FFFFFF"/>
                </a:highlight>
              </a:rPr>
              <a:t>pseudo-classe em um elemento &lt;div&gt;:</a:t>
            </a:r>
            <a:endParaRPr sz="1600">
              <a:solidFill>
                <a:schemeClr val="dk1"/>
              </a:solidFill>
              <a:highlight>
                <a:srgbClr val="FFFFFF"/>
              </a:highlight>
            </a:endParaRPr>
          </a:p>
          <a:p>
            <a:pPr indent="0" lvl="0" marL="457200" rtl="0" algn="l">
              <a:lnSpc>
                <a:spcPct val="115000"/>
              </a:lnSpc>
              <a:spcBef>
                <a:spcPts val="1100"/>
              </a:spcBef>
              <a:spcAft>
                <a:spcPts val="0"/>
              </a:spcAft>
              <a:buSzPts val="1800"/>
              <a:buNone/>
            </a:pPr>
            <a:r>
              <a:rPr lang="pt-BR" sz="1600">
                <a:solidFill>
                  <a:srgbClr val="A52A2A"/>
                </a:solidFill>
                <a:highlight>
                  <a:srgbClr val="FFFFFF"/>
                </a:highlight>
              </a:rPr>
              <a:t>div:hover </a:t>
            </a:r>
            <a:r>
              <a:rPr lang="pt-BR" sz="1600">
                <a:solidFill>
                  <a:schemeClr val="dk1"/>
                </a:solidFill>
                <a:highlight>
                  <a:srgbClr val="FFFFFF"/>
                </a:highlight>
              </a:rPr>
              <a:t>{</a:t>
            </a:r>
            <a:endParaRPr sz="1600">
              <a:solidFill>
                <a:schemeClr val="dk1"/>
              </a:solidFill>
              <a:highlight>
                <a:srgbClr val="FFFFFF"/>
              </a:highlight>
            </a:endParaRPr>
          </a:p>
          <a:p>
            <a:pPr indent="0" lvl="0" marL="457200" rtl="0" algn="l">
              <a:lnSpc>
                <a:spcPct val="115000"/>
              </a:lnSpc>
              <a:spcBef>
                <a:spcPts val="1100"/>
              </a:spcBef>
              <a:spcAft>
                <a:spcPts val="0"/>
              </a:spcAft>
              <a:buSzPts val="1800"/>
              <a:buNone/>
            </a:pPr>
            <a:r>
              <a:rPr lang="pt-BR" sz="1600">
                <a:solidFill>
                  <a:srgbClr val="FF0000"/>
                </a:solidFill>
                <a:highlight>
                  <a:srgbClr val="FFFFFF"/>
                </a:highlight>
              </a:rPr>
              <a:t>  background-color</a:t>
            </a:r>
            <a:r>
              <a:rPr lang="pt-BR" sz="1600">
                <a:solidFill>
                  <a:schemeClr val="dk1"/>
                </a:solidFill>
                <a:highlight>
                  <a:srgbClr val="FFFFFF"/>
                </a:highlight>
              </a:rPr>
              <a:t>:</a:t>
            </a:r>
            <a:r>
              <a:rPr lang="pt-BR" sz="1600">
                <a:solidFill>
                  <a:srgbClr val="0000CD"/>
                </a:solidFill>
                <a:highlight>
                  <a:srgbClr val="FFFFFF"/>
                </a:highlight>
              </a:rPr>
              <a:t> blue</a:t>
            </a:r>
            <a:r>
              <a:rPr lang="pt-BR" sz="1600">
                <a:solidFill>
                  <a:schemeClr val="dk1"/>
                </a:solidFill>
                <a:highlight>
                  <a:srgbClr val="FFFFFF"/>
                </a:highlight>
              </a:rPr>
              <a:t>;</a:t>
            </a:r>
            <a:endParaRPr sz="1600">
              <a:solidFill>
                <a:schemeClr val="dk1"/>
              </a:solidFill>
              <a:highlight>
                <a:srgbClr val="FFFFFF"/>
              </a:highlight>
            </a:endParaRPr>
          </a:p>
          <a:p>
            <a:pPr indent="0" lvl="0" marL="457200" rtl="0" algn="l">
              <a:lnSpc>
                <a:spcPct val="115000"/>
              </a:lnSpc>
              <a:spcBef>
                <a:spcPts val="1100"/>
              </a:spcBef>
              <a:spcAft>
                <a:spcPts val="0"/>
              </a:spcAft>
              <a:buSzPts val="1800"/>
              <a:buNone/>
            </a:pPr>
            <a:r>
              <a:rPr lang="pt-BR" sz="1600">
                <a:solidFill>
                  <a:schemeClr val="dk1"/>
                </a:solidFill>
                <a:highlight>
                  <a:srgbClr val="FFFFFF"/>
                </a:highlight>
              </a:rPr>
              <a:t>}</a:t>
            </a:r>
            <a:endParaRPr sz="1600">
              <a:solidFill>
                <a:srgbClr val="A52A2A"/>
              </a:solidFill>
              <a:highlight>
                <a:srgbClr val="FFFFFF"/>
              </a:highlight>
            </a:endParaRPr>
          </a:p>
          <a:p>
            <a:pPr indent="0" lvl="0" marL="457200" rtl="0" algn="l">
              <a:lnSpc>
                <a:spcPct val="115000"/>
              </a:lnSpc>
              <a:spcBef>
                <a:spcPts val="1100"/>
              </a:spcBef>
              <a:spcAft>
                <a:spcPts val="0"/>
              </a:spcAft>
              <a:buSzPts val="1800"/>
              <a:buNone/>
            </a:pPr>
            <a:r>
              <a:t/>
            </a:r>
            <a:endParaRPr sz="1600">
              <a:solidFill>
                <a:schemeClr val="dk1"/>
              </a:solidFill>
              <a:highlight>
                <a:srgbClr val="FFFFFF"/>
              </a:highlight>
            </a:endParaRPr>
          </a:p>
          <a:p>
            <a:pPr indent="0" lvl="0" marL="0" rtl="0" algn="ctr">
              <a:lnSpc>
                <a:spcPct val="115000"/>
              </a:lnSpc>
              <a:spcBef>
                <a:spcPts val="1100"/>
              </a:spcBef>
              <a:spcAft>
                <a:spcPts val="0"/>
              </a:spcAft>
              <a:buSzPts val="1800"/>
              <a:buNone/>
            </a:pPr>
            <a:r>
              <a:rPr lang="pt-BR" u="sng">
                <a:solidFill>
                  <a:schemeClr val="hlink"/>
                </a:solidFill>
                <a:hlinkClick r:id="rId4"/>
              </a:rPr>
              <a:t>Vamos aplicar os exemplos pelo W3School</a:t>
            </a:r>
            <a:endParaRPr sz="1600">
              <a:solidFill>
                <a:schemeClr val="dk1"/>
              </a:solidFill>
              <a:highlight>
                <a:srgbClr val="FFFFFF"/>
              </a:highlight>
            </a:endParaRPr>
          </a:p>
          <a:p>
            <a:pPr indent="0" lvl="0" marL="0" rtl="0" algn="ctr">
              <a:lnSpc>
                <a:spcPct val="115000"/>
              </a:lnSpc>
              <a:spcBef>
                <a:spcPts val="1200"/>
              </a:spcBef>
              <a:spcAft>
                <a:spcPts val="1200"/>
              </a:spcAft>
              <a:buSzPts val="1800"/>
              <a:buNone/>
            </a:pPr>
            <a:r>
              <a:t/>
            </a:r>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7" name="Shape 1027"/>
        <p:cNvGrpSpPr/>
        <p:nvPr/>
      </p:nvGrpSpPr>
      <p:grpSpPr>
        <a:xfrm>
          <a:off x="0" y="0"/>
          <a:ext cx="0" cy="0"/>
          <a:chOff x="0" y="0"/>
          <a:chExt cx="0" cy="0"/>
        </a:xfrm>
      </p:grpSpPr>
      <p:sp>
        <p:nvSpPr>
          <p:cNvPr id="1028" name="Google Shape;1028;p15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Seletores de Pseudo classes</a:t>
            </a:r>
            <a:endParaRPr/>
          </a:p>
        </p:txBody>
      </p:sp>
      <p:sp>
        <p:nvSpPr>
          <p:cNvPr id="1029" name="Google Shape;1029;p15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115000"/>
              </a:lnSpc>
              <a:spcBef>
                <a:spcPts val="800"/>
              </a:spcBef>
              <a:spcAft>
                <a:spcPts val="0"/>
              </a:spcAft>
              <a:buClr>
                <a:schemeClr val="dk1"/>
              </a:buClr>
              <a:buSzPts val="1800"/>
              <a:buChar char="●"/>
            </a:pPr>
            <a:r>
              <a:rPr lang="pt-BR">
                <a:solidFill>
                  <a:schemeClr val="dk1"/>
                </a:solidFill>
                <a:highlight>
                  <a:srgbClr val="FFFFFF"/>
                </a:highlight>
              </a:rPr>
              <a:t>Pseudo classe do primeiro filho</a:t>
            </a:r>
            <a:endParaRPr>
              <a:solidFill>
                <a:schemeClr val="dk1"/>
              </a:solidFill>
              <a:highlight>
                <a:srgbClr val="FFFFFF"/>
              </a:highlight>
            </a:endParaRPr>
          </a:p>
          <a:p>
            <a:pPr indent="-342900" lvl="0" marL="457200" rtl="0" algn="l">
              <a:lnSpc>
                <a:spcPct val="115000"/>
              </a:lnSpc>
              <a:spcBef>
                <a:spcPts val="0"/>
              </a:spcBef>
              <a:spcAft>
                <a:spcPts val="0"/>
              </a:spcAft>
              <a:buClr>
                <a:schemeClr val="dk1"/>
              </a:buClr>
              <a:buSzPts val="1800"/>
              <a:buChar char="●"/>
            </a:pPr>
            <a:r>
              <a:rPr lang="pt-BR">
                <a:solidFill>
                  <a:schemeClr val="dk1"/>
                </a:solidFill>
                <a:highlight>
                  <a:srgbClr val="FFFFFF"/>
                </a:highlight>
              </a:rPr>
              <a:t>A pseudoclasse </a:t>
            </a:r>
            <a:r>
              <a:rPr lang="pt-BR">
                <a:solidFill>
                  <a:srgbClr val="DC143C"/>
                </a:solidFill>
              </a:rPr>
              <a:t>:first-child </a:t>
            </a:r>
            <a:r>
              <a:rPr lang="pt-BR">
                <a:solidFill>
                  <a:schemeClr val="dk1"/>
                </a:solidFill>
                <a:highlight>
                  <a:srgbClr val="FFFFFF"/>
                </a:highlight>
              </a:rPr>
              <a:t>corresponde a um elemento especificado que é o primeiro filho de outro elemento.</a:t>
            </a:r>
            <a:endParaRPr>
              <a:solidFill>
                <a:schemeClr val="dk1"/>
              </a:solidFill>
              <a:highlight>
                <a:srgbClr val="FFFFFF"/>
              </a:highlight>
            </a:endParaRPr>
          </a:p>
          <a:p>
            <a:pPr indent="0" lvl="0" marL="457200" rtl="0" algn="l">
              <a:lnSpc>
                <a:spcPct val="115000"/>
              </a:lnSpc>
              <a:spcBef>
                <a:spcPts val="1100"/>
              </a:spcBef>
              <a:spcAft>
                <a:spcPts val="0"/>
              </a:spcAft>
              <a:buSzPts val="1800"/>
              <a:buNone/>
            </a:pPr>
            <a:r>
              <a:rPr lang="pt-BR" sz="1600">
                <a:solidFill>
                  <a:srgbClr val="A52A2A"/>
                </a:solidFill>
                <a:highlight>
                  <a:srgbClr val="FFFFFF"/>
                </a:highlight>
              </a:rPr>
              <a:t>p:first-child </a:t>
            </a:r>
            <a:r>
              <a:rPr lang="pt-BR" sz="1600">
                <a:solidFill>
                  <a:schemeClr val="dk1"/>
                </a:solidFill>
                <a:highlight>
                  <a:srgbClr val="FFFFFF"/>
                </a:highlight>
              </a:rPr>
              <a:t>{</a:t>
            </a:r>
            <a:endParaRPr sz="1600">
              <a:solidFill>
                <a:schemeClr val="dk1"/>
              </a:solidFill>
              <a:highlight>
                <a:srgbClr val="FFFFFF"/>
              </a:highlight>
            </a:endParaRPr>
          </a:p>
          <a:p>
            <a:pPr indent="0" lvl="0" marL="457200" rtl="0" algn="l">
              <a:lnSpc>
                <a:spcPct val="115000"/>
              </a:lnSpc>
              <a:spcBef>
                <a:spcPts val="1100"/>
              </a:spcBef>
              <a:spcAft>
                <a:spcPts val="0"/>
              </a:spcAft>
              <a:buSzPts val="1800"/>
              <a:buNone/>
            </a:pPr>
            <a:r>
              <a:rPr lang="pt-BR" sz="1600">
                <a:solidFill>
                  <a:srgbClr val="FF0000"/>
                </a:solidFill>
                <a:highlight>
                  <a:srgbClr val="FFFFFF"/>
                </a:highlight>
              </a:rPr>
              <a:t>  color</a:t>
            </a:r>
            <a:r>
              <a:rPr lang="pt-BR" sz="1600">
                <a:solidFill>
                  <a:schemeClr val="dk1"/>
                </a:solidFill>
                <a:highlight>
                  <a:srgbClr val="FFFFFF"/>
                </a:highlight>
              </a:rPr>
              <a:t>:</a:t>
            </a:r>
            <a:r>
              <a:rPr lang="pt-BR" sz="1600">
                <a:solidFill>
                  <a:srgbClr val="0000CD"/>
                </a:solidFill>
                <a:highlight>
                  <a:srgbClr val="FFFFFF"/>
                </a:highlight>
              </a:rPr>
              <a:t> blue</a:t>
            </a:r>
            <a:r>
              <a:rPr lang="pt-BR" sz="1600">
                <a:solidFill>
                  <a:schemeClr val="dk1"/>
                </a:solidFill>
                <a:highlight>
                  <a:srgbClr val="FFFFFF"/>
                </a:highlight>
              </a:rPr>
              <a:t>;</a:t>
            </a:r>
            <a:endParaRPr sz="1600">
              <a:solidFill>
                <a:schemeClr val="dk1"/>
              </a:solidFill>
              <a:highlight>
                <a:srgbClr val="FFFFFF"/>
              </a:highlight>
            </a:endParaRPr>
          </a:p>
          <a:p>
            <a:pPr indent="0" lvl="0" marL="457200" rtl="0" algn="l">
              <a:lnSpc>
                <a:spcPct val="115000"/>
              </a:lnSpc>
              <a:spcBef>
                <a:spcPts val="1100"/>
              </a:spcBef>
              <a:spcAft>
                <a:spcPts val="0"/>
              </a:spcAft>
              <a:buSzPts val="1800"/>
              <a:buNone/>
            </a:pPr>
            <a:r>
              <a:rPr lang="pt-BR" sz="1600">
                <a:solidFill>
                  <a:schemeClr val="dk1"/>
                </a:solidFill>
                <a:highlight>
                  <a:srgbClr val="FFFFFF"/>
                </a:highlight>
              </a:rPr>
              <a:t>}</a:t>
            </a:r>
            <a:endParaRPr sz="1600">
              <a:solidFill>
                <a:srgbClr val="A52A2A"/>
              </a:solidFill>
              <a:highlight>
                <a:srgbClr val="FFFFFF"/>
              </a:highlight>
            </a:endParaRPr>
          </a:p>
          <a:p>
            <a:pPr indent="0" lvl="0" marL="457200" rtl="0" algn="l">
              <a:lnSpc>
                <a:spcPct val="115000"/>
              </a:lnSpc>
              <a:spcBef>
                <a:spcPts val="1100"/>
              </a:spcBef>
              <a:spcAft>
                <a:spcPts val="0"/>
              </a:spcAft>
              <a:buSzPts val="1800"/>
              <a:buNone/>
            </a:pPr>
            <a:r>
              <a:t/>
            </a:r>
            <a:endParaRPr sz="1600">
              <a:solidFill>
                <a:schemeClr val="dk1"/>
              </a:solidFill>
              <a:highlight>
                <a:srgbClr val="FFFFFF"/>
              </a:highlight>
            </a:endParaRPr>
          </a:p>
          <a:p>
            <a:pPr indent="0" lvl="0" marL="0" rtl="0" algn="ctr">
              <a:lnSpc>
                <a:spcPct val="115000"/>
              </a:lnSpc>
              <a:spcBef>
                <a:spcPts val="1100"/>
              </a:spcBef>
              <a:spcAft>
                <a:spcPts val="0"/>
              </a:spcAft>
              <a:buSzPts val="1800"/>
              <a:buNone/>
            </a:pPr>
            <a:r>
              <a:rPr lang="pt-BR" u="sng">
                <a:solidFill>
                  <a:schemeClr val="hlink"/>
                </a:solidFill>
                <a:hlinkClick r:id="rId4"/>
              </a:rPr>
              <a:t>Vamos aplicar os exemplos pelo W3School</a:t>
            </a:r>
            <a:endParaRPr sz="1600">
              <a:solidFill>
                <a:schemeClr val="dk1"/>
              </a:solidFill>
              <a:highlight>
                <a:srgbClr val="FFFFFF"/>
              </a:highlight>
            </a:endParaRPr>
          </a:p>
          <a:p>
            <a:pPr indent="0" lvl="0" marL="0" rtl="0" algn="ctr">
              <a:lnSpc>
                <a:spcPct val="115000"/>
              </a:lnSpc>
              <a:spcBef>
                <a:spcPts val="1200"/>
              </a:spcBef>
              <a:spcAft>
                <a:spcPts val="1200"/>
              </a:spcAft>
              <a:buSzPts val="1800"/>
              <a:buNone/>
            </a:pPr>
            <a:r>
              <a:t/>
            </a:r>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sp>
        <p:nvSpPr>
          <p:cNvPr id="1034" name="Google Shape;1034;p16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Seletores de Pseudo classes</a:t>
            </a:r>
            <a:endParaRPr/>
          </a:p>
        </p:txBody>
      </p:sp>
      <p:sp>
        <p:nvSpPr>
          <p:cNvPr id="1035" name="Google Shape;1035;p16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20000"/>
              </a:lnSpc>
              <a:spcBef>
                <a:spcPts val="0"/>
              </a:spcBef>
              <a:spcAft>
                <a:spcPts val="0"/>
              </a:spcAft>
              <a:buClr>
                <a:schemeClr val="dk1"/>
              </a:buClr>
              <a:buSzPts val="1100"/>
              <a:buFont typeface="Arial"/>
              <a:buNone/>
            </a:pPr>
            <a:r>
              <a:rPr b="1" lang="pt-BR" sz="1700">
                <a:solidFill>
                  <a:schemeClr val="hlink"/>
                </a:solidFill>
                <a:highlight>
                  <a:srgbClr val="FFFFFF"/>
                </a:highlight>
                <a:uFill>
                  <a:noFill/>
                </a:uFill>
                <a:hlinkClick r:id="rId4"/>
              </a:rPr>
              <a:t>Índice de pseudo-classes padrão</a:t>
            </a:r>
            <a:r>
              <a:rPr b="1" lang="pt-BR" sz="1700">
                <a:solidFill>
                  <a:srgbClr val="1B1B1B"/>
                </a:solidFill>
                <a:highlight>
                  <a:srgbClr val="FFFFFF"/>
                </a:highlight>
              </a:rPr>
              <a:t> (Documentação MDN)</a:t>
            </a:r>
            <a:endParaRPr b="1" sz="1700">
              <a:solidFill>
                <a:srgbClr val="1B1B1B"/>
              </a:solidFill>
              <a:highlight>
                <a:srgbClr val="FFFFFF"/>
              </a:highlight>
            </a:endParaRPr>
          </a:p>
          <a:p>
            <a:pPr indent="0" lvl="0" marL="457200" rtl="0" algn="l">
              <a:lnSpc>
                <a:spcPct val="115000"/>
              </a:lnSpc>
              <a:spcBef>
                <a:spcPts val="2300"/>
              </a:spcBef>
              <a:spcAft>
                <a:spcPts val="0"/>
              </a:spcAft>
              <a:buSzPts val="1800"/>
              <a:buNone/>
            </a:pPr>
            <a:r>
              <a:t/>
            </a:r>
            <a:endParaRPr sz="1200" u="sng">
              <a:solidFill>
                <a:srgbClr val="005282"/>
              </a:solidFill>
              <a:highlight>
                <a:srgbClr val="F4F4F4"/>
              </a:highlight>
              <a:latin typeface="Courier New"/>
              <a:ea typeface="Courier New"/>
              <a:cs typeface="Courier New"/>
              <a:sym typeface="Courier New"/>
            </a:endParaRPr>
          </a:p>
          <a:p>
            <a:pPr indent="0" lvl="0" marL="457200" rtl="0" algn="l">
              <a:lnSpc>
                <a:spcPct val="115000"/>
              </a:lnSpc>
              <a:spcBef>
                <a:spcPts val="5400"/>
              </a:spcBef>
              <a:spcAft>
                <a:spcPts val="0"/>
              </a:spcAft>
              <a:buSzPts val="1800"/>
              <a:buNone/>
            </a:pPr>
            <a:r>
              <a:t/>
            </a:r>
            <a:endParaRPr sz="2400">
              <a:solidFill>
                <a:schemeClr val="dk1"/>
              </a:solidFill>
              <a:highlight>
                <a:srgbClr val="FFFFFF"/>
              </a:highlight>
            </a:endParaRPr>
          </a:p>
          <a:p>
            <a:pPr indent="0" lvl="0" marL="0" rtl="0" algn="l">
              <a:lnSpc>
                <a:spcPct val="115000"/>
              </a:lnSpc>
              <a:spcBef>
                <a:spcPts val="1100"/>
              </a:spcBef>
              <a:spcAft>
                <a:spcPts val="1200"/>
              </a:spcAft>
              <a:buSzPts val="1800"/>
              <a:buNone/>
            </a:pPr>
            <a:r>
              <a:t/>
            </a:r>
            <a:endParaRPr/>
          </a:p>
        </p:txBody>
      </p:sp>
      <p:sp>
        <p:nvSpPr>
          <p:cNvPr id="1036" name="Google Shape;1036;p160"/>
          <p:cNvSpPr txBox="1"/>
          <p:nvPr/>
        </p:nvSpPr>
        <p:spPr>
          <a:xfrm>
            <a:off x="495750" y="1690675"/>
            <a:ext cx="2206200" cy="33741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15000"/>
              </a:lnSpc>
              <a:spcBef>
                <a:spcPts val="1200"/>
              </a:spcBef>
              <a:spcAft>
                <a:spcPts val="0"/>
              </a:spcAft>
              <a:buClr>
                <a:srgbClr val="1B1B1B"/>
              </a:buClr>
              <a:buSzPts val="1400"/>
              <a:buFont typeface="Arial"/>
              <a:buChar char="●"/>
            </a:pPr>
            <a:r>
              <a:rPr b="0" i="0" lang="pt-BR" sz="1400" u="sng" cap="none" strike="noStrike">
                <a:solidFill>
                  <a:schemeClr val="hlink"/>
                </a:solidFill>
                <a:latin typeface="Arial"/>
                <a:ea typeface="Arial"/>
                <a:cs typeface="Arial"/>
                <a:sym typeface="Arial"/>
                <a:hlinkClick r:id="rId5"/>
              </a:rPr>
              <a:t>:active</a:t>
            </a:r>
            <a:endParaRPr b="0" i="0" sz="1400" u="sng" cap="none" strike="noStrike">
              <a:solidFill>
                <a:srgbClr val="005282"/>
              </a:solidFill>
              <a:latin typeface="Arial"/>
              <a:ea typeface="Arial"/>
              <a:cs typeface="Arial"/>
              <a:sym typeface="Arial"/>
            </a:endParaRPr>
          </a:p>
          <a:p>
            <a:pPr indent="-317500" lvl="0" marL="457200" marR="0" rtl="0" algn="l">
              <a:lnSpc>
                <a:spcPct val="115000"/>
              </a:lnSpc>
              <a:spcBef>
                <a:spcPts val="0"/>
              </a:spcBef>
              <a:spcAft>
                <a:spcPts val="0"/>
              </a:spcAft>
              <a:buClr>
                <a:srgbClr val="1B1B1B"/>
              </a:buClr>
              <a:buSzPts val="1400"/>
              <a:buFont typeface="Arial"/>
              <a:buChar char="●"/>
            </a:pPr>
            <a:r>
              <a:rPr b="0" i="0" lang="pt-BR" sz="1400" u="sng" cap="none" strike="noStrike">
                <a:solidFill>
                  <a:schemeClr val="hlink"/>
                </a:solidFill>
                <a:latin typeface="Arial"/>
                <a:ea typeface="Arial"/>
                <a:cs typeface="Arial"/>
                <a:sym typeface="Arial"/>
                <a:hlinkClick r:id="rId6"/>
              </a:rPr>
              <a:t>:checked</a:t>
            </a:r>
            <a:endParaRPr b="0" i="0" sz="1400" u="sng" cap="none" strike="noStrike">
              <a:solidFill>
                <a:srgbClr val="005282"/>
              </a:solidFill>
              <a:latin typeface="Arial"/>
              <a:ea typeface="Arial"/>
              <a:cs typeface="Arial"/>
              <a:sym typeface="Arial"/>
            </a:endParaRPr>
          </a:p>
          <a:p>
            <a:pPr indent="-317500" lvl="0" marL="457200" marR="0" rtl="0" algn="l">
              <a:lnSpc>
                <a:spcPct val="115000"/>
              </a:lnSpc>
              <a:spcBef>
                <a:spcPts val="0"/>
              </a:spcBef>
              <a:spcAft>
                <a:spcPts val="0"/>
              </a:spcAft>
              <a:buClr>
                <a:srgbClr val="1B1B1B"/>
              </a:buClr>
              <a:buSzPts val="1400"/>
              <a:buFont typeface="Arial"/>
              <a:buChar char="●"/>
            </a:pPr>
            <a:r>
              <a:rPr b="0" i="0" lang="pt-BR" sz="1400" u="sng" cap="none" strike="noStrike">
                <a:solidFill>
                  <a:schemeClr val="hlink"/>
                </a:solidFill>
                <a:latin typeface="Arial"/>
                <a:ea typeface="Arial"/>
                <a:cs typeface="Arial"/>
                <a:sym typeface="Arial"/>
                <a:hlinkClick r:id="rId7"/>
              </a:rPr>
              <a:t>:default (en-US)</a:t>
            </a:r>
            <a:endParaRPr b="0" i="0" sz="1400" u="sng" cap="none" strike="noStrike">
              <a:solidFill>
                <a:srgbClr val="005282"/>
              </a:solidFill>
              <a:latin typeface="Arial"/>
              <a:ea typeface="Arial"/>
              <a:cs typeface="Arial"/>
              <a:sym typeface="Arial"/>
            </a:endParaRPr>
          </a:p>
          <a:p>
            <a:pPr indent="-317500" lvl="0" marL="457200" marR="0" rtl="0" algn="l">
              <a:lnSpc>
                <a:spcPct val="115000"/>
              </a:lnSpc>
              <a:spcBef>
                <a:spcPts val="0"/>
              </a:spcBef>
              <a:spcAft>
                <a:spcPts val="0"/>
              </a:spcAft>
              <a:buClr>
                <a:srgbClr val="1B1B1B"/>
              </a:buClr>
              <a:buSzPts val="1400"/>
              <a:buFont typeface="Arial"/>
              <a:buChar char="●"/>
            </a:pPr>
            <a:r>
              <a:rPr b="0" i="0" lang="pt-BR" sz="1400" u="sng" cap="none" strike="noStrike">
                <a:solidFill>
                  <a:schemeClr val="hlink"/>
                </a:solidFill>
                <a:latin typeface="Arial"/>
                <a:ea typeface="Arial"/>
                <a:cs typeface="Arial"/>
                <a:sym typeface="Arial"/>
                <a:hlinkClick r:id="rId8"/>
              </a:rPr>
              <a:t>:dir() (en-US)</a:t>
            </a:r>
            <a:endParaRPr b="0" i="0" sz="1400" u="sng" cap="none" strike="noStrike">
              <a:solidFill>
                <a:srgbClr val="005282"/>
              </a:solidFill>
              <a:latin typeface="Arial"/>
              <a:ea typeface="Arial"/>
              <a:cs typeface="Arial"/>
              <a:sym typeface="Arial"/>
            </a:endParaRPr>
          </a:p>
          <a:p>
            <a:pPr indent="-317500" lvl="0" marL="457200" marR="0" rtl="0" algn="l">
              <a:lnSpc>
                <a:spcPct val="115000"/>
              </a:lnSpc>
              <a:spcBef>
                <a:spcPts val="0"/>
              </a:spcBef>
              <a:spcAft>
                <a:spcPts val="0"/>
              </a:spcAft>
              <a:buClr>
                <a:srgbClr val="1B1B1B"/>
              </a:buClr>
              <a:buSzPts val="1400"/>
              <a:buFont typeface="Arial"/>
              <a:buChar char="●"/>
            </a:pPr>
            <a:r>
              <a:rPr b="0" i="0" lang="pt-BR" sz="1400" u="sng" cap="none" strike="noStrike">
                <a:solidFill>
                  <a:schemeClr val="hlink"/>
                </a:solidFill>
                <a:latin typeface="Arial"/>
                <a:ea typeface="Arial"/>
                <a:cs typeface="Arial"/>
                <a:sym typeface="Arial"/>
                <a:hlinkClick r:id="rId9"/>
              </a:rPr>
              <a:t>:disabled</a:t>
            </a:r>
            <a:endParaRPr b="0" i="0" sz="1400" u="sng" cap="none" strike="noStrike">
              <a:solidFill>
                <a:srgbClr val="005282"/>
              </a:solidFill>
              <a:latin typeface="Arial"/>
              <a:ea typeface="Arial"/>
              <a:cs typeface="Arial"/>
              <a:sym typeface="Arial"/>
            </a:endParaRPr>
          </a:p>
          <a:p>
            <a:pPr indent="-317500" lvl="0" marL="457200" marR="0" rtl="0" algn="l">
              <a:lnSpc>
                <a:spcPct val="115000"/>
              </a:lnSpc>
              <a:spcBef>
                <a:spcPts val="0"/>
              </a:spcBef>
              <a:spcAft>
                <a:spcPts val="0"/>
              </a:spcAft>
              <a:buClr>
                <a:srgbClr val="1B1B1B"/>
              </a:buClr>
              <a:buSzPts val="1400"/>
              <a:buFont typeface="Arial"/>
              <a:buChar char="●"/>
            </a:pPr>
            <a:r>
              <a:rPr b="0" i="0" lang="pt-BR" sz="1400" u="sng" cap="none" strike="noStrike">
                <a:solidFill>
                  <a:schemeClr val="hlink"/>
                </a:solidFill>
                <a:latin typeface="Arial"/>
                <a:ea typeface="Arial"/>
                <a:cs typeface="Arial"/>
                <a:sym typeface="Arial"/>
                <a:hlinkClick r:id="rId10"/>
              </a:rPr>
              <a:t>:empty</a:t>
            </a:r>
            <a:endParaRPr b="0" i="0" sz="1400" u="sng" cap="none" strike="noStrike">
              <a:solidFill>
                <a:srgbClr val="005282"/>
              </a:solidFill>
              <a:latin typeface="Arial"/>
              <a:ea typeface="Arial"/>
              <a:cs typeface="Arial"/>
              <a:sym typeface="Arial"/>
            </a:endParaRPr>
          </a:p>
          <a:p>
            <a:pPr indent="-317500" lvl="0" marL="457200" marR="0" rtl="0" algn="l">
              <a:lnSpc>
                <a:spcPct val="115000"/>
              </a:lnSpc>
              <a:spcBef>
                <a:spcPts val="0"/>
              </a:spcBef>
              <a:spcAft>
                <a:spcPts val="0"/>
              </a:spcAft>
              <a:buClr>
                <a:srgbClr val="1B1B1B"/>
              </a:buClr>
              <a:buSzPts val="1400"/>
              <a:buFont typeface="Arial"/>
              <a:buChar char="●"/>
            </a:pPr>
            <a:r>
              <a:rPr b="0" i="0" lang="pt-BR" sz="1400" u="sng" cap="none" strike="noStrike">
                <a:solidFill>
                  <a:schemeClr val="hlink"/>
                </a:solidFill>
                <a:latin typeface="Arial"/>
                <a:ea typeface="Arial"/>
                <a:cs typeface="Arial"/>
                <a:sym typeface="Arial"/>
                <a:hlinkClick r:id="rId11"/>
              </a:rPr>
              <a:t>:enabled</a:t>
            </a:r>
            <a:endParaRPr b="0" i="0" sz="1400" u="sng" cap="none" strike="noStrike">
              <a:solidFill>
                <a:srgbClr val="005282"/>
              </a:solidFill>
              <a:latin typeface="Arial"/>
              <a:ea typeface="Arial"/>
              <a:cs typeface="Arial"/>
              <a:sym typeface="Arial"/>
            </a:endParaRPr>
          </a:p>
          <a:p>
            <a:pPr indent="-317500" lvl="0" marL="457200" marR="0" rtl="0" algn="l">
              <a:lnSpc>
                <a:spcPct val="115000"/>
              </a:lnSpc>
              <a:spcBef>
                <a:spcPts val="0"/>
              </a:spcBef>
              <a:spcAft>
                <a:spcPts val="0"/>
              </a:spcAft>
              <a:buClr>
                <a:srgbClr val="1B1B1B"/>
              </a:buClr>
              <a:buSzPts val="1400"/>
              <a:buFont typeface="Arial"/>
              <a:buChar char="●"/>
            </a:pPr>
            <a:r>
              <a:rPr b="0" i="0" lang="pt-BR" sz="1400" u="sng" cap="none" strike="noStrike">
                <a:solidFill>
                  <a:schemeClr val="hlink"/>
                </a:solidFill>
                <a:latin typeface="Arial"/>
                <a:ea typeface="Arial"/>
                <a:cs typeface="Arial"/>
                <a:sym typeface="Arial"/>
                <a:hlinkClick r:id="rId12"/>
              </a:rPr>
              <a:t>:first (en-US)</a:t>
            </a:r>
            <a:endParaRPr b="0" i="0" sz="1400" u="sng" cap="none" strike="noStrike">
              <a:solidFill>
                <a:srgbClr val="005282"/>
              </a:solidFill>
              <a:latin typeface="Arial"/>
              <a:ea typeface="Arial"/>
              <a:cs typeface="Arial"/>
              <a:sym typeface="Arial"/>
            </a:endParaRPr>
          </a:p>
          <a:p>
            <a:pPr indent="-317500" lvl="0" marL="457200" marR="0" rtl="0" algn="l">
              <a:lnSpc>
                <a:spcPct val="115000"/>
              </a:lnSpc>
              <a:spcBef>
                <a:spcPts val="0"/>
              </a:spcBef>
              <a:spcAft>
                <a:spcPts val="0"/>
              </a:spcAft>
              <a:buClr>
                <a:srgbClr val="1B1B1B"/>
              </a:buClr>
              <a:buSzPts val="1400"/>
              <a:buFont typeface="Arial"/>
              <a:buChar char="●"/>
            </a:pPr>
            <a:r>
              <a:rPr b="0" i="0" lang="pt-BR" sz="1400" u="sng" cap="none" strike="noStrike">
                <a:solidFill>
                  <a:schemeClr val="hlink"/>
                </a:solidFill>
                <a:latin typeface="Arial"/>
                <a:ea typeface="Arial"/>
                <a:cs typeface="Arial"/>
                <a:sym typeface="Arial"/>
                <a:hlinkClick r:id="rId13"/>
              </a:rPr>
              <a:t>:first-child</a:t>
            </a:r>
            <a:endParaRPr b="0" i="0" sz="1400" u="sng" cap="none" strike="noStrike">
              <a:solidFill>
                <a:srgbClr val="005282"/>
              </a:solidFill>
              <a:latin typeface="Arial"/>
              <a:ea typeface="Arial"/>
              <a:cs typeface="Arial"/>
              <a:sym typeface="Arial"/>
            </a:endParaRPr>
          </a:p>
          <a:p>
            <a:pPr indent="-317500" lvl="0" marL="457200" marR="0" rtl="0" algn="l">
              <a:lnSpc>
                <a:spcPct val="115000"/>
              </a:lnSpc>
              <a:spcBef>
                <a:spcPts val="0"/>
              </a:spcBef>
              <a:spcAft>
                <a:spcPts val="0"/>
              </a:spcAft>
              <a:buClr>
                <a:srgbClr val="1B1B1B"/>
              </a:buClr>
              <a:buSzPts val="1400"/>
              <a:buFont typeface="Arial"/>
              <a:buChar char="●"/>
            </a:pPr>
            <a:r>
              <a:rPr b="0" i="0" lang="pt-BR" sz="1400" u="sng" cap="none" strike="noStrike">
                <a:solidFill>
                  <a:schemeClr val="hlink"/>
                </a:solidFill>
                <a:latin typeface="Arial"/>
                <a:ea typeface="Arial"/>
                <a:cs typeface="Arial"/>
                <a:sym typeface="Arial"/>
                <a:hlinkClick r:id="rId14"/>
              </a:rPr>
              <a:t>:first-of-type</a:t>
            </a:r>
            <a:endParaRPr b="0" i="0" sz="1400" u="sng" cap="none" strike="noStrike">
              <a:solidFill>
                <a:srgbClr val="005282"/>
              </a:solidFill>
              <a:latin typeface="Arial"/>
              <a:ea typeface="Arial"/>
              <a:cs typeface="Arial"/>
              <a:sym typeface="Arial"/>
            </a:endParaRPr>
          </a:p>
          <a:p>
            <a:pPr indent="-317500" lvl="0" marL="457200" marR="0" rtl="0" algn="l">
              <a:lnSpc>
                <a:spcPct val="115000"/>
              </a:lnSpc>
              <a:spcBef>
                <a:spcPts val="0"/>
              </a:spcBef>
              <a:spcAft>
                <a:spcPts val="0"/>
              </a:spcAft>
              <a:buClr>
                <a:srgbClr val="1B1B1B"/>
              </a:buClr>
              <a:buSzPts val="1400"/>
              <a:buFont typeface="Arial"/>
              <a:buChar char="●"/>
            </a:pPr>
            <a:r>
              <a:rPr b="0" i="0" lang="pt-BR" sz="1400" u="sng" cap="none" strike="noStrike">
                <a:solidFill>
                  <a:schemeClr val="hlink"/>
                </a:solidFill>
                <a:latin typeface="Arial"/>
                <a:ea typeface="Arial"/>
                <a:cs typeface="Arial"/>
                <a:sym typeface="Arial"/>
                <a:hlinkClick r:id="rId15"/>
              </a:rPr>
              <a:t>:fullscreen</a:t>
            </a:r>
            <a:endParaRPr b="0" i="0" sz="16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1B1B1B"/>
              </a:buClr>
              <a:buSzPts val="1400"/>
              <a:buFont typeface="Arial"/>
              <a:buChar char="●"/>
            </a:pPr>
            <a:r>
              <a:rPr b="0" i="0" lang="pt-BR" sz="1400" u="sng" cap="none" strike="noStrike">
                <a:solidFill>
                  <a:schemeClr val="hlink"/>
                </a:solidFill>
                <a:latin typeface="Arial"/>
                <a:ea typeface="Arial"/>
                <a:cs typeface="Arial"/>
                <a:sym typeface="Arial"/>
                <a:hlinkClick r:id="rId16"/>
              </a:rPr>
              <a:t>:valid</a:t>
            </a:r>
            <a:endParaRPr b="0" i="0" sz="1400" u="sng" cap="none" strike="noStrike">
              <a:solidFill>
                <a:srgbClr val="005282"/>
              </a:solidFill>
              <a:latin typeface="Arial"/>
              <a:ea typeface="Arial"/>
              <a:cs typeface="Arial"/>
              <a:sym typeface="Arial"/>
            </a:endParaRPr>
          </a:p>
          <a:p>
            <a:pPr indent="-317500" lvl="0" marL="457200" marR="0" rtl="0" algn="l">
              <a:lnSpc>
                <a:spcPct val="115000"/>
              </a:lnSpc>
              <a:spcBef>
                <a:spcPts val="0"/>
              </a:spcBef>
              <a:spcAft>
                <a:spcPts val="0"/>
              </a:spcAft>
              <a:buClr>
                <a:srgbClr val="1B1B1B"/>
              </a:buClr>
              <a:buSzPts val="1400"/>
              <a:buFont typeface="Arial"/>
              <a:buChar char="●"/>
            </a:pPr>
            <a:r>
              <a:rPr b="0" i="0" lang="pt-BR" sz="1400" u="sng" cap="none" strike="noStrike">
                <a:solidFill>
                  <a:schemeClr val="hlink"/>
                </a:solidFill>
                <a:latin typeface="Arial"/>
                <a:ea typeface="Arial"/>
                <a:cs typeface="Arial"/>
                <a:sym typeface="Arial"/>
                <a:hlinkClick r:id="rId17"/>
              </a:rPr>
              <a:t>:visited</a:t>
            </a:r>
            <a:endParaRPr b="0" i="0" sz="1800" u="none" cap="none" strike="noStrike">
              <a:solidFill>
                <a:srgbClr val="000000"/>
              </a:solidFill>
              <a:latin typeface="Arial"/>
              <a:ea typeface="Arial"/>
              <a:cs typeface="Arial"/>
              <a:sym typeface="Arial"/>
            </a:endParaRPr>
          </a:p>
        </p:txBody>
      </p:sp>
      <p:sp>
        <p:nvSpPr>
          <p:cNvPr id="1037" name="Google Shape;1037;p160"/>
          <p:cNvSpPr txBox="1"/>
          <p:nvPr/>
        </p:nvSpPr>
        <p:spPr>
          <a:xfrm>
            <a:off x="2900200" y="1645500"/>
            <a:ext cx="2949900" cy="33741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15000"/>
              </a:lnSpc>
              <a:spcBef>
                <a:spcPts val="1200"/>
              </a:spcBef>
              <a:spcAft>
                <a:spcPts val="0"/>
              </a:spcAft>
              <a:buClr>
                <a:srgbClr val="1B1B1B"/>
              </a:buClr>
              <a:buSzPts val="1400"/>
              <a:buFont typeface="Arial"/>
              <a:buChar char="●"/>
            </a:pPr>
            <a:r>
              <a:rPr b="0" i="0" lang="pt-BR" sz="1400" u="sng" cap="none" strike="noStrike">
                <a:solidFill>
                  <a:schemeClr val="hlink"/>
                </a:solidFill>
                <a:latin typeface="Arial"/>
                <a:ea typeface="Arial"/>
                <a:cs typeface="Arial"/>
                <a:sym typeface="Arial"/>
                <a:hlinkClick r:id="rId18"/>
              </a:rPr>
              <a:t>:focus</a:t>
            </a:r>
            <a:endParaRPr b="0" i="0" sz="1400" u="sng" cap="none" strike="noStrike">
              <a:solidFill>
                <a:srgbClr val="005282"/>
              </a:solidFill>
              <a:latin typeface="Arial"/>
              <a:ea typeface="Arial"/>
              <a:cs typeface="Arial"/>
              <a:sym typeface="Arial"/>
            </a:endParaRPr>
          </a:p>
          <a:p>
            <a:pPr indent="-317500" lvl="0" marL="457200" marR="0" rtl="0" algn="l">
              <a:lnSpc>
                <a:spcPct val="115000"/>
              </a:lnSpc>
              <a:spcBef>
                <a:spcPts val="0"/>
              </a:spcBef>
              <a:spcAft>
                <a:spcPts val="0"/>
              </a:spcAft>
              <a:buClr>
                <a:srgbClr val="1B1B1B"/>
              </a:buClr>
              <a:buSzPts val="1400"/>
              <a:buFont typeface="Arial"/>
              <a:buChar char="●"/>
            </a:pPr>
            <a:r>
              <a:rPr b="0" i="0" lang="pt-BR" sz="1400" u="sng" cap="none" strike="noStrike">
                <a:solidFill>
                  <a:schemeClr val="hlink"/>
                </a:solidFill>
                <a:latin typeface="Arial"/>
                <a:ea typeface="Arial"/>
                <a:cs typeface="Arial"/>
                <a:sym typeface="Arial"/>
                <a:hlinkClick r:id="rId19"/>
              </a:rPr>
              <a:t>:hover</a:t>
            </a:r>
            <a:endParaRPr b="0" i="0" sz="1400" u="sng" cap="none" strike="noStrike">
              <a:solidFill>
                <a:srgbClr val="005282"/>
              </a:solidFill>
              <a:latin typeface="Arial"/>
              <a:ea typeface="Arial"/>
              <a:cs typeface="Arial"/>
              <a:sym typeface="Arial"/>
            </a:endParaRPr>
          </a:p>
          <a:p>
            <a:pPr indent="-317500" lvl="0" marL="457200" marR="0" rtl="0" algn="l">
              <a:lnSpc>
                <a:spcPct val="115000"/>
              </a:lnSpc>
              <a:spcBef>
                <a:spcPts val="0"/>
              </a:spcBef>
              <a:spcAft>
                <a:spcPts val="0"/>
              </a:spcAft>
              <a:buClr>
                <a:srgbClr val="1B1B1B"/>
              </a:buClr>
              <a:buSzPts val="1400"/>
              <a:buFont typeface="Arial"/>
              <a:buChar char="●"/>
            </a:pPr>
            <a:r>
              <a:rPr b="0" i="0" lang="pt-BR" sz="1400" u="sng" cap="none" strike="noStrike">
                <a:solidFill>
                  <a:schemeClr val="hlink"/>
                </a:solidFill>
                <a:latin typeface="Arial"/>
                <a:ea typeface="Arial"/>
                <a:cs typeface="Arial"/>
                <a:sym typeface="Arial"/>
                <a:hlinkClick r:id="rId20"/>
              </a:rPr>
              <a:t>:indeterminate (en-US)</a:t>
            </a:r>
            <a:endParaRPr b="0" i="0" sz="1400" u="sng" cap="none" strike="noStrike">
              <a:solidFill>
                <a:srgbClr val="005282"/>
              </a:solidFill>
              <a:latin typeface="Arial"/>
              <a:ea typeface="Arial"/>
              <a:cs typeface="Arial"/>
              <a:sym typeface="Arial"/>
            </a:endParaRPr>
          </a:p>
          <a:p>
            <a:pPr indent="-317500" lvl="0" marL="457200" marR="0" rtl="0" algn="l">
              <a:lnSpc>
                <a:spcPct val="115000"/>
              </a:lnSpc>
              <a:spcBef>
                <a:spcPts val="0"/>
              </a:spcBef>
              <a:spcAft>
                <a:spcPts val="0"/>
              </a:spcAft>
              <a:buClr>
                <a:srgbClr val="1B1B1B"/>
              </a:buClr>
              <a:buSzPts val="1400"/>
              <a:buFont typeface="Arial"/>
              <a:buChar char="●"/>
            </a:pPr>
            <a:r>
              <a:rPr b="0" i="0" lang="pt-BR" sz="1400" u="sng" cap="none" strike="noStrike">
                <a:solidFill>
                  <a:schemeClr val="hlink"/>
                </a:solidFill>
                <a:latin typeface="Arial"/>
                <a:ea typeface="Arial"/>
                <a:cs typeface="Arial"/>
                <a:sym typeface="Arial"/>
                <a:hlinkClick r:id="rId21"/>
              </a:rPr>
              <a:t>:in-range (en-US)</a:t>
            </a:r>
            <a:endParaRPr b="0" i="0" sz="1400" u="sng" cap="none" strike="noStrike">
              <a:solidFill>
                <a:srgbClr val="005282"/>
              </a:solidFill>
              <a:latin typeface="Arial"/>
              <a:ea typeface="Arial"/>
              <a:cs typeface="Arial"/>
              <a:sym typeface="Arial"/>
            </a:endParaRPr>
          </a:p>
          <a:p>
            <a:pPr indent="-317500" lvl="0" marL="457200" marR="0" rtl="0" algn="l">
              <a:lnSpc>
                <a:spcPct val="115000"/>
              </a:lnSpc>
              <a:spcBef>
                <a:spcPts val="0"/>
              </a:spcBef>
              <a:spcAft>
                <a:spcPts val="0"/>
              </a:spcAft>
              <a:buClr>
                <a:srgbClr val="1B1B1B"/>
              </a:buClr>
              <a:buSzPts val="1400"/>
              <a:buFont typeface="Arial"/>
              <a:buChar char="●"/>
            </a:pPr>
            <a:r>
              <a:rPr b="0" i="0" lang="pt-BR" sz="1400" u="sng" cap="none" strike="noStrike">
                <a:solidFill>
                  <a:schemeClr val="hlink"/>
                </a:solidFill>
                <a:latin typeface="Arial"/>
                <a:ea typeface="Arial"/>
                <a:cs typeface="Arial"/>
                <a:sym typeface="Arial"/>
                <a:hlinkClick r:id="rId22"/>
              </a:rPr>
              <a:t>:invalid</a:t>
            </a:r>
            <a:endParaRPr b="0" i="0" sz="1400" u="sng" cap="none" strike="noStrike">
              <a:solidFill>
                <a:srgbClr val="005282"/>
              </a:solidFill>
              <a:latin typeface="Arial"/>
              <a:ea typeface="Arial"/>
              <a:cs typeface="Arial"/>
              <a:sym typeface="Arial"/>
            </a:endParaRPr>
          </a:p>
          <a:p>
            <a:pPr indent="-317500" lvl="0" marL="457200" marR="0" rtl="0" algn="l">
              <a:lnSpc>
                <a:spcPct val="115000"/>
              </a:lnSpc>
              <a:spcBef>
                <a:spcPts val="0"/>
              </a:spcBef>
              <a:spcAft>
                <a:spcPts val="0"/>
              </a:spcAft>
              <a:buClr>
                <a:srgbClr val="1B1B1B"/>
              </a:buClr>
              <a:buSzPts val="1400"/>
              <a:buFont typeface="Arial"/>
              <a:buChar char="●"/>
            </a:pPr>
            <a:r>
              <a:rPr b="0" i="0" lang="pt-BR" sz="1400" u="sng" cap="none" strike="noStrike">
                <a:solidFill>
                  <a:schemeClr val="hlink"/>
                </a:solidFill>
                <a:latin typeface="Arial"/>
                <a:ea typeface="Arial"/>
                <a:cs typeface="Arial"/>
                <a:sym typeface="Arial"/>
                <a:hlinkClick r:id="rId23"/>
              </a:rPr>
              <a:t>:lang() (en-US)</a:t>
            </a:r>
            <a:endParaRPr b="0" i="0" sz="1400" u="sng" cap="none" strike="noStrike">
              <a:solidFill>
                <a:srgbClr val="005282"/>
              </a:solidFill>
              <a:latin typeface="Arial"/>
              <a:ea typeface="Arial"/>
              <a:cs typeface="Arial"/>
              <a:sym typeface="Arial"/>
            </a:endParaRPr>
          </a:p>
          <a:p>
            <a:pPr indent="-317500" lvl="0" marL="457200" marR="0" rtl="0" algn="l">
              <a:lnSpc>
                <a:spcPct val="115000"/>
              </a:lnSpc>
              <a:spcBef>
                <a:spcPts val="0"/>
              </a:spcBef>
              <a:spcAft>
                <a:spcPts val="0"/>
              </a:spcAft>
              <a:buClr>
                <a:srgbClr val="1B1B1B"/>
              </a:buClr>
              <a:buSzPts val="1400"/>
              <a:buFont typeface="Arial"/>
              <a:buChar char="●"/>
            </a:pPr>
            <a:r>
              <a:rPr b="0" i="0" lang="pt-BR" sz="1400" u="sng" cap="none" strike="noStrike">
                <a:solidFill>
                  <a:schemeClr val="hlink"/>
                </a:solidFill>
                <a:latin typeface="Arial"/>
                <a:ea typeface="Arial"/>
                <a:cs typeface="Arial"/>
                <a:sym typeface="Arial"/>
                <a:hlinkClick r:id="rId24"/>
              </a:rPr>
              <a:t>:last-child</a:t>
            </a:r>
            <a:endParaRPr b="0" i="0" sz="1400" u="sng" cap="none" strike="noStrike">
              <a:solidFill>
                <a:srgbClr val="005282"/>
              </a:solidFill>
              <a:latin typeface="Arial"/>
              <a:ea typeface="Arial"/>
              <a:cs typeface="Arial"/>
              <a:sym typeface="Arial"/>
            </a:endParaRPr>
          </a:p>
          <a:p>
            <a:pPr indent="-317500" lvl="0" marL="457200" marR="0" rtl="0" algn="l">
              <a:lnSpc>
                <a:spcPct val="115000"/>
              </a:lnSpc>
              <a:spcBef>
                <a:spcPts val="0"/>
              </a:spcBef>
              <a:spcAft>
                <a:spcPts val="0"/>
              </a:spcAft>
              <a:buClr>
                <a:srgbClr val="1B1B1B"/>
              </a:buClr>
              <a:buSzPts val="1400"/>
              <a:buFont typeface="Arial"/>
              <a:buChar char="●"/>
            </a:pPr>
            <a:r>
              <a:rPr b="0" i="0" lang="pt-BR" sz="1400" u="sng" cap="none" strike="noStrike">
                <a:solidFill>
                  <a:schemeClr val="hlink"/>
                </a:solidFill>
                <a:latin typeface="Arial"/>
                <a:ea typeface="Arial"/>
                <a:cs typeface="Arial"/>
                <a:sym typeface="Arial"/>
                <a:hlinkClick r:id="rId25"/>
              </a:rPr>
              <a:t>:last-of-type</a:t>
            </a:r>
            <a:endParaRPr b="0" i="0" sz="1400" u="sng" cap="none" strike="noStrike">
              <a:solidFill>
                <a:srgbClr val="005282"/>
              </a:solidFill>
              <a:latin typeface="Arial"/>
              <a:ea typeface="Arial"/>
              <a:cs typeface="Arial"/>
              <a:sym typeface="Arial"/>
            </a:endParaRPr>
          </a:p>
          <a:p>
            <a:pPr indent="-317500" lvl="0" marL="457200" marR="0" rtl="0" algn="l">
              <a:lnSpc>
                <a:spcPct val="115000"/>
              </a:lnSpc>
              <a:spcBef>
                <a:spcPts val="0"/>
              </a:spcBef>
              <a:spcAft>
                <a:spcPts val="0"/>
              </a:spcAft>
              <a:buClr>
                <a:srgbClr val="1B1B1B"/>
              </a:buClr>
              <a:buSzPts val="1400"/>
              <a:buFont typeface="Arial"/>
              <a:buChar char="●"/>
            </a:pPr>
            <a:r>
              <a:rPr b="0" i="0" lang="pt-BR" sz="1400" u="sng" cap="none" strike="noStrike">
                <a:solidFill>
                  <a:schemeClr val="hlink"/>
                </a:solidFill>
                <a:latin typeface="Arial"/>
                <a:ea typeface="Arial"/>
                <a:cs typeface="Arial"/>
                <a:sym typeface="Arial"/>
                <a:hlinkClick r:id="rId26"/>
              </a:rPr>
              <a:t>:left (en-US)</a:t>
            </a:r>
            <a:endParaRPr b="0" i="0" sz="1400" u="sng" cap="none" strike="noStrike">
              <a:solidFill>
                <a:srgbClr val="005282"/>
              </a:solidFill>
              <a:latin typeface="Arial"/>
              <a:ea typeface="Arial"/>
              <a:cs typeface="Arial"/>
              <a:sym typeface="Arial"/>
            </a:endParaRPr>
          </a:p>
          <a:p>
            <a:pPr indent="-317500" lvl="0" marL="457200" marR="0" rtl="0" algn="l">
              <a:lnSpc>
                <a:spcPct val="115000"/>
              </a:lnSpc>
              <a:spcBef>
                <a:spcPts val="0"/>
              </a:spcBef>
              <a:spcAft>
                <a:spcPts val="0"/>
              </a:spcAft>
              <a:buClr>
                <a:srgbClr val="1B1B1B"/>
              </a:buClr>
              <a:buSzPts val="1400"/>
              <a:buFont typeface="Arial"/>
              <a:buChar char="●"/>
            </a:pPr>
            <a:r>
              <a:rPr b="0" i="0" lang="pt-BR" sz="1400" u="none" cap="none" strike="noStrike">
                <a:solidFill>
                  <a:schemeClr val="hlink"/>
                </a:solidFill>
                <a:uFill>
                  <a:noFill/>
                </a:uFill>
                <a:latin typeface="Arial"/>
                <a:ea typeface="Arial"/>
                <a:cs typeface="Arial"/>
                <a:sym typeface="Arial"/>
                <a:hlinkClick r:id="rId27"/>
              </a:rPr>
              <a:t>:link</a:t>
            </a:r>
            <a:endParaRPr b="0" i="0" sz="1400" u="none" cap="none" strike="noStrike">
              <a:solidFill>
                <a:srgbClr val="005282"/>
              </a:solidFill>
              <a:latin typeface="Arial"/>
              <a:ea typeface="Arial"/>
              <a:cs typeface="Arial"/>
              <a:sym typeface="Arial"/>
            </a:endParaRPr>
          </a:p>
          <a:p>
            <a:pPr indent="-317500" lvl="0" marL="457200" marR="0" rtl="0" algn="l">
              <a:lnSpc>
                <a:spcPct val="115000"/>
              </a:lnSpc>
              <a:spcBef>
                <a:spcPts val="0"/>
              </a:spcBef>
              <a:spcAft>
                <a:spcPts val="0"/>
              </a:spcAft>
              <a:buClr>
                <a:srgbClr val="1B1B1B"/>
              </a:buClr>
              <a:buSzPts val="1400"/>
              <a:buFont typeface="Arial"/>
              <a:buChar char="●"/>
            </a:pPr>
            <a:r>
              <a:rPr b="0" i="0" lang="pt-BR" sz="1400" u="sng" cap="none" strike="noStrike">
                <a:solidFill>
                  <a:schemeClr val="hlink"/>
                </a:solidFill>
                <a:latin typeface="Arial"/>
                <a:ea typeface="Arial"/>
                <a:cs typeface="Arial"/>
                <a:sym typeface="Arial"/>
                <a:hlinkClick r:id="rId28"/>
              </a:rPr>
              <a:t>:not()</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1B1B1B"/>
              </a:buClr>
              <a:buSzPts val="1400"/>
              <a:buFont typeface="Arial"/>
              <a:buChar char="●"/>
            </a:pPr>
            <a:r>
              <a:rPr b="0" i="0" lang="pt-BR" sz="1400" u="sng" cap="none" strike="noStrike">
                <a:solidFill>
                  <a:schemeClr val="hlink"/>
                </a:solidFill>
                <a:latin typeface="Arial"/>
                <a:ea typeface="Arial"/>
                <a:cs typeface="Arial"/>
                <a:sym typeface="Arial"/>
                <a:hlinkClick r:id="rId29"/>
              </a:rPr>
              <a:t>:right (en-US)</a:t>
            </a:r>
            <a:endParaRPr b="0" i="0" sz="1400" u="sng" cap="none" strike="noStrike">
              <a:solidFill>
                <a:srgbClr val="005282"/>
              </a:solidFill>
              <a:latin typeface="Arial"/>
              <a:ea typeface="Arial"/>
              <a:cs typeface="Arial"/>
              <a:sym typeface="Arial"/>
            </a:endParaRPr>
          </a:p>
          <a:p>
            <a:pPr indent="-317500" lvl="0" marL="457200" marR="0" rtl="0" algn="l">
              <a:lnSpc>
                <a:spcPct val="115000"/>
              </a:lnSpc>
              <a:spcBef>
                <a:spcPts val="0"/>
              </a:spcBef>
              <a:spcAft>
                <a:spcPts val="0"/>
              </a:spcAft>
              <a:buClr>
                <a:srgbClr val="1B1B1B"/>
              </a:buClr>
              <a:buSzPts val="1400"/>
              <a:buFont typeface="Arial"/>
              <a:buChar char="●"/>
            </a:pPr>
            <a:r>
              <a:rPr b="0" i="0" lang="pt-BR" sz="1400" u="sng" cap="none" strike="noStrike">
                <a:solidFill>
                  <a:schemeClr val="hlink"/>
                </a:solidFill>
                <a:latin typeface="Arial"/>
                <a:ea typeface="Arial"/>
                <a:cs typeface="Arial"/>
                <a:sym typeface="Arial"/>
                <a:hlinkClick r:id="rId30"/>
              </a:rPr>
              <a:t>:root</a:t>
            </a:r>
            <a:endParaRPr b="0" i="0" sz="1400" u="none" cap="none" strike="noStrike">
              <a:solidFill>
                <a:srgbClr val="000000"/>
              </a:solidFill>
              <a:latin typeface="Arial"/>
              <a:ea typeface="Arial"/>
              <a:cs typeface="Arial"/>
              <a:sym typeface="Arial"/>
            </a:endParaRPr>
          </a:p>
        </p:txBody>
      </p:sp>
      <p:sp>
        <p:nvSpPr>
          <p:cNvPr id="1038" name="Google Shape;1038;p160"/>
          <p:cNvSpPr txBox="1"/>
          <p:nvPr/>
        </p:nvSpPr>
        <p:spPr>
          <a:xfrm>
            <a:off x="5758500" y="1521600"/>
            <a:ext cx="3073800" cy="33741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15000"/>
              </a:lnSpc>
              <a:spcBef>
                <a:spcPts val="1200"/>
              </a:spcBef>
              <a:spcAft>
                <a:spcPts val="0"/>
              </a:spcAft>
              <a:buClr>
                <a:srgbClr val="1B1B1B"/>
              </a:buClr>
              <a:buSzPts val="1400"/>
              <a:buFont typeface="Arial"/>
              <a:buChar char="●"/>
            </a:pPr>
            <a:r>
              <a:rPr b="0" i="0" lang="pt-BR" sz="1400" u="sng" cap="none" strike="noStrike">
                <a:solidFill>
                  <a:schemeClr val="hlink"/>
                </a:solidFill>
                <a:latin typeface="Arial"/>
                <a:ea typeface="Arial"/>
                <a:cs typeface="Arial"/>
                <a:sym typeface="Arial"/>
                <a:hlinkClick r:id="rId31"/>
              </a:rPr>
              <a:t>:nth-child()</a:t>
            </a:r>
            <a:endParaRPr b="0" i="0" sz="1400" u="sng" cap="none" strike="noStrike">
              <a:solidFill>
                <a:srgbClr val="005282"/>
              </a:solidFill>
              <a:latin typeface="Arial"/>
              <a:ea typeface="Arial"/>
              <a:cs typeface="Arial"/>
              <a:sym typeface="Arial"/>
            </a:endParaRPr>
          </a:p>
          <a:p>
            <a:pPr indent="-317500" lvl="0" marL="457200" marR="0" rtl="0" algn="l">
              <a:lnSpc>
                <a:spcPct val="115000"/>
              </a:lnSpc>
              <a:spcBef>
                <a:spcPts val="0"/>
              </a:spcBef>
              <a:spcAft>
                <a:spcPts val="0"/>
              </a:spcAft>
              <a:buClr>
                <a:srgbClr val="1B1B1B"/>
              </a:buClr>
              <a:buSzPts val="1400"/>
              <a:buFont typeface="Arial"/>
              <a:buChar char="●"/>
            </a:pPr>
            <a:r>
              <a:rPr b="0" i="0" lang="pt-BR" sz="1400" u="sng" cap="none" strike="noStrike">
                <a:solidFill>
                  <a:schemeClr val="hlink"/>
                </a:solidFill>
                <a:latin typeface="Arial"/>
                <a:ea typeface="Arial"/>
                <a:cs typeface="Arial"/>
                <a:sym typeface="Arial"/>
                <a:hlinkClick r:id="rId32"/>
              </a:rPr>
              <a:t>:nth-last-child()</a:t>
            </a:r>
            <a:endParaRPr b="0" i="0" sz="1400" u="sng" cap="none" strike="noStrike">
              <a:solidFill>
                <a:srgbClr val="005282"/>
              </a:solidFill>
              <a:latin typeface="Arial"/>
              <a:ea typeface="Arial"/>
              <a:cs typeface="Arial"/>
              <a:sym typeface="Arial"/>
            </a:endParaRPr>
          </a:p>
          <a:p>
            <a:pPr indent="-317500" lvl="0" marL="457200" marR="0" rtl="0" algn="l">
              <a:lnSpc>
                <a:spcPct val="115000"/>
              </a:lnSpc>
              <a:spcBef>
                <a:spcPts val="0"/>
              </a:spcBef>
              <a:spcAft>
                <a:spcPts val="0"/>
              </a:spcAft>
              <a:buClr>
                <a:srgbClr val="1B1B1B"/>
              </a:buClr>
              <a:buSzPts val="1400"/>
              <a:buFont typeface="Arial"/>
              <a:buChar char="●"/>
            </a:pPr>
            <a:r>
              <a:rPr b="0" i="0" lang="pt-BR" sz="1400" u="sng" cap="none" strike="noStrike">
                <a:solidFill>
                  <a:schemeClr val="hlink"/>
                </a:solidFill>
                <a:latin typeface="Arial"/>
                <a:ea typeface="Arial"/>
                <a:cs typeface="Arial"/>
                <a:sym typeface="Arial"/>
                <a:hlinkClick r:id="rId33"/>
              </a:rPr>
              <a:t>:nth-last-of-type() (en-US)</a:t>
            </a:r>
            <a:endParaRPr b="0" i="0" sz="1400" u="sng" cap="none" strike="noStrike">
              <a:solidFill>
                <a:srgbClr val="005282"/>
              </a:solidFill>
              <a:latin typeface="Arial"/>
              <a:ea typeface="Arial"/>
              <a:cs typeface="Arial"/>
              <a:sym typeface="Arial"/>
            </a:endParaRPr>
          </a:p>
          <a:p>
            <a:pPr indent="-317500" lvl="0" marL="457200" marR="0" rtl="0" algn="l">
              <a:lnSpc>
                <a:spcPct val="115000"/>
              </a:lnSpc>
              <a:spcBef>
                <a:spcPts val="0"/>
              </a:spcBef>
              <a:spcAft>
                <a:spcPts val="0"/>
              </a:spcAft>
              <a:buClr>
                <a:srgbClr val="1B1B1B"/>
              </a:buClr>
              <a:buSzPts val="1400"/>
              <a:buFont typeface="Arial"/>
              <a:buChar char="●"/>
            </a:pPr>
            <a:r>
              <a:rPr b="0" i="0" lang="pt-BR" sz="1400" u="sng" cap="none" strike="noStrike">
                <a:solidFill>
                  <a:schemeClr val="hlink"/>
                </a:solidFill>
                <a:latin typeface="Arial"/>
                <a:ea typeface="Arial"/>
                <a:cs typeface="Arial"/>
                <a:sym typeface="Arial"/>
                <a:hlinkClick r:id="rId34"/>
              </a:rPr>
              <a:t>:nth-of-type()</a:t>
            </a:r>
            <a:endParaRPr b="0" i="0" sz="1400" u="sng" cap="none" strike="noStrike">
              <a:solidFill>
                <a:srgbClr val="005282"/>
              </a:solidFill>
              <a:latin typeface="Arial"/>
              <a:ea typeface="Arial"/>
              <a:cs typeface="Arial"/>
              <a:sym typeface="Arial"/>
            </a:endParaRPr>
          </a:p>
          <a:p>
            <a:pPr indent="-317500" lvl="0" marL="457200" marR="0" rtl="0" algn="l">
              <a:lnSpc>
                <a:spcPct val="115000"/>
              </a:lnSpc>
              <a:spcBef>
                <a:spcPts val="0"/>
              </a:spcBef>
              <a:spcAft>
                <a:spcPts val="0"/>
              </a:spcAft>
              <a:buClr>
                <a:srgbClr val="1B1B1B"/>
              </a:buClr>
              <a:buSzPts val="1400"/>
              <a:buFont typeface="Arial"/>
              <a:buChar char="●"/>
            </a:pPr>
            <a:r>
              <a:rPr b="0" i="0" lang="pt-BR" sz="1400" u="sng" cap="none" strike="noStrike">
                <a:solidFill>
                  <a:schemeClr val="hlink"/>
                </a:solidFill>
                <a:latin typeface="Arial"/>
                <a:ea typeface="Arial"/>
                <a:cs typeface="Arial"/>
                <a:sym typeface="Arial"/>
                <a:hlinkClick r:id="rId35"/>
              </a:rPr>
              <a:t>:only-child</a:t>
            </a:r>
            <a:endParaRPr b="0" i="0" sz="1400" u="sng" cap="none" strike="noStrike">
              <a:solidFill>
                <a:srgbClr val="005282"/>
              </a:solidFill>
              <a:latin typeface="Arial"/>
              <a:ea typeface="Arial"/>
              <a:cs typeface="Arial"/>
              <a:sym typeface="Arial"/>
            </a:endParaRPr>
          </a:p>
          <a:p>
            <a:pPr indent="-317500" lvl="0" marL="457200" marR="0" rtl="0" algn="l">
              <a:lnSpc>
                <a:spcPct val="115000"/>
              </a:lnSpc>
              <a:spcBef>
                <a:spcPts val="0"/>
              </a:spcBef>
              <a:spcAft>
                <a:spcPts val="0"/>
              </a:spcAft>
              <a:buClr>
                <a:srgbClr val="1B1B1B"/>
              </a:buClr>
              <a:buSzPts val="1400"/>
              <a:buFont typeface="Arial"/>
              <a:buChar char="●"/>
            </a:pPr>
            <a:r>
              <a:rPr b="0" i="0" lang="pt-BR" sz="1400" u="sng" cap="none" strike="noStrike">
                <a:solidFill>
                  <a:schemeClr val="hlink"/>
                </a:solidFill>
                <a:latin typeface="Arial"/>
                <a:ea typeface="Arial"/>
                <a:cs typeface="Arial"/>
                <a:sym typeface="Arial"/>
                <a:hlinkClick r:id="rId36"/>
              </a:rPr>
              <a:t>:only-of-type</a:t>
            </a:r>
            <a:endParaRPr b="0" i="0" sz="1400" u="sng" cap="none" strike="noStrike">
              <a:solidFill>
                <a:srgbClr val="005282"/>
              </a:solidFill>
              <a:latin typeface="Arial"/>
              <a:ea typeface="Arial"/>
              <a:cs typeface="Arial"/>
              <a:sym typeface="Arial"/>
            </a:endParaRPr>
          </a:p>
          <a:p>
            <a:pPr indent="-317500" lvl="0" marL="457200" marR="0" rtl="0" algn="l">
              <a:lnSpc>
                <a:spcPct val="115000"/>
              </a:lnSpc>
              <a:spcBef>
                <a:spcPts val="0"/>
              </a:spcBef>
              <a:spcAft>
                <a:spcPts val="0"/>
              </a:spcAft>
              <a:buClr>
                <a:srgbClr val="1B1B1B"/>
              </a:buClr>
              <a:buSzPts val="1400"/>
              <a:buFont typeface="Arial"/>
              <a:buChar char="●"/>
            </a:pPr>
            <a:r>
              <a:rPr b="0" i="0" lang="pt-BR" sz="1400" u="sng" cap="none" strike="noStrike">
                <a:solidFill>
                  <a:schemeClr val="hlink"/>
                </a:solidFill>
                <a:latin typeface="Arial"/>
                <a:ea typeface="Arial"/>
                <a:cs typeface="Arial"/>
                <a:sym typeface="Arial"/>
                <a:hlinkClick r:id="rId37"/>
              </a:rPr>
              <a:t>:optional</a:t>
            </a:r>
            <a:endParaRPr b="0" i="0" sz="1400" u="sng" cap="none" strike="noStrike">
              <a:solidFill>
                <a:srgbClr val="005282"/>
              </a:solidFill>
              <a:latin typeface="Arial"/>
              <a:ea typeface="Arial"/>
              <a:cs typeface="Arial"/>
              <a:sym typeface="Arial"/>
            </a:endParaRPr>
          </a:p>
          <a:p>
            <a:pPr indent="-317500" lvl="0" marL="457200" marR="0" rtl="0" algn="l">
              <a:lnSpc>
                <a:spcPct val="115000"/>
              </a:lnSpc>
              <a:spcBef>
                <a:spcPts val="0"/>
              </a:spcBef>
              <a:spcAft>
                <a:spcPts val="0"/>
              </a:spcAft>
              <a:buClr>
                <a:srgbClr val="1B1B1B"/>
              </a:buClr>
              <a:buSzPts val="1400"/>
              <a:buFont typeface="Arial"/>
              <a:buChar char="●"/>
            </a:pPr>
            <a:r>
              <a:rPr b="0" i="0" lang="pt-BR" sz="1400" u="sng" cap="none" strike="noStrike">
                <a:solidFill>
                  <a:schemeClr val="hlink"/>
                </a:solidFill>
                <a:latin typeface="Arial"/>
                <a:ea typeface="Arial"/>
                <a:cs typeface="Arial"/>
                <a:sym typeface="Arial"/>
                <a:hlinkClick r:id="rId38"/>
              </a:rPr>
              <a:t>:out-of-range</a:t>
            </a:r>
            <a:endParaRPr b="0" i="0" sz="1400" u="sng" cap="none" strike="noStrike">
              <a:solidFill>
                <a:srgbClr val="005282"/>
              </a:solidFill>
              <a:latin typeface="Arial"/>
              <a:ea typeface="Arial"/>
              <a:cs typeface="Arial"/>
              <a:sym typeface="Arial"/>
            </a:endParaRPr>
          </a:p>
          <a:p>
            <a:pPr indent="-317500" lvl="0" marL="457200" marR="0" rtl="0" algn="l">
              <a:lnSpc>
                <a:spcPct val="115000"/>
              </a:lnSpc>
              <a:spcBef>
                <a:spcPts val="0"/>
              </a:spcBef>
              <a:spcAft>
                <a:spcPts val="0"/>
              </a:spcAft>
              <a:buClr>
                <a:srgbClr val="1B1B1B"/>
              </a:buClr>
              <a:buSzPts val="1400"/>
              <a:buFont typeface="Arial"/>
              <a:buChar char="●"/>
            </a:pPr>
            <a:r>
              <a:rPr b="0" i="0" lang="pt-BR" sz="1400" u="sng" cap="none" strike="noStrike">
                <a:solidFill>
                  <a:schemeClr val="hlink"/>
                </a:solidFill>
                <a:latin typeface="Arial"/>
                <a:ea typeface="Arial"/>
                <a:cs typeface="Arial"/>
                <a:sym typeface="Arial"/>
                <a:hlinkClick r:id="rId39"/>
              </a:rPr>
              <a:t>:read-only (en-US)</a:t>
            </a:r>
            <a:endParaRPr b="0" i="0" sz="1400" u="sng" cap="none" strike="noStrike">
              <a:solidFill>
                <a:srgbClr val="005282"/>
              </a:solidFill>
              <a:latin typeface="Arial"/>
              <a:ea typeface="Arial"/>
              <a:cs typeface="Arial"/>
              <a:sym typeface="Arial"/>
            </a:endParaRPr>
          </a:p>
          <a:p>
            <a:pPr indent="-317500" lvl="0" marL="457200" marR="0" rtl="0" algn="l">
              <a:lnSpc>
                <a:spcPct val="115000"/>
              </a:lnSpc>
              <a:spcBef>
                <a:spcPts val="0"/>
              </a:spcBef>
              <a:spcAft>
                <a:spcPts val="0"/>
              </a:spcAft>
              <a:buClr>
                <a:srgbClr val="1B1B1B"/>
              </a:buClr>
              <a:buSzPts val="1400"/>
              <a:buFont typeface="Arial"/>
              <a:buChar char="●"/>
            </a:pPr>
            <a:r>
              <a:rPr b="0" i="0" lang="pt-BR" sz="1400" u="sng" cap="none" strike="noStrike">
                <a:solidFill>
                  <a:schemeClr val="hlink"/>
                </a:solidFill>
                <a:latin typeface="Arial"/>
                <a:ea typeface="Arial"/>
                <a:cs typeface="Arial"/>
                <a:sym typeface="Arial"/>
                <a:hlinkClick r:id="rId40"/>
              </a:rPr>
              <a:t>:read-write</a:t>
            </a:r>
            <a:endParaRPr b="0" i="0" sz="1400" u="sng" cap="none" strike="noStrike">
              <a:solidFill>
                <a:srgbClr val="005282"/>
              </a:solidFill>
              <a:latin typeface="Arial"/>
              <a:ea typeface="Arial"/>
              <a:cs typeface="Arial"/>
              <a:sym typeface="Arial"/>
            </a:endParaRPr>
          </a:p>
          <a:p>
            <a:pPr indent="-317500" lvl="0" marL="457200" marR="0" rtl="0" algn="l">
              <a:lnSpc>
                <a:spcPct val="115000"/>
              </a:lnSpc>
              <a:spcBef>
                <a:spcPts val="0"/>
              </a:spcBef>
              <a:spcAft>
                <a:spcPts val="0"/>
              </a:spcAft>
              <a:buClr>
                <a:srgbClr val="1B1B1B"/>
              </a:buClr>
              <a:buSzPts val="1400"/>
              <a:buFont typeface="Arial"/>
              <a:buChar char="●"/>
            </a:pPr>
            <a:r>
              <a:rPr b="0" i="0" lang="pt-BR" sz="1400" u="sng" cap="none" strike="noStrike">
                <a:solidFill>
                  <a:schemeClr val="hlink"/>
                </a:solidFill>
                <a:latin typeface="Arial"/>
                <a:ea typeface="Arial"/>
                <a:cs typeface="Arial"/>
                <a:sym typeface="Arial"/>
                <a:hlinkClick r:id="rId41"/>
              </a:rPr>
              <a:t>:required</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1B1B1B"/>
              </a:buClr>
              <a:buSzPts val="1400"/>
              <a:buFont typeface="Arial"/>
              <a:buChar char="●"/>
            </a:pPr>
            <a:r>
              <a:rPr b="0" i="0" lang="pt-BR" sz="1400" u="none" cap="none" strike="noStrike">
                <a:solidFill>
                  <a:schemeClr val="hlink"/>
                </a:solidFill>
                <a:uFill>
                  <a:noFill/>
                </a:uFill>
                <a:latin typeface="Arial"/>
                <a:ea typeface="Arial"/>
                <a:cs typeface="Arial"/>
                <a:sym typeface="Arial"/>
                <a:hlinkClick r:id="rId42"/>
              </a:rPr>
              <a:t>:scope (en-US)</a:t>
            </a:r>
            <a:endParaRPr b="0" i="0" sz="1400" u="none" cap="none" strike="noStrike">
              <a:solidFill>
                <a:srgbClr val="005282"/>
              </a:solidFill>
              <a:latin typeface="Arial"/>
              <a:ea typeface="Arial"/>
              <a:cs typeface="Arial"/>
              <a:sym typeface="Arial"/>
            </a:endParaRPr>
          </a:p>
          <a:p>
            <a:pPr indent="-317500" lvl="0" marL="457200" marR="0" rtl="0" algn="l">
              <a:lnSpc>
                <a:spcPct val="115000"/>
              </a:lnSpc>
              <a:spcBef>
                <a:spcPts val="0"/>
              </a:spcBef>
              <a:spcAft>
                <a:spcPts val="0"/>
              </a:spcAft>
              <a:buClr>
                <a:srgbClr val="1B1B1B"/>
              </a:buClr>
              <a:buSzPts val="1400"/>
              <a:buFont typeface="Arial"/>
              <a:buChar char="●"/>
            </a:pPr>
            <a:r>
              <a:rPr b="0" i="0" lang="pt-BR" sz="1400" u="sng" cap="none" strike="noStrike">
                <a:solidFill>
                  <a:schemeClr val="hlink"/>
                </a:solidFill>
                <a:latin typeface="Arial"/>
                <a:ea typeface="Arial"/>
                <a:cs typeface="Arial"/>
                <a:sym typeface="Arial"/>
                <a:hlinkClick r:id="rId43"/>
              </a:rPr>
              <a:t>:target</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2" name="Shape 1042"/>
        <p:cNvGrpSpPr/>
        <p:nvPr/>
      </p:nvGrpSpPr>
      <p:grpSpPr>
        <a:xfrm>
          <a:off x="0" y="0"/>
          <a:ext cx="0" cy="0"/>
          <a:chOff x="0" y="0"/>
          <a:chExt cx="0" cy="0"/>
        </a:xfrm>
      </p:grpSpPr>
      <p:sp>
        <p:nvSpPr>
          <p:cNvPr id="1043" name="Google Shape;1043;p16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Seletores de Pseudo-elementos</a:t>
            </a:r>
            <a:endParaRPr/>
          </a:p>
        </p:txBody>
      </p:sp>
      <p:sp>
        <p:nvSpPr>
          <p:cNvPr id="1044" name="Google Shape;1044;p16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800"/>
              </a:spcBef>
              <a:spcAft>
                <a:spcPts val="0"/>
              </a:spcAft>
              <a:buClr>
                <a:schemeClr val="dk1"/>
              </a:buClr>
              <a:buSzPts val="1100"/>
              <a:buFont typeface="Arial"/>
              <a:buNone/>
            </a:pPr>
            <a:r>
              <a:rPr lang="pt-BR" sz="2400">
                <a:solidFill>
                  <a:schemeClr val="dk1"/>
                </a:solidFill>
                <a:highlight>
                  <a:srgbClr val="FFFFFF"/>
                </a:highlight>
              </a:rPr>
              <a:t>O que são pseudo-elementos?</a:t>
            </a:r>
            <a:endParaRPr sz="2400">
              <a:solidFill>
                <a:schemeClr val="dk1"/>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lang="pt-BR">
                <a:solidFill>
                  <a:schemeClr val="dk1"/>
                </a:solidFill>
                <a:highlight>
                  <a:srgbClr val="FFFFFF"/>
                </a:highlight>
              </a:rPr>
              <a:t>Um pseudoelemento CSS é usado para estilizar partes específicas de um elemento.</a:t>
            </a:r>
            <a:endParaRPr>
              <a:solidFill>
                <a:schemeClr val="dk1"/>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lang="pt-BR">
                <a:solidFill>
                  <a:schemeClr val="dk1"/>
                </a:solidFill>
                <a:highlight>
                  <a:srgbClr val="FFFFFF"/>
                </a:highlight>
              </a:rPr>
              <a:t>Por exemplo, pode ser usado para:</a:t>
            </a:r>
            <a:endParaRPr>
              <a:solidFill>
                <a:schemeClr val="dk1"/>
              </a:solidFill>
              <a:highlight>
                <a:srgbClr val="FFFFFF"/>
              </a:highlight>
            </a:endParaRPr>
          </a:p>
          <a:p>
            <a:pPr indent="-342900" lvl="0" marL="457200" rtl="0" algn="l">
              <a:lnSpc>
                <a:spcPct val="115000"/>
              </a:lnSpc>
              <a:spcBef>
                <a:spcPts val="1400"/>
              </a:spcBef>
              <a:spcAft>
                <a:spcPts val="0"/>
              </a:spcAft>
              <a:buClr>
                <a:schemeClr val="dk1"/>
              </a:buClr>
              <a:buSzPts val="1800"/>
              <a:buFont typeface="Arial"/>
              <a:buChar char="●"/>
            </a:pPr>
            <a:r>
              <a:rPr lang="pt-BR">
                <a:solidFill>
                  <a:schemeClr val="dk1"/>
                </a:solidFill>
                <a:highlight>
                  <a:srgbClr val="FFFFFF"/>
                </a:highlight>
              </a:rPr>
              <a:t>Defina o estilo da primeira letra ou linha de um elemento</a:t>
            </a:r>
            <a:endParaRPr>
              <a:solidFill>
                <a:schemeClr val="dk1"/>
              </a:solidFill>
              <a:highlight>
                <a:srgbClr val="FFFFFF"/>
              </a:highlight>
            </a:endParaRPr>
          </a:p>
          <a:p>
            <a:pPr indent="-342900" lvl="0" marL="457200" rtl="0" algn="l">
              <a:lnSpc>
                <a:spcPct val="115000"/>
              </a:lnSpc>
              <a:spcBef>
                <a:spcPts val="0"/>
              </a:spcBef>
              <a:spcAft>
                <a:spcPts val="0"/>
              </a:spcAft>
              <a:buClr>
                <a:schemeClr val="dk1"/>
              </a:buClr>
              <a:buSzPts val="1800"/>
              <a:buFont typeface="Arial"/>
              <a:buChar char="●"/>
            </a:pPr>
            <a:r>
              <a:rPr lang="pt-BR">
                <a:solidFill>
                  <a:schemeClr val="dk1"/>
                </a:solidFill>
                <a:highlight>
                  <a:srgbClr val="FFFFFF"/>
                </a:highlight>
              </a:rPr>
              <a:t>Insira conteúdo antes ou depois do conteúdo de um elemento</a:t>
            </a:r>
            <a:endParaRPr>
              <a:solidFill>
                <a:schemeClr val="dk1"/>
              </a:solidFill>
              <a:highlight>
                <a:srgbClr val="FFFFFF"/>
              </a:highlight>
            </a:endParaRPr>
          </a:p>
          <a:p>
            <a:pPr indent="0" lvl="0" marL="0" rtl="0" algn="l">
              <a:lnSpc>
                <a:spcPct val="115000"/>
              </a:lnSpc>
              <a:spcBef>
                <a:spcPts val="1100"/>
              </a:spcBef>
              <a:spcAft>
                <a:spcPts val="1200"/>
              </a:spcAft>
              <a:buSzPts val="1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HTML - Tag&lt;/&gt;</a:t>
            </a:r>
            <a:endParaRPr/>
          </a:p>
        </p:txBody>
      </p:sp>
      <p:sp>
        <p:nvSpPr>
          <p:cNvPr id="178" name="Google Shape;178;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pt-BR"/>
              <a:t>No entanto podemos ter tags que não englobam um conteúdo e nesse caso não necessitamos de uma tag de fechamento.</a:t>
            </a:r>
            <a:endParaRPr/>
          </a:p>
          <a:p>
            <a:pPr indent="-342900" lvl="0" marL="457200" rtl="0" algn="l">
              <a:lnSpc>
                <a:spcPct val="115000"/>
              </a:lnSpc>
              <a:spcBef>
                <a:spcPts val="0"/>
              </a:spcBef>
              <a:spcAft>
                <a:spcPts val="0"/>
              </a:spcAft>
              <a:buSzPts val="1800"/>
              <a:buChar char="●"/>
            </a:pPr>
            <a:r>
              <a:rPr lang="pt-BR"/>
              <a:t>Uma tag ainda pode receber atributos como apresentado no exemplo abaixo… Vamos explorar mais esse conceito um pouco mais a frente.</a:t>
            </a:r>
            <a:endParaRPr/>
          </a:p>
          <a:p>
            <a:pPr indent="0" lvl="0" marL="457200" rtl="0" algn="l">
              <a:lnSpc>
                <a:spcPct val="115000"/>
              </a:lnSpc>
              <a:spcBef>
                <a:spcPts val="1200"/>
              </a:spcBef>
              <a:spcAft>
                <a:spcPts val="0"/>
              </a:spcAft>
              <a:buSzPts val="1800"/>
              <a:buNone/>
            </a:pPr>
            <a:r>
              <a:t/>
            </a:r>
            <a:endParaRPr/>
          </a:p>
          <a:p>
            <a:pPr indent="0" lvl="0" marL="457200" rtl="0" algn="ctr">
              <a:lnSpc>
                <a:spcPct val="115000"/>
              </a:lnSpc>
              <a:spcBef>
                <a:spcPts val="1200"/>
              </a:spcBef>
              <a:spcAft>
                <a:spcPts val="0"/>
              </a:spcAft>
              <a:buSzPts val="1800"/>
              <a:buNone/>
            </a:pPr>
            <a:r>
              <a:rPr lang="pt-BR" sz="2400">
                <a:solidFill>
                  <a:srgbClr val="FF0000"/>
                </a:solidFill>
              </a:rPr>
              <a:t>&lt;img</a:t>
            </a:r>
            <a:r>
              <a:rPr lang="pt-BR" sz="2400"/>
              <a:t> </a:t>
            </a:r>
            <a:r>
              <a:rPr lang="pt-BR" sz="2400">
                <a:solidFill>
                  <a:srgbClr val="6AA84F"/>
                </a:solidFill>
              </a:rPr>
              <a:t>src=</a:t>
            </a:r>
            <a:r>
              <a:rPr lang="pt-BR" sz="2400"/>
              <a:t>”../imagens/minha_imagem.jpg”</a:t>
            </a:r>
            <a:r>
              <a:rPr lang="pt-BR" sz="2400">
                <a:solidFill>
                  <a:srgbClr val="FF0000"/>
                </a:solidFill>
              </a:rPr>
              <a:t>/&gt;</a:t>
            </a:r>
            <a:endParaRPr sz="2400">
              <a:solidFill>
                <a:srgbClr val="FF0000"/>
              </a:solidFill>
            </a:endParaRPr>
          </a:p>
          <a:p>
            <a:pPr indent="0" lvl="0" marL="457200" rtl="0" algn="l">
              <a:lnSpc>
                <a:spcPct val="115000"/>
              </a:lnSpc>
              <a:spcBef>
                <a:spcPts val="1200"/>
              </a:spcBef>
              <a:spcAft>
                <a:spcPts val="1200"/>
              </a:spcAft>
              <a:buSzPts val="1800"/>
              <a:buNone/>
            </a:pPr>
            <a:r>
              <a:rPr lang="pt-BR"/>
              <a:t> </a:t>
            </a:r>
            <a:endParaRPr/>
          </a:p>
        </p:txBody>
      </p:sp>
      <p:sp>
        <p:nvSpPr>
          <p:cNvPr id="179" name="Google Shape;179;p27"/>
          <p:cNvSpPr/>
          <p:nvPr/>
        </p:nvSpPr>
        <p:spPr>
          <a:xfrm>
            <a:off x="1536850" y="3701250"/>
            <a:ext cx="879900" cy="743700"/>
          </a:xfrm>
          <a:prstGeom prst="wedgeRoundRectCallout">
            <a:avLst>
              <a:gd fmla="val -7742" name="adj1"/>
              <a:gd fmla="val -76052"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Tag img</a:t>
            </a:r>
            <a:endParaRPr b="0" i="0" sz="1400" u="none" cap="none" strike="noStrike">
              <a:solidFill>
                <a:srgbClr val="000000"/>
              </a:solidFill>
              <a:latin typeface="Arial"/>
              <a:ea typeface="Arial"/>
              <a:cs typeface="Arial"/>
              <a:sym typeface="Arial"/>
            </a:endParaRPr>
          </a:p>
        </p:txBody>
      </p:sp>
      <p:sp>
        <p:nvSpPr>
          <p:cNvPr id="180" name="Google Shape;180;p27"/>
          <p:cNvSpPr/>
          <p:nvPr/>
        </p:nvSpPr>
        <p:spPr>
          <a:xfrm>
            <a:off x="7415275" y="3701250"/>
            <a:ext cx="1518000" cy="1244100"/>
          </a:xfrm>
          <a:prstGeom prst="wedgeRoundRectCallout">
            <a:avLst>
              <a:gd fmla="val -30700" name="adj1"/>
              <a:gd fmla="val -72721"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Tag img com o fechamento na mesma tag de abertura</a:t>
            </a:r>
            <a:endParaRPr b="0" i="0" sz="1400" u="none" cap="none" strike="noStrike">
              <a:solidFill>
                <a:srgbClr val="000000"/>
              </a:solidFill>
              <a:latin typeface="Arial"/>
              <a:ea typeface="Arial"/>
              <a:cs typeface="Arial"/>
              <a:sym typeface="Arial"/>
            </a:endParaRPr>
          </a:p>
        </p:txBody>
      </p:sp>
      <p:sp>
        <p:nvSpPr>
          <p:cNvPr id="181" name="Google Shape;181;p27"/>
          <p:cNvSpPr/>
          <p:nvPr/>
        </p:nvSpPr>
        <p:spPr>
          <a:xfrm>
            <a:off x="2590325" y="2714275"/>
            <a:ext cx="4824900" cy="384300"/>
          </a:xfrm>
          <a:prstGeom prst="brace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Atributo src da tag img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8" name="Shape 1048"/>
        <p:cNvGrpSpPr/>
        <p:nvPr/>
      </p:nvGrpSpPr>
      <p:grpSpPr>
        <a:xfrm>
          <a:off x="0" y="0"/>
          <a:ext cx="0" cy="0"/>
          <a:chOff x="0" y="0"/>
          <a:chExt cx="0" cy="0"/>
        </a:xfrm>
      </p:grpSpPr>
      <p:sp>
        <p:nvSpPr>
          <p:cNvPr id="1049" name="Google Shape;1049;p16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Seletores de Pseudo-elementos</a:t>
            </a:r>
            <a:endParaRPr/>
          </a:p>
        </p:txBody>
      </p:sp>
      <p:sp>
        <p:nvSpPr>
          <p:cNvPr id="1050" name="Google Shape;1050;p16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800"/>
              </a:spcBef>
              <a:spcAft>
                <a:spcPts val="0"/>
              </a:spcAft>
              <a:buSzPts val="1800"/>
              <a:buNone/>
            </a:pPr>
            <a:r>
              <a:rPr lang="pt-BR" sz="2400">
                <a:solidFill>
                  <a:schemeClr val="dk1"/>
                </a:solidFill>
                <a:highlight>
                  <a:srgbClr val="FFFFFF"/>
                </a:highlight>
              </a:rPr>
              <a:t>Sintaxe</a:t>
            </a:r>
            <a:endParaRPr sz="2400">
              <a:solidFill>
                <a:schemeClr val="dk1"/>
              </a:solidFill>
              <a:highlight>
                <a:srgbClr val="FFFFFF"/>
              </a:highlight>
            </a:endParaRPr>
          </a:p>
          <a:p>
            <a:pPr indent="0" lvl="0" marL="457200" rtl="0" algn="l">
              <a:lnSpc>
                <a:spcPct val="115000"/>
              </a:lnSpc>
              <a:spcBef>
                <a:spcPts val="1100"/>
              </a:spcBef>
              <a:spcAft>
                <a:spcPts val="0"/>
              </a:spcAft>
              <a:buClr>
                <a:schemeClr val="dk1"/>
              </a:buClr>
              <a:buSzPts val="1100"/>
              <a:buFont typeface="Arial"/>
              <a:buNone/>
            </a:pPr>
            <a:r>
              <a:rPr lang="pt-BR" sz="1600">
                <a:solidFill>
                  <a:srgbClr val="A52A2A"/>
                </a:solidFill>
                <a:highlight>
                  <a:srgbClr val="FFFFFF"/>
                </a:highlight>
              </a:rPr>
              <a:t>selector::pseudo-element </a:t>
            </a:r>
            <a:r>
              <a:rPr lang="pt-BR" sz="1600">
                <a:solidFill>
                  <a:schemeClr val="dk1"/>
                </a:solidFill>
                <a:highlight>
                  <a:srgbClr val="FFFFFF"/>
                </a:highlight>
              </a:rPr>
              <a:t>{</a:t>
            </a:r>
            <a:endParaRPr sz="1600">
              <a:solidFill>
                <a:schemeClr val="dk1"/>
              </a:solidFill>
              <a:highlight>
                <a:srgbClr val="FFFFFF"/>
              </a:highlight>
            </a:endParaRPr>
          </a:p>
          <a:p>
            <a:pPr indent="0" lvl="0" marL="457200" rtl="0" algn="l">
              <a:lnSpc>
                <a:spcPct val="115000"/>
              </a:lnSpc>
              <a:spcBef>
                <a:spcPts val="1100"/>
              </a:spcBef>
              <a:spcAft>
                <a:spcPts val="0"/>
              </a:spcAft>
              <a:buClr>
                <a:schemeClr val="dk1"/>
              </a:buClr>
              <a:buSzPts val="1100"/>
              <a:buFont typeface="Arial"/>
              <a:buNone/>
            </a:pPr>
            <a:r>
              <a:rPr lang="pt-BR" sz="1600">
                <a:solidFill>
                  <a:srgbClr val="FF0000"/>
                </a:solidFill>
                <a:highlight>
                  <a:srgbClr val="FFFFFF"/>
                </a:highlight>
              </a:rPr>
              <a:t>  property</a:t>
            </a:r>
            <a:r>
              <a:rPr lang="pt-BR" sz="1600">
                <a:solidFill>
                  <a:schemeClr val="dk1"/>
                </a:solidFill>
                <a:highlight>
                  <a:srgbClr val="FFFFFF"/>
                </a:highlight>
              </a:rPr>
              <a:t>:</a:t>
            </a:r>
            <a:r>
              <a:rPr lang="pt-BR" sz="1600">
                <a:solidFill>
                  <a:srgbClr val="0000CD"/>
                </a:solidFill>
                <a:highlight>
                  <a:srgbClr val="FFFFFF"/>
                </a:highlight>
              </a:rPr>
              <a:t> value</a:t>
            </a:r>
            <a:r>
              <a:rPr lang="pt-BR" sz="1600">
                <a:solidFill>
                  <a:schemeClr val="dk1"/>
                </a:solidFill>
                <a:highlight>
                  <a:srgbClr val="FFFFFF"/>
                </a:highlight>
              </a:rPr>
              <a:t>;</a:t>
            </a:r>
            <a:endParaRPr sz="1600">
              <a:solidFill>
                <a:schemeClr val="dk1"/>
              </a:solidFill>
              <a:highlight>
                <a:srgbClr val="FFFFFF"/>
              </a:highlight>
            </a:endParaRPr>
          </a:p>
          <a:p>
            <a:pPr indent="0" lvl="0" marL="457200" rtl="0" algn="l">
              <a:lnSpc>
                <a:spcPct val="115000"/>
              </a:lnSpc>
              <a:spcBef>
                <a:spcPts val="1100"/>
              </a:spcBef>
              <a:spcAft>
                <a:spcPts val="0"/>
              </a:spcAft>
              <a:buSzPts val="1800"/>
              <a:buNone/>
            </a:pPr>
            <a:r>
              <a:rPr lang="pt-BR" sz="1600">
                <a:solidFill>
                  <a:schemeClr val="dk1"/>
                </a:solidFill>
                <a:highlight>
                  <a:srgbClr val="FFFFFF"/>
                </a:highlight>
              </a:rPr>
              <a:t>}</a:t>
            </a:r>
            <a:endParaRPr sz="1600">
              <a:solidFill>
                <a:schemeClr val="dk1"/>
              </a:solidFill>
              <a:highlight>
                <a:srgbClr val="FFFFFF"/>
              </a:highlight>
            </a:endParaRPr>
          </a:p>
          <a:p>
            <a:pPr indent="0" lvl="0" marL="0" rtl="0" algn="l">
              <a:lnSpc>
                <a:spcPct val="115000"/>
              </a:lnSpc>
              <a:spcBef>
                <a:spcPts val="1100"/>
              </a:spcBef>
              <a:spcAft>
                <a:spcPts val="1200"/>
              </a:spcAft>
              <a:buSzPts val="1800"/>
              <a:buNone/>
            </a:pPr>
            <a:r>
              <a:t/>
            </a:r>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sp>
        <p:nvSpPr>
          <p:cNvPr id="1055" name="Google Shape;1055;p16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Seletores de Pseudo-elementos</a:t>
            </a:r>
            <a:endParaRPr/>
          </a:p>
        </p:txBody>
      </p:sp>
      <p:sp>
        <p:nvSpPr>
          <p:cNvPr id="1056" name="Google Shape;1056;p16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800"/>
              </a:spcBef>
              <a:spcAft>
                <a:spcPts val="0"/>
              </a:spcAft>
              <a:buSzPct val="81081"/>
              <a:buNone/>
            </a:pPr>
            <a:r>
              <a:rPr lang="pt-BR">
                <a:solidFill>
                  <a:schemeClr val="dk1"/>
                </a:solidFill>
                <a:highlight>
                  <a:srgbClr val="FFFFFF"/>
                </a:highlight>
              </a:rPr>
              <a:t>Pseudo-elemento de primeira linha</a:t>
            </a:r>
            <a:endParaRPr sz="2400">
              <a:solidFill>
                <a:schemeClr val="dk1"/>
              </a:solidFill>
              <a:highlight>
                <a:srgbClr val="FFFFFF"/>
              </a:highlight>
            </a:endParaRPr>
          </a:p>
          <a:p>
            <a:pPr indent="0" lvl="0" marL="457200" rtl="0" algn="l">
              <a:lnSpc>
                <a:spcPct val="115000"/>
              </a:lnSpc>
              <a:spcBef>
                <a:spcPts val="1100"/>
              </a:spcBef>
              <a:spcAft>
                <a:spcPts val="0"/>
              </a:spcAft>
              <a:buClr>
                <a:schemeClr val="dk1"/>
              </a:buClr>
              <a:buSzPct val="68750"/>
              <a:buFont typeface="Arial"/>
              <a:buNone/>
            </a:pPr>
            <a:r>
              <a:rPr lang="pt-BR" sz="1600">
                <a:solidFill>
                  <a:srgbClr val="A52A2A"/>
                </a:solidFill>
                <a:highlight>
                  <a:srgbClr val="FFFFFF"/>
                </a:highlight>
              </a:rPr>
              <a:t>p::first-line </a:t>
            </a:r>
            <a:r>
              <a:rPr lang="pt-BR" sz="1600">
                <a:solidFill>
                  <a:schemeClr val="dk1"/>
                </a:solidFill>
                <a:highlight>
                  <a:srgbClr val="FFFFFF"/>
                </a:highlight>
              </a:rPr>
              <a:t>{</a:t>
            </a:r>
            <a:endParaRPr sz="1600">
              <a:solidFill>
                <a:schemeClr val="dk1"/>
              </a:solidFill>
              <a:highlight>
                <a:srgbClr val="FFFFFF"/>
              </a:highlight>
            </a:endParaRPr>
          </a:p>
          <a:p>
            <a:pPr indent="0" lvl="0" marL="457200" rtl="0" algn="l">
              <a:lnSpc>
                <a:spcPct val="115000"/>
              </a:lnSpc>
              <a:spcBef>
                <a:spcPts val="1100"/>
              </a:spcBef>
              <a:spcAft>
                <a:spcPts val="0"/>
              </a:spcAft>
              <a:buClr>
                <a:schemeClr val="dk1"/>
              </a:buClr>
              <a:buSzPct val="68750"/>
              <a:buFont typeface="Arial"/>
              <a:buNone/>
            </a:pPr>
            <a:r>
              <a:rPr lang="pt-BR" sz="1600">
                <a:solidFill>
                  <a:srgbClr val="FF0000"/>
                </a:solidFill>
                <a:highlight>
                  <a:srgbClr val="FFFFFF"/>
                </a:highlight>
              </a:rPr>
              <a:t>  color</a:t>
            </a:r>
            <a:r>
              <a:rPr lang="pt-BR" sz="1600">
                <a:solidFill>
                  <a:schemeClr val="dk1"/>
                </a:solidFill>
                <a:highlight>
                  <a:srgbClr val="FFFFFF"/>
                </a:highlight>
              </a:rPr>
              <a:t>:</a:t>
            </a:r>
            <a:r>
              <a:rPr lang="pt-BR" sz="1600">
                <a:solidFill>
                  <a:srgbClr val="0000CD"/>
                </a:solidFill>
                <a:highlight>
                  <a:srgbClr val="FFFFFF"/>
                </a:highlight>
              </a:rPr>
              <a:t> #ff0000</a:t>
            </a:r>
            <a:r>
              <a:rPr lang="pt-BR" sz="1600">
                <a:solidFill>
                  <a:schemeClr val="dk1"/>
                </a:solidFill>
                <a:highlight>
                  <a:srgbClr val="FFFFFF"/>
                </a:highlight>
              </a:rPr>
              <a:t>;</a:t>
            </a:r>
            <a:endParaRPr sz="1600">
              <a:solidFill>
                <a:schemeClr val="dk1"/>
              </a:solidFill>
              <a:highlight>
                <a:srgbClr val="FFFFFF"/>
              </a:highlight>
            </a:endParaRPr>
          </a:p>
          <a:p>
            <a:pPr indent="0" lvl="0" marL="457200" rtl="0" algn="l">
              <a:lnSpc>
                <a:spcPct val="115000"/>
              </a:lnSpc>
              <a:spcBef>
                <a:spcPts val="1100"/>
              </a:spcBef>
              <a:spcAft>
                <a:spcPts val="0"/>
              </a:spcAft>
              <a:buClr>
                <a:schemeClr val="dk1"/>
              </a:buClr>
              <a:buSzPct val="68750"/>
              <a:buFont typeface="Arial"/>
              <a:buNone/>
            </a:pPr>
            <a:r>
              <a:rPr lang="pt-BR" sz="1600">
                <a:solidFill>
                  <a:srgbClr val="FF0000"/>
                </a:solidFill>
                <a:highlight>
                  <a:srgbClr val="FFFFFF"/>
                </a:highlight>
              </a:rPr>
              <a:t>  font-variant</a:t>
            </a:r>
            <a:r>
              <a:rPr lang="pt-BR" sz="1600">
                <a:solidFill>
                  <a:schemeClr val="dk1"/>
                </a:solidFill>
                <a:highlight>
                  <a:srgbClr val="FFFFFF"/>
                </a:highlight>
              </a:rPr>
              <a:t>:</a:t>
            </a:r>
            <a:r>
              <a:rPr lang="pt-BR" sz="1600">
                <a:solidFill>
                  <a:srgbClr val="0000CD"/>
                </a:solidFill>
                <a:highlight>
                  <a:srgbClr val="FFFFFF"/>
                </a:highlight>
              </a:rPr>
              <a:t> small-caps</a:t>
            </a:r>
            <a:r>
              <a:rPr lang="pt-BR" sz="1600">
                <a:solidFill>
                  <a:schemeClr val="dk1"/>
                </a:solidFill>
                <a:highlight>
                  <a:srgbClr val="FFFFFF"/>
                </a:highlight>
              </a:rPr>
              <a:t>;</a:t>
            </a:r>
            <a:endParaRPr sz="1600">
              <a:solidFill>
                <a:schemeClr val="dk1"/>
              </a:solidFill>
              <a:highlight>
                <a:srgbClr val="FFFFFF"/>
              </a:highlight>
            </a:endParaRPr>
          </a:p>
          <a:p>
            <a:pPr indent="0" lvl="0" marL="457200" rtl="0" algn="l">
              <a:lnSpc>
                <a:spcPct val="115000"/>
              </a:lnSpc>
              <a:spcBef>
                <a:spcPts val="1100"/>
              </a:spcBef>
              <a:spcAft>
                <a:spcPts val="0"/>
              </a:spcAft>
              <a:buSzPct val="121621"/>
              <a:buNone/>
            </a:pPr>
            <a:r>
              <a:rPr lang="pt-BR" sz="1600">
                <a:solidFill>
                  <a:schemeClr val="dk1"/>
                </a:solidFill>
                <a:highlight>
                  <a:srgbClr val="FFFFFF"/>
                </a:highlight>
              </a:rPr>
              <a:t>}</a:t>
            </a:r>
            <a:endParaRPr sz="1600">
              <a:solidFill>
                <a:schemeClr val="dk1"/>
              </a:solidFill>
              <a:highlight>
                <a:srgbClr val="FFFFFF"/>
              </a:highlight>
            </a:endParaRPr>
          </a:p>
          <a:p>
            <a:pPr indent="-334327" lvl="0" marL="457200" rtl="0" algn="l">
              <a:lnSpc>
                <a:spcPct val="115000"/>
              </a:lnSpc>
              <a:spcBef>
                <a:spcPts val="1100"/>
              </a:spcBef>
              <a:spcAft>
                <a:spcPts val="0"/>
              </a:spcAft>
              <a:buClr>
                <a:schemeClr val="dk1"/>
              </a:buClr>
              <a:buSzPct val="126562"/>
              <a:buChar char="●"/>
            </a:pPr>
            <a:r>
              <a:rPr lang="pt-BR">
                <a:solidFill>
                  <a:schemeClr val="dk1"/>
                </a:solidFill>
                <a:highlight>
                  <a:srgbClr val="FFFFFF"/>
                </a:highlight>
              </a:rPr>
              <a:t>Observação: O pseudoelemento ::first-line só pode ser aplicado a elementos de nível de bloco.</a:t>
            </a:r>
            <a:endParaRPr sz="1600">
              <a:solidFill>
                <a:schemeClr val="dk1"/>
              </a:solidFill>
              <a:highlight>
                <a:srgbClr val="FFFFFF"/>
              </a:highlight>
            </a:endParaRPr>
          </a:p>
          <a:p>
            <a:pPr indent="0" lvl="0" marL="457200" rtl="0" algn="l">
              <a:lnSpc>
                <a:spcPct val="115000"/>
              </a:lnSpc>
              <a:spcBef>
                <a:spcPts val="1100"/>
              </a:spcBef>
              <a:spcAft>
                <a:spcPts val="0"/>
              </a:spcAft>
              <a:buSzPct val="121621"/>
              <a:buNone/>
            </a:pPr>
            <a:r>
              <a:t/>
            </a:r>
            <a:endParaRPr sz="1600">
              <a:solidFill>
                <a:schemeClr val="dk1"/>
              </a:solidFill>
              <a:highlight>
                <a:srgbClr val="FFFFFF"/>
              </a:highlight>
            </a:endParaRPr>
          </a:p>
          <a:p>
            <a:pPr indent="0" lvl="0" marL="0" rtl="0" algn="ctr">
              <a:lnSpc>
                <a:spcPct val="115000"/>
              </a:lnSpc>
              <a:spcBef>
                <a:spcPts val="1100"/>
              </a:spcBef>
              <a:spcAft>
                <a:spcPts val="1200"/>
              </a:spcAft>
              <a:buSzPct val="121621"/>
              <a:buNone/>
            </a:pPr>
            <a:r>
              <a:rPr lang="pt-BR" sz="1600" u="sng">
                <a:solidFill>
                  <a:schemeClr val="hlink"/>
                </a:solidFill>
                <a:highlight>
                  <a:srgbClr val="FFFFFF"/>
                </a:highlight>
                <a:hlinkClick r:id="rId4"/>
              </a:rPr>
              <a:t>Vamos conferir pelo W3School!</a:t>
            </a:r>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0" name="Shape 1060"/>
        <p:cNvGrpSpPr/>
        <p:nvPr/>
      </p:nvGrpSpPr>
      <p:grpSpPr>
        <a:xfrm>
          <a:off x="0" y="0"/>
          <a:ext cx="0" cy="0"/>
          <a:chOff x="0" y="0"/>
          <a:chExt cx="0" cy="0"/>
        </a:xfrm>
      </p:grpSpPr>
      <p:sp>
        <p:nvSpPr>
          <p:cNvPr id="1061" name="Google Shape;1061;p16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Seletores de Pseudo-elementos</a:t>
            </a:r>
            <a:endParaRPr/>
          </a:p>
        </p:txBody>
      </p:sp>
      <p:sp>
        <p:nvSpPr>
          <p:cNvPr id="1062" name="Google Shape;1062;p16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1100"/>
              </a:spcBef>
              <a:spcAft>
                <a:spcPts val="0"/>
              </a:spcAft>
              <a:buSzPts val="1800"/>
              <a:buNone/>
            </a:pPr>
            <a:r>
              <a:rPr lang="pt-BR">
                <a:solidFill>
                  <a:schemeClr val="dk1"/>
                </a:solidFill>
                <a:highlight>
                  <a:srgbClr val="FFFFFF"/>
                </a:highlight>
              </a:rPr>
              <a:t>O pseudo-elemento </a:t>
            </a:r>
            <a:r>
              <a:rPr lang="pt-BR">
                <a:solidFill>
                  <a:srgbClr val="DC143C"/>
                </a:solidFill>
              </a:rPr>
              <a:t>::first-letter</a:t>
            </a:r>
            <a:r>
              <a:rPr lang="pt-BR">
                <a:solidFill>
                  <a:schemeClr val="dk1"/>
                </a:solidFill>
                <a:highlight>
                  <a:srgbClr val="FFFFFF"/>
                </a:highlight>
              </a:rPr>
              <a:t> é usado para adicionar um estilo especial à primeira letra de um texto.</a:t>
            </a:r>
            <a:endParaRPr>
              <a:solidFill>
                <a:schemeClr val="dk1"/>
              </a:solidFill>
              <a:highlight>
                <a:srgbClr val="FFFFFF"/>
              </a:highlight>
            </a:endParaRPr>
          </a:p>
          <a:p>
            <a:pPr indent="0" lvl="0" marL="457200" rtl="0" algn="l">
              <a:lnSpc>
                <a:spcPct val="115000"/>
              </a:lnSpc>
              <a:spcBef>
                <a:spcPts val="1100"/>
              </a:spcBef>
              <a:spcAft>
                <a:spcPts val="0"/>
              </a:spcAft>
              <a:buClr>
                <a:schemeClr val="dk1"/>
              </a:buClr>
              <a:buSzPts val="1100"/>
              <a:buFont typeface="Arial"/>
              <a:buNone/>
            </a:pPr>
            <a:r>
              <a:rPr lang="pt-BR" sz="1600">
                <a:solidFill>
                  <a:srgbClr val="A52A2A"/>
                </a:solidFill>
                <a:highlight>
                  <a:srgbClr val="FFFFFF"/>
                </a:highlight>
              </a:rPr>
              <a:t>p::first-letter </a:t>
            </a:r>
            <a:r>
              <a:rPr lang="pt-BR" sz="1600">
                <a:solidFill>
                  <a:schemeClr val="dk1"/>
                </a:solidFill>
                <a:highlight>
                  <a:srgbClr val="FFFFFF"/>
                </a:highlight>
              </a:rPr>
              <a:t>{</a:t>
            </a:r>
            <a:endParaRPr sz="1600">
              <a:solidFill>
                <a:schemeClr val="dk1"/>
              </a:solidFill>
              <a:highlight>
                <a:srgbClr val="FFFFFF"/>
              </a:highlight>
            </a:endParaRPr>
          </a:p>
          <a:p>
            <a:pPr indent="0" lvl="0" marL="457200" rtl="0" algn="l">
              <a:lnSpc>
                <a:spcPct val="115000"/>
              </a:lnSpc>
              <a:spcBef>
                <a:spcPts val="1100"/>
              </a:spcBef>
              <a:spcAft>
                <a:spcPts val="0"/>
              </a:spcAft>
              <a:buClr>
                <a:schemeClr val="dk1"/>
              </a:buClr>
              <a:buSzPts val="1100"/>
              <a:buFont typeface="Arial"/>
              <a:buNone/>
            </a:pPr>
            <a:r>
              <a:rPr lang="pt-BR" sz="1600">
                <a:solidFill>
                  <a:srgbClr val="FF0000"/>
                </a:solidFill>
                <a:highlight>
                  <a:srgbClr val="FFFFFF"/>
                </a:highlight>
              </a:rPr>
              <a:t>  color</a:t>
            </a:r>
            <a:r>
              <a:rPr lang="pt-BR" sz="1600">
                <a:solidFill>
                  <a:schemeClr val="dk1"/>
                </a:solidFill>
                <a:highlight>
                  <a:srgbClr val="FFFFFF"/>
                </a:highlight>
              </a:rPr>
              <a:t>:</a:t>
            </a:r>
            <a:r>
              <a:rPr lang="pt-BR" sz="1600">
                <a:solidFill>
                  <a:srgbClr val="0000CD"/>
                </a:solidFill>
                <a:highlight>
                  <a:srgbClr val="FFFFFF"/>
                </a:highlight>
              </a:rPr>
              <a:t> #ff0000</a:t>
            </a:r>
            <a:r>
              <a:rPr lang="pt-BR" sz="1600">
                <a:solidFill>
                  <a:schemeClr val="dk1"/>
                </a:solidFill>
                <a:highlight>
                  <a:srgbClr val="FFFFFF"/>
                </a:highlight>
              </a:rPr>
              <a:t>;</a:t>
            </a:r>
            <a:endParaRPr sz="1600">
              <a:solidFill>
                <a:schemeClr val="dk1"/>
              </a:solidFill>
              <a:highlight>
                <a:srgbClr val="FFFFFF"/>
              </a:highlight>
            </a:endParaRPr>
          </a:p>
          <a:p>
            <a:pPr indent="0" lvl="0" marL="457200" rtl="0" algn="l">
              <a:lnSpc>
                <a:spcPct val="115000"/>
              </a:lnSpc>
              <a:spcBef>
                <a:spcPts val="1100"/>
              </a:spcBef>
              <a:spcAft>
                <a:spcPts val="0"/>
              </a:spcAft>
              <a:buClr>
                <a:schemeClr val="dk1"/>
              </a:buClr>
              <a:buSzPts val="1100"/>
              <a:buFont typeface="Arial"/>
              <a:buNone/>
            </a:pPr>
            <a:r>
              <a:rPr lang="pt-BR" sz="1600">
                <a:solidFill>
                  <a:srgbClr val="FF0000"/>
                </a:solidFill>
                <a:highlight>
                  <a:srgbClr val="FFFFFF"/>
                </a:highlight>
              </a:rPr>
              <a:t>  font-size</a:t>
            </a:r>
            <a:r>
              <a:rPr lang="pt-BR" sz="1600">
                <a:solidFill>
                  <a:schemeClr val="dk1"/>
                </a:solidFill>
                <a:highlight>
                  <a:srgbClr val="FFFFFF"/>
                </a:highlight>
              </a:rPr>
              <a:t>:</a:t>
            </a:r>
            <a:r>
              <a:rPr lang="pt-BR" sz="1600">
                <a:solidFill>
                  <a:srgbClr val="0000CD"/>
                </a:solidFill>
                <a:highlight>
                  <a:srgbClr val="FFFFFF"/>
                </a:highlight>
              </a:rPr>
              <a:t> xx-large</a:t>
            </a:r>
            <a:r>
              <a:rPr lang="pt-BR" sz="1600">
                <a:solidFill>
                  <a:schemeClr val="dk1"/>
                </a:solidFill>
                <a:highlight>
                  <a:srgbClr val="FFFFFF"/>
                </a:highlight>
              </a:rPr>
              <a:t>;</a:t>
            </a:r>
            <a:endParaRPr sz="1600">
              <a:solidFill>
                <a:schemeClr val="dk1"/>
              </a:solidFill>
              <a:highlight>
                <a:srgbClr val="FFFFFF"/>
              </a:highlight>
            </a:endParaRPr>
          </a:p>
          <a:p>
            <a:pPr indent="0" lvl="0" marL="457200" rtl="0" algn="l">
              <a:lnSpc>
                <a:spcPct val="115000"/>
              </a:lnSpc>
              <a:spcBef>
                <a:spcPts val="1100"/>
              </a:spcBef>
              <a:spcAft>
                <a:spcPts val="0"/>
              </a:spcAft>
              <a:buSzPts val="1800"/>
              <a:buNone/>
            </a:pPr>
            <a:r>
              <a:rPr lang="pt-BR" sz="1600">
                <a:solidFill>
                  <a:schemeClr val="dk1"/>
                </a:solidFill>
                <a:highlight>
                  <a:srgbClr val="FFFFFF"/>
                </a:highlight>
              </a:rPr>
              <a:t>}</a:t>
            </a:r>
            <a:endParaRPr sz="1600">
              <a:solidFill>
                <a:schemeClr val="dk1"/>
              </a:solidFill>
              <a:highlight>
                <a:srgbClr val="FFFFFF"/>
              </a:highlight>
            </a:endParaRPr>
          </a:p>
          <a:p>
            <a:pPr indent="-364189" lvl="0" marL="457200" rtl="0" algn="l">
              <a:lnSpc>
                <a:spcPct val="115000"/>
              </a:lnSpc>
              <a:spcBef>
                <a:spcPts val="1100"/>
              </a:spcBef>
              <a:spcAft>
                <a:spcPts val="0"/>
              </a:spcAft>
              <a:buSzPts val="2135"/>
              <a:buChar char="●"/>
            </a:pPr>
            <a:r>
              <a:rPr lang="pt-BR" sz="2135">
                <a:solidFill>
                  <a:schemeClr val="dk1"/>
                </a:solidFill>
                <a:highlight>
                  <a:srgbClr val="FFFFFF"/>
                </a:highlight>
              </a:rPr>
              <a:t>Observação: o</a:t>
            </a:r>
            <a:r>
              <a:rPr lang="pt-BR" sz="2135">
                <a:solidFill>
                  <a:srgbClr val="DC143C"/>
                </a:solidFill>
              </a:rPr>
              <a:t> </a:t>
            </a:r>
            <a:r>
              <a:rPr lang="pt-BR" sz="2135">
                <a:solidFill>
                  <a:schemeClr val="dk1"/>
                </a:solidFill>
                <a:highlight>
                  <a:srgbClr val="FFFFFF"/>
                </a:highlight>
              </a:rPr>
              <a:t>pseudoelemento </a:t>
            </a:r>
            <a:r>
              <a:rPr lang="pt-BR" sz="2135">
                <a:solidFill>
                  <a:srgbClr val="DC143C"/>
                </a:solidFill>
              </a:rPr>
              <a:t>::first-letter</a:t>
            </a:r>
            <a:r>
              <a:rPr lang="pt-BR" sz="2135">
                <a:solidFill>
                  <a:schemeClr val="dk1"/>
                </a:solidFill>
                <a:highlight>
                  <a:srgbClr val="FFFFFF"/>
                </a:highlight>
              </a:rPr>
              <a:t> só pode ser aplicado a elementos de nível de bloco.</a:t>
            </a:r>
            <a:endParaRPr sz="1600">
              <a:solidFill>
                <a:schemeClr val="dk1"/>
              </a:solidFill>
              <a:highlight>
                <a:srgbClr val="FFFFFF"/>
              </a:highlight>
            </a:endParaRPr>
          </a:p>
          <a:p>
            <a:pPr indent="0" lvl="0" marL="0" rtl="0" algn="ctr">
              <a:lnSpc>
                <a:spcPct val="115000"/>
              </a:lnSpc>
              <a:spcBef>
                <a:spcPts val="1100"/>
              </a:spcBef>
              <a:spcAft>
                <a:spcPts val="1200"/>
              </a:spcAft>
              <a:buSzPts val="1800"/>
              <a:buNone/>
            </a:pPr>
            <a:r>
              <a:rPr lang="pt-BR" sz="1600" u="sng">
                <a:solidFill>
                  <a:schemeClr val="hlink"/>
                </a:solidFill>
                <a:highlight>
                  <a:srgbClr val="FFFFFF"/>
                </a:highlight>
                <a:hlinkClick r:id="rId4"/>
              </a:rPr>
              <a:t>Vamos conferir pelo W3School!</a:t>
            </a:r>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6" name="Shape 1066"/>
        <p:cNvGrpSpPr/>
        <p:nvPr/>
      </p:nvGrpSpPr>
      <p:grpSpPr>
        <a:xfrm>
          <a:off x="0" y="0"/>
          <a:ext cx="0" cy="0"/>
          <a:chOff x="0" y="0"/>
          <a:chExt cx="0" cy="0"/>
        </a:xfrm>
      </p:grpSpPr>
      <p:sp>
        <p:nvSpPr>
          <p:cNvPr id="1067" name="Google Shape;1067;p16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Seletores de Pseudo-elementos</a:t>
            </a:r>
            <a:endParaRPr/>
          </a:p>
        </p:txBody>
      </p:sp>
      <p:sp>
        <p:nvSpPr>
          <p:cNvPr id="1068" name="Google Shape;1068;p16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100"/>
              </a:spcBef>
              <a:spcAft>
                <a:spcPts val="0"/>
              </a:spcAft>
              <a:buSzPts val="1800"/>
              <a:buNone/>
            </a:pPr>
            <a:r>
              <a:rPr lang="pt-BR">
                <a:solidFill>
                  <a:schemeClr val="dk1"/>
                </a:solidFill>
                <a:highlight>
                  <a:srgbClr val="FFFFFF"/>
                </a:highlight>
              </a:rPr>
              <a:t>O pseudoelemento </a:t>
            </a:r>
            <a:r>
              <a:rPr lang="pt-BR">
                <a:solidFill>
                  <a:srgbClr val="DC143C"/>
                </a:solidFill>
              </a:rPr>
              <a:t>::before</a:t>
            </a:r>
            <a:r>
              <a:rPr lang="pt-BR">
                <a:solidFill>
                  <a:schemeClr val="dk1"/>
                </a:solidFill>
                <a:highlight>
                  <a:srgbClr val="FFFFFF"/>
                </a:highlight>
              </a:rPr>
              <a:t> pode ser usado para inserir algum conteúdo antes do conteúdo de um elemento.</a:t>
            </a:r>
            <a:endParaRPr>
              <a:solidFill>
                <a:schemeClr val="dk1"/>
              </a:solidFill>
              <a:highlight>
                <a:srgbClr val="FFFFFF"/>
              </a:highlight>
            </a:endParaRPr>
          </a:p>
          <a:p>
            <a:pPr indent="0" lvl="0" marL="457200" rtl="0" algn="l">
              <a:lnSpc>
                <a:spcPct val="115000"/>
              </a:lnSpc>
              <a:spcBef>
                <a:spcPts val="1100"/>
              </a:spcBef>
              <a:spcAft>
                <a:spcPts val="0"/>
              </a:spcAft>
              <a:buSzPts val="1800"/>
              <a:buNone/>
            </a:pPr>
            <a:r>
              <a:rPr lang="pt-BR" sz="1600">
                <a:solidFill>
                  <a:srgbClr val="A52A2A"/>
                </a:solidFill>
                <a:highlight>
                  <a:srgbClr val="FFFFFF"/>
                </a:highlight>
              </a:rPr>
              <a:t>h1::before </a:t>
            </a:r>
            <a:r>
              <a:rPr lang="pt-BR" sz="1600">
                <a:solidFill>
                  <a:schemeClr val="dk1"/>
                </a:solidFill>
                <a:highlight>
                  <a:srgbClr val="FFFFFF"/>
                </a:highlight>
              </a:rPr>
              <a:t>{</a:t>
            </a:r>
            <a:endParaRPr sz="1600">
              <a:solidFill>
                <a:schemeClr val="dk1"/>
              </a:solidFill>
              <a:highlight>
                <a:srgbClr val="FFFFFF"/>
              </a:highlight>
            </a:endParaRPr>
          </a:p>
          <a:p>
            <a:pPr indent="0" lvl="0" marL="457200" rtl="0" algn="l">
              <a:lnSpc>
                <a:spcPct val="115000"/>
              </a:lnSpc>
              <a:spcBef>
                <a:spcPts val="1100"/>
              </a:spcBef>
              <a:spcAft>
                <a:spcPts val="0"/>
              </a:spcAft>
              <a:buSzPts val="1800"/>
              <a:buNone/>
            </a:pPr>
            <a:r>
              <a:rPr lang="pt-BR" sz="1600">
                <a:solidFill>
                  <a:srgbClr val="FF0000"/>
                </a:solidFill>
                <a:highlight>
                  <a:srgbClr val="FFFFFF"/>
                </a:highlight>
              </a:rPr>
              <a:t>  content</a:t>
            </a:r>
            <a:r>
              <a:rPr lang="pt-BR" sz="1600">
                <a:solidFill>
                  <a:schemeClr val="dk1"/>
                </a:solidFill>
                <a:highlight>
                  <a:srgbClr val="FFFFFF"/>
                </a:highlight>
              </a:rPr>
              <a:t>:</a:t>
            </a:r>
            <a:r>
              <a:rPr lang="pt-BR" sz="1600">
                <a:solidFill>
                  <a:srgbClr val="0000CD"/>
                </a:solidFill>
                <a:highlight>
                  <a:srgbClr val="FFFFFF"/>
                </a:highlight>
              </a:rPr>
              <a:t> url(smiley.gif)</a:t>
            </a:r>
            <a:r>
              <a:rPr lang="pt-BR" sz="1600">
                <a:solidFill>
                  <a:schemeClr val="dk1"/>
                </a:solidFill>
                <a:highlight>
                  <a:srgbClr val="FFFFFF"/>
                </a:highlight>
              </a:rPr>
              <a:t>;</a:t>
            </a:r>
            <a:endParaRPr sz="1600">
              <a:solidFill>
                <a:schemeClr val="dk1"/>
              </a:solidFill>
              <a:highlight>
                <a:srgbClr val="FFFFFF"/>
              </a:highlight>
            </a:endParaRPr>
          </a:p>
          <a:p>
            <a:pPr indent="0" lvl="0" marL="457200" rtl="0" algn="l">
              <a:lnSpc>
                <a:spcPct val="115000"/>
              </a:lnSpc>
              <a:spcBef>
                <a:spcPts val="1100"/>
              </a:spcBef>
              <a:spcAft>
                <a:spcPts val="0"/>
              </a:spcAft>
              <a:buSzPts val="1800"/>
              <a:buNone/>
            </a:pPr>
            <a:r>
              <a:rPr lang="pt-BR" sz="1600">
                <a:solidFill>
                  <a:schemeClr val="dk1"/>
                </a:solidFill>
                <a:highlight>
                  <a:srgbClr val="FFFFFF"/>
                </a:highlight>
              </a:rPr>
              <a:t>}</a:t>
            </a:r>
            <a:endParaRPr sz="1600">
              <a:solidFill>
                <a:srgbClr val="A52A2A"/>
              </a:solidFill>
              <a:highlight>
                <a:srgbClr val="FFFFFF"/>
              </a:highlight>
            </a:endParaRPr>
          </a:p>
          <a:p>
            <a:pPr indent="0" lvl="0" marL="0" rtl="0" algn="ctr">
              <a:lnSpc>
                <a:spcPct val="115000"/>
              </a:lnSpc>
              <a:spcBef>
                <a:spcPts val="1100"/>
              </a:spcBef>
              <a:spcAft>
                <a:spcPts val="0"/>
              </a:spcAft>
              <a:buSzPts val="1800"/>
              <a:buNone/>
            </a:pPr>
            <a:r>
              <a:t/>
            </a:r>
            <a:endParaRPr sz="1600">
              <a:solidFill>
                <a:srgbClr val="A52A2A"/>
              </a:solidFill>
              <a:highlight>
                <a:srgbClr val="FFFFFF"/>
              </a:highlight>
            </a:endParaRPr>
          </a:p>
          <a:p>
            <a:pPr indent="0" lvl="0" marL="0" rtl="0" algn="ctr">
              <a:lnSpc>
                <a:spcPct val="115000"/>
              </a:lnSpc>
              <a:spcBef>
                <a:spcPts val="1200"/>
              </a:spcBef>
              <a:spcAft>
                <a:spcPts val="1200"/>
              </a:spcAft>
              <a:buSzPts val="1800"/>
              <a:buNone/>
            </a:pPr>
            <a:r>
              <a:rPr lang="pt-BR" sz="1600" u="sng">
                <a:solidFill>
                  <a:schemeClr val="hlink"/>
                </a:solidFill>
                <a:highlight>
                  <a:srgbClr val="FFFFFF"/>
                </a:highlight>
                <a:hlinkClick r:id="rId4"/>
              </a:rPr>
              <a:t>Vamos conferir pelo W3School!</a:t>
            </a:r>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2" name="Shape 1072"/>
        <p:cNvGrpSpPr/>
        <p:nvPr/>
      </p:nvGrpSpPr>
      <p:grpSpPr>
        <a:xfrm>
          <a:off x="0" y="0"/>
          <a:ext cx="0" cy="0"/>
          <a:chOff x="0" y="0"/>
          <a:chExt cx="0" cy="0"/>
        </a:xfrm>
      </p:grpSpPr>
      <p:sp>
        <p:nvSpPr>
          <p:cNvPr id="1073" name="Google Shape;1073;p16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Seletores de Pseudo-elementos</a:t>
            </a:r>
            <a:endParaRPr/>
          </a:p>
        </p:txBody>
      </p:sp>
      <p:sp>
        <p:nvSpPr>
          <p:cNvPr id="1074" name="Google Shape;1074;p16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100"/>
              </a:spcBef>
              <a:spcAft>
                <a:spcPts val="0"/>
              </a:spcAft>
              <a:buSzPts val="1800"/>
              <a:buNone/>
            </a:pPr>
            <a:r>
              <a:rPr lang="pt-BR">
                <a:solidFill>
                  <a:schemeClr val="dk1"/>
                </a:solidFill>
                <a:highlight>
                  <a:srgbClr val="FFFFFF"/>
                </a:highlight>
              </a:rPr>
              <a:t>O pseudoelemento </a:t>
            </a:r>
            <a:r>
              <a:rPr lang="pt-BR">
                <a:solidFill>
                  <a:srgbClr val="DC143C"/>
                </a:solidFill>
              </a:rPr>
              <a:t>::after</a:t>
            </a:r>
            <a:r>
              <a:rPr lang="pt-BR">
                <a:solidFill>
                  <a:schemeClr val="dk1"/>
                </a:solidFill>
                <a:highlight>
                  <a:srgbClr val="FFFFFF"/>
                </a:highlight>
              </a:rPr>
              <a:t> pode ser usado para inserir algum conteúdo após o conteúdo de um elemento.</a:t>
            </a:r>
            <a:endParaRPr>
              <a:solidFill>
                <a:schemeClr val="dk1"/>
              </a:solidFill>
              <a:highlight>
                <a:srgbClr val="FFFFFF"/>
              </a:highlight>
            </a:endParaRPr>
          </a:p>
          <a:p>
            <a:pPr indent="0" lvl="0" marL="457200" rtl="0" algn="l">
              <a:lnSpc>
                <a:spcPct val="115000"/>
              </a:lnSpc>
              <a:spcBef>
                <a:spcPts val="1100"/>
              </a:spcBef>
              <a:spcAft>
                <a:spcPts val="0"/>
              </a:spcAft>
              <a:buSzPts val="1800"/>
              <a:buNone/>
            </a:pPr>
            <a:r>
              <a:rPr lang="pt-BR" sz="1600">
                <a:solidFill>
                  <a:srgbClr val="A52A2A"/>
                </a:solidFill>
                <a:highlight>
                  <a:srgbClr val="FFFFFF"/>
                </a:highlight>
              </a:rPr>
              <a:t>h1::after </a:t>
            </a:r>
            <a:r>
              <a:rPr lang="pt-BR" sz="1600">
                <a:solidFill>
                  <a:schemeClr val="dk1"/>
                </a:solidFill>
                <a:highlight>
                  <a:srgbClr val="FFFFFF"/>
                </a:highlight>
              </a:rPr>
              <a:t>{</a:t>
            </a:r>
            <a:endParaRPr sz="1600">
              <a:solidFill>
                <a:schemeClr val="dk1"/>
              </a:solidFill>
              <a:highlight>
                <a:srgbClr val="FFFFFF"/>
              </a:highlight>
            </a:endParaRPr>
          </a:p>
          <a:p>
            <a:pPr indent="0" lvl="0" marL="457200" rtl="0" algn="l">
              <a:lnSpc>
                <a:spcPct val="115000"/>
              </a:lnSpc>
              <a:spcBef>
                <a:spcPts val="1100"/>
              </a:spcBef>
              <a:spcAft>
                <a:spcPts val="0"/>
              </a:spcAft>
              <a:buSzPts val="1800"/>
              <a:buNone/>
            </a:pPr>
            <a:r>
              <a:rPr lang="pt-BR" sz="1600">
                <a:solidFill>
                  <a:srgbClr val="FF0000"/>
                </a:solidFill>
                <a:highlight>
                  <a:srgbClr val="FFFFFF"/>
                </a:highlight>
              </a:rPr>
              <a:t>  content</a:t>
            </a:r>
            <a:r>
              <a:rPr lang="pt-BR" sz="1600">
                <a:solidFill>
                  <a:schemeClr val="dk1"/>
                </a:solidFill>
                <a:highlight>
                  <a:srgbClr val="FFFFFF"/>
                </a:highlight>
              </a:rPr>
              <a:t>:</a:t>
            </a:r>
            <a:r>
              <a:rPr lang="pt-BR" sz="1600">
                <a:solidFill>
                  <a:srgbClr val="0000CD"/>
                </a:solidFill>
                <a:highlight>
                  <a:srgbClr val="FFFFFF"/>
                </a:highlight>
              </a:rPr>
              <a:t> url(smiley.gif)</a:t>
            </a:r>
            <a:r>
              <a:rPr lang="pt-BR" sz="1600">
                <a:solidFill>
                  <a:schemeClr val="dk1"/>
                </a:solidFill>
                <a:highlight>
                  <a:srgbClr val="FFFFFF"/>
                </a:highlight>
              </a:rPr>
              <a:t>;</a:t>
            </a:r>
            <a:endParaRPr sz="1600">
              <a:solidFill>
                <a:schemeClr val="dk1"/>
              </a:solidFill>
              <a:highlight>
                <a:srgbClr val="FFFFFF"/>
              </a:highlight>
            </a:endParaRPr>
          </a:p>
          <a:p>
            <a:pPr indent="0" lvl="0" marL="457200" rtl="0" algn="l">
              <a:lnSpc>
                <a:spcPct val="115000"/>
              </a:lnSpc>
              <a:spcBef>
                <a:spcPts val="1100"/>
              </a:spcBef>
              <a:spcAft>
                <a:spcPts val="0"/>
              </a:spcAft>
              <a:buSzPts val="1800"/>
              <a:buNone/>
            </a:pPr>
            <a:r>
              <a:rPr lang="pt-BR" sz="1600">
                <a:solidFill>
                  <a:schemeClr val="dk1"/>
                </a:solidFill>
                <a:highlight>
                  <a:srgbClr val="FFFFFF"/>
                </a:highlight>
              </a:rPr>
              <a:t>}</a:t>
            </a:r>
            <a:endParaRPr sz="1600">
              <a:solidFill>
                <a:srgbClr val="A52A2A"/>
              </a:solidFill>
              <a:highlight>
                <a:srgbClr val="FFFFFF"/>
              </a:highlight>
            </a:endParaRPr>
          </a:p>
          <a:p>
            <a:pPr indent="0" lvl="0" marL="0" rtl="0" algn="ctr">
              <a:lnSpc>
                <a:spcPct val="115000"/>
              </a:lnSpc>
              <a:spcBef>
                <a:spcPts val="1100"/>
              </a:spcBef>
              <a:spcAft>
                <a:spcPts val="0"/>
              </a:spcAft>
              <a:buSzPts val="1800"/>
              <a:buNone/>
            </a:pPr>
            <a:r>
              <a:t/>
            </a:r>
            <a:endParaRPr sz="1600">
              <a:solidFill>
                <a:srgbClr val="A52A2A"/>
              </a:solidFill>
              <a:highlight>
                <a:srgbClr val="FFFFFF"/>
              </a:highlight>
            </a:endParaRPr>
          </a:p>
          <a:p>
            <a:pPr indent="0" lvl="0" marL="0" rtl="0" algn="ctr">
              <a:lnSpc>
                <a:spcPct val="115000"/>
              </a:lnSpc>
              <a:spcBef>
                <a:spcPts val="1200"/>
              </a:spcBef>
              <a:spcAft>
                <a:spcPts val="1200"/>
              </a:spcAft>
              <a:buSzPts val="1800"/>
              <a:buNone/>
            </a:pPr>
            <a:r>
              <a:rPr lang="pt-BR" sz="1600" u="sng">
                <a:solidFill>
                  <a:schemeClr val="hlink"/>
                </a:solidFill>
                <a:highlight>
                  <a:srgbClr val="FFFFFF"/>
                </a:highlight>
                <a:hlinkClick r:id="rId4"/>
              </a:rPr>
              <a:t>Vamos conferir pelo W3School!</a:t>
            </a:r>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8" name="Shape 1078"/>
        <p:cNvGrpSpPr/>
        <p:nvPr/>
      </p:nvGrpSpPr>
      <p:grpSpPr>
        <a:xfrm>
          <a:off x="0" y="0"/>
          <a:ext cx="0" cy="0"/>
          <a:chOff x="0" y="0"/>
          <a:chExt cx="0" cy="0"/>
        </a:xfrm>
      </p:grpSpPr>
      <p:sp>
        <p:nvSpPr>
          <p:cNvPr id="1079" name="Google Shape;1079;p16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Seletores de Pseudo-elementos</a:t>
            </a:r>
            <a:endParaRPr/>
          </a:p>
        </p:txBody>
      </p:sp>
      <p:sp>
        <p:nvSpPr>
          <p:cNvPr id="1080" name="Google Shape;1080;p16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100"/>
              </a:spcBef>
              <a:spcAft>
                <a:spcPts val="0"/>
              </a:spcAft>
              <a:buSzPts val="1800"/>
              <a:buNone/>
            </a:pPr>
            <a:r>
              <a:rPr lang="pt-BR">
                <a:solidFill>
                  <a:schemeClr val="dk1"/>
                </a:solidFill>
                <a:highlight>
                  <a:srgbClr val="FFFFFF"/>
                </a:highlight>
              </a:rPr>
              <a:t>O pseudoelemento </a:t>
            </a:r>
            <a:r>
              <a:rPr lang="pt-BR">
                <a:solidFill>
                  <a:srgbClr val="DC143C"/>
                </a:solidFill>
              </a:rPr>
              <a:t>::marker </a:t>
            </a:r>
            <a:r>
              <a:rPr lang="pt-BR">
                <a:solidFill>
                  <a:schemeClr val="dk1"/>
                </a:solidFill>
                <a:highlight>
                  <a:srgbClr val="FFFFFF"/>
                </a:highlight>
              </a:rPr>
              <a:t>seleciona os marcadores dos itens da lista.</a:t>
            </a:r>
            <a:endParaRPr>
              <a:solidFill>
                <a:schemeClr val="dk1"/>
              </a:solidFill>
              <a:highlight>
                <a:srgbClr val="FFFFFF"/>
              </a:highlight>
            </a:endParaRPr>
          </a:p>
          <a:p>
            <a:pPr indent="0" lvl="0" marL="457200" rtl="0" algn="l">
              <a:lnSpc>
                <a:spcPct val="115000"/>
              </a:lnSpc>
              <a:spcBef>
                <a:spcPts val="1100"/>
              </a:spcBef>
              <a:spcAft>
                <a:spcPts val="0"/>
              </a:spcAft>
              <a:buClr>
                <a:schemeClr val="dk1"/>
              </a:buClr>
              <a:buSzPts val="1100"/>
              <a:buFont typeface="Arial"/>
              <a:buNone/>
            </a:pPr>
            <a:r>
              <a:rPr lang="pt-BR" sz="1600">
                <a:solidFill>
                  <a:srgbClr val="A52A2A"/>
                </a:solidFill>
                <a:highlight>
                  <a:srgbClr val="FFFFFF"/>
                </a:highlight>
              </a:rPr>
              <a:t>::marker </a:t>
            </a:r>
            <a:r>
              <a:rPr lang="pt-BR" sz="1600">
                <a:solidFill>
                  <a:schemeClr val="dk1"/>
                </a:solidFill>
                <a:highlight>
                  <a:srgbClr val="FFFFFF"/>
                </a:highlight>
              </a:rPr>
              <a:t>{</a:t>
            </a:r>
            <a:endParaRPr sz="1600">
              <a:solidFill>
                <a:schemeClr val="dk1"/>
              </a:solidFill>
              <a:highlight>
                <a:srgbClr val="FFFFFF"/>
              </a:highlight>
            </a:endParaRPr>
          </a:p>
          <a:p>
            <a:pPr indent="0" lvl="0" marL="457200" rtl="0" algn="l">
              <a:lnSpc>
                <a:spcPct val="115000"/>
              </a:lnSpc>
              <a:spcBef>
                <a:spcPts val="1100"/>
              </a:spcBef>
              <a:spcAft>
                <a:spcPts val="0"/>
              </a:spcAft>
              <a:buClr>
                <a:schemeClr val="dk1"/>
              </a:buClr>
              <a:buSzPts val="1100"/>
              <a:buFont typeface="Arial"/>
              <a:buNone/>
            </a:pPr>
            <a:r>
              <a:rPr lang="pt-BR" sz="1600">
                <a:solidFill>
                  <a:srgbClr val="FF0000"/>
                </a:solidFill>
                <a:highlight>
                  <a:srgbClr val="FFFFFF"/>
                </a:highlight>
              </a:rPr>
              <a:t>  color</a:t>
            </a:r>
            <a:r>
              <a:rPr lang="pt-BR" sz="1600">
                <a:solidFill>
                  <a:schemeClr val="dk1"/>
                </a:solidFill>
                <a:highlight>
                  <a:srgbClr val="FFFFFF"/>
                </a:highlight>
              </a:rPr>
              <a:t>:</a:t>
            </a:r>
            <a:r>
              <a:rPr lang="pt-BR" sz="1600">
                <a:solidFill>
                  <a:srgbClr val="0000CD"/>
                </a:solidFill>
                <a:highlight>
                  <a:srgbClr val="FFFFFF"/>
                </a:highlight>
              </a:rPr>
              <a:t> red</a:t>
            </a:r>
            <a:r>
              <a:rPr lang="pt-BR" sz="1600">
                <a:solidFill>
                  <a:schemeClr val="dk1"/>
                </a:solidFill>
                <a:highlight>
                  <a:srgbClr val="FFFFFF"/>
                </a:highlight>
              </a:rPr>
              <a:t>;</a:t>
            </a:r>
            <a:endParaRPr sz="1600">
              <a:solidFill>
                <a:schemeClr val="dk1"/>
              </a:solidFill>
              <a:highlight>
                <a:srgbClr val="FFFFFF"/>
              </a:highlight>
            </a:endParaRPr>
          </a:p>
          <a:p>
            <a:pPr indent="0" lvl="0" marL="457200" rtl="0" algn="l">
              <a:lnSpc>
                <a:spcPct val="115000"/>
              </a:lnSpc>
              <a:spcBef>
                <a:spcPts val="1100"/>
              </a:spcBef>
              <a:spcAft>
                <a:spcPts val="0"/>
              </a:spcAft>
              <a:buClr>
                <a:schemeClr val="dk1"/>
              </a:buClr>
              <a:buSzPts val="1100"/>
              <a:buFont typeface="Arial"/>
              <a:buNone/>
            </a:pPr>
            <a:r>
              <a:rPr lang="pt-BR" sz="1600">
                <a:solidFill>
                  <a:srgbClr val="FF0000"/>
                </a:solidFill>
                <a:highlight>
                  <a:srgbClr val="FFFFFF"/>
                </a:highlight>
              </a:rPr>
              <a:t>  font-size</a:t>
            </a:r>
            <a:r>
              <a:rPr lang="pt-BR" sz="1600">
                <a:solidFill>
                  <a:schemeClr val="dk1"/>
                </a:solidFill>
                <a:highlight>
                  <a:srgbClr val="FFFFFF"/>
                </a:highlight>
              </a:rPr>
              <a:t>:</a:t>
            </a:r>
            <a:r>
              <a:rPr lang="pt-BR" sz="1600">
                <a:solidFill>
                  <a:srgbClr val="0000CD"/>
                </a:solidFill>
                <a:highlight>
                  <a:srgbClr val="FFFFFF"/>
                </a:highlight>
              </a:rPr>
              <a:t> 23px</a:t>
            </a:r>
            <a:r>
              <a:rPr lang="pt-BR" sz="1600">
                <a:solidFill>
                  <a:schemeClr val="dk1"/>
                </a:solidFill>
                <a:highlight>
                  <a:srgbClr val="FFFFFF"/>
                </a:highlight>
              </a:rPr>
              <a:t>;</a:t>
            </a:r>
            <a:endParaRPr sz="1600">
              <a:solidFill>
                <a:schemeClr val="dk1"/>
              </a:solidFill>
              <a:highlight>
                <a:srgbClr val="FFFFFF"/>
              </a:highlight>
            </a:endParaRPr>
          </a:p>
          <a:p>
            <a:pPr indent="0" lvl="0" marL="457200" rtl="0" algn="l">
              <a:lnSpc>
                <a:spcPct val="115000"/>
              </a:lnSpc>
              <a:spcBef>
                <a:spcPts val="1100"/>
              </a:spcBef>
              <a:spcAft>
                <a:spcPts val="0"/>
              </a:spcAft>
              <a:buSzPts val="1800"/>
              <a:buNone/>
            </a:pPr>
            <a:r>
              <a:rPr lang="pt-BR" sz="1600">
                <a:solidFill>
                  <a:schemeClr val="dk1"/>
                </a:solidFill>
                <a:highlight>
                  <a:srgbClr val="FFFFFF"/>
                </a:highlight>
              </a:rPr>
              <a:t>}</a:t>
            </a:r>
            <a:endParaRPr sz="1600">
              <a:solidFill>
                <a:srgbClr val="A52A2A"/>
              </a:solidFill>
              <a:highlight>
                <a:srgbClr val="FFFFFF"/>
              </a:highlight>
            </a:endParaRPr>
          </a:p>
          <a:p>
            <a:pPr indent="0" lvl="0" marL="0" rtl="0" algn="ctr">
              <a:lnSpc>
                <a:spcPct val="115000"/>
              </a:lnSpc>
              <a:spcBef>
                <a:spcPts val="1100"/>
              </a:spcBef>
              <a:spcAft>
                <a:spcPts val="0"/>
              </a:spcAft>
              <a:buSzPts val="1800"/>
              <a:buNone/>
            </a:pPr>
            <a:r>
              <a:t/>
            </a:r>
            <a:endParaRPr sz="1600">
              <a:solidFill>
                <a:srgbClr val="A52A2A"/>
              </a:solidFill>
              <a:highlight>
                <a:srgbClr val="FFFFFF"/>
              </a:highlight>
            </a:endParaRPr>
          </a:p>
          <a:p>
            <a:pPr indent="0" lvl="0" marL="0" rtl="0" algn="ctr">
              <a:lnSpc>
                <a:spcPct val="115000"/>
              </a:lnSpc>
              <a:spcBef>
                <a:spcPts val="1200"/>
              </a:spcBef>
              <a:spcAft>
                <a:spcPts val="1200"/>
              </a:spcAft>
              <a:buSzPts val="1800"/>
              <a:buNone/>
            </a:pPr>
            <a:r>
              <a:rPr lang="pt-BR" sz="1600" u="sng">
                <a:solidFill>
                  <a:schemeClr val="hlink"/>
                </a:solidFill>
                <a:highlight>
                  <a:srgbClr val="FFFFFF"/>
                </a:highlight>
                <a:hlinkClick r:id="rId4"/>
              </a:rPr>
              <a:t>Vamos conferir pelo W3School!</a:t>
            </a:r>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4" name="Shape 1084"/>
        <p:cNvGrpSpPr/>
        <p:nvPr/>
      </p:nvGrpSpPr>
      <p:grpSpPr>
        <a:xfrm>
          <a:off x="0" y="0"/>
          <a:ext cx="0" cy="0"/>
          <a:chOff x="0" y="0"/>
          <a:chExt cx="0" cy="0"/>
        </a:xfrm>
      </p:grpSpPr>
      <p:sp>
        <p:nvSpPr>
          <p:cNvPr id="1085" name="Google Shape;1085;p16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Seletores de Pseudo-elementos</a:t>
            </a:r>
            <a:endParaRPr/>
          </a:p>
        </p:txBody>
      </p:sp>
      <p:sp>
        <p:nvSpPr>
          <p:cNvPr id="1086" name="Google Shape;1086;p16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1400"/>
              </a:spcBef>
              <a:spcAft>
                <a:spcPts val="0"/>
              </a:spcAft>
              <a:buClr>
                <a:schemeClr val="dk1"/>
              </a:buClr>
              <a:buSzPct val="61110"/>
              <a:buFont typeface="Arial"/>
              <a:buNone/>
            </a:pPr>
            <a:r>
              <a:rPr lang="pt-BR">
                <a:solidFill>
                  <a:schemeClr val="dk1"/>
                </a:solidFill>
                <a:highlight>
                  <a:srgbClr val="FFFFFF"/>
                </a:highlight>
              </a:rPr>
              <a:t>O pseudoelemento </a:t>
            </a:r>
            <a:r>
              <a:rPr lang="pt-BR">
                <a:solidFill>
                  <a:srgbClr val="DC143C"/>
                </a:solidFill>
                <a:highlight>
                  <a:srgbClr val="FFFFFF"/>
                </a:highlight>
              </a:rPr>
              <a:t>::selection</a:t>
            </a:r>
            <a:r>
              <a:rPr lang="pt-BR">
                <a:solidFill>
                  <a:schemeClr val="dk1"/>
                </a:solidFill>
                <a:highlight>
                  <a:srgbClr val="FFFFFF"/>
                </a:highlight>
              </a:rPr>
              <a:t> corresponde à parte de um elemento que é selecionado por um usuário.</a:t>
            </a:r>
            <a:endParaRPr>
              <a:solidFill>
                <a:schemeClr val="dk1"/>
              </a:solidFill>
              <a:highlight>
                <a:srgbClr val="FFFFFF"/>
              </a:highlight>
            </a:endParaRPr>
          </a:p>
          <a:p>
            <a:pPr indent="0" lvl="0" marL="0" rtl="0" algn="l">
              <a:lnSpc>
                <a:spcPct val="115000"/>
              </a:lnSpc>
              <a:spcBef>
                <a:spcPts val="1400"/>
              </a:spcBef>
              <a:spcAft>
                <a:spcPts val="0"/>
              </a:spcAft>
              <a:buSzPct val="108108"/>
              <a:buNone/>
            </a:pPr>
            <a:r>
              <a:rPr lang="pt-BR">
                <a:solidFill>
                  <a:schemeClr val="dk1"/>
                </a:solidFill>
                <a:highlight>
                  <a:srgbClr val="FFFFFF"/>
                </a:highlight>
              </a:rPr>
              <a:t>As seguintes propriedades CSS pode ser aplicada a </a:t>
            </a:r>
            <a:r>
              <a:rPr lang="pt-BR">
                <a:solidFill>
                  <a:srgbClr val="DC143C"/>
                </a:solidFill>
                <a:highlight>
                  <a:srgbClr val="FFFFFF"/>
                </a:highlight>
              </a:rPr>
              <a:t>::selection</a:t>
            </a:r>
            <a:r>
              <a:rPr lang="pt-BR">
                <a:solidFill>
                  <a:schemeClr val="dk1"/>
                </a:solidFill>
                <a:highlight>
                  <a:srgbClr val="FFFFFF"/>
                </a:highlight>
              </a:rPr>
              <a:t>: </a:t>
            </a:r>
            <a:r>
              <a:rPr lang="pt-BR">
                <a:solidFill>
                  <a:srgbClr val="DC143C"/>
                </a:solidFill>
                <a:highlight>
                  <a:srgbClr val="FFFFFF"/>
                </a:highlight>
              </a:rPr>
              <a:t>color</a:t>
            </a:r>
            <a:r>
              <a:rPr lang="pt-BR">
                <a:solidFill>
                  <a:schemeClr val="dk1"/>
                </a:solidFill>
                <a:highlight>
                  <a:srgbClr val="FFFFFF"/>
                </a:highlight>
              </a:rPr>
              <a:t>, </a:t>
            </a:r>
            <a:r>
              <a:rPr lang="pt-BR">
                <a:solidFill>
                  <a:srgbClr val="DC143C"/>
                </a:solidFill>
                <a:highlight>
                  <a:srgbClr val="FFFFFF"/>
                </a:highlight>
              </a:rPr>
              <a:t>background</a:t>
            </a:r>
            <a:r>
              <a:rPr lang="pt-BR">
                <a:solidFill>
                  <a:schemeClr val="dk1"/>
                </a:solidFill>
                <a:highlight>
                  <a:srgbClr val="FFFFFF"/>
                </a:highlight>
              </a:rPr>
              <a:t>, </a:t>
            </a:r>
            <a:r>
              <a:rPr lang="pt-BR">
                <a:solidFill>
                  <a:srgbClr val="DC143C"/>
                </a:solidFill>
                <a:highlight>
                  <a:srgbClr val="FFFFFF"/>
                </a:highlight>
              </a:rPr>
              <a:t>cursor</a:t>
            </a:r>
            <a:r>
              <a:rPr lang="pt-BR">
                <a:solidFill>
                  <a:schemeClr val="dk1"/>
                </a:solidFill>
                <a:highlight>
                  <a:srgbClr val="FFFFFF"/>
                </a:highlight>
              </a:rPr>
              <a:t>, e </a:t>
            </a:r>
            <a:r>
              <a:rPr lang="pt-BR">
                <a:solidFill>
                  <a:srgbClr val="DC143C"/>
                </a:solidFill>
                <a:highlight>
                  <a:srgbClr val="FFFFFF"/>
                </a:highlight>
              </a:rPr>
              <a:t>outline</a:t>
            </a:r>
            <a:r>
              <a:rPr lang="pt-BR">
                <a:solidFill>
                  <a:schemeClr val="dk1"/>
                </a:solidFill>
                <a:highlight>
                  <a:srgbClr val="FFFFFF"/>
                </a:highlight>
              </a:rPr>
              <a:t>.</a:t>
            </a:r>
            <a:endParaRPr>
              <a:solidFill>
                <a:schemeClr val="dk1"/>
              </a:solidFill>
              <a:highlight>
                <a:srgbClr val="FFFFFF"/>
              </a:highlight>
            </a:endParaRPr>
          </a:p>
          <a:p>
            <a:pPr indent="0" lvl="0" marL="457200" rtl="0" algn="l">
              <a:lnSpc>
                <a:spcPct val="115000"/>
              </a:lnSpc>
              <a:spcBef>
                <a:spcPts val="1400"/>
              </a:spcBef>
              <a:spcAft>
                <a:spcPts val="0"/>
              </a:spcAft>
              <a:buClr>
                <a:schemeClr val="dk1"/>
              </a:buClr>
              <a:buSzPct val="59459"/>
              <a:buFont typeface="Arial"/>
              <a:buNone/>
            </a:pPr>
            <a:r>
              <a:rPr lang="pt-BR" sz="1850">
                <a:solidFill>
                  <a:srgbClr val="A52A2A"/>
                </a:solidFill>
                <a:highlight>
                  <a:srgbClr val="FFFFFF"/>
                </a:highlight>
              </a:rPr>
              <a:t>::selection </a:t>
            </a:r>
            <a:r>
              <a:rPr lang="pt-BR" sz="1850">
                <a:solidFill>
                  <a:schemeClr val="dk1"/>
                </a:solidFill>
                <a:highlight>
                  <a:srgbClr val="FFFFFF"/>
                </a:highlight>
              </a:rPr>
              <a:t>{</a:t>
            </a:r>
            <a:endParaRPr sz="1850">
              <a:solidFill>
                <a:schemeClr val="dk1"/>
              </a:solidFill>
              <a:highlight>
                <a:srgbClr val="FFFFFF"/>
              </a:highlight>
            </a:endParaRPr>
          </a:p>
          <a:p>
            <a:pPr indent="0" lvl="0" marL="457200" rtl="0" algn="l">
              <a:lnSpc>
                <a:spcPct val="115000"/>
              </a:lnSpc>
              <a:spcBef>
                <a:spcPts val="1100"/>
              </a:spcBef>
              <a:spcAft>
                <a:spcPts val="0"/>
              </a:spcAft>
              <a:buClr>
                <a:schemeClr val="dk1"/>
              </a:buClr>
              <a:buSzPct val="59459"/>
              <a:buFont typeface="Arial"/>
              <a:buNone/>
            </a:pPr>
            <a:r>
              <a:rPr lang="pt-BR" sz="1850">
                <a:solidFill>
                  <a:srgbClr val="FF0000"/>
                </a:solidFill>
                <a:highlight>
                  <a:srgbClr val="FFFFFF"/>
                </a:highlight>
              </a:rPr>
              <a:t>  color</a:t>
            </a:r>
            <a:r>
              <a:rPr lang="pt-BR" sz="1850">
                <a:solidFill>
                  <a:schemeClr val="dk1"/>
                </a:solidFill>
                <a:highlight>
                  <a:srgbClr val="FFFFFF"/>
                </a:highlight>
              </a:rPr>
              <a:t>:</a:t>
            </a:r>
            <a:r>
              <a:rPr lang="pt-BR" sz="1850">
                <a:solidFill>
                  <a:srgbClr val="0000CD"/>
                </a:solidFill>
                <a:highlight>
                  <a:srgbClr val="FFFFFF"/>
                </a:highlight>
              </a:rPr>
              <a:t> red</a:t>
            </a:r>
            <a:r>
              <a:rPr lang="pt-BR" sz="1850">
                <a:solidFill>
                  <a:schemeClr val="dk1"/>
                </a:solidFill>
                <a:highlight>
                  <a:srgbClr val="FFFFFF"/>
                </a:highlight>
              </a:rPr>
              <a:t>;</a:t>
            </a:r>
            <a:endParaRPr sz="1850">
              <a:solidFill>
                <a:schemeClr val="dk1"/>
              </a:solidFill>
              <a:highlight>
                <a:srgbClr val="FFFFFF"/>
              </a:highlight>
            </a:endParaRPr>
          </a:p>
          <a:p>
            <a:pPr indent="0" lvl="0" marL="457200" rtl="0" algn="l">
              <a:lnSpc>
                <a:spcPct val="115000"/>
              </a:lnSpc>
              <a:spcBef>
                <a:spcPts val="1100"/>
              </a:spcBef>
              <a:spcAft>
                <a:spcPts val="0"/>
              </a:spcAft>
              <a:buClr>
                <a:schemeClr val="dk1"/>
              </a:buClr>
              <a:buSzPct val="59459"/>
              <a:buFont typeface="Arial"/>
              <a:buNone/>
            </a:pPr>
            <a:r>
              <a:rPr lang="pt-BR" sz="1850">
                <a:solidFill>
                  <a:srgbClr val="FF0000"/>
                </a:solidFill>
                <a:highlight>
                  <a:srgbClr val="FFFFFF"/>
                </a:highlight>
              </a:rPr>
              <a:t>  background</a:t>
            </a:r>
            <a:r>
              <a:rPr lang="pt-BR" sz="1850">
                <a:solidFill>
                  <a:schemeClr val="dk1"/>
                </a:solidFill>
                <a:highlight>
                  <a:srgbClr val="FFFFFF"/>
                </a:highlight>
              </a:rPr>
              <a:t>:</a:t>
            </a:r>
            <a:r>
              <a:rPr lang="pt-BR" sz="1850">
                <a:solidFill>
                  <a:srgbClr val="0000CD"/>
                </a:solidFill>
                <a:highlight>
                  <a:srgbClr val="FFFFFF"/>
                </a:highlight>
              </a:rPr>
              <a:t> yellow</a:t>
            </a:r>
            <a:r>
              <a:rPr lang="pt-BR" sz="1850">
                <a:solidFill>
                  <a:schemeClr val="dk1"/>
                </a:solidFill>
                <a:highlight>
                  <a:srgbClr val="FFFFFF"/>
                </a:highlight>
              </a:rPr>
              <a:t>;</a:t>
            </a:r>
            <a:endParaRPr sz="1850">
              <a:solidFill>
                <a:schemeClr val="dk1"/>
              </a:solidFill>
              <a:highlight>
                <a:srgbClr val="FFFFFF"/>
              </a:highlight>
            </a:endParaRPr>
          </a:p>
          <a:p>
            <a:pPr indent="0" lvl="0" marL="457200" rtl="0" algn="l">
              <a:lnSpc>
                <a:spcPct val="115000"/>
              </a:lnSpc>
              <a:spcBef>
                <a:spcPts val="1100"/>
              </a:spcBef>
              <a:spcAft>
                <a:spcPts val="0"/>
              </a:spcAft>
              <a:buSzPct val="105186"/>
              <a:buNone/>
            </a:pPr>
            <a:r>
              <a:rPr lang="pt-BR" sz="1850">
                <a:solidFill>
                  <a:schemeClr val="dk1"/>
                </a:solidFill>
                <a:highlight>
                  <a:srgbClr val="FFFFFF"/>
                </a:highlight>
              </a:rPr>
              <a:t>}</a:t>
            </a:r>
            <a:endParaRPr sz="1850">
              <a:solidFill>
                <a:srgbClr val="A52A2A"/>
              </a:solidFill>
              <a:highlight>
                <a:srgbClr val="FFFFFF"/>
              </a:highlight>
            </a:endParaRPr>
          </a:p>
          <a:p>
            <a:pPr indent="0" lvl="0" marL="0" rtl="0" algn="ctr">
              <a:lnSpc>
                <a:spcPct val="115000"/>
              </a:lnSpc>
              <a:spcBef>
                <a:spcPts val="1100"/>
              </a:spcBef>
              <a:spcAft>
                <a:spcPts val="1200"/>
              </a:spcAft>
              <a:buSzPct val="121621"/>
              <a:buNone/>
            </a:pPr>
            <a:r>
              <a:rPr lang="pt-BR" sz="1600" u="sng">
                <a:solidFill>
                  <a:schemeClr val="hlink"/>
                </a:solidFill>
                <a:highlight>
                  <a:srgbClr val="FFFFFF"/>
                </a:highlight>
                <a:hlinkClick r:id="rId4"/>
              </a:rPr>
              <a:t>Vamos conferir pelo W3School!</a:t>
            </a:r>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p16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Seletores de Pseudo-elementos</a:t>
            </a:r>
            <a:endParaRPr/>
          </a:p>
        </p:txBody>
      </p:sp>
      <p:sp>
        <p:nvSpPr>
          <p:cNvPr id="1092" name="Google Shape;1092;p16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20000"/>
              </a:lnSpc>
              <a:spcBef>
                <a:spcPts val="0"/>
              </a:spcBef>
              <a:spcAft>
                <a:spcPts val="0"/>
              </a:spcAft>
              <a:buSzPts val="1800"/>
              <a:buNone/>
            </a:pPr>
            <a:r>
              <a:rPr b="1" lang="pt-BR">
                <a:solidFill>
                  <a:schemeClr val="hlink"/>
                </a:solidFill>
                <a:highlight>
                  <a:srgbClr val="FFFFFF"/>
                </a:highlight>
                <a:uFill>
                  <a:noFill/>
                </a:uFill>
                <a:hlinkClick r:id="rId4"/>
              </a:rPr>
              <a:t>Índice de pseudo-elementos comuns</a:t>
            </a:r>
            <a:r>
              <a:rPr lang="pt-BR" sz="2400">
                <a:solidFill>
                  <a:schemeClr val="dk1"/>
                </a:solidFill>
                <a:highlight>
                  <a:srgbClr val="FFFFFF"/>
                </a:highlight>
              </a:rPr>
              <a:t> </a:t>
            </a:r>
            <a:r>
              <a:rPr lang="pt-BR">
                <a:solidFill>
                  <a:schemeClr val="dk1"/>
                </a:solidFill>
                <a:highlight>
                  <a:srgbClr val="FFFFFF"/>
                </a:highlight>
              </a:rPr>
              <a:t>(Documentação MDN)</a:t>
            </a:r>
            <a:endParaRPr>
              <a:solidFill>
                <a:schemeClr val="dk1"/>
              </a:solidFill>
              <a:highlight>
                <a:srgbClr val="FFFFFF"/>
              </a:highlight>
            </a:endParaRPr>
          </a:p>
          <a:p>
            <a:pPr indent="0" lvl="0" marL="457200" rtl="0" algn="l">
              <a:lnSpc>
                <a:spcPct val="115000"/>
              </a:lnSpc>
              <a:spcBef>
                <a:spcPts val="1100"/>
              </a:spcBef>
              <a:spcAft>
                <a:spcPts val="0"/>
              </a:spcAft>
              <a:buSzPts val="1800"/>
              <a:buNone/>
            </a:pPr>
            <a:r>
              <a:t/>
            </a:r>
            <a:endParaRPr sz="1600">
              <a:solidFill>
                <a:schemeClr val="dk1"/>
              </a:solidFill>
              <a:highlight>
                <a:srgbClr val="FFFFFF"/>
              </a:highlight>
            </a:endParaRPr>
          </a:p>
          <a:p>
            <a:pPr indent="0" lvl="0" marL="0" rtl="0" algn="l">
              <a:lnSpc>
                <a:spcPct val="115000"/>
              </a:lnSpc>
              <a:spcBef>
                <a:spcPts val="1100"/>
              </a:spcBef>
              <a:spcAft>
                <a:spcPts val="1200"/>
              </a:spcAft>
              <a:buSzPts val="1800"/>
              <a:buNone/>
            </a:pPr>
            <a:r>
              <a:t/>
            </a:r>
            <a:endParaRPr/>
          </a:p>
        </p:txBody>
      </p:sp>
      <p:sp>
        <p:nvSpPr>
          <p:cNvPr id="1093" name="Google Shape;1093;p169"/>
          <p:cNvSpPr txBox="1"/>
          <p:nvPr/>
        </p:nvSpPr>
        <p:spPr>
          <a:xfrm>
            <a:off x="311700" y="1937125"/>
            <a:ext cx="2652300" cy="18471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15000"/>
              </a:lnSpc>
              <a:spcBef>
                <a:spcPts val="1200"/>
              </a:spcBef>
              <a:spcAft>
                <a:spcPts val="0"/>
              </a:spcAft>
              <a:buClr>
                <a:srgbClr val="1B1B1B"/>
              </a:buClr>
              <a:buSzPts val="1600"/>
              <a:buFont typeface="Arial"/>
              <a:buChar char="●"/>
            </a:pPr>
            <a:r>
              <a:rPr b="0" i="0" lang="pt-BR" sz="1600" u="sng" cap="none" strike="noStrike">
                <a:solidFill>
                  <a:schemeClr val="hlink"/>
                </a:solidFill>
                <a:latin typeface="Courier New"/>
                <a:ea typeface="Courier New"/>
                <a:cs typeface="Courier New"/>
                <a:sym typeface="Courier New"/>
                <a:hlinkClick r:id="rId5"/>
              </a:rPr>
              <a:t>::after</a:t>
            </a:r>
            <a:endParaRPr b="0" i="0" sz="1600" u="sng" cap="none" strike="noStrike">
              <a:solidFill>
                <a:srgbClr val="005282"/>
              </a:solidFill>
              <a:latin typeface="Courier New"/>
              <a:ea typeface="Courier New"/>
              <a:cs typeface="Courier New"/>
              <a:sym typeface="Courier New"/>
            </a:endParaRPr>
          </a:p>
          <a:p>
            <a:pPr indent="-330200" lvl="0" marL="457200" marR="0" rtl="0" algn="l">
              <a:lnSpc>
                <a:spcPct val="115000"/>
              </a:lnSpc>
              <a:spcBef>
                <a:spcPts val="0"/>
              </a:spcBef>
              <a:spcAft>
                <a:spcPts val="0"/>
              </a:spcAft>
              <a:buClr>
                <a:srgbClr val="1B1B1B"/>
              </a:buClr>
              <a:buSzPts val="1600"/>
              <a:buFont typeface="Arial"/>
              <a:buChar char="●"/>
            </a:pPr>
            <a:r>
              <a:rPr b="0" i="0" lang="pt-BR" sz="1600" u="sng" cap="none" strike="noStrike">
                <a:solidFill>
                  <a:schemeClr val="hlink"/>
                </a:solidFill>
                <a:latin typeface="Courier New"/>
                <a:ea typeface="Courier New"/>
                <a:cs typeface="Courier New"/>
                <a:sym typeface="Courier New"/>
                <a:hlinkClick r:id="rId6"/>
              </a:rPr>
              <a:t>::before</a:t>
            </a:r>
            <a:endParaRPr b="0" i="0" sz="1600" u="sng" cap="none" strike="noStrike">
              <a:solidFill>
                <a:srgbClr val="005282"/>
              </a:solidFill>
              <a:latin typeface="Courier New"/>
              <a:ea typeface="Courier New"/>
              <a:cs typeface="Courier New"/>
              <a:sym typeface="Courier New"/>
            </a:endParaRPr>
          </a:p>
          <a:p>
            <a:pPr indent="-330200" lvl="0" marL="457200" marR="0" rtl="0" algn="l">
              <a:lnSpc>
                <a:spcPct val="115000"/>
              </a:lnSpc>
              <a:spcBef>
                <a:spcPts val="0"/>
              </a:spcBef>
              <a:spcAft>
                <a:spcPts val="0"/>
              </a:spcAft>
              <a:buClr>
                <a:srgbClr val="1B1B1B"/>
              </a:buClr>
              <a:buSzPts val="1600"/>
              <a:buFont typeface="Arial"/>
              <a:buChar char="●"/>
            </a:pPr>
            <a:r>
              <a:rPr b="0" i="0" lang="pt-BR" sz="1600" u="sng" cap="none" strike="noStrike">
                <a:solidFill>
                  <a:schemeClr val="hlink"/>
                </a:solidFill>
                <a:latin typeface="Courier New"/>
                <a:ea typeface="Courier New"/>
                <a:cs typeface="Courier New"/>
                <a:sym typeface="Courier New"/>
                <a:hlinkClick r:id="rId7"/>
              </a:rPr>
              <a:t>::cue</a:t>
            </a:r>
            <a:r>
              <a:rPr b="0" i="0" lang="pt-BR" sz="1600" u="sng" cap="none" strike="noStrike">
                <a:solidFill>
                  <a:schemeClr val="hlink"/>
                </a:solidFill>
                <a:latin typeface="Arial"/>
                <a:ea typeface="Arial"/>
                <a:cs typeface="Arial"/>
                <a:sym typeface="Arial"/>
                <a:hlinkClick r:id="rId8"/>
              </a:rPr>
              <a:t> (en-US)</a:t>
            </a:r>
            <a:endParaRPr b="0" i="0" sz="1600" u="sng" cap="none" strike="noStrike">
              <a:solidFill>
                <a:srgbClr val="005282"/>
              </a:solidFill>
              <a:latin typeface="Arial"/>
              <a:ea typeface="Arial"/>
              <a:cs typeface="Arial"/>
              <a:sym typeface="Arial"/>
            </a:endParaRPr>
          </a:p>
          <a:p>
            <a:pPr indent="-330200" lvl="0" marL="457200" marR="0" rtl="0" algn="l">
              <a:lnSpc>
                <a:spcPct val="115000"/>
              </a:lnSpc>
              <a:spcBef>
                <a:spcPts val="0"/>
              </a:spcBef>
              <a:spcAft>
                <a:spcPts val="0"/>
              </a:spcAft>
              <a:buClr>
                <a:srgbClr val="1B1B1B"/>
              </a:buClr>
              <a:buSzPts val="1600"/>
              <a:buFont typeface="Arial"/>
              <a:buChar char="●"/>
            </a:pPr>
            <a:r>
              <a:rPr b="0" i="0" lang="pt-BR" sz="1600" u="sng" cap="none" strike="noStrike">
                <a:solidFill>
                  <a:schemeClr val="hlink"/>
                </a:solidFill>
                <a:latin typeface="Courier New"/>
                <a:ea typeface="Courier New"/>
                <a:cs typeface="Courier New"/>
                <a:sym typeface="Courier New"/>
                <a:hlinkClick r:id="rId9"/>
              </a:rPr>
              <a:t>::first-letter</a:t>
            </a:r>
            <a:endParaRPr b="0" i="0" sz="1600" u="sng" cap="none" strike="noStrike">
              <a:solidFill>
                <a:srgbClr val="005282"/>
              </a:solidFill>
              <a:latin typeface="Courier New"/>
              <a:ea typeface="Courier New"/>
              <a:cs typeface="Courier New"/>
              <a:sym typeface="Courier New"/>
            </a:endParaRPr>
          </a:p>
          <a:p>
            <a:pPr indent="-330200" lvl="0" marL="457200" marR="0" rtl="0" algn="l">
              <a:lnSpc>
                <a:spcPct val="115000"/>
              </a:lnSpc>
              <a:spcBef>
                <a:spcPts val="0"/>
              </a:spcBef>
              <a:spcAft>
                <a:spcPts val="0"/>
              </a:spcAft>
              <a:buClr>
                <a:srgbClr val="1B1B1B"/>
              </a:buClr>
              <a:buSzPts val="1600"/>
              <a:buFont typeface="Arial"/>
              <a:buChar char="●"/>
            </a:pPr>
            <a:r>
              <a:rPr b="0" i="0" lang="pt-BR" sz="1600" u="sng" cap="none" strike="noStrike">
                <a:solidFill>
                  <a:schemeClr val="hlink"/>
                </a:solidFill>
                <a:latin typeface="Courier New"/>
                <a:ea typeface="Courier New"/>
                <a:cs typeface="Courier New"/>
                <a:sym typeface="Courier New"/>
                <a:hlinkClick r:id="rId10"/>
              </a:rPr>
              <a:t>::first-line</a:t>
            </a:r>
            <a:endParaRPr b="0" i="0" sz="1600" u="sng" cap="none" strike="noStrike">
              <a:solidFill>
                <a:srgbClr val="005282"/>
              </a:solidFill>
              <a:latin typeface="Courier New"/>
              <a:ea typeface="Courier New"/>
              <a:cs typeface="Courier New"/>
              <a:sym typeface="Courier New"/>
            </a:endParaRPr>
          </a:p>
          <a:p>
            <a:pPr indent="-330200" lvl="0" marL="457200" marR="0" rtl="0" algn="l">
              <a:lnSpc>
                <a:spcPct val="115000"/>
              </a:lnSpc>
              <a:spcBef>
                <a:spcPts val="0"/>
              </a:spcBef>
              <a:spcAft>
                <a:spcPts val="0"/>
              </a:spcAft>
              <a:buClr>
                <a:srgbClr val="1B1B1B"/>
              </a:buClr>
              <a:buSzPts val="1600"/>
              <a:buFont typeface="Arial"/>
              <a:buChar char="●"/>
            </a:pPr>
            <a:r>
              <a:rPr b="0" i="0" lang="pt-BR" sz="1600" u="sng" cap="none" strike="noStrike">
                <a:solidFill>
                  <a:schemeClr val="hlink"/>
                </a:solidFill>
                <a:latin typeface="Courier New"/>
                <a:ea typeface="Courier New"/>
                <a:cs typeface="Courier New"/>
                <a:sym typeface="Courier New"/>
                <a:hlinkClick r:id="rId11"/>
              </a:rPr>
              <a:t>::selection</a:t>
            </a:r>
            <a:endParaRPr b="0" i="0" sz="1400" u="none" cap="none" strike="noStrike">
              <a:solidFill>
                <a:srgbClr val="000000"/>
              </a:solidFill>
              <a:latin typeface="Arial"/>
              <a:ea typeface="Arial"/>
              <a:cs typeface="Arial"/>
              <a:sym typeface="Arial"/>
            </a:endParaRPr>
          </a:p>
        </p:txBody>
      </p:sp>
      <p:sp>
        <p:nvSpPr>
          <p:cNvPr id="1094" name="Google Shape;1094;p169"/>
          <p:cNvSpPr txBox="1"/>
          <p:nvPr/>
        </p:nvSpPr>
        <p:spPr>
          <a:xfrm>
            <a:off x="3780175" y="1937125"/>
            <a:ext cx="4077600" cy="18471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15000"/>
              </a:lnSpc>
              <a:spcBef>
                <a:spcPts val="1200"/>
              </a:spcBef>
              <a:spcAft>
                <a:spcPts val="0"/>
              </a:spcAft>
              <a:buClr>
                <a:srgbClr val="1B1B1B"/>
              </a:buClr>
              <a:buSzPts val="1600"/>
              <a:buFont typeface="Arial"/>
              <a:buChar char="●"/>
            </a:pPr>
            <a:r>
              <a:rPr b="0" i="0" lang="pt-BR" sz="1600" u="sng" cap="none" strike="noStrike">
                <a:solidFill>
                  <a:schemeClr val="hlink"/>
                </a:solidFill>
                <a:latin typeface="Courier New"/>
                <a:ea typeface="Courier New"/>
                <a:cs typeface="Courier New"/>
                <a:sym typeface="Courier New"/>
                <a:hlinkClick r:id="rId12"/>
              </a:rPr>
              <a:t>::slotted</a:t>
            </a:r>
            <a:r>
              <a:rPr b="0" i="0" lang="pt-BR" sz="1600" u="sng" cap="none" strike="noStrike">
                <a:solidFill>
                  <a:schemeClr val="hlink"/>
                </a:solidFill>
                <a:latin typeface="Arial"/>
                <a:ea typeface="Arial"/>
                <a:cs typeface="Arial"/>
                <a:sym typeface="Arial"/>
                <a:hlinkClick r:id="rId13"/>
              </a:rPr>
              <a:t> (en-US)</a:t>
            </a:r>
            <a:endParaRPr b="0" i="0" sz="1600" u="sng" cap="none" strike="noStrike">
              <a:solidFill>
                <a:srgbClr val="005282"/>
              </a:solidFill>
              <a:latin typeface="Arial"/>
              <a:ea typeface="Arial"/>
              <a:cs typeface="Arial"/>
              <a:sym typeface="Arial"/>
            </a:endParaRPr>
          </a:p>
          <a:p>
            <a:pPr indent="-330200" lvl="0" marL="457200" marR="0" rtl="0" algn="l">
              <a:lnSpc>
                <a:spcPct val="115000"/>
              </a:lnSpc>
              <a:spcBef>
                <a:spcPts val="0"/>
              </a:spcBef>
              <a:spcAft>
                <a:spcPts val="0"/>
              </a:spcAft>
              <a:buClr>
                <a:srgbClr val="1B1B1B"/>
              </a:buClr>
              <a:buSzPts val="1600"/>
              <a:buFont typeface="Arial"/>
              <a:buChar char="●"/>
            </a:pPr>
            <a:r>
              <a:rPr b="0" i="0" lang="pt-BR" sz="1600" u="sng" cap="none" strike="noStrike">
                <a:solidFill>
                  <a:schemeClr val="hlink"/>
                </a:solidFill>
                <a:latin typeface="Courier New"/>
                <a:ea typeface="Courier New"/>
                <a:cs typeface="Courier New"/>
                <a:sym typeface="Courier New"/>
                <a:hlinkClick r:id="rId14"/>
              </a:rPr>
              <a:t>::backdrop</a:t>
            </a:r>
            <a:r>
              <a:rPr b="0" i="0" lang="pt-BR" sz="1600" u="none" cap="none" strike="noStrike">
                <a:solidFill>
                  <a:srgbClr val="1B1B1B"/>
                </a:solidFill>
                <a:latin typeface="Arial"/>
                <a:ea typeface="Arial"/>
                <a:cs typeface="Arial"/>
                <a:sym typeface="Arial"/>
              </a:rPr>
              <a:t> </a:t>
            </a:r>
            <a:endParaRPr b="0" i="0" sz="1600" u="none" cap="none" strike="noStrike">
              <a:solidFill>
                <a:srgbClr val="1B1B1B"/>
              </a:solidFill>
              <a:latin typeface="Arial"/>
              <a:ea typeface="Arial"/>
              <a:cs typeface="Arial"/>
              <a:sym typeface="Arial"/>
            </a:endParaRPr>
          </a:p>
          <a:p>
            <a:pPr indent="-330200" lvl="0" marL="457200" marR="0" rtl="0" algn="l">
              <a:lnSpc>
                <a:spcPct val="115000"/>
              </a:lnSpc>
              <a:spcBef>
                <a:spcPts val="0"/>
              </a:spcBef>
              <a:spcAft>
                <a:spcPts val="0"/>
              </a:spcAft>
              <a:buClr>
                <a:srgbClr val="1B1B1B"/>
              </a:buClr>
              <a:buSzPts val="1600"/>
              <a:buFont typeface="Arial"/>
              <a:buChar char="●"/>
            </a:pPr>
            <a:r>
              <a:rPr b="0" i="0" lang="pt-BR" sz="1600" u="sng" cap="none" strike="noStrike">
                <a:solidFill>
                  <a:schemeClr val="hlink"/>
                </a:solidFill>
                <a:latin typeface="Courier New"/>
                <a:ea typeface="Courier New"/>
                <a:cs typeface="Courier New"/>
                <a:sym typeface="Courier New"/>
                <a:hlinkClick r:id="rId15"/>
              </a:rPr>
              <a:t>::placeholder</a:t>
            </a:r>
            <a:r>
              <a:rPr b="0" i="0" lang="pt-BR" sz="1600" u="sng" cap="none" strike="noStrike">
                <a:solidFill>
                  <a:schemeClr val="hlink"/>
                </a:solidFill>
                <a:latin typeface="Arial"/>
                <a:ea typeface="Arial"/>
                <a:cs typeface="Arial"/>
                <a:sym typeface="Arial"/>
                <a:hlinkClick r:id="rId16"/>
              </a:rPr>
              <a:t> (en-US)</a:t>
            </a:r>
            <a:r>
              <a:rPr b="0" i="0" lang="pt-BR" sz="1600" u="none" cap="none" strike="noStrike">
                <a:solidFill>
                  <a:srgbClr val="1B1B1B"/>
                </a:solidFill>
                <a:latin typeface="Arial"/>
                <a:ea typeface="Arial"/>
                <a:cs typeface="Arial"/>
                <a:sym typeface="Arial"/>
              </a:rPr>
              <a:t> </a:t>
            </a:r>
            <a:endParaRPr b="0" i="0" sz="1600" u="none" cap="none" strike="noStrike">
              <a:solidFill>
                <a:srgbClr val="1B1B1B"/>
              </a:solidFill>
              <a:latin typeface="Arial"/>
              <a:ea typeface="Arial"/>
              <a:cs typeface="Arial"/>
              <a:sym typeface="Arial"/>
            </a:endParaRPr>
          </a:p>
          <a:p>
            <a:pPr indent="-330200" lvl="0" marL="457200" marR="0" rtl="0" algn="l">
              <a:lnSpc>
                <a:spcPct val="115000"/>
              </a:lnSpc>
              <a:spcBef>
                <a:spcPts val="0"/>
              </a:spcBef>
              <a:spcAft>
                <a:spcPts val="0"/>
              </a:spcAft>
              <a:buClr>
                <a:srgbClr val="1B1B1B"/>
              </a:buClr>
              <a:buSzPts val="1600"/>
              <a:buFont typeface="Arial"/>
              <a:buChar char="●"/>
            </a:pPr>
            <a:r>
              <a:rPr b="0" i="0" lang="pt-BR" sz="1600" u="sng" cap="none" strike="noStrike">
                <a:solidFill>
                  <a:schemeClr val="hlink"/>
                </a:solidFill>
                <a:latin typeface="Courier New"/>
                <a:ea typeface="Courier New"/>
                <a:cs typeface="Courier New"/>
                <a:sym typeface="Courier New"/>
                <a:hlinkClick r:id="rId17"/>
              </a:rPr>
              <a:t>::marker</a:t>
            </a:r>
            <a:r>
              <a:rPr b="0" i="0" lang="pt-BR" sz="1600" u="sng" cap="none" strike="noStrike">
                <a:solidFill>
                  <a:schemeClr val="hlink"/>
                </a:solidFill>
                <a:latin typeface="Arial"/>
                <a:ea typeface="Arial"/>
                <a:cs typeface="Arial"/>
                <a:sym typeface="Arial"/>
                <a:hlinkClick r:id="rId18"/>
              </a:rPr>
              <a:t> (en-US)</a:t>
            </a:r>
            <a:r>
              <a:rPr b="0" i="0" lang="pt-BR" sz="1600" u="none" cap="none" strike="noStrike">
                <a:solidFill>
                  <a:srgbClr val="1B1B1B"/>
                </a:solidFill>
                <a:latin typeface="Arial"/>
                <a:ea typeface="Arial"/>
                <a:cs typeface="Arial"/>
                <a:sym typeface="Arial"/>
              </a:rPr>
              <a:t> </a:t>
            </a:r>
            <a:endParaRPr b="0" i="0" sz="1600" u="none" cap="none" strike="noStrike">
              <a:solidFill>
                <a:srgbClr val="1B1B1B"/>
              </a:solidFill>
              <a:latin typeface="Arial"/>
              <a:ea typeface="Arial"/>
              <a:cs typeface="Arial"/>
              <a:sym typeface="Arial"/>
            </a:endParaRPr>
          </a:p>
          <a:p>
            <a:pPr indent="-330200" lvl="0" marL="457200" marR="0" rtl="0" algn="l">
              <a:lnSpc>
                <a:spcPct val="115000"/>
              </a:lnSpc>
              <a:spcBef>
                <a:spcPts val="0"/>
              </a:spcBef>
              <a:spcAft>
                <a:spcPts val="0"/>
              </a:spcAft>
              <a:buClr>
                <a:srgbClr val="1B1B1B"/>
              </a:buClr>
              <a:buSzPts val="1600"/>
              <a:buFont typeface="Arial"/>
              <a:buChar char="●"/>
            </a:pPr>
            <a:r>
              <a:rPr b="0" i="0" lang="pt-BR" sz="1600" u="sng" cap="none" strike="noStrike">
                <a:solidFill>
                  <a:schemeClr val="hlink"/>
                </a:solidFill>
                <a:latin typeface="Courier New"/>
                <a:ea typeface="Courier New"/>
                <a:cs typeface="Courier New"/>
                <a:sym typeface="Courier New"/>
                <a:hlinkClick r:id="rId19"/>
              </a:rPr>
              <a:t>::spelling-error</a:t>
            </a:r>
            <a:r>
              <a:rPr b="0" i="0" lang="pt-BR" sz="1600" u="sng" cap="none" strike="noStrike">
                <a:solidFill>
                  <a:schemeClr val="hlink"/>
                </a:solidFill>
                <a:latin typeface="Arial"/>
                <a:ea typeface="Arial"/>
                <a:cs typeface="Arial"/>
                <a:sym typeface="Arial"/>
                <a:hlinkClick r:id="rId20"/>
              </a:rPr>
              <a:t> (en-US)</a:t>
            </a:r>
            <a:r>
              <a:rPr b="0" i="0" lang="pt-BR" sz="1600" u="none" cap="none" strike="noStrike">
                <a:solidFill>
                  <a:srgbClr val="1B1B1B"/>
                </a:solidFill>
                <a:latin typeface="Arial"/>
                <a:ea typeface="Arial"/>
                <a:cs typeface="Arial"/>
                <a:sym typeface="Arial"/>
              </a:rPr>
              <a:t> </a:t>
            </a:r>
            <a:endParaRPr b="0" i="0" sz="1600" u="none" cap="none" strike="noStrike">
              <a:solidFill>
                <a:srgbClr val="1B1B1B"/>
              </a:solidFill>
              <a:latin typeface="Arial"/>
              <a:ea typeface="Arial"/>
              <a:cs typeface="Arial"/>
              <a:sym typeface="Arial"/>
            </a:endParaRPr>
          </a:p>
          <a:p>
            <a:pPr indent="-330200" lvl="0" marL="457200" marR="0" rtl="0" algn="l">
              <a:lnSpc>
                <a:spcPct val="115000"/>
              </a:lnSpc>
              <a:spcBef>
                <a:spcPts val="0"/>
              </a:spcBef>
              <a:spcAft>
                <a:spcPts val="0"/>
              </a:spcAft>
              <a:buClr>
                <a:srgbClr val="1B1B1B"/>
              </a:buClr>
              <a:buSzPts val="1600"/>
              <a:buFont typeface="Arial"/>
              <a:buChar char="●"/>
            </a:pPr>
            <a:r>
              <a:rPr b="0" i="0" lang="pt-BR" sz="1600" u="sng" cap="none" strike="noStrike">
                <a:solidFill>
                  <a:schemeClr val="hlink"/>
                </a:solidFill>
                <a:latin typeface="Courier New"/>
                <a:ea typeface="Courier New"/>
                <a:cs typeface="Courier New"/>
                <a:sym typeface="Courier New"/>
                <a:hlinkClick r:id="rId21"/>
              </a:rPr>
              <a:t>::grammar-error</a:t>
            </a:r>
            <a:r>
              <a:rPr b="0" i="0" lang="pt-BR" sz="1600" u="sng" cap="none" strike="noStrike">
                <a:solidFill>
                  <a:schemeClr val="hlink"/>
                </a:solidFill>
                <a:latin typeface="Arial"/>
                <a:ea typeface="Arial"/>
                <a:cs typeface="Arial"/>
                <a:sym typeface="Arial"/>
                <a:hlinkClick r:id="rId22"/>
              </a:rPr>
              <a:t> (en-US)</a:t>
            </a:r>
            <a:r>
              <a:rPr b="0" i="0" lang="pt-BR" sz="1600" u="none" cap="none" strike="noStrike">
                <a:solidFill>
                  <a:srgbClr val="1B1B1B"/>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8" name="Shape 1098"/>
        <p:cNvGrpSpPr/>
        <p:nvPr/>
      </p:nvGrpSpPr>
      <p:grpSpPr>
        <a:xfrm>
          <a:off x="0" y="0"/>
          <a:ext cx="0" cy="0"/>
          <a:chOff x="0" y="0"/>
          <a:chExt cx="0" cy="0"/>
        </a:xfrm>
      </p:grpSpPr>
      <p:sp>
        <p:nvSpPr>
          <p:cNvPr id="1099" name="Google Shape;1099;p17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Seletores de atributo CSS</a:t>
            </a:r>
            <a:endParaRPr/>
          </a:p>
        </p:txBody>
      </p:sp>
      <p:sp>
        <p:nvSpPr>
          <p:cNvPr id="1100" name="Google Shape;1100;p17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400"/>
              </a:spcBef>
              <a:spcAft>
                <a:spcPts val="0"/>
              </a:spcAft>
              <a:buSzPts val="1800"/>
              <a:buNone/>
            </a:pPr>
            <a:r>
              <a:rPr lang="pt-BR">
                <a:solidFill>
                  <a:schemeClr val="dk1"/>
                </a:solidFill>
                <a:highlight>
                  <a:srgbClr val="FFFFFF"/>
                </a:highlight>
              </a:rPr>
              <a:t>O seletor </a:t>
            </a:r>
            <a:r>
              <a:rPr lang="pt-BR">
                <a:solidFill>
                  <a:srgbClr val="DC143C"/>
                </a:solidFill>
              </a:rPr>
              <a:t>[attribute]</a:t>
            </a:r>
            <a:r>
              <a:rPr lang="pt-BR">
                <a:solidFill>
                  <a:schemeClr val="dk1"/>
                </a:solidFill>
                <a:highlight>
                  <a:srgbClr val="FFFFFF"/>
                </a:highlight>
              </a:rPr>
              <a:t> é usado para selecionar elementos com um atributo especificado.</a:t>
            </a:r>
            <a:endParaRPr>
              <a:solidFill>
                <a:schemeClr val="dk1"/>
              </a:solidFill>
              <a:highlight>
                <a:srgbClr val="FFFFFF"/>
              </a:highlight>
            </a:endParaRPr>
          </a:p>
          <a:p>
            <a:pPr indent="0" lvl="0" marL="457200" rtl="0" algn="l">
              <a:lnSpc>
                <a:spcPct val="115000"/>
              </a:lnSpc>
              <a:spcBef>
                <a:spcPts val="1400"/>
              </a:spcBef>
              <a:spcAft>
                <a:spcPts val="0"/>
              </a:spcAft>
              <a:buClr>
                <a:schemeClr val="dk1"/>
              </a:buClr>
              <a:buSzPts val="1100"/>
              <a:buFont typeface="Arial"/>
              <a:buNone/>
            </a:pPr>
            <a:r>
              <a:rPr lang="pt-BR" sz="1600">
                <a:solidFill>
                  <a:srgbClr val="A52A2A"/>
                </a:solidFill>
                <a:highlight>
                  <a:srgbClr val="FFFFFF"/>
                </a:highlight>
              </a:rPr>
              <a:t>a[target] </a:t>
            </a:r>
            <a:r>
              <a:rPr lang="pt-BR" sz="1600">
                <a:solidFill>
                  <a:schemeClr val="dk1"/>
                </a:solidFill>
                <a:highlight>
                  <a:srgbClr val="FFFFFF"/>
                </a:highlight>
              </a:rPr>
              <a:t>{</a:t>
            </a:r>
            <a:endParaRPr sz="1600">
              <a:solidFill>
                <a:schemeClr val="dk1"/>
              </a:solidFill>
              <a:highlight>
                <a:srgbClr val="FFFFFF"/>
              </a:highlight>
            </a:endParaRPr>
          </a:p>
          <a:p>
            <a:pPr indent="0" lvl="0" marL="457200" rtl="0" algn="l">
              <a:lnSpc>
                <a:spcPct val="115000"/>
              </a:lnSpc>
              <a:spcBef>
                <a:spcPts val="1100"/>
              </a:spcBef>
              <a:spcAft>
                <a:spcPts val="0"/>
              </a:spcAft>
              <a:buClr>
                <a:schemeClr val="dk1"/>
              </a:buClr>
              <a:buSzPts val="1100"/>
              <a:buFont typeface="Arial"/>
              <a:buNone/>
            </a:pPr>
            <a:r>
              <a:rPr lang="pt-BR" sz="1600">
                <a:solidFill>
                  <a:srgbClr val="FF0000"/>
                </a:solidFill>
                <a:highlight>
                  <a:srgbClr val="FFFFFF"/>
                </a:highlight>
              </a:rPr>
              <a:t>  background-color</a:t>
            </a:r>
            <a:r>
              <a:rPr lang="pt-BR" sz="1600">
                <a:solidFill>
                  <a:schemeClr val="dk1"/>
                </a:solidFill>
                <a:highlight>
                  <a:srgbClr val="FFFFFF"/>
                </a:highlight>
              </a:rPr>
              <a:t>:</a:t>
            </a:r>
            <a:r>
              <a:rPr lang="pt-BR" sz="1600">
                <a:solidFill>
                  <a:srgbClr val="0000CD"/>
                </a:solidFill>
                <a:highlight>
                  <a:srgbClr val="FFFFFF"/>
                </a:highlight>
              </a:rPr>
              <a:t> yellow</a:t>
            </a:r>
            <a:r>
              <a:rPr lang="pt-BR" sz="1600">
                <a:solidFill>
                  <a:schemeClr val="dk1"/>
                </a:solidFill>
                <a:highlight>
                  <a:srgbClr val="FFFFFF"/>
                </a:highlight>
              </a:rPr>
              <a:t>;</a:t>
            </a:r>
            <a:endParaRPr sz="1600">
              <a:solidFill>
                <a:schemeClr val="dk1"/>
              </a:solidFill>
              <a:highlight>
                <a:srgbClr val="FFFFFF"/>
              </a:highlight>
            </a:endParaRPr>
          </a:p>
          <a:p>
            <a:pPr indent="0" lvl="0" marL="457200" rtl="0" algn="l">
              <a:lnSpc>
                <a:spcPct val="115000"/>
              </a:lnSpc>
              <a:spcBef>
                <a:spcPts val="1100"/>
              </a:spcBef>
              <a:spcAft>
                <a:spcPts val="0"/>
              </a:spcAft>
              <a:buSzPts val="1800"/>
              <a:buNone/>
            </a:pPr>
            <a:r>
              <a:rPr lang="pt-BR" sz="1600">
                <a:solidFill>
                  <a:schemeClr val="dk1"/>
                </a:solidFill>
                <a:highlight>
                  <a:srgbClr val="FFFFFF"/>
                </a:highlight>
              </a:rPr>
              <a:t>}</a:t>
            </a:r>
            <a:endParaRPr sz="1600">
              <a:solidFill>
                <a:srgbClr val="A52A2A"/>
              </a:solidFill>
              <a:highlight>
                <a:srgbClr val="FFFFFF"/>
              </a:highlight>
            </a:endParaRPr>
          </a:p>
          <a:p>
            <a:pPr indent="0" lvl="0" marL="0" rtl="0" algn="ctr">
              <a:lnSpc>
                <a:spcPct val="115000"/>
              </a:lnSpc>
              <a:spcBef>
                <a:spcPts val="1100"/>
              </a:spcBef>
              <a:spcAft>
                <a:spcPts val="0"/>
              </a:spcAft>
              <a:buSzPts val="1800"/>
              <a:buNone/>
            </a:pPr>
            <a:r>
              <a:t/>
            </a:r>
            <a:endParaRPr sz="1600">
              <a:solidFill>
                <a:srgbClr val="A52A2A"/>
              </a:solidFill>
              <a:highlight>
                <a:srgbClr val="FFFFFF"/>
              </a:highlight>
            </a:endParaRPr>
          </a:p>
          <a:p>
            <a:pPr indent="0" lvl="0" marL="0" rtl="0" algn="ctr">
              <a:lnSpc>
                <a:spcPct val="115000"/>
              </a:lnSpc>
              <a:spcBef>
                <a:spcPts val="1200"/>
              </a:spcBef>
              <a:spcAft>
                <a:spcPts val="1200"/>
              </a:spcAft>
              <a:buSzPts val="1800"/>
              <a:buNone/>
            </a:pPr>
            <a:r>
              <a:rPr lang="pt-BR" sz="1600">
                <a:highlight>
                  <a:srgbClr val="FFFFFF"/>
                </a:highlight>
              </a:rPr>
              <a:t>Vamos conferir pelo W3School!</a:t>
            </a:r>
            <a:endParaRP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4" name="Shape 1104"/>
        <p:cNvGrpSpPr/>
        <p:nvPr/>
      </p:nvGrpSpPr>
      <p:grpSpPr>
        <a:xfrm>
          <a:off x="0" y="0"/>
          <a:ext cx="0" cy="0"/>
          <a:chOff x="0" y="0"/>
          <a:chExt cx="0" cy="0"/>
        </a:xfrm>
      </p:grpSpPr>
      <p:sp>
        <p:nvSpPr>
          <p:cNvPr id="1105" name="Google Shape;1105;p17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Seletores de atributo CSS</a:t>
            </a:r>
            <a:endParaRPr/>
          </a:p>
        </p:txBody>
      </p:sp>
      <p:sp>
        <p:nvSpPr>
          <p:cNvPr id="1106" name="Google Shape;1106;p17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400"/>
              </a:spcBef>
              <a:spcAft>
                <a:spcPts val="0"/>
              </a:spcAft>
              <a:buSzPts val="1800"/>
              <a:buNone/>
            </a:pPr>
            <a:r>
              <a:rPr lang="pt-BR" sz="1600">
                <a:solidFill>
                  <a:schemeClr val="dk1"/>
                </a:solidFill>
                <a:highlight>
                  <a:srgbClr val="FFFFFF"/>
                </a:highlight>
              </a:rPr>
              <a:t>O seletor </a:t>
            </a:r>
            <a:r>
              <a:rPr lang="pt-BR" sz="1600">
                <a:solidFill>
                  <a:srgbClr val="DC143C"/>
                </a:solidFill>
              </a:rPr>
              <a:t>[attribute="value"]</a:t>
            </a:r>
            <a:r>
              <a:rPr lang="pt-BR" sz="1600">
                <a:solidFill>
                  <a:schemeClr val="dk1"/>
                </a:solidFill>
                <a:highlight>
                  <a:srgbClr val="FFFFFF"/>
                </a:highlight>
              </a:rPr>
              <a:t> é usado para selecionar elementos com um atributo e valor especificados.</a:t>
            </a:r>
            <a:endParaRPr sz="1600">
              <a:solidFill>
                <a:schemeClr val="dk1"/>
              </a:solidFill>
              <a:highlight>
                <a:srgbClr val="FFFFFF"/>
              </a:highlight>
            </a:endParaRPr>
          </a:p>
          <a:p>
            <a:pPr indent="0" lvl="0" marL="457200" rtl="0" algn="l">
              <a:lnSpc>
                <a:spcPct val="115000"/>
              </a:lnSpc>
              <a:spcBef>
                <a:spcPts val="1400"/>
              </a:spcBef>
              <a:spcAft>
                <a:spcPts val="0"/>
              </a:spcAft>
              <a:buClr>
                <a:schemeClr val="dk1"/>
              </a:buClr>
              <a:buSzPts val="1100"/>
              <a:buFont typeface="Arial"/>
              <a:buNone/>
            </a:pPr>
            <a:r>
              <a:rPr lang="pt-BR" sz="1600">
                <a:solidFill>
                  <a:srgbClr val="A52A2A"/>
                </a:solidFill>
                <a:highlight>
                  <a:srgbClr val="FFFFFF"/>
                </a:highlight>
              </a:rPr>
              <a:t>a[target="_blank"] </a:t>
            </a:r>
            <a:r>
              <a:rPr lang="pt-BR" sz="1600">
                <a:solidFill>
                  <a:schemeClr val="dk1"/>
                </a:solidFill>
                <a:highlight>
                  <a:srgbClr val="FFFFFF"/>
                </a:highlight>
              </a:rPr>
              <a:t>{</a:t>
            </a:r>
            <a:endParaRPr sz="1600">
              <a:solidFill>
                <a:schemeClr val="dk1"/>
              </a:solidFill>
              <a:highlight>
                <a:srgbClr val="FFFFFF"/>
              </a:highlight>
            </a:endParaRPr>
          </a:p>
          <a:p>
            <a:pPr indent="0" lvl="0" marL="457200" rtl="0" algn="l">
              <a:lnSpc>
                <a:spcPct val="115000"/>
              </a:lnSpc>
              <a:spcBef>
                <a:spcPts val="1100"/>
              </a:spcBef>
              <a:spcAft>
                <a:spcPts val="0"/>
              </a:spcAft>
              <a:buClr>
                <a:schemeClr val="dk1"/>
              </a:buClr>
              <a:buSzPts val="1100"/>
              <a:buFont typeface="Arial"/>
              <a:buNone/>
            </a:pPr>
            <a:r>
              <a:rPr lang="pt-BR" sz="1600">
                <a:solidFill>
                  <a:srgbClr val="FF0000"/>
                </a:solidFill>
                <a:highlight>
                  <a:srgbClr val="FFFFFF"/>
                </a:highlight>
              </a:rPr>
              <a:t>  background-color</a:t>
            </a:r>
            <a:r>
              <a:rPr lang="pt-BR" sz="1600">
                <a:solidFill>
                  <a:schemeClr val="dk1"/>
                </a:solidFill>
                <a:highlight>
                  <a:srgbClr val="FFFFFF"/>
                </a:highlight>
              </a:rPr>
              <a:t>:</a:t>
            </a:r>
            <a:r>
              <a:rPr lang="pt-BR" sz="1600">
                <a:solidFill>
                  <a:srgbClr val="0000CD"/>
                </a:solidFill>
                <a:highlight>
                  <a:srgbClr val="FFFFFF"/>
                </a:highlight>
              </a:rPr>
              <a:t> yellow</a:t>
            </a:r>
            <a:r>
              <a:rPr lang="pt-BR" sz="1600">
                <a:solidFill>
                  <a:schemeClr val="dk1"/>
                </a:solidFill>
                <a:highlight>
                  <a:srgbClr val="FFFFFF"/>
                </a:highlight>
              </a:rPr>
              <a:t>;</a:t>
            </a:r>
            <a:endParaRPr sz="1600">
              <a:solidFill>
                <a:schemeClr val="dk1"/>
              </a:solidFill>
              <a:highlight>
                <a:srgbClr val="FFFFFF"/>
              </a:highlight>
            </a:endParaRPr>
          </a:p>
          <a:p>
            <a:pPr indent="0" lvl="0" marL="457200" rtl="0" algn="l">
              <a:lnSpc>
                <a:spcPct val="115000"/>
              </a:lnSpc>
              <a:spcBef>
                <a:spcPts val="1100"/>
              </a:spcBef>
              <a:spcAft>
                <a:spcPts val="0"/>
              </a:spcAft>
              <a:buSzPts val="1800"/>
              <a:buNone/>
            </a:pPr>
            <a:r>
              <a:rPr lang="pt-BR" sz="1600">
                <a:solidFill>
                  <a:schemeClr val="dk1"/>
                </a:solidFill>
                <a:highlight>
                  <a:srgbClr val="FFFFFF"/>
                </a:highlight>
              </a:rPr>
              <a:t>}</a:t>
            </a:r>
            <a:endParaRPr sz="1600">
              <a:solidFill>
                <a:srgbClr val="A52A2A"/>
              </a:solidFill>
              <a:highlight>
                <a:srgbClr val="FFFFFF"/>
              </a:highlight>
            </a:endParaRPr>
          </a:p>
          <a:p>
            <a:pPr indent="0" lvl="0" marL="0" rtl="0" algn="ctr">
              <a:lnSpc>
                <a:spcPct val="115000"/>
              </a:lnSpc>
              <a:spcBef>
                <a:spcPts val="1100"/>
              </a:spcBef>
              <a:spcAft>
                <a:spcPts val="0"/>
              </a:spcAft>
              <a:buSzPts val="1800"/>
              <a:buNone/>
            </a:pPr>
            <a:r>
              <a:t/>
            </a:r>
            <a:endParaRPr sz="1600">
              <a:solidFill>
                <a:srgbClr val="A52A2A"/>
              </a:solidFill>
              <a:highlight>
                <a:srgbClr val="FFFFFF"/>
              </a:highlight>
            </a:endParaRPr>
          </a:p>
          <a:p>
            <a:pPr indent="0" lvl="0" marL="0" rtl="0" algn="ctr">
              <a:lnSpc>
                <a:spcPct val="115000"/>
              </a:lnSpc>
              <a:spcBef>
                <a:spcPts val="1200"/>
              </a:spcBef>
              <a:spcAft>
                <a:spcPts val="1200"/>
              </a:spcAft>
              <a:buSzPts val="1800"/>
              <a:buNone/>
            </a:pPr>
            <a:r>
              <a:rPr lang="pt-BR" sz="1600">
                <a:highlight>
                  <a:srgbClr val="FFFFFF"/>
                </a:highlight>
              </a:rPr>
              <a:t>Vamos conferir pelo W3School!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HTML - Elemento</a:t>
            </a:r>
            <a:endParaRPr/>
          </a:p>
        </p:txBody>
      </p:sp>
      <p:sp>
        <p:nvSpPr>
          <p:cNvPr id="187" name="Google Shape;187;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SzPts val="1800"/>
              <a:buChar char="●"/>
            </a:pPr>
            <a:r>
              <a:rPr lang="pt-BR"/>
              <a:t>Um elemento HTML é definido por uma tag inicial, algum conteúdo e uma tag final.</a:t>
            </a:r>
            <a:endParaRPr/>
          </a:p>
          <a:p>
            <a:pPr indent="0" lvl="0" marL="0" rtl="0" algn="ctr">
              <a:lnSpc>
                <a:spcPct val="115000"/>
              </a:lnSpc>
              <a:spcBef>
                <a:spcPts val="1200"/>
              </a:spcBef>
              <a:spcAft>
                <a:spcPts val="0"/>
              </a:spcAft>
              <a:buSzPts val="1800"/>
              <a:buNone/>
            </a:pPr>
            <a:r>
              <a:rPr lang="pt-BR" sz="2000">
                <a:solidFill>
                  <a:srgbClr val="0000CD"/>
                </a:solidFill>
              </a:rPr>
              <a:t>&lt;</a:t>
            </a:r>
            <a:r>
              <a:rPr lang="pt-BR" sz="2000">
                <a:solidFill>
                  <a:srgbClr val="CC4125"/>
                </a:solidFill>
              </a:rPr>
              <a:t>nomeDaTag</a:t>
            </a:r>
            <a:r>
              <a:rPr lang="pt-BR" sz="2000">
                <a:solidFill>
                  <a:srgbClr val="0000CD"/>
                </a:solidFill>
              </a:rPr>
              <a:t>&gt;</a:t>
            </a:r>
            <a:r>
              <a:rPr lang="pt-BR" sz="2000"/>
              <a:t> algum conteúdo… </a:t>
            </a:r>
            <a:r>
              <a:rPr lang="pt-BR" sz="2000">
                <a:solidFill>
                  <a:srgbClr val="0000CD"/>
                </a:solidFill>
              </a:rPr>
              <a:t>&lt;/</a:t>
            </a:r>
            <a:r>
              <a:rPr lang="pt-BR" sz="2000">
                <a:solidFill>
                  <a:srgbClr val="CC4125"/>
                </a:solidFill>
              </a:rPr>
              <a:t>nomeDaTag</a:t>
            </a:r>
            <a:r>
              <a:rPr lang="pt-BR" sz="2000">
                <a:solidFill>
                  <a:srgbClr val="0000CD"/>
                </a:solidFill>
              </a:rPr>
              <a:t>&gt;</a:t>
            </a:r>
            <a:endParaRPr sz="2000">
              <a:solidFill>
                <a:srgbClr val="0000CD"/>
              </a:solidFill>
            </a:endParaRPr>
          </a:p>
          <a:p>
            <a:pPr indent="-342900" lvl="0" marL="457200" rtl="0" algn="l">
              <a:lnSpc>
                <a:spcPct val="115000"/>
              </a:lnSpc>
              <a:spcBef>
                <a:spcPts val="1200"/>
              </a:spcBef>
              <a:spcAft>
                <a:spcPts val="0"/>
              </a:spcAft>
              <a:buClr>
                <a:srgbClr val="434343"/>
              </a:buClr>
              <a:buSzPts val="1800"/>
              <a:buChar char="●"/>
            </a:pPr>
            <a:r>
              <a:rPr lang="pt-BR">
                <a:solidFill>
                  <a:srgbClr val="434343"/>
                </a:solidFill>
              </a:rPr>
              <a:t>É considerado um elemento HTML toda a estrutura desde da tag de abertura até a tag de fechamento</a:t>
            </a:r>
            <a:endParaRPr>
              <a:solidFill>
                <a:srgbClr val="434343"/>
              </a:solidFill>
            </a:endParaRPr>
          </a:p>
          <a:p>
            <a:pPr indent="0" lvl="0" marL="0" rtl="0" algn="ctr">
              <a:lnSpc>
                <a:spcPct val="115000"/>
              </a:lnSpc>
              <a:spcBef>
                <a:spcPts val="1200"/>
              </a:spcBef>
              <a:spcAft>
                <a:spcPts val="0"/>
              </a:spcAft>
              <a:buSzPts val="1800"/>
              <a:buNone/>
            </a:pPr>
            <a:r>
              <a:rPr lang="pt-BR" sz="2000">
                <a:solidFill>
                  <a:srgbClr val="0000CD"/>
                </a:solidFill>
              </a:rPr>
              <a:t>&lt;</a:t>
            </a:r>
            <a:r>
              <a:rPr lang="pt-BR" sz="2000">
                <a:solidFill>
                  <a:srgbClr val="CC4125"/>
                </a:solidFill>
              </a:rPr>
              <a:t>h1</a:t>
            </a:r>
            <a:r>
              <a:rPr lang="pt-BR" sz="2000">
                <a:solidFill>
                  <a:srgbClr val="0000CD"/>
                </a:solidFill>
              </a:rPr>
              <a:t>&gt;</a:t>
            </a:r>
            <a:r>
              <a:rPr lang="pt-BR" sz="2000">
                <a:solidFill>
                  <a:schemeClr val="dk1"/>
                </a:solidFill>
              </a:rPr>
              <a:t>Titulo</a:t>
            </a:r>
            <a:r>
              <a:rPr lang="pt-BR" sz="2000">
                <a:solidFill>
                  <a:srgbClr val="0000CD"/>
                </a:solidFill>
              </a:rPr>
              <a:t>&lt;</a:t>
            </a:r>
            <a:r>
              <a:rPr lang="pt-BR" sz="2000">
                <a:solidFill>
                  <a:srgbClr val="CC4125"/>
                </a:solidFill>
              </a:rPr>
              <a:t>/h1</a:t>
            </a:r>
            <a:r>
              <a:rPr lang="pt-BR" sz="2000">
                <a:solidFill>
                  <a:srgbClr val="0000CD"/>
                </a:solidFill>
              </a:rPr>
              <a:t>&gt;</a:t>
            </a:r>
            <a:endParaRPr sz="2000">
              <a:solidFill>
                <a:srgbClr val="0000CD"/>
              </a:solidFill>
            </a:endParaRPr>
          </a:p>
          <a:p>
            <a:pPr indent="0" lvl="0" marL="0" rtl="0" algn="ctr">
              <a:lnSpc>
                <a:spcPct val="115000"/>
              </a:lnSpc>
              <a:spcBef>
                <a:spcPts val="1200"/>
              </a:spcBef>
              <a:spcAft>
                <a:spcPts val="0"/>
              </a:spcAft>
              <a:buSzPts val="1800"/>
              <a:buNone/>
            </a:pPr>
            <a:r>
              <a:rPr lang="pt-BR" sz="2000">
                <a:solidFill>
                  <a:srgbClr val="0000CD"/>
                </a:solidFill>
              </a:rPr>
              <a:t>&lt;</a:t>
            </a:r>
            <a:r>
              <a:rPr lang="pt-BR" sz="2000">
                <a:solidFill>
                  <a:srgbClr val="CC4125"/>
                </a:solidFill>
              </a:rPr>
              <a:t>p</a:t>
            </a:r>
            <a:r>
              <a:rPr lang="pt-BR" sz="2000">
                <a:solidFill>
                  <a:srgbClr val="0000CD"/>
                </a:solidFill>
              </a:rPr>
              <a:t>&gt;</a:t>
            </a:r>
            <a:r>
              <a:rPr lang="pt-BR" sz="2000">
                <a:solidFill>
                  <a:schemeClr val="dk1"/>
                </a:solidFill>
              </a:rPr>
              <a:t>Parágrafo</a:t>
            </a:r>
            <a:r>
              <a:rPr lang="pt-BR" sz="2000">
                <a:solidFill>
                  <a:srgbClr val="0000CD"/>
                </a:solidFill>
              </a:rPr>
              <a:t>&lt;</a:t>
            </a:r>
            <a:r>
              <a:rPr lang="pt-BR" sz="2000">
                <a:solidFill>
                  <a:srgbClr val="CC4125"/>
                </a:solidFill>
              </a:rPr>
              <a:t>/p</a:t>
            </a:r>
            <a:r>
              <a:rPr lang="pt-BR" sz="2000">
                <a:solidFill>
                  <a:srgbClr val="0000CD"/>
                </a:solidFill>
              </a:rPr>
              <a:t>&gt;</a:t>
            </a:r>
            <a:endParaRPr sz="2000">
              <a:solidFill>
                <a:srgbClr val="0000CD"/>
              </a:solidFill>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0" name="Shape 1110"/>
        <p:cNvGrpSpPr/>
        <p:nvPr/>
      </p:nvGrpSpPr>
      <p:grpSpPr>
        <a:xfrm>
          <a:off x="0" y="0"/>
          <a:ext cx="0" cy="0"/>
          <a:chOff x="0" y="0"/>
          <a:chExt cx="0" cy="0"/>
        </a:xfrm>
      </p:grpSpPr>
      <p:sp>
        <p:nvSpPr>
          <p:cNvPr id="1111" name="Google Shape;1111;p17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Seletores de atributo CSS</a:t>
            </a:r>
            <a:endParaRPr/>
          </a:p>
        </p:txBody>
      </p:sp>
      <p:sp>
        <p:nvSpPr>
          <p:cNvPr id="1112" name="Google Shape;1112;p17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400"/>
              </a:spcBef>
              <a:spcAft>
                <a:spcPts val="0"/>
              </a:spcAft>
              <a:buSzPts val="1800"/>
              <a:buNone/>
            </a:pPr>
            <a:r>
              <a:rPr lang="pt-BR" sz="1600">
                <a:solidFill>
                  <a:schemeClr val="dk1"/>
                </a:solidFill>
                <a:highlight>
                  <a:srgbClr val="FFFFFF"/>
                </a:highlight>
              </a:rPr>
              <a:t>O seletor </a:t>
            </a:r>
            <a:r>
              <a:rPr lang="pt-BR" sz="1600">
                <a:solidFill>
                  <a:srgbClr val="DC143C"/>
                </a:solidFill>
              </a:rPr>
              <a:t>[attribute~="value"]</a:t>
            </a:r>
            <a:r>
              <a:rPr lang="pt-BR" sz="1600">
                <a:solidFill>
                  <a:schemeClr val="dk1"/>
                </a:solidFill>
                <a:highlight>
                  <a:srgbClr val="FFFFFF"/>
                </a:highlight>
              </a:rPr>
              <a:t> é usado para selecionar elementos com um valor de atributo contendo uma palavra especificada.</a:t>
            </a:r>
            <a:endParaRPr sz="1600">
              <a:solidFill>
                <a:schemeClr val="dk1"/>
              </a:solidFill>
              <a:highlight>
                <a:srgbClr val="FFFFFF"/>
              </a:highlight>
            </a:endParaRPr>
          </a:p>
          <a:p>
            <a:pPr indent="0" lvl="0" marL="457200" rtl="0" algn="l">
              <a:lnSpc>
                <a:spcPct val="115000"/>
              </a:lnSpc>
              <a:spcBef>
                <a:spcPts val="1400"/>
              </a:spcBef>
              <a:spcAft>
                <a:spcPts val="0"/>
              </a:spcAft>
              <a:buClr>
                <a:schemeClr val="dk1"/>
              </a:buClr>
              <a:buSzPts val="1100"/>
              <a:buFont typeface="Arial"/>
              <a:buNone/>
            </a:pPr>
            <a:r>
              <a:rPr lang="pt-BR" sz="1600">
                <a:solidFill>
                  <a:srgbClr val="A52A2A"/>
                </a:solidFill>
                <a:highlight>
                  <a:srgbClr val="FFFFFF"/>
                </a:highlight>
              </a:rPr>
              <a:t>[title~="flower"] </a:t>
            </a:r>
            <a:r>
              <a:rPr lang="pt-BR" sz="1600">
                <a:solidFill>
                  <a:schemeClr val="dk1"/>
                </a:solidFill>
                <a:highlight>
                  <a:srgbClr val="FFFFFF"/>
                </a:highlight>
              </a:rPr>
              <a:t>{</a:t>
            </a:r>
            <a:endParaRPr sz="1600">
              <a:solidFill>
                <a:schemeClr val="dk1"/>
              </a:solidFill>
              <a:highlight>
                <a:srgbClr val="FFFFFF"/>
              </a:highlight>
            </a:endParaRPr>
          </a:p>
          <a:p>
            <a:pPr indent="0" lvl="0" marL="457200" rtl="0" algn="l">
              <a:lnSpc>
                <a:spcPct val="115000"/>
              </a:lnSpc>
              <a:spcBef>
                <a:spcPts val="1100"/>
              </a:spcBef>
              <a:spcAft>
                <a:spcPts val="0"/>
              </a:spcAft>
              <a:buClr>
                <a:schemeClr val="dk1"/>
              </a:buClr>
              <a:buSzPts val="1100"/>
              <a:buFont typeface="Arial"/>
              <a:buNone/>
            </a:pPr>
            <a:r>
              <a:rPr lang="pt-BR" sz="1600">
                <a:solidFill>
                  <a:srgbClr val="FF0000"/>
                </a:solidFill>
                <a:highlight>
                  <a:srgbClr val="FFFFFF"/>
                </a:highlight>
              </a:rPr>
              <a:t>  border</a:t>
            </a:r>
            <a:r>
              <a:rPr lang="pt-BR" sz="1600">
                <a:solidFill>
                  <a:schemeClr val="dk1"/>
                </a:solidFill>
                <a:highlight>
                  <a:srgbClr val="FFFFFF"/>
                </a:highlight>
              </a:rPr>
              <a:t>:</a:t>
            </a:r>
            <a:r>
              <a:rPr lang="pt-BR" sz="1600">
                <a:solidFill>
                  <a:srgbClr val="0000CD"/>
                </a:solidFill>
                <a:highlight>
                  <a:srgbClr val="FFFFFF"/>
                </a:highlight>
              </a:rPr>
              <a:t> 5px solid yellow</a:t>
            </a:r>
            <a:r>
              <a:rPr lang="pt-BR" sz="1600">
                <a:solidFill>
                  <a:schemeClr val="dk1"/>
                </a:solidFill>
                <a:highlight>
                  <a:srgbClr val="FFFFFF"/>
                </a:highlight>
              </a:rPr>
              <a:t>;</a:t>
            </a:r>
            <a:endParaRPr sz="1600">
              <a:solidFill>
                <a:schemeClr val="dk1"/>
              </a:solidFill>
              <a:highlight>
                <a:srgbClr val="FFFFFF"/>
              </a:highlight>
            </a:endParaRPr>
          </a:p>
          <a:p>
            <a:pPr indent="0" lvl="0" marL="457200" rtl="0" algn="l">
              <a:lnSpc>
                <a:spcPct val="115000"/>
              </a:lnSpc>
              <a:spcBef>
                <a:spcPts val="1100"/>
              </a:spcBef>
              <a:spcAft>
                <a:spcPts val="0"/>
              </a:spcAft>
              <a:buSzPts val="1800"/>
              <a:buNone/>
            </a:pPr>
            <a:r>
              <a:rPr lang="pt-BR" sz="1600">
                <a:solidFill>
                  <a:schemeClr val="dk1"/>
                </a:solidFill>
                <a:highlight>
                  <a:srgbClr val="FFFFFF"/>
                </a:highlight>
              </a:rPr>
              <a:t>}</a:t>
            </a:r>
            <a:endParaRPr sz="1600">
              <a:solidFill>
                <a:srgbClr val="A52A2A"/>
              </a:solidFill>
              <a:highlight>
                <a:srgbClr val="FFFFFF"/>
              </a:highlight>
            </a:endParaRPr>
          </a:p>
          <a:p>
            <a:pPr indent="0" lvl="0" marL="0" rtl="0" algn="ctr">
              <a:lnSpc>
                <a:spcPct val="115000"/>
              </a:lnSpc>
              <a:spcBef>
                <a:spcPts val="1100"/>
              </a:spcBef>
              <a:spcAft>
                <a:spcPts val="0"/>
              </a:spcAft>
              <a:buSzPts val="1800"/>
              <a:buNone/>
            </a:pPr>
            <a:r>
              <a:t/>
            </a:r>
            <a:endParaRPr sz="1600">
              <a:solidFill>
                <a:srgbClr val="A52A2A"/>
              </a:solidFill>
              <a:highlight>
                <a:srgbClr val="FFFFFF"/>
              </a:highlight>
            </a:endParaRPr>
          </a:p>
          <a:p>
            <a:pPr indent="0" lvl="0" marL="0" rtl="0" algn="ctr">
              <a:lnSpc>
                <a:spcPct val="115000"/>
              </a:lnSpc>
              <a:spcBef>
                <a:spcPts val="1200"/>
              </a:spcBef>
              <a:spcAft>
                <a:spcPts val="1200"/>
              </a:spcAft>
              <a:buSzPts val="1800"/>
              <a:buNone/>
            </a:pPr>
            <a:r>
              <a:rPr lang="pt-BR" sz="1600">
                <a:highlight>
                  <a:srgbClr val="FFFFFF"/>
                </a:highlight>
              </a:rPr>
              <a:t>Vamos conferir pelo W3School!</a:t>
            </a:r>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6" name="Shape 1116"/>
        <p:cNvGrpSpPr/>
        <p:nvPr/>
      </p:nvGrpSpPr>
      <p:grpSpPr>
        <a:xfrm>
          <a:off x="0" y="0"/>
          <a:ext cx="0" cy="0"/>
          <a:chOff x="0" y="0"/>
          <a:chExt cx="0" cy="0"/>
        </a:xfrm>
      </p:grpSpPr>
      <p:sp>
        <p:nvSpPr>
          <p:cNvPr id="1117" name="Google Shape;1117;p17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Seletores de atributo CSS</a:t>
            </a:r>
            <a:endParaRPr/>
          </a:p>
        </p:txBody>
      </p:sp>
      <p:sp>
        <p:nvSpPr>
          <p:cNvPr id="1118" name="Google Shape;1118;p17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1400"/>
              </a:spcBef>
              <a:spcAft>
                <a:spcPts val="0"/>
              </a:spcAft>
              <a:buSzPts val="1800"/>
              <a:buNone/>
            </a:pPr>
            <a:r>
              <a:rPr lang="pt-BR">
                <a:solidFill>
                  <a:schemeClr val="dk1"/>
                </a:solidFill>
                <a:highlight>
                  <a:srgbClr val="FFFFFF"/>
                </a:highlight>
              </a:rPr>
              <a:t>O seletor </a:t>
            </a:r>
            <a:r>
              <a:rPr lang="pt-BR">
                <a:solidFill>
                  <a:srgbClr val="DC143C"/>
                </a:solidFill>
              </a:rPr>
              <a:t>[attribute|="value"]</a:t>
            </a:r>
            <a:r>
              <a:rPr lang="pt-BR">
                <a:solidFill>
                  <a:schemeClr val="dk1"/>
                </a:solidFill>
                <a:highlight>
                  <a:srgbClr val="FFFFFF"/>
                </a:highlight>
              </a:rPr>
              <a:t> é usado para selecionar elementos com o atributo especificado começando com o valor especificado.</a:t>
            </a:r>
            <a:endParaRPr>
              <a:solidFill>
                <a:schemeClr val="dk1"/>
              </a:solidFill>
              <a:highlight>
                <a:srgbClr val="FFFFFF"/>
              </a:highlight>
            </a:endParaRPr>
          </a:p>
          <a:p>
            <a:pPr indent="0" lvl="0" marL="457200" rtl="0" algn="l">
              <a:lnSpc>
                <a:spcPct val="115000"/>
              </a:lnSpc>
              <a:spcBef>
                <a:spcPts val="1400"/>
              </a:spcBef>
              <a:spcAft>
                <a:spcPts val="0"/>
              </a:spcAft>
              <a:buClr>
                <a:schemeClr val="dk1"/>
              </a:buClr>
              <a:buSzPts val="1100"/>
              <a:buFont typeface="Arial"/>
              <a:buNone/>
            </a:pPr>
            <a:r>
              <a:rPr lang="pt-BR" sz="1600">
                <a:solidFill>
                  <a:srgbClr val="A52A2A"/>
                </a:solidFill>
                <a:highlight>
                  <a:srgbClr val="FFFFFF"/>
                </a:highlight>
              </a:rPr>
              <a:t>[class|="top"] </a:t>
            </a:r>
            <a:r>
              <a:rPr lang="pt-BR" sz="1600">
                <a:solidFill>
                  <a:schemeClr val="dk1"/>
                </a:solidFill>
                <a:highlight>
                  <a:srgbClr val="FFFFFF"/>
                </a:highlight>
              </a:rPr>
              <a:t>{</a:t>
            </a:r>
            <a:endParaRPr sz="1600">
              <a:solidFill>
                <a:schemeClr val="dk1"/>
              </a:solidFill>
              <a:highlight>
                <a:srgbClr val="FFFFFF"/>
              </a:highlight>
            </a:endParaRPr>
          </a:p>
          <a:p>
            <a:pPr indent="0" lvl="0" marL="457200" rtl="0" algn="l">
              <a:lnSpc>
                <a:spcPct val="115000"/>
              </a:lnSpc>
              <a:spcBef>
                <a:spcPts val="1100"/>
              </a:spcBef>
              <a:spcAft>
                <a:spcPts val="0"/>
              </a:spcAft>
              <a:buClr>
                <a:schemeClr val="dk1"/>
              </a:buClr>
              <a:buSzPts val="1100"/>
              <a:buFont typeface="Arial"/>
              <a:buNone/>
            </a:pPr>
            <a:r>
              <a:rPr lang="pt-BR" sz="1600">
                <a:solidFill>
                  <a:srgbClr val="FF0000"/>
                </a:solidFill>
                <a:highlight>
                  <a:srgbClr val="FFFFFF"/>
                </a:highlight>
              </a:rPr>
              <a:t>  background</a:t>
            </a:r>
            <a:r>
              <a:rPr lang="pt-BR" sz="1600">
                <a:solidFill>
                  <a:schemeClr val="dk1"/>
                </a:solidFill>
                <a:highlight>
                  <a:srgbClr val="FFFFFF"/>
                </a:highlight>
              </a:rPr>
              <a:t>:</a:t>
            </a:r>
            <a:r>
              <a:rPr lang="pt-BR" sz="1600">
                <a:solidFill>
                  <a:srgbClr val="0000CD"/>
                </a:solidFill>
                <a:highlight>
                  <a:srgbClr val="FFFFFF"/>
                </a:highlight>
              </a:rPr>
              <a:t> yellow</a:t>
            </a:r>
            <a:r>
              <a:rPr lang="pt-BR" sz="1600">
                <a:solidFill>
                  <a:schemeClr val="dk1"/>
                </a:solidFill>
                <a:highlight>
                  <a:srgbClr val="FFFFFF"/>
                </a:highlight>
              </a:rPr>
              <a:t>;</a:t>
            </a:r>
            <a:endParaRPr sz="1600">
              <a:solidFill>
                <a:schemeClr val="dk1"/>
              </a:solidFill>
              <a:highlight>
                <a:srgbClr val="FFFFFF"/>
              </a:highlight>
            </a:endParaRPr>
          </a:p>
          <a:p>
            <a:pPr indent="0" lvl="0" marL="457200" rtl="0" algn="l">
              <a:lnSpc>
                <a:spcPct val="115000"/>
              </a:lnSpc>
              <a:spcBef>
                <a:spcPts val="1100"/>
              </a:spcBef>
              <a:spcAft>
                <a:spcPts val="0"/>
              </a:spcAft>
              <a:buSzPts val="1800"/>
              <a:buNone/>
            </a:pPr>
            <a:r>
              <a:rPr lang="pt-BR" sz="1600">
                <a:solidFill>
                  <a:schemeClr val="dk1"/>
                </a:solidFill>
                <a:highlight>
                  <a:srgbClr val="FFFFFF"/>
                </a:highlight>
              </a:rPr>
              <a:t>}</a:t>
            </a:r>
            <a:endParaRPr sz="1600">
              <a:solidFill>
                <a:schemeClr val="dk1"/>
              </a:solidFill>
              <a:highlight>
                <a:srgbClr val="FFFFFF"/>
              </a:highlight>
            </a:endParaRPr>
          </a:p>
          <a:p>
            <a:pPr indent="0" lvl="0" marL="457200" rtl="0" algn="l">
              <a:lnSpc>
                <a:spcPct val="115000"/>
              </a:lnSpc>
              <a:spcBef>
                <a:spcPts val="1100"/>
              </a:spcBef>
              <a:spcAft>
                <a:spcPts val="0"/>
              </a:spcAft>
              <a:buSzPts val="1800"/>
              <a:buNone/>
            </a:pPr>
            <a:r>
              <a:rPr b="1" lang="pt-BR" sz="1400">
                <a:solidFill>
                  <a:schemeClr val="dk1"/>
                </a:solidFill>
                <a:highlight>
                  <a:srgbClr val="FFFFFF"/>
                </a:highlight>
              </a:rPr>
              <a:t>Observação</a:t>
            </a:r>
            <a:r>
              <a:rPr lang="pt-BR" sz="1400">
                <a:solidFill>
                  <a:schemeClr val="dk1"/>
                </a:solidFill>
                <a:highlight>
                  <a:srgbClr val="FFFFFF"/>
                </a:highlight>
              </a:rPr>
              <a:t>: o valor deve ser uma palavra inteira, sozinha, como class = "top", ou seguida por um hífen (-), como class = "top-text"! </a:t>
            </a:r>
            <a:endParaRPr sz="1400">
              <a:solidFill>
                <a:schemeClr val="dk1"/>
              </a:solidFill>
              <a:highlight>
                <a:srgbClr val="FFFFFF"/>
              </a:highlight>
            </a:endParaRPr>
          </a:p>
          <a:p>
            <a:pPr indent="0" lvl="0" marL="0" rtl="0" algn="ctr">
              <a:lnSpc>
                <a:spcPct val="115000"/>
              </a:lnSpc>
              <a:spcBef>
                <a:spcPts val="1100"/>
              </a:spcBef>
              <a:spcAft>
                <a:spcPts val="0"/>
              </a:spcAft>
              <a:buSzPts val="1800"/>
              <a:buNone/>
            </a:pPr>
            <a:r>
              <a:t/>
            </a:r>
            <a:endParaRPr sz="1600">
              <a:solidFill>
                <a:srgbClr val="A52A2A"/>
              </a:solidFill>
              <a:highlight>
                <a:srgbClr val="FFFFFF"/>
              </a:highlight>
            </a:endParaRPr>
          </a:p>
          <a:p>
            <a:pPr indent="0" lvl="0" marL="0" rtl="0" algn="ctr">
              <a:lnSpc>
                <a:spcPct val="115000"/>
              </a:lnSpc>
              <a:spcBef>
                <a:spcPts val="1200"/>
              </a:spcBef>
              <a:spcAft>
                <a:spcPts val="1200"/>
              </a:spcAft>
              <a:buSzPts val="1800"/>
              <a:buNone/>
            </a:pPr>
            <a:r>
              <a:rPr lang="pt-BR" sz="1600">
                <a:highlight>
                  <a:srgbClr val="FFFFFF"/>
                </a:highlight>
              </a:rPr>
              <a:t>Vamos conferir pelo W3School!</a:t>
            </a:r>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2" name="Shape 1122"/>
        <p:cNvGrpSpPr/>
        <p:nvPr/>
      </p:nvGrpSpPr>
      <p:grpSpPr>
        <a:xfrm>
          <a:off x="0" y="0"/>
          <a:ext cx="0" cy="0"/>
          <a:chOff x="0" y="0"/>
          <a:chExt cx="0" cy="0"/>
        </a:xfrm>
      </p:grpSpPr>
      <p:sp>
        <p:nvSpPr>
          <p:cNvPr id="1123" name="Google Shape;1123;p17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Seletores de atributo CSS</a:t>
            </a:r>
            <a:endParaRPr/>
          </a:p>
        </p:txBody>
      </p:sp>
      <p:sp>
        <p:nvSpPr>
          <p:cNvPr id="1124" name="Google Shape;1124;p17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400"/>
              </a:spcBef>
              <a:spcAft>
                <a:spcPts val="0"/>
              </a:spcAft>
              <a:buSzPts val="1800"/>
              <a:buNone/>
            </a:pPr>
            <a:r>
              <a:rPr lang="pt-BR">
                <a:solidFill>
                  <a:schemeClr val="dk1"/>
                </a:solidFill>
                <a:highlight>
                  <a:srgbClr val="FFFFFF"/>
                </a:highlight>
              </a:rPr>
              <a:t>O seletor </a:t>
            </a:r>
            <a:r>
              <a:rPr lang="pt-BR">
                <a:solidFill>
                  <a:srgbClr val="DC143C"/>
                </a:solidFill>
              </a:rPr>
              <a:t>[attribute$="value"]</a:t>
            </a:r>
            <a:r>
              <a:rPr lang="pt-BR">
                <a:solidFill>
                  <a:schemeClr val="dk1"/>
                </a:solidFill>
                <a:highlight>
                  <a:srgbClr val="FFFFFF"/>
                </a:highlight>
              </a:rPr>
              <a:t> é usado para selecionar elementos cujo valor de atributo termina com um valor especificado.</a:t>
            </a:r>
            <a:endParaRPr>
              <a:solidFill>
                <a:schemeClr val="dk1"/>
              </a:solidFill>
              <a:highlight>
                <a:srgbClr val="FFFFFF"/>
              </a:highlight>
            </a:endParaRPr>
          </a:p>
          <a:p>
            <a:pPr indent="0" lvl="0" marL="457200" rtl="0" algn="l">
              <a:lnSpc>
                <a:spcPct val="115000"/>
              </a:lnSpc>
              <a:spcBef>
                <a:spcPts val="1400"/>
              </a:spcBef>
              <a:spcAft>
                <a:spcPts val="0"/>
              </a:spcAft>
              <a:buClr>
                <a:schemeClr val="dk1"/>
              </a:buClr>
              <a:buSzPts val="1100"/>
              <a:buFont typeface="Arial"/>
              <a:buNone/>
            </a:pPr>
            <a:r>
              <a:rPr lang="pt-BR" sz="1600">
                <a:solidFill>
                  <a:srgbClr val="A52A2A"/>
                </a:solidFill>
                <a:highlight>
                  <a:srgbClr val="FFFFFF"/>
                </a:highlight>
              </a:rPr>
              <a:t>[class$="test"] </a:t>
            </a:r>
            <a:r>
              <a:rPr lang="pt-BR" sz="1600">
                <a:solidFill>
                  <a:schemeClr val="dk1"/>
                </a:solidFill>
                <a:highlight>
                  <a:srgbClr val="FFFFFF"/>
                </a:highlight>
              </a:rPr>
              <a:t>{</a:t>
            </a:r>
            <a:endParaRPr sz="1600">
              <a:solidFill>
                <a:schemeClr val="dk1"/>
              </a:solidFill>
              <a:highlight>
                <a:srgbClr val="FFFFFF"/>
              </a:highlight>
            </a:endParaRPr>
          </a:p>
          <a:p>
            <a:pPr indent="0" lvl="0" marL="457200" rtl="0" algn="l">
              <a:lnSpc>
                <a:spcPct val="115000"/>
              </a:lnSpc>
              <a:spcBef>
                <a:spcPts val="1100"/>
              </a:spcBef>
              <a:spcAft>
                <a:spcPts val="0"/>
              </a:spcAft>
              <a:buClr>
                <a:schemeClr val="dk1"/>
              </a:buClr>
              <a:buSzPts val="1100"/>
              <a:buFont typeface="Arial"/>
              <a:buNone/>
            </a:pPr>
            <a:r>
              <a:rPr lang="pt-BR" sz="1600">
                <a:solidFill>
                  <a:srgbClr val="FF0000"/>
                </a:solidFill>
                <a:highlight>
                  <a:srgbClr val="FFFFFF"/>
                </a:highlight>
              </a:rPr>
              <a:t>  background</a:t>
            </a:r>
            <a:r>
              <a:rPr lang="pt-BR" sz="1600">
                <a:solidFill>
                  <a:schemeClr val="dk1"/>
                </a:solidFill>
                <a:highlight>
                  <a:srgbClr val="FFFFFF"/>
                </a:highlight>
              </a:rPr>
              <a:t>:</a:t>
            </a:r>
            <a:r>
              <a:rPr lang="pt-BR" sz="1600">
                <a:solidFill>
                  <a:srgbClr val="0000CD"/>
                </a:solidFill>
                <a:highlight>
                  <a:srgbClr val="FFFFFF"/>
                </a:highlight>
              </a:rPr>
              <a:t> yellow</a:t>
            </a:r>
            <a:r>
              <a:rPr lang="pt-BR" sz="1600">
                <a:solidFill>
                  <a:schemeClr val="dk1"/>
                </a:solidFill>
                <a:highlight>
                  <a:srgbClr val="FFFFFF"/>
                </a:highlight>
              </a:rPr>
              <a:t>;</a:t>
            </a:r>
            <a:endParaRPr sz="1600">
              <a:solidFill>
                <a:schemeClr val="dk1"/>
              </a:solidFill>
              <a:highlight>
                <a:srgbClr val="FFFFFF"/>
              </a:highlight>
            </a:endParaRPr>
          </a:p>
          <a:p>
            <a:pPr indent="0" lvl="0" marL="457200" rtl="0" algn="l">
              <a:lnSpc>
                <a:spcPct val="115000"/>
              </a:lnSpc>
              <a:spcBef>
                <a:spcPts val="1100"/>
              </a:spcBef>
              <a:spcAft>
                <a:spcPts val="0"/>
              </a:spcAft>
              <a:buSzPts val="1800"/>
              <a:buNone/>
            </a:pPr>
            <a:r>
              <a:rPr lang="pt-BR" sz="1600">
                <a:solidFill>
                  <a:schemeClr val="dk1"/>
                </a:solidFill>
                <a:highlight>
                  <a:srgbClr val="FFFFFF"/>
                </a:highlight>
              </a:rPr>
              <a:t>}</a:t>
            </a:r>
            <a:endParaRPr sz="1600">
              <a:solidFill>
                <a:srgbClr val="A52A2A"/>
              </a:solidFill>
              <a:highlight>
                <a:srgbClr val="FFFFFF"/>
              </a:highlight>
            </a:endParaRPr>
          </a:p>
          <a:p>
            <a:pPr indent="0" lvl="0" marL="457200" rtl="0" algn="l">
              <a:lnSpc>
                <a:spcPct val="115000"/>
              </a:lnSpc>
              <a:spcBef>
                <a:spcPts val="1100"/>
              </a:spcBef>
              <a:spcAft>
                <a:spcPts val="0"/>
              </a:spcAft>
              <a:buSzPts val="1800"/>
              <a:buNone/>
            </a:pPr>
            <a:r>
              <a:rPr b="1" lang="pt-BR" sz="1400">
                <a:solidFill>
                  <a:schemeClr val="dk1"/>
                </a:solidFill>
                <a:highlight>
                  <a:srgbClr val="FFFFFF"/>
                </a:highlight>
              </a:rPr>
              <a:t>Observação</a:t>
            </a:r>
            <a:r>
              <a:rPr lang="pt-BR" sz="1400">
                <a:solidFill>
                  <a:schemeClr val="dk1"/>
                </a:solidFill>
                <a:highlight>
                  <a:srgbClr val="FFFFFF"/>
                </a:highlight>
              </a:rPr>
              <a:t>: o valor não precisa ser uma palavra inteira! </a:t>
            </a:r>
            <a:r>
              <a:rPr lang="pt-BR" sz="1150">
                <a:solidFill>
                  <a:schemeClr val="dk1"/>
                </a:solidFill>
                <a:highlight>
                  <a:srgbClr val="FFFFFF"/>
                </a:highlight>
                <a:latin typeface="Verdana"/>
                <a:ea typeface="Verdana"/>
                <a:cs typeface="Verdana"/>
                <a:sym typeface="Verdana"/>
              </a:rPr>
              <a:t> </a:t>
            </a:r>
            <a:endParaRPr sz="1400">
              <a:solidFill>
                <a:schemeClr val="dk1"/>
              </a:solidFill>
              <a:highlight>
                <a:srgbClr val="FFFFFF"/>
              </a:highlight>
            </a:endParaRPr>
          </a:p>
          <a:p>
            <a:pPr indent="0" lvl="0" marL="0" rtl="0" algn="ctr">
              <a:lnSpc>
                <a:spcPct val="115000"/>
              </a:lnSpc>
              <a:spcBef>
                <a:spcPts val="1100"/>
              </a:spcBef>
              <a:spcAft>
                <a:spcPts val="0"/>
              </a:spcAft>
              <a:buSzPts val="1800"/>
              <a:buNone/>
            </a:pPr>
            <a:r>
              <a:t/>
            </a:r>
            <a:endParaRPr sz="1600">
              <a:solidFill>
                <a:srgbClr val="A52A2A"/>
              </a:solidFill>
              <a:highlight>
                <a:srgbClr val="FFFFFF"/>
              </a:highlight>
            </a:endParaRPr>
          </a:p>
          <a:p>
            <a:pPr indent="0" lvl="0" marL="0" rtl="0" algn="ctr">
              <a:lnSpc>
                <a:spcPct val="115000"/>
              </a:lnSpc>
              <a:spcBef>
                <a:spcPts val="1200"/>
              </a:spcBef>
              <a:spcAft>
                <a:spcPts val="1200"/>
              </a:spcAft>
              <a:buSzPts val="1800"/>
              <a:buNone/>
            </a:pPr>
            <a:r>
              <a:rPr lang="pt-BR" sz="1600">
                <a:highlight>
                  <a:srgbClr val="FFFFFF"/>
                </a:highlight>
              </a:rPr>
              <a:t>Vamos conferir pelo W3School!</a:t>
            </a:r>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8" name="Shape 1128"/>
        <p:cNvGrpSpPr/>
        <p:nvPr/>
      </p:nvGrpSpPr>
      <p:grpSpPr>
        <a:xfrm>
          <a:off x="0" y="0"/>
          <a:ext cx="0" cy="0"/>
          <a:chOff x="0" y="0"/>
          <a:chExt cx="0" cy="0"/>
        </a:xfrm>
      </p:grpSpPr>
      <p:sp>
        <p:nvSpPr>
          <p:cNvPr id="1129" name="Google Shape;1129;p17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Seletores de atributo CSS</a:t>
            </a:r>
            <a:endParaRPr/>
          </a:p>
        </p:txBody>
      </p:sp>
      <p:sp>
        <p:nvSpPr>
          <p:cNvPr id="1130" name="Google Shape;1130;p17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400"/>
              </a:spcBef>
              <a:spcAft>
                <a:spcPts val="0"/>
              </a:spcAft>
              <a:buSzPts val="1800"/>
              <a:buNone/>
            </a:pPr>
            <a:r>
              <a:rPr lang="pt-BR">
                <a:solidFill>
                  <a:schemeClr val="dk1"/>
                </a:solidFill>
                <a:highlight>
                  <a:srgbClr val="FFFFFF"/>
                </a:highlight>
              </a:rPr>
              <a:t>O seletor </a:t>
            </a:r>
            <a:r>
              <a:rPr lang="pt-BR">
                <a:solidFill>
                  <a:srgbClr val="DC143C"/>
                </a:solidFill>
              </a:rPr>
              <a:t>[attribute*="value"]</a:t>
            </a:r>
            <a:r>
              <a:rPr lang="pt-BR">
                <a:solidFill>
                  <a:schemeClr val="dk1"/>
                </a:solidFill>
                <a:highlight>
                  <a:srgbClr val="FFFFFF"/>
                </a:highlight>
              </a:rPr>
              <a:t> é usado para selecionar elementos cujo valor de atributo contém um valor especificado.</a:t>
            </a:r>
            <a:endParaRPr>
              <a:solidFill>
                <a:schemeClr val="dk1"/>
              </a:solidFill>
              <a:highlight>
                <a:srgbClr val="FFFFFF"/>
              </a:highlight>
            </a:endParaRPr>
          </a:p>
          <a:p>
            <a:pPr indent="0" lvl="0" marL="457200" rtl="0" algn="l">
              <a:lnSpc>
                <a:spcPct val="115000"/>
              </a:lnSpc>
              <a:spcBef>
                <a:spcPts val="1400"/>
              </a:spcBef>
              <a:spcAft>
                <a:spcPts val="0"/>
              </a:spcAft>
              <a:buClr>
                <a:schemeClr val="dk1"/>
              </a:buClr>
              <a:buSzPts val="1100"/>
              <a:buFont typeface="Arial"/>
              <a:buNone/>
            </a:pPr>
            <a:r>
              <a:rPr lang="pt-BR" sz="1600">
                <a:solidFill>
                  <a:srgbClr val="A52A2A"/>
                </a:solidFill>
                <a:highlight>
                  <a:srgbClr val="FFFFFF"/>
                </a:highlight>
              </a:rPr>
              <a:t>[class*="te"] </a:t>
            </a:r>
            <a:r>
              <a:rPr lang="pt-BR" sz="1600">
                <a:solidFill>
                  <a:schemeClr val="dk1"/>
                </a:solidFill>
                <a:highlight>
                  <a:srgbClr val="FFFFFF"/>
                </a:highlight>
              </a:rPr>
              <a:t>{</a:t>
            </a:r>
            <a:endParaRPr sz="1600">
              <a:solidFill>
                <a:schemeClr val="dk1"/>
              </a:solidFill>
              <a:highlight>
                <a:srgbClr val="FFFFFF"/>
              </a:highlight>
            </a:endParaRPr>
          </a:p>
          <a:p>
            <a:pPr indent="0" lvl="0" marL="457200" rtl="0" algn="l">
              <a:lnSpc>
                <a:spcPct val="115000"/>
              </a:lnSpc>
              <a:spcBef>
                <a:spcPts val="1100"/>
              </a:spcBef>
              <a:spcAft>
                <a:spcPts val="0"/>
              </a:spcAft>
              <a:buClr>
                <a:schemeClr val="dk1"/>
              </a:buClr>
              <a:buSzPts val="1100"/>
              <a:buFont typeface="Arial"/>
              <a:buNone/>
            </a:pPr>
            <a:r>
              <a:rPr lang="pt-BR" sz="1600">
                <a:solidFill>
                  <a:srgbClr val="FF0000"/>
                </a:solidFill>
                <a:highlight>
                  <a:srgbClr val="FFFFFF"/>
                </a:highlight>
              </a:rPr>
              <a:t>  background</a:t>
            </a:r>
            <a:r>
              <a:rPr lang="pt-BR" sz="1600">
                <a:solidFill>
                  <a:schemeClr val="dk1"/>
                </a:solidFill>
                <a:highlight>
                  <a:srgbClr val="FFFFFF"/>
                </a:highlight>
              </a:rPr>
              <a:t>:</a:t>
            </a:r>
            <a:r>
              <a:rPr lang="pt-BR" sz="1600">
                <a:solidFill>
                  <a:srgbClr val="0000CD"/>
                </a:solidFill>
                <a:highlight>
                  <a:srgbClr val="FFFFFF"/>
                </a:highlight>
              </a:rPr>
              <a:t> yellow</a:t>
            </a:r>
            <a:r>
              <a:rPr lang="pt-BR" sz="1600">
                <a:solidFill>
                  <a:schemeClr val="dk1"/>
                </a:solidFill>
                <a:highlight>
                  <a:srgbClr val="FFFFFF"/>
                </a:highlight>
              </a:rPr>
              <a:t>;</a:t>
            </a:r>
            <a:endParaRPr sz="1600">
              <a:solidFill>
                <a:schemeClr val="dk1"/>
              </a:solidFill>
              <a:highlight>
                <a:srgbClr val="FFFFFF"/>
              </a:highlight>
            </a:endParaRPr>
          </a:p>
          <a:p>
            <a:pPr indent="0" lvl="0" marL="457200" rtl="0" algn="l">
              <a:lnSpc>
                <a:spcPct val="115000"/>
              </a:lnSpc>
              <a:spcBef>
                <a:spcPts val="1100"/>
              </a:spcBef>
              <a:spcAft>
                <a:spcPts val="0"/>
              </a:spcAft>
              <a:buSzPts val="1800"/>
              <a:buNone/>
            </a:pPr>
            <a:r>
              <a:rPr lang="pt-BR" sz="1600">
                <a:solidFill>
                  <a:schemeClr val="dk1"/>
                </a:solidFill>
                <a:highlight>
                  <a:srgbClr val="FFFFFF"/>
                </a:highlight>
              </a:rPr>
              <a:t>}</a:t>
            </a:r>
            <a:endParaRPr sz="1600">
              <a:solidFill>
                <a:srgbClr val="A52A2A"/>
              </a:solidFill>
              <a:highlight>
                <a:srgbClr val="FFFFFF"/>
              </a:highlight>
            </a:endParaRPr>
          </a:p>
          <a:p>
            <a:pPr indent="0" lvl="0" marL="457200" rtl="0" algn="l">
              <a:lnSpc>
                <a:spcPct val="115000"/>
              </a:lnSpc>
              <a:spcBef>
                <a:spcPts val="1100"/>
              </a:spcBef>
              <a:spcAft>
                <a:spcPts val="0"/>
              </a:spcAft>
              <a:buSzPts val="1800"/>
              <a:buNone/>
            </a:pPr>
            <a:r>
              <a:rPr b="1" lang="pt-BR" sz="1400">
                <a:solidFill>
                  <a:schemeClr val="dk1"/>
                </a:solidFill>
                <a:highlight>
                  <a:srgbClr val="FFFFFF"/>
                </a:highlight>
              </a:rPr>
              <a:t>Observação</a:t>
            </a:r>
            <a:r>
              <a:rPr lang="pt-BR" sz="1400">
                <a:solidFill>
                  <a:schemeClr val="dk1"/>
                </a:solidFill>
                <a:highlight>
                  <a:srgbClr val="FFFFFF"/>
                </a:highlight>
              </a:rPr>
              <a:t>: o valor não precisa ser uma palavra inteira! </a:t>
            </a:r>
            <a:r>
              <a:rPr lang="pt-BR" sz="1150">
                <a:solidFill>
                  <a:schemeClr val="dk1"/>
                </a:solidFill>
                <a:highlight>
                  <a:srgbClr val="FFFFFF"/>
                </a:highlight>
                <a:latin typeface="Verdana"/>
                <a:ea typeface="Verdana"/>
                <a:cs typeface="Verdana"/>
                <a:sym typeface="Verdana"/>
              </a:rPr>
              <a:t> </a:t>
            </a:r>
            <a:endParaRPr sz="1400">
              <a:solidFill>
                <a:schemeClr val="dk1"/>
              </a:solidFill>
              <a:highlight>
                <a:srgbClr val="FFFFFF"/>
              </a:highlight>
            </a:endParaRPr>
          </a:p>
          <a:p>
            <a:pPr indent="0" lvl="0" marL="0" rtl="0" algn="ctr">
              <a:lnSpc>
                <a:spcPct val="115000"/>
              </a:lnSpc>
              <a:spcBef>
                <a:spcPts val="1100"/>
              </a:spcBef>
              <a:spcAft>
                <a:spcPts val="0"/>
              </a:spcAft>
              <a:buSzPts val="1800"/>
              <a:buNone/>
            </a:pPr>
            <a:r>
              <a:t/>
            </a:r>
            <a:endParaRPr sz="1600">
              <a:solidFill>
                <a:srgbClr val="A52A2A"/>
              </a:solidFill>
              <a:highlight>
                <a:srgbClr val="FFFFFF"/>
              </a:highlight>
            </a:endParaRPr>
          </a:p>
          <a:p>
            <a:pPr indent="0" lvl="0" marL="0" rtl="0" algn="ctr">
              <a:lnSpc>
                <a:spcPct val="115000"/>
              </a:lnSpc>
              <a:spcBef>
                <a:spcPts val="1200"/>
              </a:spcBef>
              <a:spcAft>
                <a:spcPts val="1200"/>
              </a:spcAft>
              <a:buSzPts val="1800"/>
              <a:buNone/>
            </a:pPr>
            <a:r>
              <a:rPr lang="pt-BR" sz="1600">
                <a:highlight>
                  <a:srgbClr val="FFFFFF"/>
                </a:highlight>
              </a:rPr>
              <a:t>Vamos conferir pelo W3School!</a:t>
            </a:r>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4" name="Shape 1134"/>
        <p:cNvGrpSpPr/>
        <p:nvPr/>
      </p:nvGrpSpPr>
      <p:grpSpPr>
        <a:xfrm>
          <a:off x="0" y="0"/>
          <a:ext cx="0" cy="0"/>
          <a:chOff x="0" y="0"/>
          <a:chExt cx="0" cy="0"/>
        </a:xfrm>
      </p:grpSpPr>
      <p:sp>
        <p:nvSpPr>
          <p:cNvPr id="1135" name="Google Shape;1135;p17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Seletores de atributo CSS</a:t>
            </a:r>
            <a:endParaRPr/>
          </a:p>
        </p:txBody>
      </p:sp>
      <p:sp>
        <p:nvSpPr>
          <p:cNvPr id="1136" name="Google Shape;1136;p17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1400"/>
              </a:spcBef>
              <a:spcAft>
                <a:spcPts val="0"/>
              </a:spcAft>
              <a:buSzPts val="1800"/>
              <a:buNone/>
            </a:pPr>
            <a:r>
              <a:rPr lang="pt-BR">
                <a:solidFill>
                  <a:schemeClr val="dk1"/>
                </a:solidFill>
                <a:highlight>
                  <a:srgbClr val="FFFFFF"/>
                </a:highlight>
              </a:rPr>
              <a:t>Os seletores de atributo podem ser úteis para estilizar formulários sem classe ou ID:</a:t>
            </a:r>
            <a:endParaRPr>
              <a:solidFill>
                <a:schemeClr val="dk1"/>
              </a:solidFill>
              <a:highlight>
                <a:srgbClr val="FFFFFF"/>
              </a:highlight>
            </a:endParaRPr>
          </a:p>
          <a:p>
            <a:pPr indent="0" lvl="0" marL="457200" rtl="0" algn="l">
              <a:lnSpc>
                <a:spcPct val="115000"/>
              </a:lnSpc>
              <a:spcBef>
                <a:spcPts val="1400"/>
              </a:spcBef>
              <a:spcAft>
                <a:spcPts val="0"/>
              </a:spcAft>
              <a:buSzPts val="1800"/>
              <a:buNone/>
            </a:pPr>
            <a:r>
              <a:t/>
            </a:r>
            <a:endParaRPr sz="1600">
              <a:solidFill>
                <a:srgbClr val="A52A2A"/>
              </a:solidFill>
              <a:highlight>
                <a:srgbClr val="FFFFFF"/>
              </a:highlight>
            </a:endParaRPr>
          </a:p>
          <a:p>
            <a:pPr indent="0" lvl="0" marL="457200" rtl="0" algn="l">
              <a:lnSpc>
                <a:spcPct val="115000"/>
              </a:lnSpc>
              <a:spcBef>
                <a:spcPts val="1100"/>
              </a:spcBef>
              <a:spcAft>
                <a:spcPts val="0"/>
              </a:spcAft>
              <a:buSzPts val="1800"/>
              <a:buNone/>
            </a:pPr>
            <a:r>
              <a:t/>
            </a:r>
            <a:endParaRPr b="1" sz="1400">
              <a:solidFill>
                <a:schemeClr val="dk1"/>
              </a:solidFill>
              <a:highlight>
                <a:srgbClr val="FFFFFF"/>
              </a:highlight>
            </a:endParaRPr>
          </a:p>
          <a:p>
            <a:pPr indent="0" lvl="0" marL="457200" rtl="0" algn="l">
              <a:lnSpc>
                <a:spcPct val="115000"/>
              </a:lnSpc>
              <a:spcBef>
                <a:spcPts val="1100"/>
              </a:spcBef>
              <a:spcAft>
                <a:spcPts val="0"/>
              </a:spcAft>
              <a:buSzPts val="1800"/>
              <a:buNone/>
            </a:pPr>
            <a:r>
              <a:t/>
            </a:r>
            <a:endParaRPr b="1" sz="1400">
              <a:solidFill>
                <a:schemeClr val="dk1"/>
              </a:solidFill>
              <a:highlight>
                <a:srgbClr val="FFFFFF"/>
              </a:highlight>
            </a:endParaRPr>
          </a:p>
          <a:p>
            <a:pPr indent="0" lvl="0" marL="457200" rtl="0" algn="l">
              <a:lnSpc>
                <a:spcPct val="115000"/>
              </a:lnSpc>
              <a:spcBef>
                <a:spcPts val="1100"/>
              </a:spcBef>
              <a:spcAft>
                <a:spcPts val="0"/>
              </a:spcAft>
              <a:buSzPts val="1800"/>
              <a:buNone/>
            </a:pPr>
            <a:r>
              <a:t/>
            </a:r>
            <a:endParaRPr b="1" sz="1400">
              <a:solidFill>
                <a:schemeClr val="dk1"/>
              </a:solidFill>
              <a:highlight>
                <a:srgbClr val="FFFFFF"/>
              </a:highlight>
            </a:endParaRPr>
          </a:p>
          <a:p>
            <a:pPr indent="0" lvl="0" marL="457200" rtl="0" algn="l">
              <a:lnSpc>
                <a:spcPct val="115000"/>
              </a:lnSpc>
              <a:spcBef>
                <a:spcPts val="1100"/>
              </a:spcBef>
              <a:spcAft>
                <a:spcPts val="0"/>
              </a:spcAft>
              <a:buSzPts val="1800"/>
              <a:buNone/>
            </a:pPr>
            <a:r>
              <a:t/>
            </a:r>
            <a:endParaRPr b="1" sz="1400">
              <a:solidFill>
                <a:schemeClr val="dk1"/>
              </a:solidFill>
              <a:highlight>
                <a:srgbClr val="FFFFFF"/>
              </a:highlight>
            </a:endParaRPr>
          </a:p>
          <a:p>
            <a:pPr indent="0" lvl="0" marL="457200" rtl="0" algn="l">
              <a:lnSpc>
                <a:spcPct val="115000"/>
              </a:lnSpc>
              <a:spcBef>
                <a:spcPts val="1100"/>
              </a:spcBef>
              <a:spcAft>
                <a:spcPts val="0"/>
              </a:spcAft>
              <a:buSzPts val="1800"/>
              <a:buNone/>
            </a:pPr>
            <a:r>
              <a:t/>
            </a:r>
            <a:endParaRPr b="1" sz="1400">
              <a:solidFill>
                <a:schemeClr val="dk1"/>
              </a:solidFill>
              <a:highlight>
                <a:srgbClr val="FFFFFF"/>
              </a:highlight>
            </a:endParaRPr>
          </a:p>
          <a:p>
            <a:pPr indent="0" lvl="0" marL="457200" rtl="0" algn="l">
              <a:lnSpc>
                <a:spcPct val="115000"/>
              </a:lnSpc>
              <a:spcBef>
                <a:spcPts val="1100"/>
              </a:spcBef>
              <a:spcAft>
                <a:spcPts val="1100"/>
              </a:spcAft>
              <a:buSzPts val="1800"/>
              <a:buNone/>
            </a:pPr>
            <a:r>
              <a:t/>
            </a:r>
            <a:endParaRPr/>
          </a:p>
        </p:txBody>
      </p:sp>
      <p:sp>
        <p:nvSpPr>
          <p:cNvPr id="1137" name="Google Shape;1137;p176"/>
          <p:cNvSpPr txBox="1"/>
          <p:nvPr/>
        </p:nvSpPr>
        <p:spPr>
          <a:xfrm>
            <a:off x="4869450" y="2202625"/>
            <a:ext cx="3447000" cy="2128200"/>
          </a:xfrm>
          <a:prstGeom prst="rect">
            <a:avLst/>
          </a:prstGeom>
          <a:noFill/>
          <a:ln>
            <a:noFill/>
          </a:ln>
        </p:spPr>
        <p:txBody>
          <a:bodyPr anchorCtr="0" anchor="t" bIns="91425" lIns="91425" spcFirstLastPara="1" rIns="91425" wrap="square" tIns="91425">
            <a:spAutoFit/>
          </a:bodyPr>
          <a:lstStyle/>
          <a:p>
            <a:pPr indent="0" lvl="0" marL="457200" marR="0" rtl="0" algn="l">
              <a:lnSpc>
                <a:spcPct val="115000"/>
              </a:lnSpc>
              <a:spcBef>
                <a:spcPts val="1100"/>
              </a:spcBef>
              <a:spcAft>
                <a:spcPts val="0"/>
              </a:spcAft>
              <a:buClr>
                <a:schemeClr val="dk1"/>
              </a:buClr>
              <a:buSzPts val="1100"/>
              <a:buFont typeface="Arial"/>
              <a:buNone/>
            </a:pPr>
            <a:r>
              <a:rPr b="0" i="0" lang="pt-BR" sz="1600" u="none" cap="none" strike="noStrike">
                <a:solidFill>
                  <a:srgbClr val="A52A2A"/>
                </a:solidFill>
                <a:highlight>
                  <a:srgbClr val="FFFFFF"/>
                </a:highlight>
                <a:latin typeface="Arial"/>
                <a:ea typeface="Arial"/>
                <a:cs typeface="Arial"/>
                <a:sym typeface="Arial"/>
              </a:rPr>
              <a:t>input[type="button"] </a:t>
            </a:r>
            <a:r>
              <a:rPr b="0" i="0" lang="pt-BR" sz="1600" u="none" cap="none" strike="noStrike">
                <a:solidFill>
                  <a:schemeClr val="dk1"/>
                </a:solidFill>
                <a:highlight>
                  <a:srgbClr val="FFFFFF"/>
                </a:highlight>
                <a:latin typeface="Arial"/>
                <a:ea typeface="Arial"/>
                <a:cs typeface="Arial"/>
                <a:sym typeface="Arial"/>
              </a:rPr>
              <a:t>{</a:t>
            </a:r>
            <a:endParaRPr b="0" i="0" sz="1600" u="none" cap="none" strike="noStrike">
              <a:solidFill>
                <a:schemeClr val="dk1"/>
              </a:solidFill>
              <a:highlight>
                <a:srgbClr val="FFFFFF"/>
              </a:highlight>
              <a:latin typeface="Arial"/>
              <a:ea typeface="Arial"/>
              <a:cs typeface="Arial"/>
              <a:sym typeface="Arial"/>
            </a:endParaRPr>
          </a:p>
          <a:p>
            <a:pPr indent="0" lvl="0" marL="457200" marR="0" rtl="0" algn="l">
              <a:lnSpc>
                <a:spcPct val="115000"/>
              </a:lnSpc>
              <a:spcBef>
                <a:spcPts val="1100"/>
              </a:spcBef>
              <a:spcAft>
                <a:spcPts val="0"/>
              </a:spcAft>
              <a:buClr>
                <a:schemeClr val="dk1"/>
              </a:buClr>
              <a:buSzPts val="1100"/>
              <a:buFont typeface="Arial"/>
              <a:buNone/>
            </a:pPr>
            <a:r>
              <a:rPr b="0" i="0" lang="pt-BR" sz="1600" u="none" cap="none" strike="noStrike">
                <a:solidFill>
                  <a:srgbClr val="FF0000"/>
                </a:solidFill>
                <a:highlight>
                  <a:srgbClr val="FFFFFF"/>
                </a:highlight>
                <a:latin typeface="Arial"/>
                <a:ea typeface="Arial"/>
                <a:cs typeface="Arial"/>
                <a:sym typeface="Arial"/>
              </a:rPr>
              <a:t>  width</a:t>
            </a:r>
            <a:r>
              <a:rPr b="0" i="0" lang="pt-BR" sz="1600" u="none" cap="none" strike="noStrike">
                <a:solidFill>
                  <a:schemeClr val="dk1"/>
                </a:solidFill>
                <a:highlight>
                  <a:srgbClr val="FFFFFF"/>
                </a:highlight>
                <a:latin typeface="Arial"/>
                <a:ea typeface="Arial"/>
                <a:cs typeface="Arial"/>
                <a:sym typeface="Arial"/>
              </a:rPr>
              <a:t>:</a:t>
            </a:r>
            <a:r>
              <a:rPr b="0" i="0" lang="pt-BR" sz="1600" u="none" cap="none" strike="noStrike">
                <a:solidFill>
                  <a:srgbClr val="0000CD"/>
                </a:solidFill>
                <a:highlight>
                  <a:srgbClr val="FFFFFF"/>
                </a:highlight>
                <a:latin typeface="Arial"/>
                <a:ea typeface="Arial"/>
                <a:cs typeface="Arial"/>
                <a:sym typeface="Arial"/>
              </a:rPr>
              <a:t> 120px</a:t>
            </a:r>
            <a:r>
              <a:rPr b="0" i="0" lang="pt-BR" sz="1600" u="none" cap="none" strike="noStrike">
                <a:solidFill>
                  <a:schemeClr val="dk1"/>
                </a:solidFill>
                <a:highlight>
                  <a:srgbClr val="FFFFFF"/>
                </a:highlight>
                <a:latin typeface="Arial"/>
                <a:ea typeface="Arial"/>
                <a:cs typeface="Arial"/>
                <a:sym typeface="Arial"/>
              </a:rPr>
              <a:t>;</a:t>
            </a:r>
            <a:endParaRPr b="0" i="0" sz="1600" u="none" cap="none" strike="noStrike">
              <a:solidFill>
                <a:schemeClr val="dk1"/>
              </a:solidFill>
              <a:highlight>
                <a:srgbClr val="FFFFFF"/>
              </a:highlight>
              <a:latin typeface="Arial"/>
              <a:ea typeface="Arial"/>
              <a:cs typeface="Arial"/>
              <a:sym typeface="Arial"/>
            </a:endParaRPr>
          </a:p>
          <a:p>
            <a:pPr indent="0" lvl="0" marL="457200" marR="0" rtl="0" algn="l">
              <a:lnSpc>
                <a:spcPct val="115000"/>
              </a:lnSpc>
              <a:spcBef>
                <a:spcPts val="1100"/>
              </a:spcBef>
              <a:spcAft>
                <a:spcPts val="0"/>
              </a:spcAft>
              <a:buClr>
                <a:schemeClr val="dk1"/>
              </a:buClr>
              <a:buSzPts val="1100"/>
              <a:buFont typeface="Arial"/>
              <a:buNone/>
            </a:pPr>
            <a:r>
              <a:rPr b="0" i="0" lang="pt-BR" sz="1600" u="none" cap="none" strike="noStrike">
                <a:solidFill>
                  <a:srgbClr val="FF0000"/>
                </a:solidFill>
                <a:highlight>
                  <a:srgbClr val="FFFFFF"/>
                </a:highlight>
                <a:latin typeface="Arial"/>
                <a:ea typeface="Arial"/>
                <a:cs typeface="Arial"/>
                <a:sym typeface="Arial"/>
              </a:rPr>
              <a:t>  margin-left</a:t>
            </a:r>
            <a:r>
              <a:rPr b="0" i="0" lang="pt-BR" sz="1600" u="none" cap="none" strike="noStrike">
                <a:solidFill>
                  <a:schemeClr val="dk1"/>
                </a:solidFill>
                <a:highlight>
                  <a:srgbClr val="FFFFFF"/>
                </a:highlight>
                <a:latin typeface="Arial"/>
                <a:ea typeface="Arial"/>
                <a:cs typeface="Arial"/>
                <a:sym typeface="Arial"/>
              </a:rPr>
              <a:t>:</a:t>
            </a:r>
            <a:r>
              <a:rPr b="0" i="0" lang="pt-BR" sz="1600" u="none" cap="none" strike="noStrike">
                <a:solidFill>
                  <a:srgbClr val="0000CD"/>
                </a:solidFill>
                <a:highlight>
                  <a:srgbClr val="FFFFFF"/>
                </a:highlight>
                <a:latin typeface="Arial"/>
                <a:ea typeface="Arial"/>
                <a:cs typeface="Arial"/>
                <a:sym typeface="Arial"/>
              </a:rPr>
              <a:t> 35px</a:t>
            </a:r>
            <a:r>
              <a:rPr b="0" i="0" lang="pt-BR" sz="1600" u="none" cap="none" strike="noStrike">
                <a:solidFill>
                  <a:schemeClr val="dk1"/>
                </a:solidFill>
                <a:highlight>
                  <a:srgbClr val="FFFFFF"/>
                </a:highlight>
                <a:latin typeface="Arial"/>
                <a:ea typeface="Arial"/>
                <a:cs typeface="Arial"/>
                <a:sym typeface="Arial"/>
              </a:rPr>
              <a:t>;</a:t>
            </a:r>
            <a:endParaRPr b="0" i="0" sz="1600" u="none" cap="none" strike="noStrike">
              <a:solidFill>
                <a:schemeClr val="dk1"/>
              </a:solidFill>
              <a:highlight>
                <a:srgbClr val="FFFFFF"/>
              </a:highlight>
              <a:latin typeface="Arial"/>
              <a:ea typeface="Arial"/>
              <a:cs typeface="Arial"/>
              <a:sym typeface="Arial"/>
            </a:endParaRPr>
          </a:p>
          <a:p>
            <a:pPr indent="0" lvl="0" marL="457200" marR="0" rtl="0" algn="l">
              <a:lnSpc>
                <a:spcPct val="115000"/>
              </a:lnSpc>
              <a:spcBef>
                <a:spcPts val="1100"/>
              </a:spcBef>
              <a:spcAft>
                <a:spcPts val="0"/>
              </a:spcAft>
              <a:buClr>
                <a:schemeClr val="dk1"/>
              </a:buClr>
              <a:buSzPts val="1100"/>
              <a:buFont typeface="Arial"/>
              <a:buNone/>
            </a:pPr>
            <a:r>
              <a:rPr b="0" i="0" lang="pt-BR" sz="1600" u="none" cap="none" strike="noStrike">
                <a:solidFill>
                  <a:srgbClr val="FF0000"/>
                </a:solidFill>
                <a:highlight>
                  <a:srgbClr val="FFFFFF"/>
                </a:highlight>
                <a:latin typeface="Arial"/>
                <a:ea typeface="Arial"/>
                <a:cs typeface="Arial"/>
                <a:sym typeface="Arial"/>
              </a:rPr>
              <a:t>  display</a:t>
            </a:r>
            <a:r>
              <a:rPr b="0" i="0" lang="pt-BR" sz="1600" u="none" cap="none" strike="noStrike">
                <a:solidFill>
                  <a:schemeClr val="dk1"/>
                </a:solidFill>
                <a:highlight>
                  <a:srgbClr val="FFFFFF"/>
                </a:highlight>
                <a:latin typeface="Arial"/>
                <a:ea typeface="Arial"/>
                <a:cs typeface="Arial"/>
                <a:sym typeface="Arial"/>
              </a:rPr>
              <a:t>:</a:t>
            </a:r>
            <a:r>
              <a:rPr b="0" i="0" lang="pt-BR" sz="1600" u="none" cap="none" strike="noStrike">
                <a:solidFill>
                  <a:srgbClr val="0000CD"/>
                </a:solidFill>
                <a:highlight>
                  <a:srgbClr val="FFFFFF"/>
                </a:highlight>
                <a:latin typeface="Arial"/>
                <a:ea typeface="Arial"/>
                <a:cs typeface="Arial"/>
                <a:sym typeface="Arial"/>
              </a:rPr>
              <a:t> block</a:t>
            </a:r>
            <a:r>
              <a:rPr b="0" i="0" lang="pt-BR" sz="1600" u="none" cap="none" strike="noStrike">
                <a:solidFill>
                  <a:schemeClr val="dk1"/>
                </a:solidFill>
                <a:highlight>
                  <a:srgbClr val="FFFFFF"/>
                </a:highlight>
                <a:latin typeface="Arial"/>
                <a:ea typeface="Arial"/>
                <a:cs typeface="Arial"/>
                <a:sym typeface="Arial"/>
              </a:rPr>
              <a:t>;</a:t>
            </a:r>
            <a:endParaRPr b="0" i="0" sz="1600" u="none" cap="none" strike="noStrike">
              <a:solidFill>
                <a:schemeClr val="dk1"/>
              </a:solidFill>
              <a:highlight>
                <a:srgbClr val="FFFFFF"/>
              </a:highlight>
              <a:latin typeface="Arial"/>
              <a:ea typeface="Arial"/>
              <a:cs typeface="Arial"/>
              <a:sym typeface="Arial"/>
            </a:endParaRPr>
          </a:p>
          <a:p>
            <a:pPr indent="0" lvl="0" marL="457200" marR="0" rtl="0" algn="l">
              <a:lnSpc>
                <a:spcPct val="115000"/>
              </a:lnSpc>
              <a:spcBef>
                <a:spcPts val="1100"/>
              </a:spcBef>
              <a:spcAft>
                <a:spcPts val="1100"/>
              </a:spcAft>
              <a:buClr>
                <a:schemeClr val="dk1"/>
              </a:buClr>
              <a:buSzPts val="1100"/>
              <a:buFont typeface="Arial"/>
              <a:buNone/>
            </a:pPr>
            <a:r>
              <a:rPr b="0" i="0" lang="pt-BR" sz="1600" u="none" cap="none" strike="noStrike">
                <a:solidFill>
                  <a:schemeClr val="dk1"/>
                </a:solidFill>
                <a:highlight>
                  <a:srgbClr val="FFFFFF"/>
                </a:highlight>
                <a:latin typeface="Arial"/>
                <a:ea typeface="Arial"/>
                <a:cs typeface="Arial"/>
                <a:sym typeface="Arial"/>
              </a:rPr>
              <a:t>}</a:t>
            </a:r>
            <a:endParaRPr b="0" i="0" sz="1600" u="none" cap="none" strike="noStrike">
              <a:solidFill>
                <a:srgbClr val="000000"/>
              </a:solidFill>
              <a:latin typeface="Arial"/>
              <a:ea typeface="Arial"/>
              <a:cs typeface="Arial"/>
              <a:sym typeface="Arial"/>
            </a:endParaRPr>
          </a:p>
        </p:txBody>
      </p:sp>
      <p:sp>
        <p:nvSpPr>
          <p:cNvPr id="1138" name="Google Shape;1138;p176"/>
          <p:cNvSpPr txBox="1"/>
          <p:nvPr/>
        </p:nvSpPr>
        <p:spPr>
          <a:xfrm>
            <a:off x="607300" y="1990525"/>
            <a:ext cx="3792600" cy="2552400"/>
          </a:xfrm>
          <a:prstGeom prst="rect">
            <a:avLst/>
          </a:prstGeom>
          <a:noFill/>
          <a:ln>
            <a:noFill/>
          </a:ln>
        </p:spPr>
        <p:txBody>
          <a:bodyPr anchorCtr="0" anchor="t" bIns="91425" lIns="91425" spcFirstLastPara="1" rIns="91425" wrap="square" tIns="91425">
            <a:spAutoFit/>
          </a:bodyPr>
          <a:lstStyle/>
          <a:p>
            <a:pPr indent="0" lvl="0" marL="457200" marR="0" rtl="0" algn="l">
              <a:lnSpc>
                <a:spcPct val="115000"/>
              </a:lnSpc>
              <a:spcBef>
                <a:spcPts val="1100"/>
              </a:spcBef>
              <a:spcAft>
                <a:spcPts val="0"/>
              </a:spcAft>
              <a:buClr>
                <a:schemeClr val="dk1"/>
              </a:buClr>
              <a:buSzPts val="1100"/>
              <a:buFont typeface="Arial"/>
              <a:buNone/>
            </a:pPr>
            <a:r>
              <a:rPr b="0" i="0" lang="pt-BR" sz="1600" u="none" cap="none" strike="noStrike">
                <a:solidFill>
                  <a:srgbClr val="A52A2A"/>
                </a:solidFill>
                <a:highlight>
                  <a:srgbClr val="FFFFFF"/>
                </a:highlight>
                <a:latin typeface="Arial"/>
                <a:ea typeface="Arial"/>
                <a:cs typeface="Arial"/>
                <a:sym typeface="Arial"/>
              </a:rPr>
              <a:t>input[type="text"] </a:t>
            </a:r>
            <a:r>
              <a:rPr b="0" i="0" lang="pt-BR" sz="1600" u="none" cap="none" strike="noStrike">
                <a:solidFill>
                  <a:schemeClr val="dk1"/>
                </a:solidFill>
                <a:highlight>
                  <a:srgbClr val="FFFFFF"/>
                </a:highlight>
                <a:latin typeface="Arial"/>
                <a:ea typeface="Arial"/>
                <a:cs typeface="Arial"/>
                <a:sym typeface="Arial"/>
              </a:rPr>
              <a:t>{</a:t>
            </a:r>
            <a:endParaRPr b="0" i="0" sz="1600" u="none" cap="none" strike="noStrike">
              <a:solidFill>
                <a:schemeClr val="dk1"/>
              </a:solidFill>
              <a:highlight>
                <a:srgbClr val="FFFFFF"/>
              </a:highlight>
              <a:latin typeface="Arial"/>
              <a:ea typeface="Arial"/>
              <a:cs typeface="Arial"/>
              <a:sym typeface="Arial"/>
            </a:endParaRPr>
          </a:p>
          <a:p>
            <a:pPr indent="0" lvl="0" marL="457200" marR="0" rtl="0" algn="l">
              <a:lnSpc>
                <a:spcPct val="115000"/>
              </a:lnSpc>
              <a:spcBef>
                <a:spcPts val="1100"/>
              </a:spcBef>
              <a:spcAft>
                <a:spcPts val="0"/>
              </a:spcAft>
              <a:buClr>
                <a:schemeClr val="dk1"/>
              </a:buClr>
              <a:buSzPts val="1100"/>
              <a:buFont typeface="Arial"/>
              <a:buNone/>
            </a:pPr>
            <a:r>
              <a:rPr b="0" i="0" lang="pt-BR" sz="1600" u="none" cap="none" strike="noStrike">
                <a:solidFill>
                  <a:srgbClr val="FF0000"/>
                </a:solidFill>
                <a:highlight>
                  <a:srgbClr val="FFFFFF"/>
                </a:highlight>
                <a:latin typeface="Arial"/>
                <a:ea typeface="Arial"/>
                <a:cs typeface="Arial"/>
                <a:sym typeface="Arial"/>
              </a:rPr>
              <a:t>  width</a:t>
            </a:r>
            <a:r>
              <a:rPr b="0" i="0" lang="pt-BR" sz="1600" u="none" cap="none" strike="noStrike">
                <a:solidFill>
                  <a:schemeClr val="dk1"/>
                </a:solidFill>
                <a:highlight>
                  <a:srgbClr val="FFFFFF"/>
                </a:highlight>
                <a:latin typeface="Arial"/>
                <a:ea typeface="Arial"/>
                <a:cs typeface="Arial"/>
                <a:sym typeface="Arial"/>
              </a:rPr>
              <a:t>:</a:t>
            </a:r>
            <a:r>
              <a:rPr b="0" i="0" lang="pt-BR" sz="1600" u="none" cap="none" strike="noStrike">
                <a:solidFill>
                  <a:srgbClr val="0000CD"/>
                </a:solidFill>
                <a:highlight>
                  <a:srgbClr val="FFFFFF"/>
                </a:highlight>
                <a:latin typeface="Arial"/>
                <a:ea typeface="Arial"/>
                <a:cs typeface="Arial"/>
                <a:sym typeface="Arial"/>
              </a:rPr>
              <a:t> 150px</a:t>
            </a:r>
            <a:r>
              <a:rPr b="0" i="0" lang="pt-BR" sz="1600" u="none" cap="none" strike="noStrike">
                <a:solidFill>
                  <a:schemeClr val="dk1"/>
                </a:solidFill>
                <a:highlight>
                  <a:srgbClr val="FFFFFF"/>
                </a:highlight>
                <a:latin typeface="Arial"/>
                <a:ea typeface="Arial"/>
                <a:cs typeface="Arial"/>
                <a:sym typeface="Arial"/>
              </a:rPr>
              <a:t>;</a:t>
            </a:r>
            <a:endParaRPr b="0" i="0" sz="1600" u="none" cap="none" strike="noStrike">
              <a:solidFill>
                <a:schemeClr val="dk1"/>
              </a:solidFill>
              <a:highlight>
                <a:srgbClr val="FFFFFF"/>
              </a:highlight>
              <a:latin typeface="Arial"/>
              <a:ea typeface="Arial"/>
              <a:cs typeface="Arial"/>
              <a:sym typeface="Arial"/>
            </a:endParaRPr>
          </a:p>
          <a:p>
            <a:pPr indent="0" lvl="0" marL="457200" marR="0" rtl="0" algn="l">
              <a:lnSpc>
                <a:spcPct val="115000"/>
              </a:lnSpc>
              <a:spcBef>
                <a:spcPts val="1100"/>
              </a:spcBef>
              <a:spcAft>
                <a:spcPts val="0"/>
              </a:spcAft>
              <a:buClr>
                <a:schemeClr val="dk1"/>
              </a:buClr>
              <a:buSzPts val="1100"/>
              <a:buFont typeface="Arial"/>
              <a:buNone/>
            </a:pPr>
            <a:r>
              <a:rPr b="0" i="0" lang="pt-BR" sz="1600" u="none" cap="none" strike="noStrike">
                <a:solidFill>
                  <a:srgbClr val="FF0000"/>
                </a:solidFill>
                <a:highlight>
                  <a:srgbClr val="FFFFFF"/>
                </a:highlight>
                <a:latin typeface="Arial"/>
                <a:ea typeface="Arial"/>
                <a:cs typeface="Arial"/>
                <a:sym typeface="Arial"/>
              </a:rPr>
              <a:t>  display</a:t>
            </a:r>
            <a:r>
              <a:rPr b="0" i="0" lang="pt-BR" sz="1600" u="none" cap="none" strike="noStrike">
                <a:solidFill>
                  <a:schemeClr val="dk1"/>
                </a:solidFill>
                <a:highlight>
                  <a:srgbClr val="FFFFFF"/>
                </a:highlight>
                <a:latin typeface="Arial"/>
                <a:ea typeface="Arial"/>
                <a:cs typeface="Arial"/>
                <a:sym typeface="Arial"/>
              </a:rPr>
              <a:t>:</a:t>
            </a:r>
            <a:r>
              <a:rPr b="0" i="0" lang="pt-BR" sz="1600" u="none" cap="none" strike="noStrike">
                <a:solidFill>
                  <a:srgbClr val="0000CD"/>
                </a:solidFill>
                <a:highlight>
                  <a:srgbClr val="FFFFFF"/>
                </a:highlight>
                <a:latin typeface="Arial"/>
                <a:ea typeface="Arial"/>
                <a:cs typeface="Arial"/>
                <a:sym typeface="Arial"/>
              </a:rPr>
              <a:t> block</a:t>
            </a:r>
            <a:r>
              <a:rPr b="0" i="0" lang="pt-BR" sz="1600" u="none" cap="none" strike="noStrike">
                <a:solidFill>
                  <a:schemeClr val="dk1"/>
                </a:solidFill>
                <a:highlight>
                  <a:srgbClr val="FFFFFF"/>
                </a:highlight>
                <a:latin typeface="Arial"/>
                <a:ea typeface="Arial"/>
                <a:cs typeface="Arial"/>
                <a:sym typeface="Arial"/>
              </a:rPr>
              <a:t>;</a:t>
            </a:r>
            <a:endParaRPr b="0" i="0" sz="1600" u="none" cap="none" strike="noStrike">
              <a:solidFill>
                <a:schemeClr val="dk1"/>
              </a:solidFill>
              <a:highlight>
                <a:srgbClr val="FFFFFF"/>
              </a:highlight>
              <a:latin typeface="Arial"/>
              <a:ea typeface="Arial"/>
              <a:cs typeface="Arial"/>
              <a:sym typeface="Arial"/>
            </a:endParaRPr>
          </a:p>
          <a:p>
            <a:pPr indent="0" lvl="0" marL="457200" marR="0" rtl="0" algn="l">
              <a:lnSpc>
                <a:spcPct val="115000"/>
              </a:lnSpc>
              <a:spcBef>
                <a:spcPts val="1100"/>
              </a:spcBef>
              <a:spcAft>
                <a:spcPts val="0"/>
              </a:spcAft>
              <a:buClr>
                <a:schemeClr val="dk1"/>
              </a:buClr>
              <a:buSzPts val="1100"/>
              <a:buFont typeface="Arial"/>
              <a:buNone/>
            </a:pPr>
            <a:r>
              <a:rPr b="0" i="0" lang="pt-BR" sz="1600" u="none" cap="none" strike="noStrike">
                <a:solidFill>
                  <a:srgbClr val="FF0000"/>
                </a:solidFill>
                <a:highlight>
                  <a:srgbClr val="FFFFFF"/>
                </a:highlight>
                <a:latin typeface="Arial"/>
                <a:ea typeface="Arial"/>
                <a:cs typeface="Arial"/>
                <a:sym typeface="Arial"/>
              </a:rPr>
              <a:t>  margin-bottom</a:t>
            </a:r>
            <a:r>
              <a:rPr b="0" i="0" lang="pt-BR" sz="1600" u="none" cap="none" strike="noStrike">
                <a:solidFill>
                  <a:schemeClr val="dk1"/>
                </a:solidFill>
                <a:highlight>
                  <a:srgbClr val="FFFFFF"/>
                </a:highlight>
                <a:latin typeface="Arial"/>
                <a:ea typeface="Arial"/>
                <a:cs typeface="Arial"/>
                <a:sym typeface="Arial"/>
              </a:rPr>
              <a:t>:</a:t>
            </a:r>
            <a:r>
              <a:rPr b="0" i="0" lang="pt-BR" sz="1600" u="none" cap="none" strike="noStrike">
                <a:solidFill>
                  <a:srgbClr val="0000CD"/>
                </a:solidFill>
                <a:highlight>
                  <a:srgbClr val="FFFFFF"/>
                </a:highlight>
                <a:latin typeface="Arial"/>
                <a:ea typeface="Arial"/>
                <a:cs typeface="Arial"/>
                <a:sym typeface="Arial"/>
              </a:rPr>
              <a:t> 10px</a:t>
            </a:r>
            <a:r>
              <a:rPr b="0" i="0" lang="pt-BR" sz="1600" u="none" cap="none" strike="noStrike">
                <a:solidFill>
                  <a:schemeClr val="dk1"/>
                </a:solidFill>
                <a:highlight>
                  <a:srgbClr val="FFFFFF"/>
                </a:highlight>
                <a:latin typeface="Arial"/>
                <a:ea typeface="Arial"/>
                <a:cs typeface="Arial"/>
                <a:sym typeface="Arial"/>
              </a:rPr>
              <a:t>;</a:t>
            </a:r>
            <a:endParaRPr b="0" i="0" sz="1600" u="none" cap="none" strike="noStrike">
              <a:solidFill>
                <a:schemeClr val="dk1"/>
              </a:solidFill>
              <a:highlight>
                <a:srgbClr val="FFFFFF"/>
              </a:highlight>
              <a:latin typeface="Arial"/>
              <a:ea typeface="Arial"/>
              <a:cs typeface="Arial"/>
              <a:sym typeface="Arial"/>
            </a:endParaRPr>
          </a:p>
          <a:p>
            <a:pPr indent="0" lvl="0" marL="457200" marR="0" rtl="0" algn="l">
              <a:lnSpc>
                <a:spcPct val="115000"/>
              </a:lnSpc>
              <a:spcBef>
                <a:spcPts val="1100"/>
              </a:spcBef>
              <a:spcAft>
                <a:spcPts val="0"/>
              </a:spcAft>
              <a:buClr>
                <a:schemeClr val="dk1"/>
              </a:buClr>
              <a:buSzPts val="1100"/>
              <a:buFont typeface="Arial"/>
              <a:buNone/>
            </a:pPr>
            <a:r>
              <a:rPr b="0" i="0" lang="pt-BR" sz="1600" u="none" cap="none" strike="noStrike">
                <a:solidFill>
                  <a:srgbClr val="FF0000"/>
                </a:solidFill>
                <a:highlight>
                  <a:srgbClr val="FFFFFF"/>
                </a:highlight>
                <a:latin typeface="Arial"/>
                <a:ea typeface="Arial"/>
                <a:cs typeface="Arial"/>
                <a:sym typeface="Arial"/>
              </a:rPr>
              <a:t>  background-color</a:t>
            </a:r>
            <a:r>
              <a:rPr b="0" i="0" lang="pt-BR" sz="1600" u="none" cap="none" strike="noStrike">
                <a:solidFill>
                  <a:schemeClr val="dk1"/>
                </a:solidFill>
                <a:highlight>
                  <a:srgbClr val="FFFFFF"/>
                </a:highlight>
                <a:latin typeface="Arial"/>
                <a:ea typeface="Arial"/>
                <a:cs typeface="Arial"/>
                <a:sym typeface="Arial"/>
              </a:rPr>
              <a:t>:</a:t>
            </a:r>
            <a:r>
              <a:rPr b="0" i="0" lang="pt-BR" sz="1600" u="none" cap="none" strike="noStrike">
                <a:solidFill>
                  <a:srgbClr val="0000CD"/>
                </a:solidFill>
                <a:highlight>
                  <a:srgbClr val="FFFFFF"/>
                </a:highlight>
                <a:latin typeface="Arial"/>
                <a:ea typeface="Arial"/>
                <a:cs typeface="Arial"/>
                <a:sym typeface="Arial"/>
              </a:rPr>
              <a:t> yellow</a:t>
            </a:r>
            <a:r>
              <a:rPr b="0" i="0" lang="pt-BR" sz="1600" u="none" cap="none" strike="noStrike">
                <a:solidFill>
                  <a:schemeClr val="dk1"/>
                </a:solidFill>
                <a:highlight>
                  <a:srgbClr val="FFFFFF"/>
                </a:highlight>
                <a:latin typeface="Arial"/>
                <a:ea typeface="Arial"/>
                <a:cs typeface="Arial"/>
                <a:sym typeface="Arial"/>
              </a:rPr>
              <a:t>;</a:t>
            </a:r>
            <a:endParaRPr b="0" i="0" sz="1600" u="none" cap="none" strike="noStrike">
              <a:solidFill>
                <a:schemeClr val="dk1"/>
              </a:solidFill>
              <a:highlight>
                <a:srgbClr val="FFFFFF"/>
              </a:highlight>
              <a:latin typeface="Arial"/>
              <a:ea typeface="Arial"/>
              <a:cs typeface="Arial"/>
              <a:sym typeface="Arial"/>
            </a:endParaRPr>
          </a:p>
          <a:p>
            <a:pPr indent="0" lvl="0" marL="457200" marR="0" rtl="0" algn="l">
              <a:lnSpc>
                <a:spcPct val="115000"/>
              </a:lnSpc>
              <a:spcBef>
                <a:spcPts val="1100"/>
              </a:spcBef>
              <a:spcAft>
                <a:spcPts val="1100"/>
              </a:spcAft>
              <a:buClr>
                <a:schemeClr val="dk1"/>
              </a:buClr>
              <a:buSzPts val="1100"/>
              <a:buFont typeface="Arial"/>
              <a:buNone/>
            </a:pPr>
            <a:r>
              <a:rPr b="0" i="0" lang="pt-BR" sz="1600" u="none" cap="none" strike="noStrike">
                <a:solidFill>
                  <a:schemeClr val="dk1"/>
                </a:solidFill>
                <a:highlight>
                  <a:srgbClr val="FFFFFF"/>
                </a:highlight>
                <a:latin typeface="Arial"/>
                <a:ea typeface="Arial"/>
                <a:cs typeface="Arial"/>
                <a:sym typeface="Arial"/>
              </a:rPr>
              <a:t>}</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2" name="Shape 1142"/>
        <p:cNvGrpSpPr/>
        <p:nvPr/>
      </p:nvGrpSpPr>
      <p:grpSpPr>
        <a:xfrm>
          <a:off x="0" y="0"/>
          <a:ext cx="0" cy="0"/>
          <a:chOff x="0" y="0"/>
          <a:chExt cx="0" cy="0"/>
        </a:xfrm>
      </p:grpSpPr>
      <p:sp>
        <p:nvSpPr>
          <p:cNvPr id="1143" name="Google Shape;1143;p17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Exercícios Sugeridos</a:t>
            </a:r>
            <a:endParaRPr/>
          </a:p>
        </p:txBody>
      </p:sp>
      <p:sp>
        <p:nvSpPr>
          <p:cNvPr id="1144" name="Google Shape;1144;p17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pt-BR" u="sng">
                <a:solidFill>
                  <a:schemeClr val="hlink"/>
                </a:solidFill>
                <a:hlinkClick r:id="rId3"/>
              </a:rPr>
              <a:t>https://www.w3schools.com/css/exercise.asp</a:t>
            </a:r>
            <a:endParaRPr/>
          </a:p>
          <a:p>
            <a:pPr indent="-342900" lvl="0" marL="457200" rtl="0" algn="l">
              <a:lnSpc>
                <a:spcPct val="115000"/>
              </a:lnSpc>
              <a:spcBef>
                <a:spcPts val="1200"/>
              </a:spcBef>
              <a:spcAft>
                <a:spcPts val="0"/>
              </a:spcAft>
              <a:buSzPts val="1800"/>
              <a:buChar char="●"/>
            </a:pPr>
            <a:r>
              <a:rPr lang="pt-BR"/>
              <a:t>CSS Combinators</a:t>
            </a:r>
            <a:endParaRPr/>
          </a:p>
          <a:p>
            <a:pPr indent="-342900" lvl="0" marL="457200" rtl="0" algn="l">
              <a:lnSpc>
                <a:spcPct val="115000"/>
              </a:lnSpc>
              <a:spcBef>
                <a:spcPts val="0"/>
              </a:spcBef>
              <a:spcAft>
                <a:spcPts val="0"/>
              </a:spcAft>
              <a:buSzPts val="1800"/>
              <a:buChar char="●"/>
            </a:pPr>
            <a:r>
              <a:rPr lang="pt-BR"/>
              <a:t>CSS Pseudo-classes</a:t>
            </a:r>
            <a:endParaRPr/>
          </a:p>
          <a:p>
            <a:pPr indent="-342900" lvl="0" marL="457200" rtl="0" algn="l">
              <a:lnSpc>
                <a:spcPct val="115000"/>
              </a:lnSpc>
              <a:spcBef>
                <a:spcPts val="0"/>
              </a:spcBef>
              <a:spcAft>
                <a:spcPts val="0"/>
              </a:spcAft>
              <a:buSzPts val="1800"/>
              <a:buChar char="●"/>
            </a:pPr>
            <a:r>
              <a:rPr lang="pt-BR"/>
              <a:t>CSS Pseudo-elements</a:t>
            </a:r>
            <a:endParaRPr/>
          </a:p>
          <a:p>
            <a:pPr indent="-342900" lvl="0" marL="457200" rtl="0" algn="l">
              <a:lnSpc>
                <a:spcPct val="115000"/>
              </a:lnSpc>
              <a:spcBef>
                <a:spcPts val="0"/>
              </a:spcBef>
              <a:spcAft>
                <a:spcPts val="0"/>
              </a:spcAft>
              <a:buSzPts val="1800"/>
              <a:buChar char="●"/>
            </a:pPr>
            <a:r>
              <a:rPr lang="pt-BR"/>
              <a:t>CSS Attribute Selector</a:t>
            </a:r>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8" name="Shape 1148"/>
        <p:cNvGrpSpPr/>
        <p:nvPr/>
      </p:nvGrpSpPr>
      <p:grpSpPr>
        <a:xfrm>
          <a:off x="0" y="0"/>
          <a:ext cx="0" cy="0"/>
          <a:chOff x="0" y="0"/>
          <a:chExt cx="0" cy="0"/>
        </a:xfrm>
      </p:grpSpPr>
      <p:sp>
        <p:nvSpPr>
          <p:cNvPr id="1149" name="Google Shape;1149;p17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Layout CSS</a:t>
            </a:r>
            <a:endParaRPr/>
          </a:p>
        </p:txBody>
      </p:sp>
      <p:sp>
        <p:nvSpPr>
          <p:cNvPr id="1150" name="Google Shape;1150;p17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pt-BR">
                <a:solidFill>
                  <a:schemeClr val="dk1"/>
                </a:solidFill>
                <a:highlight>
                  <a:srgbClr val="FFFFFF"/>
                </a:highlight>
              </a:rPr>
              <a:t>A propriedade </a:t>
            </a:r>
            <a:r>
              <a:rPr lang="pt-BR">
                <a:solidFill>
                  <a:srgbClr val="DC143C"/>
                </a:solidFill>
              </a:rPr>
              <a:t>display</a:t>
            </a:r>
            <a:r>
              <a:rPr lang="pt-BR">
                <a:solidFill>
                  <a:schemeClr val="dk1"/>
                </a:solidFill>
                <a:highlight>
                  <a:srgbClr val="FFFFFF"/>
                </a:highlight>
              </a:rPr>
              <a:t> é a propriedade CSS mais importante para controlar o layout.</a:t>
            </a:r>
            <a:endParaRPr>
              <a:solidFill>
                <a:schemeClr val="dk1"/>
              </a:solidFill>
              <a:highlight>
                <a:srgbClr val="FFFFFF"/>
              </a:highlight>
            </a:endParaRPr>
          </a:p>
          <a:p>
            <a:pPr indent="-342900" lvl="0" marL="457200" rtl="0" algn="l">
              <a:lnSpc>
                <a:spcPct val="115000"/>
              </a:lnSpc>
              <a:spcBef>
                <a:spcPts val="0"/>
              </a:spcBef>
              <a:spcAft>
                <a:spcPts val="0"/>
              </a:spcAft>
              <a:buClr>
                <a:schemeClr val="dk1"/>
              </a:buClr>
              <a:buSzPts val="1800"/>
              <a:buChar char="●"/>
            </a:pPr>
            <a:r>
              <a:rPr lang="pt-BR">
                <a:solidFill>
                  <a:schemeClr val="dk1"/>
                </a:solidFill>
                <a:highlight>
                  <a:srgbClr val="FFFFFF"/>
                </a:highlight>
              </a:rPr>
              <a:t>A propriedade </a:t>
            </a:r>
            <a:r>
              <a:rPr lang="pt-BR">
                <a:solidFill>
                  <a:srgbClr val="DC143C"/>
                </a:solidFill>
              </a:rPr>
              <a:t>display</a:t>
            </a:r>
            <a:r>
              <a:rPr lang="pt-BR">
                <a:solidFill>
                  <a:schemeClr val="dk1"/>
                </a:solidFill>
                <a:highlight>
                  <a:srgbClr val="FFFFFF"/>
                </a:highlight>
              </a:rPr>
              <a:t> especifica se / como um elemento é exibido.</a:t>
            </a:r>
            <a:endParaRPr>
              <a:solidFill>
                <a:schemeClr val="dk1"/>
              </a:solidFill>
              <a:highlight>
                <a:srgbClr val="FFFFFF"/>
              </a:highlight>
            </a:endParaRPr>
          </a:p>
          <a:p>
            <a:pPr indent="-342900" lvl="0" marL="457200" rtl="0" algn="l">
              <a:lnSpc>
                <a:spcPct val="115000"/>
              </a:lnSpc>
              <a:spcBef>
                <a:spcPts val="0"/>
              </a:spcBef>
              <a:spcAft>
                <a:spcPts val="0"/>
              </a:spcAft>
              <a:buClr>
                <a:schemeClr val="dk1"/>
              </a:buClr>
              <a:buSzPts val="1800"/>
              <a:buChar char="●"/>
            </a:pPr>
            <a:r>
              <a:rPr lang="pt-BR">
                <a:solidFill>
                  <a:schemeClr val="dk1"/>
                </a:solidFill>
                <a:highlight>
                  <a:srgbClr val="FFFFFF"/>
                </a:highlight>
              </a:rPr>
              <a:t>Cada elemento HTML tem um valor de exibição padrão dependendo de que tipo de elemento ele é. O valor de exibição padrão para a maioria dos elementos é </a:t>
            </a:r>
            <a:r>
              <a:rPr lang="pt-BR">
                <a:solidFill>
                  <a:srgbClr val="DC143C"/>
                </a:solidFill>
              </a:rPr>
              <a:t>block </a:t>
            </a:r>
            <a:r>
              <a:rPr lang="pt-BR">
                <a:solidFill>
                  <a:schemeClr val="dk1"/>
                </a:solidFill>
                <a:highlight>
                  <a:srgbClr val="FFFFFF"/>
                </a:highlight>
              </a:rPr>
              <a:t>ou </a:t>
            </a:r>
            <a:r>
              <a:rPr lang="pt-BR">
                <a:solidFill>
                  <a:srgbClr val="DC143C"/>
                </a:solidFill>
              </a:rPr>
              <a:t>inline</a:t>
            </a:r>
            <a:r>
              <a:rPr lang="pt-BR">
                <a:solidFill>
                  <a:schemeClr val="dk1"/>
                </a:solidFill>
                <a:highlight>
                  <a:srgbClr val="FFFFFF"/>
                </a:highlight>
              </a:rPr>
              <a:t>.</a:t>
            </a:r>
            <a:endParaRPr>
              <a:solidFill>
                <a:schemeClr val="dk1"/>
              </a:solidFill>
              <a:highlight>
                <a:srgbClr val="FFFFFF"/>
              </a:highlight>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4" name="Shape 1154"/>
        <p:cNvGrpSpPr/>
        <p:nvPr/>
      </p:nvGrpSpPr>
      <p:grpSpPr>
        <a:xfrm>
          <a:off x="0" y="0"/>
          <a:ext cx="0" cy="0"/>
          <a:chOff x="0" y="0"/>
          <a:chExt cx="0" cy="0"/>
        </a:xfrm>
      </p:grpSpPr>
      <p:sp>
        <p:nvSpPr>
          <p:cNvPr id="1155" name="Google Shape;1155;p17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u="sng">
                <a:solidFill>
                  <a:schemeClr val="hlink"/>
                </a:solidFill>
                <a:hlinkClick r:id="rId3"/>
              </a:rPr>
              <a:t>Block vs Inline</a:t>
            </a:r>
            <a:endParaRPr/>
          </a:p>
        </p:txBody>
      </p:sp>
      <p:sp>
        <p:nvSpPr>
          <p:cNvPr id="1156" name="Google Shape;1156;p179"/>
          <p:cNvSpPr txBox="1"/>
          <p:nvPr>
            <p:ph idx="1" type="body"/>
          </p:nvPr>
        </p:nvSpPr>
        <p:spPr>
          <a:xfrm>
            <a:off x="311700" y="1152475"/>
            <a:ext cx="8520600" cy="384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pt-BR"/>
              <a:t>Elementos HTML podem se comportar basicamente de duas maneiras com relação à sua interferência no documento como um todo: em bloco (</a:t>
            </a:r>
            <a:r>
              <a:rPr b="1" lang="pt-BR"/>
              <a:t>block</a:t>
            </a:r>
            <a:r>
              <a:rPr lang="pt-BR"/>
              <a:t>) ou em linha (</a:t>
            </a:r>
            <a:r>
              <a:rPr b="1" lang="pt-BR"/>
              <a:t>inline</a:t>
            </a:r>
            <a:r>
              <a:rPr lang="pt-BR"/>
              <a:t>)</a:t>
            </a:r>
            <a:endParaRPr/>
          </a:p>
          <a:p>
            <a:pPr indent="0" lvl="0" marL="0" rtl="0" algn="l">
              <a:lnSpc>
                <a:spcPct val="115000"/>
              </a:lnSpc>
              <a:spcBef>
                <a:spcPts val="1600"/>
              </a:spcBef>
              <a:spcAft>
                <a:spcPts val="0"/>
              </a:spcAft>
              <a:buSzPts val="1800"/>
              <a:buNone/>
            </a:pPr>
            <a:r>
              <a:rPr lang="pt-BR">
                <a:solidFill>
                  <a:srgbClr val="666666"/>
                </a:solidFill>
              </a:rPr>
              <a:t>Um elemento de </a:t>
            </a:r>
            <a:r>
              <a:rPr b="1" lang="pt-BR">
                <a:solidFill>
                  <a:srgbClr val="666666"/>
                </a:solidFill>
              </a:rPr>
              <a:t>nível de bloco</a:t>
            </a:r>
            <a:r>
              <a:rPr lang="pt-BR">
                <a:solidFill>
                  <a:srgbClr val="666666"/>
                </a:solidFill>
              </a:rPr>
              <a:t> sempre começa em uma nova linha e ocupa toda a largura disponível (se estende para a esquerda e para a direita o máximo que pode).  Abaixo, a lista com os elementos em nível de bloco no HTML :</a:t>
            </a:r>
            <a:endParaRPr>
              <a:solidFill>
                <a:srgbClr val="666666"/>
              </a:solidFill>
            </a:endParaRPr>
          </a:p>
          <a:p>
            <a:pPr indent="0" lvl="0" marL="0" rtl="0" algn="l">
              <a:lnSpc>
                <a:spcPct val="115000"/>
              </a:lnSpc>
              <a:spcBef>
                <a:spcPts val="1600"/>
              </a:spcBef>
              <a:spcAft>
                <a:spcPts val="1600"/>
              </a:spcAft>
              <a:buSzPts val="1800"/>
              <a:buNone/>
            </a:pPr>
            <a:r>
              <a:t/>
            </a:r>
            <a:endParaRPr/>
          </a:p>
        </p:txBody>
      </p:sp>
      <p:pic>
        <p:nvPicPr>
          <p:cNvPr id="1157" name="Google Shape;1157;p179"/>
          <p:cNvPicPr preferRelativeResize="0"/>
          <p:nvPr/>
        </p:nvPicPr>
        <p:blipFill rotWithShape="1">
          <a:blip r:embed="rId4">
            <a:alphaModFix/>
          </a:blip>
          <a:srcRect b="0" l="0" r="0" t="0"/>
          <a:stretch/>
        </p:blipFill>
        <p:spPr>
          <a:xfrm>
            <a:off x="1042125" y="3500201"/>
            <a:ext cx="7059751" cy="1458225"/>
          </a:xfrm>
          <a:prstGeom prst="rect">
            <a:avLst/>
          </a:prstGeom>
          <a:noFill/>
          <a:ln>
            <a:noFill/>
          </a:ln>
        </p:spPr>
      </p:pic>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1" name="Shape 1161"/>
        <p:cNvGrpSpPr/>
        <p:nvPr/>
      </p:nvGrpSpPr>
      <p:grpSpPr>
        <a:xfrm>
          <a:off x="0" y="0"/>
          <a:ext cx="0" cy="0"/>
          <a:chOff x="0" y="0"/>
          <a:chExt cx="0" cy="0"/>
        </a:xfrm>
      </p:grpSpPr>
      <p:sp>
        <p:nvSpPr>
          <p:cNvPr id="1162" name="Google Shape;1162;p18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u="sng">
                <a:solidFill>
                  <a:schemeClr val="hlink"/>
                </a:solidFill>
                <a:hlinkClick r:id="rId3"/>
              </a:rPr>
              <a:t>Elementos Inline</a:t>
            </a:r>
            <a:endParaRPr/>
          </a:p>
        </p:txBody>
      </p:sp>
      <p:sp>
        <p:nvSpPr>
          <p:cNvPr id="1163" name="Google Shape;1163;p18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pt-BR">
                <a:solidFill>
                  <a:srgbClr val="252525"/>
                </a:solidFill>
              </a:rPr>
              <a:t>Um elemento em linha não começa em uma nova linha e só ocupa a largura necessária.</a:t>
            </a:r>
            <a:endParaRPr>
              <a:solidFill>
                <a:srgbClr val="252525"/>
              </a:solidFill>
            </a:endParaRPr>
          </a:p>
          <a:p>
            <a:pPr indent="0" lvl="0" marL="0" rtl="0" algn="l">
              <a:lnSpc>
                <a:spcPct val="115000"/>
              </a:lnSpc>
              <a:spcBef>
                <a:spcPts val="1600"/>
              </a:spcBef>
              <a:spcAft>
                <a:spcPts val="0"/>
              </a:spcAft>
              <a:buSzPts val="1800"/>
              <a:buNone/>
            </a:pPr>
            <a:r>
              <a:rPr lang="pt-BR">
                <a:solidFill>
                  <a:srgbClr val="252525"/>
                </a:solidFill>
              </a:rPr>
              <a:t>Abaixo os elementos inline no HTML :</a:t>
            </a:r>
            <a:endParaRPr>
              <a:solidFill>
                <a:srgbClr val="252525"/>
              </a:solidFill>
            </a:endParaRPr>
          </a:p>
          <a:p>
            <a:pPr indent="0" lvl="0" marL="0" rtl="0" algn="l">
              <a:lnSpc>
                <a:spcPct val="115000"/>
              </a:lnSpc>
              <a:spcBef>
                <a:spcPts val="1600"/>
              </a:spcBef>
              <a:spcAft>
                <a:spcPts val="1600"/>
              </a:spcAft>
              <a:buSzPts val="1800"/>
              <a:buNone/>
            </a:pPr>
            <a:r>
              <a:t/>
            </a:r>
            <a:endParaRPr>
              <a:solidFill>
                <a:srgbClr val="252525"/>
              </a:solidFill>
            </a:endParaRPr>
          </a:p>
        </p:txBody>
      </p:sp>
      <p:pic>
        <p:nvPicPr>
          <p:cNvPr id="1164" name="Google Shape;1164;p180"/>
          <p:cNvPicPr preferRelativeResize="0"/>
          <p:nvPr/>
        </p:nvPicPr>
        <p:blipFill rotWithShape="1">
          <a:blip r:embed="rId4">
            <a:alphaModFix/>
          </a:blip>
          <a:srcRect b="0" l="0" r="0" t="0"/>
          <a:stretch/>
        </p:blipFill>
        <p:spPr>
          <a:xfrm>
            <a:off x="631177" y="2776100"/>
            <a:ext cx="7881649" cy="1792775"/>
          </a:xfrm>
          <a:prstGeom prst="rect">
            <a:avLst/>
          </a:prstGeom>
          <a:noFill/>
          <a:ln>
            <a:noFill/>
          </a:ln>
        </p:spPr>
      </p:pic>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8" name="Shape 1168"/>
        <p:cNvGrpSpPr/>
        <p:nvPr/>
      </p:nvGrpSpPr>
      <p:grpSpPr>
        <a:xfrm>
          <a:off x="0" y="0"/>
          <a:ext cx="0" cy="0"/>
          <a:chOff x="0" y="0"/>
          <a:chExt cx="0" cy="0"/>
        </a:xfrm>
      </p:grpSpPr>
      <p:sp>
        <p:nvSpPr>
          <p:cNvPr id="1169" name="Google Shape;1169;p18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u="sng">
                <a:solidFill>
                  <a:schemeClr val="hlink"/>
                </a:solidFill>
                <a:hlinkClick r:id="rId3"/>
              </a:rPr>
              <a:t>Display Inline-Block</a:t>
            </a:r>
            <a:endParaRPr/>
          </a:p>
        </p:txBody>
      </p:sp>
      <p:sp>
        <p:nvSpPr>
          <p:cNvPr id="1170" name="Google Shape;1170;p18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pt-BR">
                <a:solidFill>
                  <a:schemeClr val="dk1"/>
                </a:solidFill>
              </a:rPr>
              <a:t>Comparado com </a:t>
            </a:r>
            <a:r>
              <a:rPr lang="pt-BR">
                <a:solidFill>
                  <a:srgbClr val="DC143C"/>
                </a:solidFill>
                <a:highlight>
                  <a:srgbClr val="F1F1F1"/>
                </a:highlight>
              </a:rPr>
              <a:t>display: inline</a:t>
            </a:r>
            <a:r>
              <a:rPr lang="pt-BR">
                <a:solidFill>
                  <a:schemeClr val="dk1"/>
                </a:solidFill>
              </a:rPr>
              <a:t>, a principal diferença é que </a:t>
            </a:r>
            <a:r>
              <a:rPr lang="pt-BR">
                <a:solidFill>
                  <a:srgbClr val="DC143C"/>
                </a:solidFill>
                <a:highlight>
                  <a:srgbClr val="F1F1F1"/>
                </a:highlight>
              </a:rPr>
              <a:t>display: inline-block</a:t>
            </a:r>
            <a:r>
              <a:rPr lang="pt-BR">
                <a:solidFill>
                  <a:schemeClr val="dk1"/>
                </a:solidFill>
              </a:rPr>
              <a:t> permite definir uma largura e altura no elemento.</a:t>
            </a:r>
            <a:endParaRPr>
              <a:solidFill>
                <a:schemeClr val="dk1"/>
              </a:solidFill>
            </a:endParaRPr>
          </a:p>
          <a:p>
            <a:pPr indent="0" lvl="0" marL="0" rtl="0" algn="l">
              <a:lnSpc>
                <a:spcPct val="115000"/>
              </a:lnSpc>
              <a:spcBef>
                <a:spcPts val="1600"/>
              </a:spcBef>
              <a:spcAft>
                <a:spcPts val="0"/>
              </a:spcAft>
              <a:buSzPts val="1800"/>
              <a:buNone/>
            </a:pPr>
            <a:r>
              <a:rPr lang="pt-BR">
                <a:solidFill>
                  <a:schemeClr val="dk1"/>
                </a:solidFill>
              </a:rPr>
              <a:t>Além disso, com </a:t>
            </a:r>
            <a:r>
              <a:rPr lang="pt-BR">
                <a:solidFill>
                  <a:srgbClr val="DC143C"/>
                </a:solidFill>
                <a:highlight>
                  <a:srgbClr val="F1F1F1"/>
                </a:highlight>
              </a:rPr>
              <a:t>display: inline-block</a:t>
            </a:r>
            <a:r>
              <a:rPr lang="pt-BR">
                <a:solidFill>
                  <a:schemeClr val="dk1"/>
                </a:solidFill>
              </a:rPr>
              <a:t>, as margens / preenchimentos superior e inferior são respeitados, mas com </a:t>
            </a:r>
            <a:r>
              <a:rPr lang="pt-BR">
                <a:solidFill>
                  <a:srgbClr val="DC143C"/>
                </a:solidFill>
                <a:highlight>
                  <a:srgbClr val="F1F1F1"/>
                </a:highlight>
              </a:rPr>
              <a:t>display: inline</a:t>
            </a:r>
            <a:r>
              <a:rPr lang="pt-BR">
                <a:solidFill>
                  <a:schemeClr val="dk1"/>
                </a:solidFill>
              </a:rPr>
              <a:t> não são.</a:t>
            </a:r>
            <a:endParaRPr>
              <a:solidFill>
                <a:schemeClr val="dk1"/>
              </a:solidFill>
            </a:endParaRPr>
          </a:p>
          <a:p>
            <a:pPr indent="0" lvl="0" marL="0" rtl="0" algn="l">
              <a:lnSpc>
                <a:spcPct val="115000"/>
              </a:lnSpc>
              <a:spcBef>
                <a:spcPts val="1600"/>
              </a:spcBef>
              <a:spcAft>
                <a:spcPts val="0"/>
              </a:spcAft>
              <a:buSzPts val="1800"/>
              <a:buNone/>
            </a:pPr>
            <a:r>
              <a:rPr lang="pt-BR">
                <a:solidFill>
                  <a:schemeClr val="dk1"/>
                </a:solidFill>
              </a:rPr>
              <a:t>Comparado com </a:t>
            </a:r>
            <a:r>
              <a:rPr lang="pt-BR">
                <a:solidFill>
                  <a:srgbClr val="DC143C"/>
                </a:solidFill>
                <a:highlight>
                  <a:srgbClr val="F1F1F1"/>
                </a:highlight>
              </a:rPr>
              <a:t>display: block</a:t>
            </a:r>
            <a:r>
              <a:rPr lang="pt-BR">
                <a:solidFill>
                  <a:schemeClr val="dk1"/>
                </a:solidFill>
              </a:rPr>
              <a:t>, a principal diferença é que </a:t>
            </a:r>
            <a:r>
              <a:rPr lang="pt-BR">
                <a:solidFill>
                  <a:srgbClr val="DC143C"/>
                </a:solidFill>
                <a:highlight>
                  <a:srgbClr val="F1F1F1"/>
                </a:highlight>
              </a:rPr>
              <a:t>display: inline-block</a:t>
            </a:r>
            <a:r>
              <a:rPr lang="pt-BR">
                <a:solidFill>
                  <a:schemeClr val="dk1"/>
                </a:solidFill>
              </a:rPr>
              <a:t> não adiciona uma quebra de linha após o elemento, então o elemento pode ficar próximo a outros elementos.</a:t>
            </a:r>
            <a:endParaRPr>
              <a:solidFill>
                <a:schemeClr val="dk1"/>
              </a:solidFill>
            </a:endParaRPr>
          </a:p>
          <a:p>
            <a:pPr indent="0" lvl="0" marL="0" rtl="0" algn="l">
              <a:lnSpc>
                <a:spcPct val="115000"/>
              </a:lnSpc>
              <a:spcBef>
                <a:spcPts val="1600"/>
              </a:spcBef>
              <a:spcAft>
                <a:spcPts val="0"/>
              </a:spcAft>
              <a:buSzPts val="1800"/>
              <a:buNone/>
            </a:pPr>
            <a:r>
              <a:rPr lang="pt-BR">
                <a:solidFill>
                  <a:schemeClr val="dk1"/>
                </a:solidFill>
              </a:rPr>
              <a:t>Vamos brincar com alguns exemplos no </a:t>
            </a:r>
            <a:r>
              <a:rPr lang="pt-BR" u="sng">
                <a:solidFill>
                  <a:schemeClr val="hlink"/>
                </a:solidFill>
                <a:hlinkClick r:id="rId4"/>
              </a:rPr>
              <a:t>w3schools.</a:t>
            </a:r>
            <a:endParaRPr>
              <a:solidFill>
                <a:schemeClr val="dk1"/>
              </a:solidFill>
            </a:endParaRPr>
          </a:p>
          <a:p>
            <a:pPr indent="0" lvl="0" marL="0" rtl="0" algn="l">
              <a:lnSpc>
                <a:spcPct val="115000"/>
              </a:lnSpc>
              <a:spcBef>
                <a:spcPts val="1600"/>
              </a:spcBef>
              <a:spcAft>
                <a:spcPts val="0"/>
              </a:spcAft>
              <a:buSzPts val="1800"/>
              <a:buNone/>
            </a:pPr>
            <a:r>
              <a:t/>
            </a:r>
            <a:endParaRPr sz="1350">
              <a:solidFill>
                <a:schemeClr val="dk1"/>
              </a:solidFill>
              <a:latin typeface="Roboto"/>
              <a:ea typeface="Roboto"/>
              <a:cs typeface="Roboto"/>
              <a:sym typeface="Roboto"/>
            </a:endParaRPr>
          </a:p>
          <a:p>
            <a:pPr indent="0" lvl="0" marL="0" rtl="0" algn="l">
              <a:lnSpc>
                <a:spcPct val="115000"/>
              </a:lnSpc>
              <a:spcBef>
                <a:spcPts val="1600"/>
              </a:spcBef>
              <a:spcAft>
                <a:spcPts val="1600"/>
              </a:spcAft>
              <a:buSzPts val="1800"/>
              <a:buNone/>
            </a:pPr>
            <a:r>
              <a:t/>
            </a:r>
            <a:endParaRPr sz="1350">
              <a:solidFill>
                <a:schemeClr val="dk1"/>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HTML - Declaração &lt;!DOCTYPE&gt;</a:t>
            </a:r>
            <a:endParaRPr/>
          </a:p>
        </p:txBody>
      </p:sp>
      <p:sp>
        <p:nvSpPr>
          <p:cNvPr id="193" name="Google Shape;193;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pt-BR">
                <a:solidFill>
                  <a:schemeClr val="dk1"/>
                </a:solidFill>
                <a:highlight>
                  <a:srgbClr val="FFFFFF"/>
                </a:highlight>
              </a:rPr>
              <a:t>A </a:t>
            </a:r>
            <a:r>
              <a:rPr lang="pt-BR">
                <a:solidFill>
                  <a:srgbClr val="DC143C"/>
                </a:solidFill>
              </a:rPr>
              <a:t>&lt;!DOCTYPE&gt;</a:t>
            </a:r>
            <a:r>
              <a:rPr lang="pt-BR">
                <a:solidFill>
                  <a:schemeClr val="dk1"/>
                </a:solidFill>
                <a:highlight>
                  <a:srgbClr val="FFFFFF"/>
                </a:highlight>
              </a:rPr>
              <a:t>declaração representa o tipo de documento e ajuda os navegadores a exibir as páginas da web corretamente.</a:t>
            </a:r>
            <a:endParaRPr>
              <a:solidFill>
                <a:schemeClr val="dk1"/>
              </a:solidFill>
              <a:highlight>
                <a:srgbClr val="FFFFFF"/>
              </a:highlight>
            </a:endParaRPr>
          </a:p>
          <a:p>
            <a:pPr indent="-342900" lvl="0" marL="457200" rtl="0" algn="l">
              <a:lnSpc>
                <a:spcPct val="115000"/>
              </a:lnSpc>
              <a:spcBef>
                <a:spcPts val="0"/>
              </a:spcBef>
              <a:spcAft>
                <a:spcPts val="0"/>
              </a:spcAft>
              <a:buClr>
                <a:schemeClr val="dk1"/>
              </a:buClr>
              <a:buSzPts val="1800"/>
              <a:buChar char="●"/>
            </a:pPr>
            <a:r>
              <a:rPr lang="pt-BR">
                <a:solidFill>
                  <a:schemeClr val="dk1"/>
                </a:solidFill>
                <a:highlight>
                  <a:srgbClr val="FFFFFF"/>
                </a:highlight>
              </a:rPr>
              <a:t>Deve aparecer apenas uma vez, no topo da página (antes de quaisquer tags HTML).</a:t>
            </a:r>
            <a:endParaRPr>
              <a:solidFill>
                <a:schemeClr val="dk1"/>
              </a:solidFill>
              <a:highlight>
                <a:srgbClr val="FFFFFF"/>
              </a:highlight>
            </a:endParaRPr>
          </a:p>
          <a:p>
            <a:pPr indent="-342900" lvl="0" marL="457200" rtl="0" algn="l">
              <a:lnSpc>
                <a:spcPct val="115000"/>
              </a:lnSpc>
              <a:spcBef>
                <a:spcPts val="0"/>
              </a:spcBef>
              <a:spcAft>
                <a:spcPts val="0"/>
              </a:spcAft>
              <a:buSzPts val="1800"/>
              <a:buChar char="●"/>
            </a:pPr>
            <a:r>
              <a:rPr lang="pt-BR">
                <a:solidFill>
                  <a:schemeClr val="dk1"/>
                </a:solidFill>
                <a:highlight>
                  <a:srgbClr val="FFFFFF"/>
                </a:highlight>
              </a:rPr>
              <a:t>A </a:t>
            </a:r>
            <a:r>
              <a:rPr lang="pt-BR">
                <a:solidFill>
                  <a:srgbClr val="DC143C"/>
                </a:solidFill>
                <a:highlight>
                  <a:srgbClr val="FFFFFF"/>
                </a:highlight>
              </a:rPr>
              <a:t>&lt;!DOCTYPE&gt;</a:t>
            </a:r>
            <a:r>
              <a:rPr lang="pt-BR">
                <a:solidFill>
                  <a:schemeClr val="dk1"/>
                </a:solidFill>
                <a:highlight>
                  <a:srgbClr val="FFFFFF"/>
                </a:highlight>
              </a:rPr>
              <a:t>declaração não diferencia maiúsculas de minúsculas.</a:t>
            </a:r>
            <a:endParaRPr>
              <a:solidFill>
                <a:schemeClr val="dk1"/>
              </a:solidFill>
              <a:highlight>
                <a:srgbClr val="FFFFFF"/>
              </a:highlight>
            </a:endParaRPr>
          </a:p>
          <a:p>
            <a:pPr indent="-342900" lvl="0" marL="457200" rtl="0" algn="l">
              <a:lnSpc>
                <a:spcPct val="115000"/>
              </a:lnSpc>
              <a:spcBef>
                <a:spcPts val="0"/>
              </a:spcBef>
              <a:spcAft>
                <a:spcPts val="0"/>
              </a:spcAft>
              <a:buClr>
                <a:schemeClr val="dk1"/>
              </a:buClr>
              <a:buSzPts val="1800"/>
              <a:buChar char="●"/>
            </a:pPr>
            <a:r>
              <a:rPr lang="pt-BR">
                <a:solidFill>
                  <a:schemeClr val="dk1"/>
                </a:solidFill>
                <a:highlight>
                  <a:srgbClr val="FFFFFF"/>
                </a:highlight>
              </a:rPr>
              <a:t>A </a:t>
            </a:r>
            <a:r>
              <a:rPr lang="pt-BR">
                <a:solidFill>
                  <a:srgbClr val="DC143C"/>
                </a:solidFill>
              </a:rPr>
              <a:t>&lt;!DOCTYPE&gt;</a:t>
            </a:r>
            <a:r>
              <a:rPr lang="pt-BR">
                <a:solidFill>
                  <a:schemeClr val="dk1"/>
                </a:solidFill>
                <a:highlight>
                  <a:srgbClr val="FFFFFF"/>
                </a:highlight>
              </a:rPr>
              <a:t>declaração para HTML5 é:</a:t>
            </a:r>
            <a:endParaRPr>
              <a:solidFill>
                <a:schemeClr val="dk1"/>
              </a:solidFill>
              <a:highlight>
                <a:srgbClr val="FFFFFF"/>
              </a:highlight>
            </a:endParaRPr>
          </a:p>
          <a:p>
            <a:pPr indent="0" lvl="0" marL="0" rtl="0" algn="l">
              <a:lnSpc>
                <a:spcPct val="115000"/>
              </a:lnSpc>
              <a:spcBef>
                <a:spcPts val="1400"/>
              </a:spcBef>
              <a:spcAft>
                <a:spcPts val="0"/>
              </a:spcAft>
              <a:buSzPts val="1800"/>
              <a:buNone/>
            </a:pPr>
            <a:r>
              <a:t/>
            </a:r>
            <a:endParaRPr sz="1150">
              <a:solidFill>
                <a:schemeClr val="dk1"/>
              </a:solidFill>
              <a:highlight>
                <a:srgbClr val="FFFFFF"/>
              </a:highlight>
              <a:latin typeface="Verdana"/>
              <a:ea typeface="Verdana"/>
              <a:cs typeface="Verdana"/>
              <a:sym typeface="Verdana"/>
            </a:endParaRPr>
          </a:p>
          <a:p>
            <a:pPr indent="0" lvl="0" marL="0" rtl="0" algn="ctr">
              <a:lnSpc>
                <a:spcPct val="115000"/>
              </a:lnSpc>
              <a:spcBef>
                <a:spcPts val="1200"/>
              </a:spcBef>
              <a:spcAft>
                <a:spcPts val="1200"/>
              </a:spcAft>
              <a:buSzPts val="1800"/>
              <a:buNone/>
            </a:pPr>
            <a:r>
              <a:rPr lang="pt-BR" sz="2000">
                <a:solidFill>
                  <a:srgbClr val="0000CD"/>
                </a:solidFill>
                <a:highlight>
                  <a:srgbClr val="FFFFFF"/>
                </a:highlight>
              </a:rPr>
              <a:t>&lt;</a:t>
            </a:r>
            <a:r>
              <a:rPr lang="pt-BR" sz="2000">
                <a:solidFill>
                  <a:srgbClr val="A52A2A"/>
                </a:solidFill>
                <a:highlight>
                  <a:srgbClr val="FFFFFF"/>
                </a:highlight>
              </a:rPr>
              <a:t>!DOCTYPE</a:t>
            </a:r>
            <a:r>
              <a:rPr lang="pt-BR" sz="2000">
                <a:solidFill>
                  <a:srgbClr val="FF0000"/>
                </a:solidFill>
                <a:highlight>
                  <a:srgbClr val="FFFFFF"/>
                </a:highlight>
              </a:rPr>
              <a:t> html</a:t>
            </a:r>
            <a:r>
              <a:rPr lang="pt-BR" sz="2000">
                <a:solidFill>
                  <a:srgbClr val="0000CD"/>
                </a:solidFill>
                <a:highlight>
                  <a:srgbClr val="FFFFFF"/>
                </a:highlight>
              </a:rPr>
              <a:t>&gt;</a:t>
            </a:r>
            <a:endParaRPr sz="2000">
              <a:solidFill>
                <a:schemeClr val="dk1"/>
              </a:solidFill>
              <a:highlight>
                <a:srgbClr val="FFFFFF"/>
              </a:highlight>
            </a:endParaRPr>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4" name="Shape 1174"/>
        <p:cNvGrpSpPr/>
        <p:nvPr/>
      </p:nvGrpSpPr>
      <p:grpSpPr>
        <a:xfrm>
          <a:off x="0" y="0"/>
          <a:ext cx="0" cy="0"/>
          <a:chOff x="0" y="0"/>
          <a:chExt cx="0" cy="0"/>
        </a:xfrm>
      </p:grpSpPr>
      <p:sp>
        <p:nvSpPr>
          <p:cNvPr id="1175" name="Google Shape;1175;p18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Layout CSS</a:t>
            </a:r>
            <a:endParaRPr/>
          </a:p>
        </p:txBody>
      </p:sp>
      <p:sp>
        <p:nvSpPr>
          <p:cNvPr id="1176" name="Google Shape;1176;p18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800"/>
              </a:spcBef>
              <a:spcAft>
                <a:spcPts val="0"/>
              </a:spcAft>
              <a:buSzPts val="1800"/>
              <a:buNone/>
            </a:pPr>
            <a:r>
              <a:rPr lang="pt-BR" sz="2400">
                <a:solidFill>
                  <a:schemeClr val="dk1"/>
                </a:solidFill>
                <a:highlight>
                  <a:srgbClr val="FFFFFF"/>
                </a:highlight>
              </a:rPr>
              <a:t>Elementos de nível de bloco</a:t>
            </a:r>
            <a:endParaRPr sz="2400">
              <a:solidFill>
                <a:schemeClr val="dk1"/>
              </a:solidFill>
              <a:highlight>
                <a:srgbClr val="FFFFFF"/>
              </a:highlight>
            </a:endParaRPr>
          </a:p>
          <a:p>
            <a:pPr indent="-342900" lvl="0" marL="457200" rtl="0" algn="l">
              <a:lnSpc>
                <a:spcPct val="115000"/>
              </a:lnSpc>
              <a:spcBef>
                <a:spcPts val="1400"/>
              </a:spcBef>
              <a:spcAft>
                <a:spcPts val="0"/>
              </a:spcAft>
              <a:buClr>
                <a:schemeClr val="dk1"/>
              </a:buClr>
              <a:buSzPts val="1800"/>
              <a:buChar char="●"/>
            </a:pPr>
            <a:r>
              <a:rPr lang="pt-BR">
                <a:solidFill>
                  <a:schemeClr val="dk1"/>
                </a:solidFill>
                <a:highlight>
                  <a:srgbClr val="FFFFFF"/>
                </a:highlight>
              </a:rPr>
              <a:t>Um elemento de nível de </a:t>
            </a:r>
            <a:r>
              <a:rPr lang="pt-BR">
                <a:solidFill>
                  <a:srgbClr val="FF0000"/>
                </a:solidFill>
                <a:highlight>
                  <a:srgbClr val="FFFFFF"/>
                </a:highlight>
              </a:rPr>
              <a:t>block </a:t>
            </a:r>
            <a:r>
              <a:rPr lang="pt-BR">
                <a:solidFill>
                  <a:schemeClr val="dk1"/>
                </a:solidFill>
                <a:highlight>
                  <a:srgbClr val="FFFFFF"/>
                </a:highlight>
              </a:rPr>
              <a:t>sempre começa em uma nova linha e ocupa toda a largura disponível (se estende para a esquerda e para a direita, tanto quanto pode).</a:t>
            </a:r>
            <a:endParaRPr>
              <a:solidFill>
                <a:schemeClr val="dk1"/>
              </a:solidFill>
              <a:highlight>
                <a:srgbClr val="FFFFFF"/>
              </a:highlight>
            </a:endParaRPr>
          </a:p>
          <a:p>
            <a:pPr indent="0" lvl="0" marL="457200" rtl="0" algn="l">
              <a:lnSpc>
                <a:spcPct val="115000"/>
              </a:lnSpc>
              <a:spcBef>
                <a:spcPts val="1400"/>
              </a:spcBef>
              <a:spcAft>
                <a:spcPts val="1200"/>
              </a:spcAft>
              <a:buSzPts val="1800"/>
              <a:buNone/>
            </a:pPr>
            <a:r>
              <a:t/>
            </a:r>
            <a:endParaRPr>
              <a:solidFill>
                <a:schemeClr val="dk1"/>
              </a:solidFill>
              <a:highlight>
                <a:srgbClr val="FFFFFF"/>
              </a:highlight>
            </a:endParaRPr>
          </a:p>
        </p:txBody>
      </p:sp>
      <p:sp>
        <p:nvSpPr>
          <p:cNvPr id="1177" name="Google Shape;1177;p182"/>
          <p:cNvSpPr txBox="1"/>
          <p:nvPr/>
        </p:nvSpPr>
        <p:spPr>
          <a:xfrm>
            <a:off x="5044350" y="2739025"/>
            <a:ext cx="2280600" cy="21303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15000"/>
              </a:lnSpc>
              <a:spcBef>
                <a:spcPts val="1100"/>
              </a:spcBef>
              <a:spcAft>
                <a:spcPts val="0"/>
              </a:spcAft>
              <a:buClr>
                <a:schemeClr val="dk1"/>
              </a:buClr>
              <a:buSzPts val="1600"/>
              <a:buFont typeface="Arial"/>
              <a:buChar char="●"/>
            </a:pPr>
            <a:r>
              <a:rPr b="0" i="0" lang="pt-BR" sz="1600" u="none" cap="none" strike="noStrike">
                <a:solidFill>
                  <a:schemeClr val="dk1"/>
                </a:solidFill>
                <a:highlight>
                  <a:srgbClr val="FFFFFF"/>
                </a:highlight>
                <a:latin typeface="Arial"/>
                <a:ea typeface="Arial"/>
                <a:cs typeface="Arial"/>
                <a:sym typeface="Arial"/>
              </a:rPr>
              <a:t>&lt;div&gt;</a:t>
            </a:r>
            <a:endParaRPr b="0" i="0" sz="1600" u="none" cap="none" strike="noStrike">
              <a:solidFill>
                <a:schemeClr val="dk1"/>
              </a:solidFill>
              <a:highlight>
                <a:srgbClr val="FFFFFF"/>
              </a:highlight>
              <a:latin typeface="Arial"/>
              <a:ea typeface="Arial"/>
              <a:cs typeface="Arial"/>
              <a:sym typeface="Arial"/>
            </a:endParaRPr>
          </a:p>
          <a:p>
            <a:pPr indent="-330200" lvl="0" marL="457200" marR="0" rtl="0" algn="l">
              <a:lnSpc>
                <a:spcPct val="115000"/>
              </a:lnSpc>
              <a:spcBef>
                <a:spcPts val="0"/>
              </a:spcBef>
              <a:spcAft>
                <a:spcPts val="0"/>
              </a:spcAft>
              <a:buClr>
                <a:schemeClr val="dk1"/>
              </a:buClr>
              <a:buSzPts val="1600"/>
              <a:buFont typeface="Arial"/>
              <a:buChar char="●"/>
            </a:pPr>
            <a:r>
              <a:rPr b="0" i="0" lang="pt-BR" sz="1600" u="none" cap="none" strike="noStrike">
                <a:solidFill>
                  <a:schemeClr val="dk1"/>
                </a:solidFill>
                <a:highlight>
                  <a:srgbClr val="FFFFFF"/>
                </a:highlight>
                <a:latin typeface="Arial"/>
                <a:ea typeface="Arial"/>
                <a:cs typeface="Arial"/>
                <a:sym typeface="Arial"/>
              </a:rPr>
              <a:t>&lt;h1&gt; - &lt;h6&gt;</a:t>
            </a:r>
            <a:endParaRPr b="0" i="0" sz="1600" u="none" cap="none" strike="noStrike">
              <a:solidFill>
                <a:schemeClr val="dk1"/>
              </a:solidFill>
              <a:highlight>
                <a:srgbClr val="FFFFFF"/>
              </a:highlight>
              <a:latin typeface="Arial"/>
              <a:ea typeface="Arial"/>
              <a:cs typeface="Arial"/>
              <a:sym typeface="Arial"/>
            </a:endParaRPr>
          </a:p>
          <a:p>
            <a:pPr indent="-330200" lvl="0" marL="457200" marR="0" rtl="0" algn="l">
              <a:lnSpc>
                <a:spcPct val="115000"/>
              </a:lnSpc>
              <a:spcBef>
                <a:spcPts val="0"/>
              </a:spcBef>
              <a:spcAft>
                <a:spcPts val="0"/>
              </a:spcAft>
              <a:buClr>
                <a:schemeClr val="dk1"/>
              </a:buClr>
              <a:buSzPts val="1600"/>
              <a:buFont typeface="Arial"/>
              <a:buChar char="●"/>
            </a:pPr>
            <a:r>
              <a:rPr b="0" i="0" lang="pt-BR" sz="1600" u="none" cap="none" strike="noStrike">
                <a:solidFill>
                  <a:schemeClr val="dk1"/>
                </a:solidFill>
                <a:highlight>
                  <a:srgbClr val="FFFFFF"/>
                </a:highlight>
                <a:latin typeface="Arial"/>
                <a:ea typeface="Arial"/>
                <a:cs typeface="Arial"/>
                <a:sym typeface="Arial"/>
              </a:rPr>
              <a:t>&lt;p&gt;</a:t>
            </a:r>
            <a:endParaRPr b="0" i="0" sz="1600" u="none" cap="none" strike="noStrike">
              <a:solidFill>
                <a:schemeClr val="dk1"/>
              </a:solidFill>
              <a:highlight>
                <a:srgbClr val="FFFFFF"/>
              </a:highlight>
              <a:latin typeface="Arial"/>
              <a:ea typeface="Arial"/>
              <a:cs typeface="Arial"/>
              <a:sym typeface="Arial"/>
            </a:endParaRPr>
          </a:p>
          <a:p>
            <a:pPr indent="-330200" lvl="0" marL="457200" marR="0" rtl="0" algn="l">
              <a:lnSpc>
                <a:spcPct val="115000"/>
              </a:lnSpc>
              <a:spcBef>
                <a:spcPts val="0"/>
              </a:spcBef>
              <a:spcAft>
                <a:spcPts val="0"/>
              </a:spcAft>
              <a:buClr>
                <a:schemeClr val="dk1"/>
              </a:buClr>
              <a:buSzPts val="1600"/>
              <a:buFont typeface="Arial"/>
              <a:buChar char="●"/>
            </a:pPr>
            <a:r>
              <a:rPr b="0" i="0" lang="pt-BR" sz="1600" u="none" cap="none" strike="noStrike">
                <a:solidFill>
                  <a:schemeClr val="dk1"/>
                </a:solidFill>
                <a:highlight>
                  <a:srgbClr val="FFFFFF"/>
                </a:highlight>
                <a:latin typeface="Arial"/>
                <a:ea typeface="Arial"/>
                <a:cs typeface="Arial"/>
                <a:sym typeface="Arial"/>
              </a:rPr>
              <a:t>&lt;form&gt;</a:t>
            </a:r>
            <a:endParaRPr b="0" i="0" sz="1600" u="none" cap="none" strike="noStrike">
              <a:solidFill>
                <a:schemeClr val="dk1"/>
              </a:solidFill>
              <a:highlight>
                <a:srgbClr val="FFFFFF"/>
              </a:highlight>
              <a:latin typeface="Arial"/>
              <a:ea typeface="Arial"/>
              <a:cs typeface="Arial"/>
              <a:sym typeface="Arial"/>
            </a:endParaRPr>
          </a:p>
          <a:p>
            <a:pPr indent="-330200" lvl="0" marL="457200" marR="0" rtl="0" algn="l">
              <a:lnSpc>
                <a:spcPct val="115000"/>
              </a:lnSpc>
              <a:spcBef>
                <a:spcPts val="0"/>
              </a:spcBef>
              <a:spcAft>
                <a:spcPts val="0"/>
              </a:spcAft>
              <a:buClr>
                <a:schemeClr val="dk1"/>
              </a:buClr>
              <a:buSzPts val="1600"/>
              <a:buFont typeface="Arial"/>
              <a:buChar char="●"/>
            </a:pPr>
            <a:r>
              <a:rPr b="0" i="0" lang="pt-BR" sz="1600" u="none" cap="none" strike="noStrike">
                <a:solidFill>
                  <a:schemeClr val="dk1"/>
                </a:solidFill>
                <a:highlight>
                  <a:srgbClr val="FFFFFF"/>
                </a:highlight>
                <a:latin typeface="Arial"/>
                <a:ea typeface="Arial"/>
                <a:cs typeface="Arial"/>
                <a:sym typeface="Arial"/>
              </a:rPr>
              <a:t>&lt;cabeçalho&gt;</a:t>
            </a:r>
            <a:endParaRPr b="0" i="0" sz="1600" u="none" cap="none" strike="noStrike">
              <a:solidFill>
                <a:schemeClr val="dk1"/>
              </a:solidFill>
              <a:highlight>
                <a:srgbClr val="FFFFFF"/>
              </a:highlight>
              <a:latin typeface="Arial"/>
              <a:ea typeface="Arial"/>
              <a:cs typeface="Arial"/>
              <a:sym typeface="Arial"/>
            </a:endParaRPr>
          </a:p>
          <a:p>
            <a:pPr indent="-330200" lvl="0" marL="457200" marR="0" rtl="0" algn="l">
              <a:lnSpc>
                <a:spcPct val="115000"/>
              </a:lnSpc>
              <a:spcBef>
                <a:spcPts val="0"/>
              </a:spcBef>
              <a:spcAft>
                <a:spcPts val="0"/>
              </a:spcAft>
              <a:buClr>
                <a:schemeClr val="dk1"/>
              </a:buClr>
              <a:buSzPts val="1600"/>
              <a:buFont typeface="Arial"/>
              <a:buChar char="●"/>
            </a:pPr>
            <a:r>
              <a:rPr b="0" i="0" lang="pt-BR" sz="1600" u="none" cap="none" strike="noStrike">
                <a:solidFill>
                  <a:schemeClr val="dk1"/>
                </a:solidFill>
                <a:highlight>
                  <a:srgbClr val="FFFFFF"/>
                </a:highlight>
                <a:latin typeface="Arial"/>
                <a:ea typeface="Arial"/>
                <a:cs typeface="Arial"/>
                <a:sym typeface="Arial"/>
              </a:rPr>
              <a:t>&lt;footer&gt;</a:t>
            </a:r>
            <a:endParaRPr b="0" i="0" sz="1600" u="none" cap="none" strike="noStrike">
              <a:solidFill>
                <a:schemeClr val="dk1"/>
              </a:solidFill>
              <a:highlight>
                <a:srgbClr val="FFFFFF"/>
              </a:highlight>
              <a:latin typeface="Arial"/>
              <a:ea typeface="Arial"/>
              <a:cs typeface="Arial"/>
              <a:sym typeface="Arial"/>
            </a:endParaRPr>
          </a:p>
          <a:p>
            <a:pPr indent="-330200" lvl="0" marL="457200" marR="0" rtl="0" algn="l">
              <a:lnSpc>
                <a:spcPct val="115000"/>
              </a:lnSpc>
              <a:spcBef>
                <a:spcPts val="0"/>
              </a:spcBef>
              <a:spcAft>
                <a:spcPts val="0"/>
              </a:spcAft>
              <a:buClr>
                <a:schemeClr val="dk1"/>
              </a:buClr>
              <a:buSzPts val="1600"/>
              <a:buFont typeface="Arial"/>
              <a:buChar char="●"/>
            </a:pPr>
            <a:r>
              <a:rPr b="0" i="0" lang="pt-BR" sz="1600" u="none" cap="none" strike="noStrike">
                <a:solidFill>
                  <a:schemeClr val="dk1"/>
                </a:solidFill>
                <a:highlight>
                  <a:srgbClr val="FFFFFF"/>
                </a:highlight>
                <a:latin typeface="Arial"/>
                <a:ea typeface="Arial"/>
                <a:cs typeface="Arial"/>
                <a:sym typeface="Arial"/>
              </a:rPr>
              <a:t>&lt;seção&gt;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1" name="Shape 1181"/>
        <p:cNvGrpSpPr/>
        <p:nvPr/>
      </p:nvGrpSpPr>
      <p:grpSpPr>
        <a:xfrm>
          <a:off x="0" y="0"/>
          <a:ext cx="0" cy="0"/>
          <a:chOff x="0" y="0"/>
          <a:chExt cx="0" cy="0"/>
        </a:xfrm>
      </p:grpSpPr>
      <p:sp>
        <p:nvSpPr>
          <p:cNvPr id="1182" name="Google Shape;1182;p18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Layout CSS</a:t>
            </a:r>
            <a:endParaRPr/>
          </a:p>
        </p:txBody>
      </p:sp>
      <p:sp>
        <p:nvSpPr>
          <p:cNvPr id="1183" name="Google Shape;1183;p18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800"/>
              </a:spcBef>
              <a:spcAft>
                <a:spcPts val="0"/>
              </a:spcAft>
              <a:buSzPts val="1800"/>
              <a:buNone/>
            </a:pPr>
            <a:r>
              <a:rPr lang="pt-BR" sz="2400">
                <a:solidFill>
                  <a:schemeClr val="dk1"/>
                </a:solidFill>
                <a:highlight>
                  <a:srgbClr val="FFFFFF"/>
                </a:highlight>
              </a:rPr>
              <a:t>Elementos Inline</a:t>
            </a:r>
            <a:endParaRPr sz="2400">
              <a:solidFill>
                <a:schemeClr val="dk1"/>
              </a:solidFill>
              <a:highlight>
                <a:srgbClr val="FFFFFF"/>
              </a:highlight>
            </a:endParaRPr>
          </a:p>
          <a:p>
            <a:pPr indent="-342900" lvl="0" marL="457200" rtl="0" algn="l">
              <a:lnSpc>
                <a:spcPct val="115000"/>
              </a:lnSpc>
              <a:spcBef>
                <a:spcPts val="1400"/>
              </a:spcBef>
              <a:spcAft>
                <a:spcPts val="0"/>
              </a:spcAft>
              <a:buClr>
                <a:schemeClr val="dk1"/>
              </a:buClr>
              <a:buSzPts val="1800"/>
              <a:buChar char="●"/>
            </a:pPr>
            <a:r>
              <a:rPr lang="pt-BR">
                <a:solidFill>
                  <a:schemeClr val="dk1"/>
                </a:solidFill>
                <a:highlight>
                  <a:srgbClr val="FFFFFF"/>
                </a:highlight>
              </a:rPr>
              <a:t>Um elemento </a:t>
            </a:r>
            <a:r>
              <a:rPr lang="pt-BR">
                <a:solidFill>
                  <a:srgbClr val="FF0000"/>
                </a:solidFill>
                <a:highlight>
                  <a:srgbClr val="FFFFFF"/>
                </a:highlight>
              </a:rPr>
              <a:t>inline </a:t>
            </a:r>
            <a:r>
              <a:rPr lang="pt-BR">
                <a:solidFill>
                  <a:schemeClr val="dk1"/>
                </a:solidFill>
                <a:highlight>
                  <a:srgbClr val="FFFFFF"/>
                </a:highlight>
              </a:rPr>
              <a:t>não começa em uma nova linha e só ocupa a largura necessária.</a:t>
            </a:r>
            <a:endParaRPr>
              <a:solidFill>
                <a:schemeClr val="dk1"/>
              </a:solidFill>
              <a:highlight>
                <a:srgbClr val="FFFFFF"/>
              </a:highlight>
            </a:endParaRPr>
          </a:p>
          <a:p>
            <a:pPr indent="0" lvl="0" marL="457200" rtl="0" algn="l">
              <a:lnSpc>
                <a:spcPct val="115000"/>
              </a:lnSpc>
              <a:spcBef>
                <a:spcPts val="1400"/>
              </a:spcBef>
              <a:spcAft>
                <a:spcPts val="1200"/>
              </a:spcAft>
              <a:buSzPts val="1800"/>
              <a:buNone/>
            </a:pPr>
            <a:r>
              <a:t/>
            </a:r>
            <a:endParaRPr>
              <a:solidFill>
                <a:schemeClr val="dk1"/>
              </a:solidFill>
              <a:highlight>
                <a:srgbClr val="FFFFFF"/>
              </a:highlight>
            </a:endParaRPr>
          </a:p>
        </p:txBody>
      </p:sp>
      <p:sp>
        <p:nvSpPr>
          <p:cNvPr id="1184" name="Google Shape;1184;p183"/>
          <p:cNvSpPr txBox="1"/>
          <p:nvPr/>
        </p:nvSpPr>
        <p:spPr>
          <a:xfrm>
            <a:off x="311700" y="3234825"/>
            <a:ext cx="1596900" cy="9975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15000"/>
              </a:lnSpc>
              <a:spcBef>
                <a:spcPts val="1100"/>
              </a:spcBef>
              <a:spcAft>
                <a:spcPts val="0"/>
              </a:spcAft>
              <a:buClr>
                <a:schemeClr val="dk1"/>
              </a:buClr>
              <a:buSzPts val="1600"/>
              <a:buFont typeface="Verdana"/>
              <a:buChar char="●"/>
            </a:pPr>
            <a:r>
              <a:rPr b="0" i="0" lang="pt-BR" sz="1600" u="none" cap="none" strike="noStrike">
                <a:solidFill>
                  <a:schemeClr val="dk1"/>
                </a:solidFill>
                <a:highlight>
                  <a:srgbClr val="FFFFFF"/>
                </a:highlight>
                <a:latin typeface="Verdana"/>
                <a:ea typeface="Verdana"/>
                <a:cs typeface="Verdana"/>
                <a:sym typeface="Verdana"/>
              </a:rPr>
              <a:t>&lt;span&gt;</a:t>
            </a:r>
            <a:endParaRPr b="0" i="0" sz="1600" u="none" cap="none" strike="noStrike">
              <a:solidFill>
                <a:schemeClr val="dk1"/>
              </a:solidFill>
              <a:highlight>
                <a:srgbClr val="FFFFFF"/>
              </a:highlight>
              <a:latin typeface="Verdana"/>
              <a:ea typeface="Verdana"/>
              <a:cs typeface="Verdana"/>
              <a:sym typeface="Verdana"/>
            </a:endParaRPr>
          </a:p>
          <a:p>
            <a:pPr indent="-330200" lvl="0" marL="457200" marR="0" rtl="0" algn="l">
              <a:lnSpc>
                <a:spcPct val="115000"/>
              </a:lnSpc>
              <a:spcBef>
                <a:spcPts val="0"/>
              </a:spcBef>
              <a:spcAft>
                <a:spcPts val="0"/>
              </a:spcAft>
              <a:buClr>
                <a:schemeClr val="dk1"/>
              </a:buClr>
              <a:buSzPts val="1600"/>
              <a:buFont typeface="Verdana"/>
              <a:buChar char="●"/>
            </a:pPr>
            <a:r>
              <a:rPr b="0" i="0" lang="pt-BR" sz="1600" u="none" cap="none" strike="noStrike">
                <a:solidFill>
                  <a:schemeClr val="dk1"/>
                </a:solidFill>
                <a:highlight>
                  <a:srgbClr val="FFFFFF"/>
                </a:highlight>
                <a:latin typeface="Verdana"/>
                <a:ea typeface="Verdana"/>
                <a:cs typeface="Verdana"/>
                <a:sym typeface="Verdana"/>
              </a:rPr>
              <a:t>&lt;a&gt;</a:t>
            </a:r>
            <a:endParaRPr b="0" i="0" sz="1600" u="none" cap="none" strike="noStrike">
              <a:solidFill>
                <a:schemeClr val="dk1"/>
              </a:solidFill>
              <a:highlight>
                <a:srgbClr val="FFFFFF"/>
              </a:highlight>
              <a:latin typeface="Verdana"/>
              <a:ea typeface="Verdana"/>
              <a:cs typeface="Verdana"/>
              <a:sym typeface="Verdana"/>
            </a:endParaRPr>
          </a:p>
          <a:p>
            <a:pPr indent="-330200" lvl="0" marL="457200" marR="0" rtl="0" algn="l">
              <a:lnSpc>
                <a:spcPct val="115000"/>
              </a:lnSpc>
              <a:spcBef>
                <a:spcPts val="0"/>
              </a:spcBef>
              <a:spcAft>
                <a:spcPts val="0"/>
              </a:spcAft>
              <a:buClr>
                <a:schemeClr val="dk1"/>
              </a:buClr>
              <a:buSzPts val="1600"/>
              <a:buFont typeface="Verdana"/>
              <a:buChar char="●"/>
            </a:pPr>
            <a:r>
              <a:rPr b="0" i="0" lang="pt-BR" sz="1600" u="none" cap="none" strike="noStrike">
                <a:solidFill>
                  <a:schemeClr val="dk1"/>
                </a:solidFill>
                <a:highlight>
                  <a:srgbClr val="FFFFFF"/>
                </a:highlight>
                <a:latin typeface="Verdana"/>
                <a:ea typeface="Verdana"/>
                <a:cs typeface="Verdana"/>
                <a:sym typeface="Verdana"/>
              </a:rPr>
              <a:t>&lt;img&gt;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8" name="Shape 1188"/>
        <p:cNvGrpSpPr/>
        <p:nvPr/>
      </p:nvGrpSpPr>
      <p:grpSpPr>
        <a:xfrm>
          <a:off x="0" y="0"/>
          <a:ext cx="0" cy="0"/>
          <a:chOff x="0" y="0"/>
          <a:chExt cx="0" cy="0"/>
        </a:xfrm>
      </p:grpSpPr>
      <p:sp>
        <p:nvSpPr>
          <p:cNvPr id="1189" name="Google Shape;1189;p18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Layout CSS</a:t>
            </a:r>
            <a:endParaRPr/>
          </a:p>
        </p:txBody>
      </p:sp>
      <p:sp>
        <p:nvSpPr>
          <p:cNvPr id="1190" name="Google Shape;1190;p18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800"/>
              </a:spcBef>
              <a:spcAft>
                <a:spcPts val="0"/>
              </a:spcAft>
              <a:buSzPts val="1800"/>
              <a:buNone/>
            </a:pPr>
            <a:r>
              <a:rPr lang="pt-BR" sz="2400">
                <a:solidFill>
                  <a:schemeClr val="dk1"/>
                </a:solidFill>
                <a:highlight>
                  <a:srgbClr val="FFFFFF"/>
                </a:highlight>
              </a:rPr>
              <a:t>Display none</a:t>
            </a:r>
            <a:endParaRPr sz="2400">
              <a:solidFill>
                <a:schemeClr val="dk1"/>
              </a:solidFill>
              <a:highlight>
                <a:srgbClr val="FFFFFF"/>
              </a:highlight>
            </a:endParaRPr>
          </a:p>
          <a:p>
            <a:pPr indent="-342900" lvl="0" marL="457200" rtl="0" algn="l">
              <a:lnSpc>
                <a:spcPct val="115000"/>
              </a:lnSpc>
              <a:spcBef>
                <a:spcPts val="1400"/>
              </a:spcBef>
              <a:spcAft>
                <a:spcPts val="0"/>
              </a:spcAft>
              <a:buClr>
                <a:schemeClr val="dk1"/>
              </a:buClr>
              <a:buSzPts val="1800"/>
              <a:buChar char="●"/>
            </a:pPr>
            <a:r>
              <a:rPr lang="pt-BR">
                <a:solidFill>
                  <a:srgbClr val="DC143C"/>
                </a:solidFill>
              </a:rPr>
              <a:t>display: none; </a:t>
            </a:r>
            <a:r>
              <a:rPr lang="pt-BR">
                <a:solidFill>
                  <a:schemeClr val="dk1"/>
                </a:solidFill>
                <a:highlight>
                  <a:srgbClr val="FFFFFF"/>
                </a:highlight>
              </a:rPr>
              <a:t>é comumente usado com JavaScript para ocultar e mostrar elementos sem excluí-los e recriá-los. Dê uma olhada em nosso último exemplo nesta página se você quiser saber como isso pode ser alcançado.</a:t>
            </a:r>
            <a:endParaRPr>
              <a:solidFill>
                <a:schemeClr val="dk1"/>
              </a:solidFill>
              <a:highlight>
                <a:srgbClr val="FFFFFF"/>
              </a:highlight>
            </a:endParaRPr>
          </a:p>
          <a:p>
            <a:pPr indent="-342900" lvl="0" marL="457200" rtl="0" algn="l">
              <a:lnSpc>
                <a:spcPct val="115000"/>
              </a:lnSpc>
              <a:spcBef>
                <a:spcPts val="0"/>
              </a:spcBef>
              <a:spcAft>
                <a:spcPts val="0"/>
              </a:spcAft>
              <a:buClr>
                <a:schemeClr val="dk1"/>
              </a:buClr>
              <a:buSzPts val="1800"/>
              <a:buChar char="●"/>
            </a:pPr>
            <a:r>
              <a:rPr lang="pt-BR">
                <a:solidFill>
                  <a:schemeClr val="dk1"/>
                </a:solidFill>
                <a:highlight>
                  <a:srgbClr val="FFFFFF"/>
                </a:highlight>
              </a:rPr>
              <a:t>Ocultar um elemento pode ser feito definindo a propriedade </a:t>
            </a:r>
            <a:r>
              <a:rPr lang="pt-BR">
                <a:solidFill>
                  <a:srgbClr val="DC143C"/>
                </a:solidFill>
              </a:rPr>
              <a:t>display</a:t>
            </a:r>
            <a:r>
              <a:rPr lang="pt-BR">
                <a:solidFill>
                  <a:schemeClr val="dk1"/>
                </a:solidFill>
                <a:highlight>
                  <a:srgbClr val="FFFFFF"/>
                </a:highlight>
              </a:rPr>
              <a:t> como </a:t>
            </a:r>
            <a:r>
              <a:rPr lang="pt-BR">
                <a:solidFill>
                  <a:srgbClr val="DC143C"/>
                </a:solidFill>
              </a:rPr>
              <a:t>none</a:t>
            </a:r>
            <a:r>
              <a:rPr lang="pt-BR">
                <a:solidFill>
                  <a:schemeClr val="dk1"/>
                </a:solidFill>
                <a:highlight>
                  <a:srgbClr val="FFFFFF"/>
                </a:highlight>
              </a:rPr>
              <a:t>. O elemento ficará oculto e a página será exibida como se o elemento não existisse:</a:t>
            </a:r>
            <a:endParaRPr>
              <a:solidFill>
                <a:schemeClr val="dk1"/>
              </a:solidFill>
              <a:highlight>
                <a:srgbClr val="FFFFFF"/>
              </a:highlight>
            </a:endParaRPr>
          </a:p>
          <a:p>
            <a:pPr indent="0" lvl="0" marL="457200" rtl="0" algn="l">
              <a:lnSpc>
                <a:spcPct val="115000"/>
              </a:lnSpc>
              <a:spcBef>
                <a:spcPts val="1400"/>
              </a:spcBef>
              <a:spcAft>
                <a:spcPts val="1200"/>
              </a:spcAft>
              <a:buSzPts val="1800"/>
              <a:buNone/>
            </a:pPr>
            <a:r>
              <a:t/>
            </a:r>
            <a:endParaRPr>
              <a:solidFill>
                <a:schemeClr val="dk1"/>
              </a:solidFill>
              <a:highlight>
                <a:srgbClr val="FFFFFF"/>
              </a:highlight>
            </a:endParaRPr>
          </a:p>
        </p:txBody>
      </p:sp>
      <p:sp>
        <p:nvSpPr>
          <p:cNvPr id="1191" name="Google Shape;1191;p184"/>
          <p:cNvSpPr txBox="1"/>
          <p:nvPr/>
        </p:nvSpPr>
        <p:spPr>
          <a:xfrm>
            <a:off x="2825825" y="3819000"/>
            <a:ext cx="18096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pt-BR" sz="1600" u="none" cap="none" strike="noStrike">
                <a:solidFill>
                  <a:srgbClr val="A52A2A"/>
                </a:solidFill>
                <a:highlight>
                  <a:srgbClr val="FFFFFF"/>
                </a:highlight>
                <a:latin typeface="Arial"/>
                <a:ea typeface="Arial"/>
                <a:cs typeface="Arial"/>
                <a:sym typeface="Arial"/>
              </a:rPr>
              <a:t>h1.hidden </a:t>
            </a:r>
            <a:r>
              <a:rPr b="0" i="0" lang="pt-BR" sz="1600" u="none" cap="none" strike="noStrike">
                <a:solidFill>
                  <a:schemeClr val="dk1"/>
                </a:solidFill>
                <a:highlight>
                  <a:srgbClr val="FFFFFF"/>
                </a:highlight>
                <a:latin typeface="Arial"/>
                <a:ea typeface="Arial"/>
                <a:cs typeface="Arial"/>
                <a:sym typeface="Arial"/>
              </a:rPr>
              <a:t>{</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pt-BR" sz="1600" u="none" cap="none" strike="noStrike">
                <a:solidFill>
                  <a:srgbClr val="FF0000"/>
                </a:solidFill>
                <a:highlight>
                  <a:srgbClr val="FFFFFF"/>
                </a:highlight>
                <a:latin typeface="Arial"/>
                <a:ea typeface="Arial"/>
                <a:cs typeface="Arial"/>
                <a:sym typeface="Arial"/>
              </a:rPr>
              <a:t>  display</a:t>
            </a:r>
            <a:r>
              <a:rPr b="0" i="0" lang="pt-BR" sz="1600" u="none" cap="none" strike="noStrike">
                <a:solidFill>
                  <a:schemeClr val="dk1"/>
                </a:solidFill>
                <a:highlight>
                  <a:srgbClr val="FFFFFF"/>
                </a:highlight>
                <a:latin typeface="Arial"/>
                <a:ea typeface="Arial"/>
                <a:cs typeface="Arial"/>
                <a:sym typeface="Arial"/>
              </a:rPr>
              <a:t>:</a:t>
            </a:r>
            <a:r>
              <a:rPr b="0" i="0" lang="pt-BR" sz="1600" u="none" cap="none" strike="noStrike">
                <a:solidFill>
                  <a:srgbClr val="0000CD"/>
                </a:solidFill>
                <a:highlight>
                  <a:srgbClr val="FFFFFF"/>
                </a:highlight>
                <a:latin typeface="Arial"/>
                <a:ea typeface="Arial"/>
                <a:cs typeface="Arial"/>
                <a:sym typeface="Arial"/>
              </a:rPr>
              <a:t> none</a:t>
            </a:r>
            <a:r>
              <a:rPr b="0" i="0" lang="pt-BR" sz="1600" u="none" cap="none" strike="noStrike">
                <a:solidFill>
                  <a:schemeClr val="dk1"/>
                </a:solidFill>
                <a:highlight>
                  <a:srgbClr val="FFFFFF"/>
                </a:highlight>
                <a:latin typeface="Arial"/>
                <a:ea typeface="Arial"/>
                <a:cs typeface="Arial"/>
                <a:sym typeface="Arial"/>
              </a:rPr>
              <a:t>;</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pt-BR" sz="1600" u="none" cap="none" strike="noStrike">
                <a:solidFill>
                  <a:schemeClr val="dk1"/>
                </a:solidFill>
                <a:highlight>
                  <a:srgbClr val="FFFFFF"/>
                </a:highlight>
                <a:latin typeface="Arial"/>
                <a:ea typeface="Arial"/>
                <a:cs typeface="Arial"/>
                <a:sym typeface="Arial"/>
              </a:rPr>
              <a:t>}</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5" name="Shape 1195"/>
        <p:cNvGrpSpPr/>
        <p:nvPr/>
      </p:nvGrpSpPr>
      <p:grpSpPr>
        <a:xfrm>
          <a:off x="0" y="0"/>
          <a:ext cx="0" cy="0"/>
          <a:chOff x="0" y="0"/>
          <a:chExt cx="0" cy="0"/>
        </a:xfrm>
      </p:grpSpPr>
      <p:sp>
        <p:nvSpPr>
          <p:cNvPr id="1196" name="Google Shape;1196;p18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Layout CSS</a:t>
            </a:r>
            <a:endParaRPr/>
          </a:p>
        </p:txBody>
      </p:sp>
      <p:sp>
        <p:nvSpPr>
          <p:cNvPr id="1197" name="Google Shape;1197;p18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800"/>
              </a:spcBef>
              <a:spcAft>
                <a:spcPts val="0"/>
              </a:spcAft>
              <a:buSzPts val="1800"/>
              <a:buNone/>
            </a:pPr>
            <a:r>
              <a:rPr lang="pt-BR" sz="2400">
                <a:solidFill>
                  <a:schemeClr val="dk1"/>
                </a:solidFill>
                <a:highlight>
                  <a:srgbClr val="FFFFFF"/>
                </a:highlight>
              </a:rPr>
              <a:t>Display none</a:t>
            </a:r>
            <a:endParaRPr sz="2400">
              <a:solidFill>
                <a:schemeClr val="dk1"/>
              </a:solidFill>
              <a:highlight>
                <a:srgbClr val="FFFFFF"/>
              </a:highlight>
            </a:endParaRPr>
          </a:p>
          <a:p>
            <a:pPr indent="-342900" lvl="0" marL="457200" rtl="0" algn="l">
              <a:lnSpc>
                <a:spcPct val="115000"/>
              </a:lnSpc>
              <a:spcBef>
                <a:spcPts val="1400"/>
              </a:spcBef>
              <a:spcAft>
                <a:spcPts val="0"/>
              </a:spcAft>
              <a:buClr>
                <a:schemeClr val="dk1"/>
              </a:buClr>
              <a:buSzPts val="1800"/>
              <a:buChar char="●"/>
            </a:pPr>
            <a:r>
              <a:rPr lang="pt-BR">
                <a:solidFill>
                  <a:srgbClr val="DC143C"/>
                </a:solidFill>
              </a:rPr>
              <a:t>visibility:hidden;</a:t>
            </a:r>
            <a:r>
              <a:rPr lang="pt-BR">
                <a:solidFill>
                  <a:schemeClr val="dk1"/>
                </a:solidFill>
                <a:highlight>
                  <a:srgbClr val="FFFFFF"/>
                </a:highlight>
              </a:rPr>
              <a:t> também esconde um elemento. No entanto, o elemento ainda ocupará o mesmo espaço de antes. O elemento ficará oculto, mas ainda afetará o layout:</a:t>
            </a:r>
            <a:endParaRPr>
              <a:solidFill>
                <a:schemeClr val="dk1"/>
              </a:solidFill>
              <a:highlight>
                <a:srgbClr val="FFFFFF"/>
              </a:highlight>
            </a:endParaRPr>
          </a:p>
          <a:p>
            <a:pPr indent="0" lvl="0" marL="457200" rtl="0" algn="l">
              <a:lnSpc>
                <a:spcPct val="115000"/>
              </a:lnSpc>
              <a:spcBef>
                <a:spcPts val="1400"/>
              </a:spcBef>
              <a:spcAft>
                <a:spcPts val="1200"/>
              </a:spcAft>
              <a:buSzPts val="1800"/>
              <a:buNone/>
            </a:pPr>
            <a:r>
              <a:t/>
            </a:r>
            <a:endParaRPr>
              <a:solidFill>
                <a:schemeClr val="dk1"/>
              </a:solidFill>
              <a:highlight>
                <a:srgbClr val="FFFFFF"/>
              </a:highlight>
            </a:endParaRPr>
          </a:p>
        </p:txBody>
      </p:sp>
      <p:sp>
        <p:nvSpPr>
          <p:cNvPr id="1198" name="Google Shape;1198;p185"/>
          <p:cNvSpPr txBox="1"/>
          <p:nvPr/>
        </p:nvSpPr>
        <p:spPr>
          <a:xfrm>
            <a:off x="954325" y="3124950"/>
            <a:ext cx="18096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pt-BR" sz="1600" u="none" cap="none" strike="noStrike">
                <a:solidFill>
                  <a:srgbClr val="A52A2A"/>
                </a:solidFill>
                <a:highlight>
                  <a:srgbClr val="FFFFFF"/>
                </a:highlight>
                <a:latin typeface="Arial"/>
                <a:ea typeface="Arial"/>
                <a:cs typeface="Arial"/>
                <a:sym typeface="Arial"/>
              </a:rPr>
              <a:t>h1.hidden </a:t>
            </a:r>
            <a:r>
              <a:rPr b="0" i="0" lang="pt-BR" sz="1600" u="none" cap="none" strike="noStrike">
                <a:solidFill>
                  <a:schemeClr val="dk1"/>
                </a:solidFill>
                <a:highlight>
                  <a:srgbClr val="FFFFFF"/>
                </a:highlight>
                <a:latin typeface="Arial"/>
                <a:ea typeface="Arial"/>
                <a:cs typeface="Arial"/>
                <a:sym typeface="Arial"/>
              </a:rPr>
              <a:t>{</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pt-BR" sz="1600" u="none" cap="none" strike="noStrike">
                <a:solidFill>
                  <a:srgbClr val="FF0000"/>
                </a:solidFill>
                <a:highlight>
                  <a:srgbClr val="FFFFFF"/>
                </a:highlight>
                <a:latin typeface="Arial"/>
                <a:ea typeface="Arial"/>
                <a:cs typeface="Arial"/>
                <a:sym typeface="Arial"/>
              </a:rPr>
              <a:t>  visibility</a:t>
            </a:r>
            <a:r>
              <a:rPr b="0" i="0" lang="pt-BR" sz="1600" u="none" cap="none" strike="noStrike">
                <a:solidFill>
                  <a:schemeClr val="dk1"/>
                </a:solidFill>
                <a:highlight>
                  <a:srgbClr val="FFFFFF"/>
                </a:highlight>
                <a:latin typeface="Arial"/>
                <a:ea typeface="Arial"/>
                <a:cs typeface="Arial"/>
                <a:sym typeface="Arial"/>
              </a:rPr>
              <a:t>:</a:t>
            </a:r>
            <a:r>
              <a:rPr b="0" i="0" lang="pt-BR" sz="1600" u="none" cap="none" strike="noStrike">
                <a:solidFill>
                  <a:srgbClr val="0000CD"/>
                </a:solidFill>
                <a:highlight>
                  <a:srgbClr val="FFFFFF"/>
                </a:highlight>
                <a:latin typeface="Arial"/>
                <a:ea typeface="Arial"/>
                <a:cs typeface="Arial"/>
                <a:sym typeface="Arial"/>
              </a:rPr>
              <a:t> hidden</a:t>
            </a:r>
            <a:r>
              <a:rPr b="0" i="0" lang="pt-BR" sz="1600" u="none" cap="none" strike="noStrike">
                <a:solidFill>
                  <a:schemeClr val="dk1"/>
                </a:solidFill>
                <a:highlight>
                  <a:srgbClr val="FFFFFF"/>
                </a:highlight>
                <a:latin typeface="Arial"/>
                <a:ea typeface="Arial"/>
                <a:cs typeface="Arial"/>
                <a:sym typeface="Arial"/>
              </a:rPr>
              <a:t>;</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pt-BR" sz="1600" u="none" cap="none" strike="noStrike">
                <a:solidFill>
                  <a:schemeClr val="dk1"/>
                </a:solidFill>
                <a:highlight>
                  <a:srgbClr val="FFFFFF"/>
                </a:highlight>
                <a:latin typeface="Arial"/>
                <a:ea typeface="Arial"/>
                <a:cs typeface="Arial"/>
                <a:sym typeface="Arial"/>
              </a:rPr>
              <a:t>}</a:t>
            </a:r>
            <a:endParaRPr b="0" i="0" sz="1600" u="none" cap="none" strike="noStrike">
              <a:solidFill>
                <a:srgbClr val="A52A2A"/>
              </a:solidFill>
              <a:highlight>
                <a:srgbClr val="FFFFFF"/>
              </a:highlight>
              <a:latin typeface="Arial"/>
              <a:ea typeface="Arial"/>
              <a:cs typeface="Arial"/>
              <a:sym typeface="Arial"/>
            </a:endParaRPr>
          </a:p>
        </p:txBody>
      </p:sp>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2" name="Shape 1202"/>
        <p:cNvGrpSpPr/>
        <p:nvPr/>
      </p:nvGrpSpPr>
      <p:grpSpPr>
        <a:xfrm>
          <a:off x="0" y="0"/>
          <a:ext cx="0" cy="0"/>
          <a:chOff x="0" y="0"/>
          <a:chExt cx="0" cy="0"/>
        </a:xfrm>
      </p:grpSpPr>
      <p:sp>
        <p:nvSpPr>
          <p:cNvPr id="1203" name="Google Shape;1203;p18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Exercícios Sugeridos</a:t>
            </a:r>
            <a:endParaRPr/>
          </a:p>
        </p:txBody>
      </p:sp>
      <p:sp>
        <p:nvSpPr>
          <p:cNvPr id="1204" name="Google Shape;1204;p18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pt-BR" u="sng">
                <a:solidFill>
                  <a:schemeClr val="hlink"/>
                </a:solidFill>
                <a:hlinkClick r:id="rId3"/>
              </a:rPr>
              <a:t>https://www.w3schools.com/css/exercise.asp</a:t>
            </a:r>
            <a:endParaRPr/>
          </a:p>
          <a:p>
            <a:pPr indent="-342900" lvl="0" marL="457200" rtl="0" algn="l">
              <a:lnSpc>
                <a:spcPct val="115000"/>
              </a:lnSpc>
              <a:spcBef>
                <a:spcPts val="1200"/>
              </a:spcBef>
              <a:spcAft>
                <a:spcPts val="0"/>
              </a:spcAft>
              <a:buSzPts val="1800"/>
              <a:buChar char="●"/>
            </a:pPr>
            <a:r>
              <a:rPr lang="pt-BR"/>
              <a:t>CSS Display/Visibility</a:t>
            </a:r>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8" name="Shape 1208"/>
        <p:cNvGrpSpPr/>
        <p:nvPr/>
      </p:nvGrpSpPr>
      <p:grpSpPr>
        <a:xfrm>
          <a:off x="0" y="0"/>
          <a:ext cx="0" cy="0"/>
          <a:chOff x="0" y="0"/>
          <a:chExt cx="0" cy="0"/>
        </a:xfrm>
      </p:grpSpPr>
      <p:sp>
        <p:nvSpPr>
          <p:cNvPr id="1209" name="Google Shape;1209;p18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800"/>
              </a:spcBef>
              <a:spcAft>
                <a:spcPts val="0"/>
              </a:spcAft>
              <a:buClr>
                <a:schemeClr val="dk1"/>
              </a:buClr>
              <a:buSzPct val="45833"/>
              <a:buFont typeface="Arial"/>
              <a:buNone/>
            </a:pPr>
            <a:r>
              <a:rPr lang="pt-BR" sz="2400" u="sng">
                <a:solidFill>
                  <a:schemeClr val="hlink"/>
                </a:solidFill>
                <a:highlight>
                  <a:srgbClr val="FFFFFF"/>
                </a:highlight>
                <a:hlinkClick r:id="rId3"/>
              </a:rPr>
              <a:t>Usando largura, largura máxima e margem: auto;</a:t>
            </a:r>
            <a:r>
              <a:rPr lang="pt-BR" sz="2400">
                <a:highlight>
                  <a:srgbClr val="FFFFFF"/>
                </a:highlight>
              </a:rPr>
              <a:t> </a:t>
            </a:r>
            <a:endParaRPr sz="2400">
              <a:highlight>
                <a:srgbClr val="FFFFFF"/>
              </a:highlight>
            </a:endParaRPr>
          </a:p>
          <a:p>
            <a:pPr indent="0" lvl="0" marL="0" rtl="0" algn="l">
              <a:lnSpc>
                <a:spcPct val="100000"/>
              </a:lnSpc>
              <a:spcBef>
                <a:spcPts val="800"/>
              </a:spcBef>
              <a:spcAft>
                <a:spcPts val="0"/>
              </a:spcAft>
              <a:buSzPct val="111111"/>
              <a:buNone/>
            </a:pPr>
            <a:r>
              <a:t/>
            </a:r>
            <a:endParaRPr/>
          </a:p>
        </p:txBody>
      </p:sp>
      <p:sp>
        <p:nvSpPr>
          <p:cNvPr id="1210" name="Google Shape;1210;p18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0" lvl="0" marL="457200" rtl="0" algn="l">
              <a:lnSpc>
                <a:spcPct val="115000"/>
              </a:lnSpc>
              <a:spcBef>
                <a:spcPts val="1400"/>
              </a:spcBef>
              <a:spcAft>
                <a:spcPts val="0"/>
              </a:spcAft>
              <a:buSzPts val="1800"/>
              <a:buNone/>
            </a:pPr>
            <a:r>
              <a:rPr lang="pt-BR">
                <a:solidFill>
                  <a:schemeClr val="dk1"/>
                </a:solidFill>
                <a:highlight>
                  <a:srgbClr val="FFFFFF"/>
                </a:highlight>
              </a:rPr>
              <a:t>max-width e margin: auto;</a:t>
            </a:r>
            <a:endParaRPr>
              <a:solidFill>
                <a:schemeClr val="dk1"/>
              </a:solidFill>
              <a:highlight>
                <a:srgbClr val="FFFFFF"/>
              </a:highlight>
            </a:endParaRPr>
          </a:p>
          <a:p>
            <a:pPr indent="-342900" lvl="0" marL="457200" rtl="0" algn="l">
              <a:lnSpc>
                <a:spcPct val="115000"/>
              </a:lnSpc>
              <a:spcBef>
                <a:spcPts val="1400"/>
              </a:spcBef>
              <a:spcAft>
                <a:spcPts val="0"/>
              </a:spcAft>
              <a:buClr>
                <a:schemeClr val="dk1"/>
              </a:buClr>
              <a:buSzPts val="1800"/>
              <a:buChar char="●"/>
            </a:pPr>
            <a:r>
              <a:rPr lang="pt-BR">
                <a:solidFill>
                  <a:schemeClr val="dk1"/>
                </a:solidFill>
                <a:highlight>
                  <a:srgbClr val="FFFFFF"/>
                </a:highlight>
              </a:rPr>
              <a:t>Conforme mencionado no capítulo anterior; um elemento de nível de bloco sempre ocupa toda a largura disponível (se estende para a esquerda e para a direita, tanto quanto pode).</a:t>
            </a:r>
            <a:endParaRPr>
              <a:solidFill>
                <a:schemeClr val="dk1"/>
              </a:solidFill>
              <a:highlight>
                <a:srgbClr val="FFFFFF"/>
              </a:highlight>
            </a:endParaRPr>
          </a:p>
          <a:p>
            <a:pPr indent="-342900" lvl="0" marL="457200" rtl="0" algn="l">
              <a:lnSpc>
                <a:spcPct val="115000"/>
              </a:lnSpc>
              <a:spcBef>
                <a:spcPts val="0"/>
              </a:spcBef>
              <a:spcAft>
                <a:spcPts val="0"/>
              </a:spcAft>
              <a:buSzPts val="1800"/>
              <a:buChar char="●"/>
            </a:pPr>
            <a:r>
              <a:rPr lang="pt-BR">
                <a:solidFill>
                  <a:schemeClr val="dk1"/>
                </a:solidFill>
                <a:highlight>
                  <a:srgbClr val="FFFFFF"/>
                </a:highlight>
              </a:rPr>
              <a:t>Definir o </a:t>
            </a:r>
            <a:r>
              <a:rPr lang="pt-BR">
                <a:solidFill>
                  <a:srgbClr val="DC143C"/>
                </a:solidFill>
                <a:highlight>
                  <a:srgbClr val="FFFFFF"/>
                </a:highlight>
              </a:rPr>
              <a:t>width </a:t>
            </a:r>
            <a:r>
              <a:rPr lang="pt-BR">
                <a:solidFill>
                  <a:schemeClr val="dk1"/>
                </a:solidFill>
                <a:highlight>
                  <a:srgbClr val="FFFFFF"/>
                </a:highlight>
              </a:rPr>
              <a:t>de um elemento de nível de bloco impedirá que ele se estenda até as bordas de seu contêiner. Em seguida, você pode definir as margens como automáticas, para centralizar horizontalmente o elemento em seu contêiner. O elemento ocupará a largura especificada e o espaço restante será dividido igualmente entre as duas margens:</a:t>
            </a:r>
            <a:endParaRPr>
              <a:solidFill>
                <a:schemeClr val="dk1"/>
              </a:solidFill>
              <a:highlight>
                <a:srgbClr val="FFFFFF"/>
              </a:highlight>
            </a:endParaRPr>
          </a:p>
          <a:p>
            <a:pPr indent="0" lvl="0" marL="0" rtl="0" algn="l">
              <a:lnSpc>
                <a:spcPct val="115000"/>
              </a:lnSpc>
              <a:spcBef>
                <a:spcPts val="1400"/>
              </a:spcBef>
              <a:spcAft>
                <a:spcPts val="1200"/>
              </a:spcAft>
              <a:buSzPts val="1800"/>
              <a:buNone/>
            </a:pPr>
            <a:r>
              <a:t/>
            </a:r>
            <a:endParaRPr/>
          </a:p>
        </p:txBody>
      </p:sp>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4" name="Shape 1214"/>
        <p:cNvGrpSpPr/>
        <p:nvPr/>
      </p:nvGrpSpPr>
      <p:grpSpPr>
        <a:xfrm>
          <a:off x="0" y="0"/>
          <a:ext cx="0" cy="0"/>
          <a:chOff x="0" y="0"/>
          <a:chExt cx="0" cy="0"/>
        </a:xfrm>
      </p:grpSpPr>
      <p:sp>
        <p:nvSpPr>
          <p:cNvPr id="1215" name="Google Shape;1215;p18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800"/>
              </a:spcBef>
              <a:spcAft>
                <a:spcPts val="0"/>
              </a:spcAft>
              <a:buSzPct val="129629"/>
              <a:buNone/>
            </a:pPr>
            <a:r>
              <a:rPr lang="pt-BR" u="sng">
                <a:solidFill>
                  <a:schemeClr val="hlink"/>
                </a:solidFill>
                <a:hlinkClick r:id="rId3"/>
              </a:rPr>
              <a:t>Layout CSS - </a:t>
            </a:r>
            <a:r>
              <a:rPr lang="pt-BR" sz="2400" u="sng">
                <a:solidFill>
                  <a:schemeClr val="hlink"/>
                </a:solidFill>
                <a:highlight>
                  <a:srgbClr val="FFFFFF"/>
                </a:highlight>
                <a:hlinkClick r:id="rId4"/>
              </a:rPr>
              <a:t>Usando largura, largura máxima e margem: auto;</a:t>
            </a:r>
            <a:r>
              <a:rPr lang="pt-BR" sz="2400">
                <a:highlight>
                  <a:srgbClr val="FFFFFF"/>
                </a:highlight>
              </a:rPr>
              <a:t> </a:t>
            </a:r>
            <a:endParaRPr sz="2400">
              <a:highlight>
                <a:srgbClr val="FFFFFF"/>
              </a:highlight>
            </a:endParaRPr>
          </a:p>
          <a:p>
            <a:pPr indent="0" lvl="0" marL="0" rtl="0" algn="l">
              <a:lnSpc>
                <a:spcPct val="100000"/>
              </a:lnSpc>
              <a:spcBef>
                <a:spcPts val="800"/>
              </a:spcBef>
              <a:spcAft>
                <a:spcPts val="0"/>
              </a:spcAft>
              <a:buSzPct val="111111"/>
              <a:buNone/>
            </a:pPr>
            <a:r>
              <a:t/>
            </a:r>
            <a:endParaRPr/>
          </a:p>
        </p:txBody>
      </p:sp>
      <p:sp>
        <p:nvSpPr>
          <p:cNvPr id="1216" name="Google Shape;1216;p18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1400"/>
              </a:spcBef>
              <a:spcAft>
                <a:spcPts val="0"/>
              </a:spcAft>
              <a:buSzPts val="1800"/>
              <a:buChar char="●"/>
            </a:pPr>
            <a:r>
              <a:rPr lang="pt-BR">
                <a:solidFill>
                  <a:schemeClr val="dk1"/>
                </a:solidFill>
                <a:highlight>
                  <a:srgbClr val="FFFFFF"/>
                </a:highlight>
              </a:rPr>
              <a:t>Nota: O problema </a:t>
            </a:r>
            <a:r>
              <a:rPr lang="pt-BR">
                <a:solidFill>
                  <a:srgbClr val="DC143C"/>
                </a:solidFill>
                <a:highlight>
                  <a:srgbClr val="FFFFFF"/>
                </a:highlight>
              </a:rPr>
              <a:t>&lt;div&gt;</a:t>
            </a:r>
            <a:r>
              <a:rPr lang="pt-BR">
                <a:solidFill>
                  <a:schemeClr val="dk1"/>
                </a:solidFill>
                <a:highlight>
                  <a:srgbClr val="FFFFFF"/>
                </a:highlight>
              </a:rPr>
              <a:t>acima ocorre quando a janela do navegador é menor que a largura do elemento. O navegador então adiciona uma barra de rolagem horizontal à página.</a:t>
            </a:r>
            <a:endParaRPr>
              <a:solidFill>
                <a:schemeClr val="dk1"/>
              </a:solidFill>
              <a:highlight>
                <a:srgbClr val="FFFFFF"/>
              </a:highlight>
            </a:endParaRPr>
          </a:p>
          <a:p>
            <a:pPr indent="-342900" lvl="0" marL="457200" rtl="0" algn="l">
              <a:lnSpc>
                <a:spcPct val="115000"/>
              </a:lnSpc>
              <a:spcBef>
                <a:spcPts val="0"/>
              </a:spcBef>
              <a:spcAft>
                <a:spcPts val="0"/>
              </a:spcAft>
              <a:buSzPts val="1800"/>
              <a:buChar char="●"/>
            </a:pPr>
            <a:r>
              <a:rPr lang="pt-BR">
                <a:solidFill>
                  <a:schemeClr val="dk1"/>
                </a:solidFill>
                <a:highlight>
                  <a:srgbClr val="FFFFFF"/>
                </a:highlight>
              </a:rPr>
              <a:t>Em vez disso, o uso de </a:t>
            </a:r>
            <a:r>
              <a:rPr lang="pt-BR">
                <a:solidFill>
                  <a:srgbClr val="DC143C"/>
                </a:solidFill>
                <a:highlight>
                  <a:srgbClr val="FFFFFF"/>
                </a:highlight>
              </a:rPr>
              <a:t>max-width</a:t>
            </a:r>
            <a:r>
              <a:rPr lang="pt-BR">
                <a:solidFill>
                  <a:schemeClr val="dk1"/>
                </a:solidFill>
                <a:highlight>
                  <a:srgbClr val="FFFFFF"/>
                </a:highlight>
              </a:rPr>
              <a:t>, nessa situação, melhorará o manuseio do navegador de pequenas janelas. Isso é importante ao tornar um site utilizável em dispositivos pequenos:</a:t>
            </a:r>
            <a:endParaRPr>
              <a:solidFill>
                <a:schemeClr val="dk1"/>
              </a:solidFill>
              <a:highlight>
                <a:srgbClr val="FFFFFF"/>
              </a:highlight>
            </a:endParaRPr>
          </a:p>
          <a:p>
            <a:pPr indent="0" lvl="0" marL="457200" rtl="0" algn="l">
              <a:lnSpc>
                <a:spcPct val="115000"/>
              </a:lnSpc>
              <a:spcBef>
                <a:spcPts val="1400"/>
              </a:spcBef>
              <a:spcAft>
                <a:spcPts val="0"/>
              </a:spcAft>
              <a:buSzPts val="1800"/>
              <a:buNone/>
            </a:pPr>
            <a:r>
              <a:t/>
            </a:r>
            <a:endParaRPr>
              <a:solidFill>
                <a:schemeClr val="dk1"/>
              </a:solidFill>
              <a:highlight>
                <a:srgbClr val="FFFFFF"/>
              </a:highlight>
            </a:endParaRPr>
          </a:p>
          <a:p>
            <a:pPr indent="0" lvl="0" marL="457200" rtl="0" algn="ctr">
              <a:lnSpc>
                <a:spcPct val="115000"/>
              </a:lnSpc>
              <a:spcBef>
                <a:spcPts val="1400"/>
              </a:spcBef>
              <a:spcAft>
                <a:spcPts val="1400"/>
              </a:spcAft>
              <a:buSzPts val="1800"/>
              <a:buNone/>
            </a:pPr>
            <a:r>
              <a:rPr lang="pt-BR" u="sng">
                <a:solidFill>
                  <a:schemeClr val="hlink"/>
                </a:solidFill>
                <a:highlight>
                  <a:srgbClr val="FFFFFF"/>
                </a:highlight>
                <a:hlinkClick r:id="rId5"/>
              </a:rPr>
              <a:t>https://www.w3schools.com/css/css_max-width.asp</a:t>
            </a:r>
            <a:endParaRPr/>
          </a:p>
        </p:txBody>
      </p:sp>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0" name="Shape 1220"/>
        <p:cNvGrpSpPr/>
        <p:nvPr/>
      </p:nvGrpSpPr>
      <p:grpSpPr>
        <a:xfrm>
          <a:off x="0" y="0"/>
          <a:ext cx="0" cy="0"/>
          <a:chOff x="0" y="0"/>
          <a:chExt cx="0" cy="0"/>
        </a:xfrm>
      </p:grpSpPr>
      <p:sp>
        <p:nvSpPr>
          <p:cNvPr id="1221" name="Google Shape;1221;p18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u="sng">
                <a:solidFill>
                  <a:schemeClr val="hlink"/>
                </a:solidFill>
                <a:hlinkClick r:id="rId3"/>
              </a:rPr>
              <a:t>Posicionamento estático, relativo e absoluto</a:t>
            </a:r>
            <a:endParaRPr/>
          </a:p>
        </p:txBody>
      </p:sp>
      <p:sp>
        <p:nvSpPr>
          <p:cNvPr id="1222" name="Google Shape;1222;p18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pt-BR">
                <a:solidFill>
                  <a:srgbClr val="666666"/>
                </a:solidFill>
              </a:rPr>
              <a:t>Existe um conjunto de propriedades que podemos utilizar para posicionar um elemento na página, como o </a:t>
            </a:r>
            <a:r>
              <a:rPr i="1" lang="pt-BR">
                <a:solidFill>
                  <a:srgbClr val="FF0000"/>
                </a:solidFill>
              </a:rPr>
              <a:t>top</a:t>
            </a:r>
            <a:r>
              <a:rPr i="1" lang="pt-BR">
                <a:solidFill>
                  <a:srgbClr val="666666"/>
                </a:solidFill>
              </a:rPr>
              <a:t>, </a:t>
            </a:r>
            <a:r>
              <a:rPr i="1" lang="pt-BR">
                <a:solidFill>
                  <a:srgbClr val="FF0000"/>
                </a:solidFill>
              </a:rPr>
              <a:t>left</a:t>
            </a:r>
            <a:r>
              <a:rPr i="1" lang="pt-BR">
                <a:solidFill>
                  <a:srgbClr val="666666"/>
                </a:solidFill>
              </a:rPr>
              <a:t>, </a:t>
            </a:r>
            <a:r>
              <a:rPr i="1" lang="pt-BR">
                <a:solidFill>
                  <a:srgbClr val="FF0000"/>
                </a:solidFill>
              </a:rPr>
              <a:t>bottom </a:t>
            </a:r>
            <a:r>
              <a:rPr i="1" lang="pt-BR">
                <a:solidFill>
                  <a:srgbClr val="666666"/>
                </a:solidFill>
              </a:rPr>
              <a:t>e </a:t>
            </a:r>
            <a:r>
              <a:rPr i="1" lang="pt-BR">
                <a:solidFill>
                  <a:srgbClr val="FF0000"/>
                </a:solidFill>
              </a:rPr>
              <a:t>right</a:t>
            </a:r>
            <a:r>
              <a:rPr i="1" lang="pt-BR">
                <a:solidFill>
                  <a:srgbClr val="666666"/>
                </a:solidFill>
              </a:rPr>
              <a:t>. </a:t>
            </a:r>
            <a:r>
              <a:rPr lang="pt-BR">
                <a:solidFill>
                  <a:srgbClr val="666666"/>
                </a:solidFill>
              </a:rPr>
              <a:t>Porém essas propriedades, por padrão, não são obedecidas por nenhum elemento, pois elas dependem de uma outra propriedade, a </a:t>
            </a:r>
            <a:r>
              <a:rPr lang="pt-BR">
                <a:solidFill>
                  <a:srgbClr val="DC143C"/>
                </a:solidFill>
                <a:highlight>
                  <a:srgbClr val="F1F1F1"/>
                </a:highlight>
              </a:rPr>
              <a:t>position</a:t>
            </a:r>
            <a:endParaRPr b="1">
              <a:solidFill>
                <a:srgbClr val="666666"/>
              </a:solidFill>
            </a:endParaRPr>
          </a:p>
          <a:p>
            <a:pPr indent="0" lvl="0" marL="0" rtl="0" algn="l">
              <a:lnSpc>
                <a:spcPct val="115000"/>
              </a:lnSpc>
              <a:spcBef>
                <a:spcPts val="1600"/>
              </a:spcBef>
              <a:spcAft>
                <a:spcPts val="0"/>
              </a:spcAft>
              <a:buSzPts val="1800"/>
              <a:buNone/>
            </a:pPr>
            <a:r>
              <a:rPr lang="pt-BR">
                <a:solidFill>
                  <a:srgbClr val="666666"/>
                </a:solidFill>
              </a:rPr>
              <a:t>A propriedade </a:t>
            </a:r>
            <a:r>
              <a:rPr lang="pt-BR">
                <a:solidFill>
                  <a:srgbClr val="DC143C"/>
                </a:solidFill>
                <a:highlight>
                  <a:srgbClr val="F1F1F1"/>
                </a:highlight>
              </a:rPr>
              <a:t>position</a:t>
            </a:r>
            <a:r>
              <a:rPr lang="pt-BR">
                <a:solidFill>
                  <a:srgbClr val="666666"/>
                </a:solidFill>
              </a:rPr>
              <a:t> especifica o tipo de método de posicionamento usado para um elemento (</a:t>
            </a:r>
            <a:r>
              <a:rPr lang="pt-BR">
                <a:solidFill>
                  <a:srgbClr val="DC143C"/>
                </a:solidFill>
                <a:highlight>
                  <a:srgbClr val="F1F1F1"/>
                </a:highlight>
              </a:rPr>
              <a:t>static</a:t>
            </a:r>
            <a:r>
              <a:rPr lang="pt-BR">
                <a:solidFill>
                  <a:srgbClr val="666666"/>
                </a:solidFill>
              </a:rPr>
              <a:t>, </a:t>
            </a:r>
            <a:r>
              <a:rPr lang="pt-BR">
                <a:solidFill>
                  <a:srgbClr val="DC143C"/>
                </a:solidFill>
                <a:highlight>
                  <a:srgbClr val="F1F1F1"/>
                </a:highlight>
              </a:rPr>
              <a:t>relative</a:t>
            </a:r>
            <a:r>
              <a:rPr lang="pt-BR">
                <a:solidFill>
                  <a:srgbClr val="666666"/>
                </a:solidFill>
              </a:rPr>
              <a:t>, </a:t>
            </a:r>
            <a:r>
              <a:rPr lang="pt-BR">
                <a:solidFill>
                  <a:srgbClr val="DC143C"/>
                </a:solidFill>
                <a:highlight>
                  <a:srgbClr val="F1F1F1"/>
                </a:highlight>
              </a:rPr>
              <a:t>fixed</a:t>
            </a:r>
            <a:r>
              <a:rPr lang="pt-BR">
                <a:solidFill>
                  <a:srgbClr val="666666"/>
                </a:solidFill>
              </a:rPr>
              <a:t>, </a:t>
            </a:r>
            <a:r>
              <a:rPr lang="pt-BR">
                <a:solidFill>
                  <a:srgbClr val="DC143C"/>
                </a:solidFill>
                <a:highlight>
                  <a:srgbClr val="F1F1F1"/>
                </a:highlight>
              </a:rPr>
              <a:t>absolute</a:t>
            </a:r>
            <a:r>
              <a:rPr lang="pt-BR">
                <a:solidFill>
                  <a:srgbClr val="666666"/>
                </a:solidFill>
              </a:rPr>
              <a:t> ou </a:t>
            </a:r>
            <a:r>
              <a:rPr lang="pt-BR">
                <a:solidFill>
                  <a:srgbClr val="DC143C"/>
                </a:solidFill>
                <a:highlight>
                  <a:srgbClr val="F1F1F1"/>
                </a:highlight>
              </a:rPr>
              <a:t>sticky</a:t>
            </a:r>
            <a:r>
              <a:rPr lang="pt-BR">
                <a:solidFill>
                  <a:srgbClr val="666666"/>
                </a:solidFill>
              </a:rPr>
              <a:t>). Exemplo :</a:t>
            </a:r>
            <a:endParaRPr>
              <a:solidFill>
                <a:srgbClr val="666666"/>
              </a:solidFill>
            </a:endParaRPr>
          </a:p>
          <a:p>
            <a:pPr indent="0" lvl="0" marL="0" rtl="0" algn="l">
              <a:lnSpc>
                <a:spcPct val="115000"/>
              </a:lnSpc>
              <a:spcBef>
                <a:spcPts val="1600"/>
              </a:spcBef>
              <a:spcAft>
                <a:spcPts val="0"/>
              </a:spcAft>
              <a:buClr>
                <a:schemeClr val="dk1"/>
              </a:buClr>
              <a:buSzPts val="1100"/>
              <a:buFont typeface="Arial"/>
              <a:buNone/>
            </a:pPr>
            <a:r>
              <a:rPr lang="pt-BR">
                <a:solidFill>
                  <a:srgbClr val="A52A2A"/>
                </a:solidFill>
                <a:highlight>
                  <a:srgbClr val="FFFFFF"/>
                </a:highlight>
                <a:latin typeface="Courier New"/>
                <a:ea typeface="Courier New"/>
                <a:cs typeface="Courier New"/>
                <a:sym typeface="Courier New"/>
              </a:rPr>
              <a:t>div.static </a:t>
            </a:r>
            <a:r>
              <a:rPr lang="pt-BR">
                <a:solidFill>
                  <a:schemeClr val="dk1"/>
                </a:solidFill>
                <a:highlight>
                  <a:srgbClr val="FFFFFF"/>
                </a:highlight>
                <a:latin typeface="Courier New"/>
                <a:ea typeface="Courier New"/>
                <a:cs typeface="Courier New"/>
                <a:sym typeface="Courier New"/>
              </a:rPr>
              <a:t>{</a:t>
            </a:r>
            <a:endParaRPr>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pt-BR">
                <a:solidFill>
                  <a:srgbClr val="FF0000"/>
                </a:solidFill>
                <a:highlight>
                  <a:srgbClr val="FFFFFF"/>
                </a:highlight>
                <a:latin typeface="Courier New"/>
                <a:ea typeface="Courier New"/>
                <a:cs typeface="Courier New"/>
                <a:sym typeface="Courier New"/>
              </a:rPr>
              <a:t>  position</a:t>
            </a:r>
            <a:r>
              <a:rPr lang="pt-BR">
                <a:solidFill>
                  <a:schemeClr val="dk1"/>
                </a:solidFill>
                <a:highlight>
                  <a:srgbClr val="FFFFFF"/>
                </a:highlight>
                <a:latin typeface="Courier New"/>
                <a:ea typeface="Courier New"/>
                <a:cs typeface="Courier New"/>
                <a:sym typeface="Courier New"/>
              </a:rPr>
              <a:t>:</a:t>
            </a:r>
            <a:r>
              <a:rPr lang="pt-BR">
                <a:solidFill>
                  <a:srgbClr val="0000CD"/>
                </a:solidFill>
                <a:highlight>
                  <a:srgbClr val="FFFFFF"/>
                </a:highlight>
                <a:latin typeface="Courier New"/>
                <a:ea typeface="Courier New"/>
                <a:cs typeface="Courier New"/>
                <a:sym typeface="Courier New"/>
              </a:rPr>
              <a:t> static</a:t>
            </a:r>
            <a:r>
              <a:rPr lang="pt-BR">
                <a:solidFill>
                  <a:schemeClr val="dk1"/>
                </a:solidFill>
                <a:highlight>
                  <a:srgbClr val="FFFFFF"/>
                </a:highlight>
                <a:latin typeface="Courier New"/>
                <a:ea typeface="Courier New"/>
                <a:cs typeface="Courier New"/>
                <a:sym typeface="Courier New"/>
              </a:rPr>
              <a:t>;</a:t>
            </a:r>
            <a:endParaRPr>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pt-BR">
                <a:solidFill>
                  <a:srgbClr val="FF0000"/>
                </a:solidFill>
                <a:highlight>
                  <a:srgbClr val="FFFFFF"/>
                </a:highlight>
                <a:latin typeface="Courier New"/>
                <a:ea typeface="Courier New"/>
                <a:cs typeface="Courier New"/>
                <a:sym typeface="Courier New"/>
              </a:rPr>
              <a:t>  border</a:t>
            </a:r>
            <a:r>
              <a:rPr lang="pt-BR">
                <a:solidFill>
                  <a:schemeClr val="dk1"/>
                </a:solidFill>
                <a:highlight>
                  <a:srgbClr val="FFFFFF"/>
                </a:highlight>
                <a:latin typeface="Courier New"/>
                <a:ea typeface="Courier New"/>
                <a:cs typeface="Courier New"/>
                <a:sym typeface="Courier New"/>
              </a:rPr>
              <a:t>:</a:t>
            </a:r>
            <a:r>
              <a:rPr lang="pt-BR">
                <a:solidFill>
                  <a:srgbClr val="0000CD"/>
                </a:solidFill>
                <a:highlight>
                  <a:srgbClr val="FFFFFF"/>
                </a:highlight>
                <a:latin typeface="Courier New"/>
                <a:ea typeface="Courier New"/>
                <a:cs typeface="Courier New"/>
                <a:sym typeface="Courier New"/>
              </a:rPr>
              <a:t> 3px solid #73AD21</a:t>
            </a:r>
            <a:r>
              <a:rPr lang="pt-BR">
                <a:solidFill>
                  <a:schemeClr val="dk1"/>
                </a:solidFill>
                <a:highlight>
                  <a:srgbClr val="FFFFFF"/>
                </a:highlight>
                <a:latin typeface="Courier New"/>
                <a:ea typeface="Courier New"/>
                <a:cs typeface="Courier New"/>
                <a:sym typeface="Courier New"/>
              </a:rPr>
              <a:t>;</a:t>
            </a:r>
            <a:endParaRPr>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pt-BR">
                <a:solidFill>
                  <a:schemeClr val="dk1"/>
                </a:solidFill>
                <a:highlight>
                  <a:srgbClr val="FFFFFF"/>
                </a:highlight>
                <a:latin typeface="Courier New"/>
                <a:ea typeface="Courier New"/>
                <a:cs typeface="Courier New"/>
                <a:sym typeface="Courier New"/>
              </a:rPr>
              <a:t>}</a:t>
            </a:r>
            <a:endParaRPr>
              <a:solidFill>
                <a:srgbClr val="666666"/>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a:solidFill>
                <a:srgbClr val="666666"/>
              </a:solidFill>
            </a:endParaRPr>
          </a:p>
          <a:p>
            <a:pPr indent="0" lvl="0" marL="0" rtl="0" algn="l">
              <a:lnSpc>
                <a:spcPct val="115000"/>
              </a:lnSpc>
              <a:spcBef>
                <a:spcPts val="1600"/>
              </a:spcBef>
              <a:spcAft>
                <a:spcPts val="1600"/>
              </a:spcAft>
              <a:buSzPts val="1800"/>
              <a:buNone/>
            </a:pPr>
            <a:r>
              <a:t/>
            </a:r>
            <a:endParaRPr b="1"/>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6" name="Shape 1226"/>
        <p:cNvGrpSpPr/>
        <p:nvPr/>
      </p:nvGrpSpPr>
      <p:grpSpPr>
        <a:xfrm>
          <a:off x="0" y="0"/>
          <a:ext cx="0" cy="0"/>
          <a:chOff x="0" y="0"/>
          <a:chExt cx="0" cy="0"/>
        </a:xfrm>
      </p:grpSpPr>
      <p:sp>
        <p:nvSpPr>
          <p:cNvPr id="1227" name="Google Shape;1227;p19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800"/>
              </a:spcBef>
              <a:spcAft>
                <a:spcPts val="0"/>
              </a:spcAft>
              <a:buClr>
                <a:schemeClr val="dk1"/>
              </a:buClr>
              <a:buSzPct val="34920"/>
              <a:buFont typeface="Arial"/>
              <a:buNone/>
            </a:pPr>
            <a:r>
              <a:rPr lang="pt-BR" sz="3150" u="sng">
                <a:solidFill>
                  <a:schemeClr val="hlink"/>
                </a:solidFill>
                <a:highlight>
                  <a:srgbClr val="FFFFFF"/>
                </a:highlight>
                <a:hlinkClick r:id="rId3"/>
              </a:rPr>
              <a:t>Layout CSS - A propriedade position</a:t>
            </a:r>
            <a:endParaRPr sz="3150">
              <a:highlight>
                <a:srgbClr val="FFFFFF"/>
              </a:highlight>
            </a:endParaRPr>
          </a:p>
          <a:p>
            <a:pPr indent="0" lvl="0" marL="0" rtl="0" algn="l">
              <a:lnSpc>
                <a:spcPct val="100000"/>
              </a:lnSpc>
              <a:spcBef>
                <a:spcPts val="800"/>
              </a:spcBef>
              <a:spcAft>
                <a:spcPts val="0"/>
              </a:spcAft>
              <a:buSzPct val="111111"/>
              <a:buNone/>
            </a:pPr>
            <a:r>
              <a:t/>
            </a:r>
            <a:endParaRPr/>
          </a:p>
        </p:txBody>
      </p:sp>
      <p:sp>
        <p:nvSpPr>
          <p:cNvPr id="1228" name="Google Shape;1228;p19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SzPts val="1800"/>
              <a:buChar char="●"/>
            </a:pPr>
            <a:r>
              <a:rPr lang="pt-BR">
                <a:solidFill>
                  <a:schemeClr val="dk1"/>
                </a:solidFill>
                <a:highlight>
                  <a:srgbClr val="FFFFFF"/>
                </a:highlight>
              </a:rPr>
              <a:t>A propriedade </a:t>
            </a:r>
            <a:r>
              <a:rPr lang="pt-BR">
                <a:solidFill>
                  <a:srgbClr val="DC143C"/>
                </a:solidFill>
              </a:rPr>
              <a:t>position</a:t>
            </a:r>
            <a:r>
              <a:rPr lang="pt-BR">
                <a:solidFill>
                  <a:schemeClr val="dk1"/>
                </a:solidFill>
                <a:highlight>
                  <a:srgbClr val="FFFFFF"/>
                </a:highlight>
              </a:rPr>
              <a:t> especifica o tipo de método de posicionamento usado para um elemento (static, relative, fixed, absolute or sticky)</a:t>
            </a:r>
            <a:endParaRPr>
              <a:solidFill>
                <a:schemeClr val="dk1"/>
              </a:solidFill>
              <a:highlight>
                <a:srgbClr val="FFFFFF"/>
              </a:highlight>
            </a:endParaRPr>
          </a:p>
          <a:p>
            <a:pPr indent="-342900" lvl="0" marL="457200" rtl="0" algn="l">
              <a:lnSpc>
                <a:spcPct val="115000"/>
              </a:lnSpc>
              <a:spcBef>
                <a:spcPts val="0"/>
              </a:spcBef>
              <a:spcAft>
                <a:spcPts val="0"/>
              </a:spcAft>
              <a:buSzPts val="1800"/>
              <a:buChar char="●"/>
            </a:pPr>
            <a:r>
              <a:rPr lang="pt-BR">
                <a:solidFill>
                  <a:schemeClr val="dk1"/>
                </a:solidFill>
                <a:highlight>
                  <a:srgbClr val="FFFFFF"/>
                </a:highlight>
              </a:rPr>
              <a:t>A propriedade </a:t>
            </a:r>
            <a:r>
              <a:rPr lang="pt-BR">
                <a:solidFill>
                  <a:srgbClr val="DC143C"/>
                </a:solidFill>
                <a:highlight>
                  <a:srgbClr val="FFFFFF"/>
                </a:highlight>
              </a:rPr>
              <a:t>position</a:t>
            </a:r>
            <a:r>
              <a:rPr lang="pt-BR">
                <a:solidFill>
                  <a:schemeClr val="dk1"/>
                </a:solidFill>
                <a:highlight>
                  <a:srgbClr val="FFFFFF"/>
                </a:highlight>
              </a:rPr>
              <a:t> especifica o tipo de método de posicionamento usado para um elemento.</a:t>
            </a:r>
            <a:endParaRPr>
              <a:solidFill>
                <a:schemeClr val="dk1"/>
              </a:solidFill>
              <a:highlight>
                <a:srgbClr val="FFFFFF"/>
              </a:highlight>
            </a:endParaRPr>
          </a:p>
          <a:p>
            <a:pPr indent="0" lvl="0" marL="0" rtl="0" algn="l">
              <a:lnSpc>
                <a:spcPct val="115000"/>
              </a:lnSpc>
              <a:spcBef>
                <a:spcPts val="1400"/>
              </a:spcBef>
              <a:spcAft>
                <a:spcPts val="0"/>
              </a:spcAft>
              <a:buSzPts val="1800"/>
              <a:buNone/>
            </a:pPr>
            <a:r>
              <a:rPr lang="pt-BR">
                <a:solidFill>
                  <a:schemeClr val="dk1"/>
                </a:solidFill>
                <a:highlight>
                  <a:srgbClr val="FFFFFF"/>
                </a:highlight>
              </a:rPr>
              <a:t>Existem cinco valores de posição diferentes:</a:t>
            </a:r>
            <a:endParaRPr>
              <a:solidFill>
                <a:schemeClr val="dk1"/>
              </a:solidFill>
              <a:highlight>
                <a:srgbClr val="FFFFFF"/>
              </a:highlight>
            </a:endParaRPr>
          </a:p>
          <a:p>
            <a:pPr indent="-342900" lvl="0" marL="457200" rtl="0" algn="l">
              <a:lnSpc>
                <a:spcPct val="115000"/>
              </a:lnSpc>
              <a:spcBef>
                <a:spcPts val="1400"/>
              </a:spcBef>
              <a:spcAft>
                <a:spcPts val="0"/>
              </a:spcAft>
              <a:buClr>
                <a:schemeClr val="dk1"/>
              </a:buClr>
              <a:buSzPts val="1800"/>
              <a:buFont typeface="Arial"/>
              <a:buChar char="●"/>
            </a:pPr>
            <a:r>
              <a:rPr lang="pt-BR">
                <a:solidFill>
                  <a:srgbClr val="DC143C"/>
                </a:solidFill>
                <a:highlight>
                  <a:srgbClr val="FFFFFF"/>
                </a:highlight>
              </a:rPr>
              <a:t>static</a:t>
            </a:r>
            <a:endParaRPr>
              <a:solidFill>
                <a:srgbClr val="DC143C"/>
              </a:solidFill>
              <a:highlight>
                <a:srgbClr val="FFFFFF"/>
              </a:highlight>
            </a:endParaRPr>
          </a:p>
          <a:p>
            <a:pPr indent="-342900" lvl="0" marL="457200" rtl="0" algn="l">
              <a:lnSpc>
                <a:spcPct val="115000"/>
              </a:lnSpc>
              <a:spcBef>
                <a:spcPts val="0"/>
              </a:spcBef>
              <a:spcAft>
                <a:spcPts val="0"/>
              </a:spcAft>
              <a:buClr>
                <a:schemeClr val="dk1"/>
              </a:buClr>
              <a:buSzPts val="1800"/>
              <a:buFont typeface="Arial"/>
              <a:buChar char="●"/>
            </a:pPr>
            <a:r>
              <a:rPr lang="pt-BR">
                <a:solidFill>
                  <a:srgbClr val="DC143C"/>
                </a:solidFill>
                <a:highlight>
                  <a:srgbClr val="FFFFFF"/>
                </a:highlight>
              </a:rPr>
              <a:t>relative</a:t>
            </a:r>
            <a:endParaRPr>
              <a:solidFill>
                <a:srgbClr val="DC143C"/>
              </a:solidFill>
              <a:highlight>
                <a:srgbClr val="FFFFFF"/>
              </a:highlight>
            </a:endParaRPr>
          </a:p>
          <a:p>
            <a:pPr indent="-342900" lvl="0" marL="457200" rtl="0" algn="l">
              <a:lnSpc>
                <a:spcPct val="115000"/>
              </a:lnSpc>
              <a:spcBef>
                <a:spcPts val="0"/>
              </a:spcBef>
              <a:spcAft>
                <a:spcPts val="0"/>
              </a:spcAft>
              <a:buClr>
                <a:schemeClr val="dk1"/>
              </a:buClr>
              <a:buSzPts val="1800"/>
              <a:buFont typeface="Arial"/>
              <a:buChar char="●"/>
            </a:pPr>
            <a:r>
              <a:rPr lang="pt-BR">
                <a:solidFill>
                  <a:srgbClr val="DC143C"/>
                </a:solidFill>
                <a:highlight>
                  <a:srgbClr val="FFFFFF"/>
                </a:highlight>
              </a:rPr>
              <a:t>fixed</a:t>
            </a:r>
            <a:endParaRPr>
              <a:solidFill>
                <a:srgbClr val="DC143C"/>
              </a:solidFill>
              <a:highlight>
                <a:srgbClr val="FFFFFF"/>
              </a:highlight>
            </a:endParaRPr>
          </a:p>
          <a:p>
            <a:pPr indent="-342900" lvl="0" marL="457200" rtl="0" algn="l">
              <a:lnSpc>
                <a:spcPct val="115000"/>
              </a:lnSpc>
              <a:spcBef>
                <a:spcPts val="0"/>
              </a:spcBef>
              <a:spcAft>
                <a:spcPts val="0"/>
              </a:spcAft>
              <a:buClr>
                <a:schemeClr val="dk1"/>
              </a:buClr>
              <a:buSzPts val="1800"/>
              <a:buFont typeface="Arial"/>
              <a:buChar char="●"/>
            </a:pPr>
            <a:r>
              <a:rPr lang="pt-BR">
                <a:solidFill>
                  <a:srgbClr val="DC143C"/>
                </a:solidFill>
                <a:highlight>
                  <a:srgbClr val="FFFFFF"/>
                </a:highlight>
              </a:rPr>
              <a:t>absolute</a:t>
            </a:r>
            <a:endParaRPr>
              <a:solidFill>
                <a:srgbClr val="DC143C"/>
              </a:solidFill>
              <a:highlight>
                <a:srgbClr val="FFFFFF"/>
              </a:highlight>
            </a:endParaRPr>
          </a:p>
          <a:p>
            <a:pPr indent="-342900" lvl="0" marL="457200" rtl="0" algn="l">
              <a:lnSpc>
                <a:spcPct val="115000"/>
              </a:lnSpc>
              <a:spcBef>
                <a:spcPts val="0"/>
              </a:spcBef>
              <a:spcAft>
                <a:spcPts val="0"/>
              </a:spcAft>
              <a:buClr>
                <a:schemeClr val="dk1"/>
              </a:buClr>
              <a:buSzPts val="1800"/>
              <a:buFont typeface="Arial"/>
              <a:buChar char="●"/>
            </a:pPr>
            <a:r>
              <a:rPr lang="pt-BR">
                <a:solidFill>
                  <a:srgbClr val="DC143C"/>
                </a:solidFill>
                <a:highlight>
                  <a:srgbClr val="FFFFFF"/>
                </a:highlight>
              </a:rPr>
              <a:t>sticky</a:t>
            </a:r>
            <a:endParaRPr>
              <a:solidFill>
                <a:schemeClr val="dk1"/>
              </a:solidFill>
              <a:highlight>
                <a:srgbClr val="FFFFFF"/>
              </a:highlight>
            </a:endParaRPr>
          </a:p>
        </p:txBody>
      </p:sp>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2" name="Shape 1232"/>
        <p:cNvGrpSpPr/>
        <p:nvPr/>
      </p:nvGrpSpPr>
      <p:grpSpPr>
        <a:xfrm>
          <a:off x="0" y="0"/>
          <a:ext cx="0" cy="0"/>
          <a:chOff x="0" y="0"/>
          <a:chExt cx="0" cy="0"/>
        </a:xfrm>
      </p:grpSpPr>
      <p:sp>
        <p:nvSpPr>
          <p:cNvPr id="1233" name="Google Shape;1233;p19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800"/>
              </a:spcBef>
              <a:spcAft>
                <a:spcPts val="0"/>
              </a:spcAft>
              <a:buSzPct val="98765"/>
              <a:buNone/>
            </a:pPr>
            <a:r>
              <a:rPr lang="pt-BR" sz="3150" u="sng">
                <a:solidFill>
                  <a:schemeClr val="hlink"/>
                </a:solidFill>
                <a:highlight>
                  <a:srgbClr val="FFFFFF"/>
                </a:highlight>
                <a:hlinkClick r:id="rId3"/>
              </a:rPr>
              <a:t>Layout CSS - A propriedade position</a:t>
            </a:r>
            <a:endParaRPr sz="3150">
              <a:highlight>
                <a:srgbClr val="FFFFFF"/>
              </a:highlight>
            </a:endParaRPr>
          </a:p>
          <a:p>
            <a:pPr indent="0" lvl="0" marL="0" rtl="0" algn="l">
              <a:lnSpc>
                <a:spcPct val="100000"/>
              </a:lnSpc>
              <a:spcBef>
                <a:spcPts val="800"/>
              </a:spcBef>
              <a:spcAft>
                <a:spcPts val="0"/>
              </a:spcAft>
              <a:buSzPct val="111111"/>
              <a:buNone/>
            </a:pPr>
            <a:r>
              <a:t/>
            </a:r>
            <a:endParaRPr/>
          </a:p>
        </p:txBody>
      </p:sp>
      <p:sp>
        <p:nvSpPr>
          <p:cNvPr id="1234" name="Google Shape;1234;p19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1100"/>
              </a:spcBef>
              <a:spcAft>
                <a:spcPts val="0"/>
              </a:spcAft>
              <a:buClr>
                <a:schemeClr val="dk1"/>
              </a:buClr>
              <a:buSzPts val="1800"/>
              <a:buFont typeface="Arial"/>
              <a:buChar char="●"/>
            </a:pPr>
            <a:r>
              <a:rPr lang="pt-BR">
                <a:solidFill>
                  <a:schemeClr val="dk1"/>
                </a:solidFill>
                <a:highlight>
                  <a:srgbClr val="FFFFFF"/>
                </a:highlight>
              </a:rPr>
              <a:t>Os elementos são posicionados usando as propriedades top, bottom, left e right. No entanto, essas propriedades não funcionarão a menos que a </a:t>
            </a:r>
            <a:r>
              <a:rPr lang="pt-BR">
                <a:solidFill>
                  <a:srgbClr val="DC143C"/>
                </a:solidFill>
              </a:rPr>
              <a:t>position</a:t>
            </a:r>
            <a:r>
              <a:rPr lang="pt-BR">
                <a:solidFill>
                  <a:schemeClr val="dk1"/>
                </a:solidFill>
                <a:highlight>
                  <a:srgbClr val="FFFFFF"/>
                </a:highlight>
              </a:rPr>
              <a:t> propriedade seja definida primeiro. Eles também funcionam de forma diferente dependendo do valor da posição.</a:t>
            </a:r>
            <a:endParaRPr>
              <a:solidFill>
                <a:schemeClr val="dk1"/>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HTML - Tag &lt;html&gt;</a:t>
            </a:r>
            <a:endParaRPr/>
          </a:p>
        </p:txBody>
      </p:sp>
      <p:sp>
        <p:nvSpPr>
          <p:cNvPr id="199" name="Google Shape;199;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pt-BR"/>
              <a:t>Na estrutura do documento HTML a primeira tag a ser inserida é a tag </a:t>
            </a:r>
            <a:r>
              <a:rPr b="1" lang="pt-BR"/>
              <a:t>&lt;html&gt; </a:t>
            </a:r>
            <a:r>
              <a:rPr lang="pt-BR"/>
              <a:t>indicando o início do documento.</a:t>
            </a:r>
            <a:endParaRPr/>
          </a:p>
          <a:p>
            <a:pPr indent="-342900" lvl="0" marL="457200" rtl="0" algn="l">
              <a:lnSpc>
                <a:spcPct val="115000"/>
              </a:lnSpc>
              <a:spcBef>
                <a:spcPts val="0"/>
              </a:spcBef>
              <a:spcAft>
                <a:spcPts val="0"/>
              </a:spcAft>
              <a:buSzPts val="1800"/>
              <a:buChar char="●"/>
            </a:pPr>
            <a:r>
              <a:rPr lang="pt-BR"/>
              <a:t>Outras duas tags obrigatórias na estrutura são </a:t>
            </a:r>
            <a:r>
              <a:rPr b="1" lang="pt-BR"/>
              <a:t>&lt;head&gt;</a:t>
            </a:r>
            <a:r>
              <a:rPr lang="pt-BR"/>
              <a:t> e </a:t>
            </a:r>
            <a:r>
              <a:rPr b="1" lang="pt-BR"/>
              <a:t>&lt;body&gt;</a:t>
            </a:r>
            <a:endParaRPr b="1"/>
          </a:p>
          <a:p>
            <a:pPr indent="0" lvl="0" marL="0" rtl="0" algn="l">
              <a:lnSpc>
                <a:spcPct val="115000"/>
              </a:lnSpc>
              <a:spcBef>
                <a:spcPts val="1600"/>
              </a:spcBef>
              <a:spcAft>
                <a:spcPts val="0"/>
              </a:spcAft>
              <a:buClr>
                <a:schemeClr val="dk1"/>
              </a:buClr>
              <a:buSzPts val="1100"/>
              <a:buFont typeface="Arial"/>
              <a:buNone/>
            </a:pPr>
            <a:r>
              <a:rPr lang="pt-BR">
                <a:solidFill>
                  <a:srgbClr val="0000CD"/>
                </a:solidFill>
                <a:latin typeface="Courier New"/>
                <a:ea typeface="Courier New"/>
                <a:cs typeface="Courier New"/>
                <a:sym typeface="Courier New"/>
              </a:rPr>
              <a:t>&lt;</a:t>
            </a:r>
            <a:r>
              <a:rPr lang="pt-BR">
                <a:solidFill>
                  <a:srgbClr val="A52A2A"/>
                </a:solidFill>
                <a:latin typeface="Courier New"/>
                <a:ea typeface="Courier New"/>
                <a:cs typeface="Courier New"/>
                <a:sym typeface="Courier New"/>
              </a:rPr>
              <a:t>html</a:t>
            </a:r>
            <a:r>
              <a:rPr lang="pt-BR">
                <a:solidFill>
                  <a:srgbClr val="0000CD"/>
                </a:solidFill>
                <a:latin typeface="Courier New"/>
                <a:ea typeface="Courier New"/>
                <a:cs typeface="Courier New"/>
                <a:sym typeface="Courier New"/>
              </a:rPr>
              <a:t>&gt;</a:t>
            </a:r>
            <a:endParaRPr>
              <a:solidFill>
                <a:schemeClr val="dk1"/>
              </a:solidFill>
              <a:latin typeface="Courier New"/>
              <a:ea typeface="Courier New"/>
              <a:cs typeface="Courier New"/>
              <a:sym typeface="Courier New"/>
            </a:endParaRPr>
          </a:p>
          <a:p>
            <a:pPr indent="457200" lvl="0" marL="0" rtl="0" algn="l">
              <a:lnSpc>
                <a:spcPct val="115000"/>
              </a:lnSpc>
              <a:spcBef>
                <a:spcPts val="1600"/>
              </a:spcBef>
              <a:spcAft>
                <a:spcPts val="0"/>
              </a:spcAft>
              <a:buClr>
                <a:schemeClr val="dk1"/>
              </a:buClr>
              <a:buSzPts val="1100"/>
              <a:buFont typeface="Arial"/>
              <a:buNone/>
            </a:pPr>
            <a:r>
              <a:rPr lang="pt-BR">
                <a:solidFill>
                  <a:srgbClr val="0000CD"/>
                </a:solidFill>
                <a:latin typeface="Courier New"/>
                <a:ea typeface="Courier New"/>
                <a:cs typeface="Courier New"/>
                <a:sym typeface="Courier New"/>
              </a:rPr>
              <a:t>&lt;</a:t>
            </a:r>
            <a:r>
              <a:rPr lang="pt-BR">
                <a:solidFill>
                  <a:srgbClr val="A52A2A"/>
                </a:solidFill>
                <a:latin typeface="Courier New"/>
                <a:ea typeface="Courier New"/>
                <a:cs typeface="Courier New"/>
                <a:sym typeface="Courier New"/>
              </a:rPr>
              <a:t>head</a:t>
            </a:r>
            <a:r>
              <a:rPr lang="pt-BR">
                <a:solidFill>
                  <a:srgbClr val="0000CD"/>
                </a:solidFill>
                <a:latin typeface="Courier New"/>
                <a:ea typeface="Courier New"/>
                <a:cs typeface="Courier New"/>
                <a:sym typeface="Courier New"/>
              </a:rPr>
              <a:t>&gt;&lt;</a:t>
            </a:r>
            <a:r>
              <a:rPr lang="pt-BR">
                <a:solidFill>
                  <a:srgbClr val="A52A2A"/>
                </a:solidFill>
                <a:latin typeface="Courier New"/>
                <a:ea typeface="Courier New"/>
                <a:cs typeface="Courier New"/>
                <a:sym typeface="Courier New"/>
              </a:rPr>
              <a:t>/head</a:t>
            </a:r>
            <a:r>
              <a:rPr lang="pt-BR">
                <a:solidFill>
                  <a:srgbClr val="0000CD"/>
                </a:solidFill>
                <a:latin typeface="Courier New"/>
                <a:ea typeface="Courier New"/>
                <a:cs typeface="Courier New"/>
                <a:sym typeface="Courier New"/>
              </a:rPr>
              <a:t>&gt;</a:t>
            </a:r>
            <a:endParaRPr>
              <a:solidFill>
                <a:srgbClr val="0000CD"/>
              </a:solidFill>
              <a:latin typeface="Courier New"/>
              <a:ea typeface="Courier New"/>
              <a:cs typeface="Courier New"/>
              <a:sym typeface="Courier New"/>
            </a:endParaRPr>
          </a:p>
          <a:p>
            <a:pPr indent="457200" lvl="0" marL="0" rtl="0" algn="l">
              <a:lnSpc>
                <a:spcPct val="115000"/>
              </a:lnSpc>
              <a:spcBef>
                <a:spcPts val="1600"/>
              </a:spcBef>
              <a:spcAft>
                <a:spcPts val="0"/>
              </a:spcAft>
              <a:buClr>
                <a:schemeClr val="dk1"/>
              </a:buClr>
              <a:buSzPts val="1100"/>
              <a:buFont typeface="Arial"/>
              <a:buNone/>
            </a:pPr>
            <a:r>
              <a:rPr lang="pt-BR">
                <a:solidFill>
                  <a:srgbClr val="0000CD"/>
                </a:solidFill>
                <a:latin typeface="Courier New"/>
                <a:ea typeface="Courier New"/>
                <a:cs typeface="Courier New"/>
                <a:sym typeface="Courier New"/>
              </a:rPr>
              <a:t>&lt;</a:t>
            </a:r>
            <a:r>
              <a:rPr lang="pt-BR">
                <a:solidFill>
                  <a:srgbClr val="A52A2A"/>
                </a:solidFill>
                <a:latin typeface="Courier New"/>
                <a:ea typeface="Courier New"/>
                <a:cs typeface="Courier New"/>
                <a:sym typeface="Courier New"/>
              </a:rPr>
              <a:t>body</a:t>
            </a:r>
            <a:r>
              <a:rPr lang="pt-BR">
                <a:solidFill>
                  <a:srgbClr val="0000CD"/>
                </a:solidFill>
                <a:latin typeface="Courier New"/>
                <a:ea typeface="Courier New"/>
                <a:cs typeface="Courier New"/>
                <a:sym typeface="Courier New"/>
              </a:rPr>
              <a:t>&gt;&lt;</a:t>
            </a:r>
            <a:r>
              <a:rPr lang="pt-BR">
                <a:solidFill>
                  <a:srgbClr val="A52A2A"/>
                </a:solidFill>
                <a:latin typeface="Courier New"/>
                <a:ea typeface="Courier New"/>
                <a:cs typeface="Courier New"/>
                <a:sym typeface="Courier New"/>
              </a:rPr>
              <a:t>/body</a:t>
            </a:r>
            <a:r>
              <a:rPr lang="pt-BR">
                <a:solidFill>
                  <a:srgbClr val="0000CD"/>
                </a:solidFill>
                <a:latin typeface="Courier New"/>
                <a:ea typeface="Courier New"/>
                <a:cs typeface="Courier New"/>
                <a:sym typeface="Courier New"/>
              </a:rPr>
              <a:t>&gt;</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pt-BR">
                <a:solidFill>
                  <a:srgbClr val="0000CD"/>
                </a:solidFill>
                <a:latin typeface="Courier New"/>
                <a:ea typeface="Courier New"/>
                <a:cs typeface="Courier New"/>
                <a:sym typeface="Courier New"/>
              </a:rPr>
              <a:t>&lt;</a:t>
            </a:r>
            <a:r>
              <a:rPr lang="pt-BR">
                <a:solidFill>
                  <a:srgbClr val="A52A2A"/>
                </a:solidFill>
                <a:latin typeface="Courier New"/>
                <a:ea typeface="Courier New"/>
                <a:cs typeface="Courier New"/>
                <a:sym typeface="Courier New"/>
              </a:rPr>
              <a:t>/html</a:t>
            </a:r>
            <a:r>
              <a:rPr lang="pt-BR">
                <a:solidFill>
                  <a:srgbClr val="0000CD"/>
                </a:solidFill>
                <a:latin typeface="Courier New"/>
                <a:ea typeface="Courier New"/>
                <a:cs typeface="Courier New"/>
                <a:sym typeface="Courier New"/>
              </a:rPr>
              <a:t>&gt;</a:t>
            </a:r>
            <a:endParaRPr b="1"/>
          </a:p>
        </p:txBody>
      </p:sp>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8" name="Shape 1238"/>
        <p:cNvGrpSpPr/>
        <p:nvPr/>
      </p:nvGrpSpPr>
      <p:grpSpPr>
        <a:xfrm>
          <a:off x="0" y="0"/>
          <a:ext cx="0" cy="0"/>
          <a:chOff x="0" y="0"/>
          <a:chExt cx="0" cy="0"/>
        </a:xfrm>
      </p:grpSpPr>
      <p:sp>
        <p:nvSpPr>
          <p:cNvPr id="1239" name="Google Shape;1239;p19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800"/>
              </a:spcBef>
              <a:spcAft>
                <a:spcPts val="0"/>
              </a:spcAft>
              <a:buSzPct val="98765"/>
              <a:buNone/>
            </a:pPr>
            <a:r>
              <a:rPr lang="pt-BR" sz="3150" u="sng">
                <a:solidFill>
                  <a:schemeClr val="hlink"/>
                </a:solidFill>
                <a:highlight>
                  <a:srgbClr val="FFFFFF"/>
                </a:highlight>
                <a:hlinkClick r:id="rId3"/>
              </a:rPr>
              <a:t>Layout CSS - A propriedade position</a:t>
            </a:r>
            <a:endParaRPr sz="3150">
              <a:highlight>
                <a:srgbClr val="FFFFFF"/>
              </a:highlight>
            </a:endParaRPr>
          </a:p>
          <a:p>
            <a:pPr indent="0" lvl="0" marL="0" rtl="0" algn="l">
              <a:lnSpc>
                <a:spcPct val="100000"/>
              </a:lnSpc>
              <a:spcBef>
                <a:spcPts val="800"/>
              </a:spcBef>
              <a:spcAft>
                <a:spcPts val="0"/>
              </a:spcAft>
              <a:buSzPct val="111111"/>
              <a:buNone/>
            </a:pPr>
            <a:r>
              <a:t/>
            </a:r>
            <a:endParaRPr/>
          </a:p>
        </p:txBody>
      </p:sp>
      <p:sp>
        <p:nvSpPr>
          <p:cNvPr id="1240" name="Google Shape;1240;p19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100"/>
              </a:spcBef>
              <a:spcAft>
                <a:spcPts val="0"/>
              </a:spcAft>
              <a:buSzPts val="1800"/>
              <a:buNone/>
            </a:pPr>
            <a:r>
              <a:rPr lang="pt-BR" sz="2000">
                <a:solidFill>
                  <a:srgbClr val="FF0000"/>
                </a:solidFill>
                <a:highlight>
                  <a:srgbClr val="FFFFFF"/>
                </a:highlight>
              </a:rPr>
              <a:t>static</a:t>
            </a:r>
            <a:endParaRPr sz="2000">
              <a:solidFill>
                <a:srgbClr val="FF0000"/>
              </a:solidFill>
              <a:highlight>
                <a:srgbClr val="FFFFFF"/>
              </a:highlight>
            </a:endParaRPr>
          </a:p>
          <a:p>
            <a:pPr indent="-342900" lvl="0" marL="457200" rtl="0" algn="l">
              <a:lnSpc>
                <a:spcPct val="115000"/>
              </a:lnSpc>
              <a:spcBef>
                <a:spcPts val="1400"/>
              </a:spcBef>
              <a:spcAft>
                <a:spcPts val="0"/>
              </a:spcAft>
              <a:buClr>
                <a:schemeClr val="dk1"/>
              </a:buClr>
              <a:buSzPts val="1800"/>
              <a:buChar char="●"/>
            </a:pPr>
            <a:r>
              <a:rPr lang="pt-BR">
                <a:solidFill>
                  <a:schemeClr val="dk1"/>
                </a:solidFill>
                <a:highlight>
                  <a:srgbClr val="FFFFFF"/>
                </a:highlight>
              </a:rPr>
              <a:t>Os elementos HTML são posicionados estáticos por padrão.</a:t>
            </a:r>
            <a:endParaRPr>
              <a:solidFill>
                <a:schemeClr val="dk1"/>
              </a:solidFill>
              <a:highlight>
                <a:srgbClr val="FFFFFF"/>
              </a:highlight>
            </a:endParaRPr>
          </a:p>
          <a:p>
            <a:pPr indent="-342900" lvl="0" marL="457200" rtl="0" algn="l">
              <a:lnSpc>
                <a:spcPct val="115000"/>
              </a:lnSpc>
              <a:spcBef>
                <a:spcPts val="0"/>
              </a:spcBef>
              <a:spcAft>
                <a:spcPts val="0"/>
              </a:spcAft>
              <a:buClr>
                <a:schemeClr val="dk1"/>
              </a:buClr>
              <a:buSzPts val="1800"/>
              <a:buChar char="●"/>
            </a:pPr>
            <a:r>
              <a:rPr lang="pt-BR">
                <a:solidFill>
                  <a:schemeClr val="dk1"/>
                </a:solidFill>
                <a:highlight>
                  <a:srgbClr val="FFFFFF"/>
                </a:highlight>
              </a:rPr>
              <a:t>Os elementos posicionados estáticos não são afetados pelas propriedades top, bottom, left e right.</a:t>
            </a:r>
            <a:endParaRPr>
              <a:solidFill>
                <a:schemeClr val="dk1"/>
              </a:solidFill>
              <a:highlight>
                <a:srgbClr val="FFFFFF"/>
              </a:highlight>
            </a:endParaRPr>
          </a:p>
          <a:p>
            <a:pPr indent="-342900" lvl="0" marL="457200" rtl="0" algn="l">
              <a:lnSpc>
                <a:spcPct val="115000"/>
              </a:lnSpc>
              <a:spcBef>
                <a:spcPts val="0"/>
              </a:spcBef>
              <a:spcAft>
                <a:spcPts val="0"/>
              </a:spcAft>
              <a:buSzPts val="1800"/>
              <a:buChar char="●"/>
            </a:pPr>
            <a:r>
              <a:rPr lang="pt-BR">
                <a:solidFill>
                  <a:schemeClr val="dk1"/>
                </a:solidFill>
                <a:highlight>
                  <a:srgbClr val="FFFFFF"/>
                </a:highlight>
              </a:rPr>
              <a:t>Um elemento com </a:t>
            </a:r>
            <a:r>
              <a:rPr lang="pt-BR">
                <a:solidFill>
                  <a:srgbClr val="DC143C"/>
                </a:solidFill>
                <a:highlight>
                  <a:srgbClr val="FFFFFF"/>
                </a:highlight>
              </a:rPr>
              <a:t>position: static;</a:t>
            </a:r>
            <a:r>
              <a:rPr lang="pt-BR">
                <a:solidFill>
                  <a:schemeClr val="dk1"/>
                </a:solidFill>
                <a:highlight>
                  <a:srgbClr val="FFFFFF"/>
                </a:highlight>
              </a:rPr>
              <a:t>não é posicionado de nenhuma maneira especial; está sempre posicionado de acordo com o fluxo normal da página:</a:t>
            </a:r>
            <a:endParaRPr>
              <a:highlight>
                <a:srgbClr val="FFFFFF"/>
              </a:highlight>
            </a:endParaRPr>
          </a:p>
        </p:txBody>
      </p:sp>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4" name="Shape 1244"/>
        <p:cNvGrpSpPr/>
        <p:nvPr/>
      </p:nvGrpSpPr>
      <p:grpSpPr>
        <a:xfrm>
          <a:off x="0" y="0"/>
          <a:ext cx="0" cy="0"/>
          <a:chOff x="0" y="0"/>
          <a:chExt cx="0" cy="0"/>
        </a:xfrm>
      </p:grpSpPr>
      <p:sp>
        <p:nvSpPr>
          <p:cNvPr id="1245" name="Google Shape;1245;p19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800"/>
              </a:spcBef>
              <a:spcAft>
                <a:spcPts val="0"/>
              </a:spcAft>
              <a:buSzPct val="98765"/>
              <a:buNone/>
            </a:pPr>
            <a:r>
              <a:rPr lang="pt-BR" sz="3150" u="sng">
                <a:solidFill>
                  <a:schemeClr val="hlink"/>
                </a:solidFill>
                <a:highlight>
                  <a:srgbClr val="FFFFFF"/>
                </a:highlight>
                <a:hlinkClick r:id="rId3"/>
              </a:rPr>
              <a:t>Layout CSS - A propriedade position</a:t>
            </a:r>
            <a:endParaRPr sz="3150">
              <a:highlight>
                <a:srgbClr val="FFFFFF"/>
              </a:highlight>
            </a:endParaRPr>
          </a:p>
          <a:p>
            <a:pPr indent="0" lvl="0" marL="0" rtl="0" algn="l">
              <a:lnSpc>
                <a:spcPct val="100000"/>
              </a:lnSpc>
              <a:spcBef>
                <a:spcPts val="800"/>
              </a:spcBef>
              <a:spcAft>
                <a:spcPts val="0"/>
              </a:spcAft>
              <a:buSzPct val="111111"/>
              <a:buNone/>
            </a:pPr>
            <a:r>
              <a:t/>
            </a:r>
            <a:endParaRPr/>
          </a:p>
        </p:txBody>
      </p:sp>
      <p:sp>
        <p:nvSpPr>
          <p:cNvPr id="1246" name="Google Shape;1246;p19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100"/>
              </a:spcBef>
              <a:spcAft>
                <a:spcPts val="0"/>
              </a:spcAft>
              <a:buSzPts val="1800"/>
              <a:buNone/>
            </a:pPr>
            <a:r>
              <a:rPr lang="pt-BR" sz="2000">
                <a:solidFill>
                  <a:srgbClr val="FF0000"/>
                </a:solidFill>
                <a:highlight>
                  <a:srgbClr val="FFFFFF"/>
                </a:highlight>
              </a:rPr>
              <a:t>relative</a:t>
            </a:r>
            <a:endParaRPr sz="2000">
              <a:solidFill>
                <a:srgbClr val="FF0000"/>
              </a:solidFill>
              <a:highlight>
                <a:srgbClr val="FFFFFF"/>
              </a:highlight>
            </a:endParaRPr>
          </a:p>
          <a:p>
            <a:pPr indent="-342900" lvl="0" marL="457200" rtl="0" algn="l">
              <a:lnSpc>
                <a:spcPct val="115000"/>
              </a:lnSpc>
              <a:spcBef>
                <a:spcPts val="1400"/>
              </a:spcBef>
              <a:spcAft>
                <a:spcPts val="0"/>
              </a:spcAft>
              <a:buSzPts val="1800"/>
              <a:buChar char="●"/>
            </a:pPr>
            <a:r>
              <a:rPr lang="pt-BR">
                <a:solidFill>
                  <a:schemeClr val="dk1"/>
                </a:solidFill>
                <a:highlight>
                  <a:srgbClr val="FFFFFF"/>
                </a:highlight>
              </a:rPr>
              <a:t>Um elemento com </a:t>
            </a:r>
            <a:r>
              <a:rPr lang="pt-BR">
                <a:solidFill>
                  <a:srgbClr val="DC143C"/>
                </a:solidFill>
                <a:highlight>
                  <a:srgbClr val="FFFFFF"/>
                </a:highlight>
              </a:rPr>
              <a:t>position: relative;</a:t>
            </a:r>
            <a:r>
              <a:rPr lang="pt-BR">
                <a:solidFill>
                  <a:schemeClr val="dk1"/>
                </a:solidFill>
                <a:highlight>
                  <a:srgbClr val="FFFFFF"/>
                </a:highlight>
              </a:rPr>
              <a:t>está posicionado em relação à sua posição normal.</a:t>
            </a:r>
            <a:endParaRPr>
              <a:solidFill>
                <a:schemeClr val="dk1"/>
              </a:solidFill>
              <a:highlight>
                <a:srgbClr val="FFFFFF"/>
              </a:highlight>
            </a:endParaRPr>
          </a:p>
          <a:p>
            <a:pPr indent="-342900" lvl="0" marL="457200" rtl="0" algn="l">
              <a:lnSpc>
                <a:spcPct val="115000"/>
              </a:lnSpc>
              <a:spcBef>
                <a:spcPts val="0"/>
              </a:spcBef>
              <a:spcAft>
                <a:spcPts val="0"/>
              </a:spcAft>
              <a:buSzPts val="1800"/>
              <a:buChar char="●"/>
            </a:pPr>
            <a:r>
              <a:rPr lang="pt-BR">
                <a:solidFill>
                  <a:schemeClr val="dk1"/>
                </a:solidFill>
                <a:highlight>
                  <a:srgbClr val="FFFFFF"/>
                </a:highlight>
              </a:rPr>
              <a:t>Definir as propriedades top, right, bottom e left de um elemento relativamente posicionado fará com que ele seja ajustado para longe de sua posição normal. Outro conteúdo não será ajustado para caber em qualquer lacuna deixada pelo elemento.</a:t>
            </a:r>
            <a:endParaRPr>
              <a:highlight>
                <a:srgbClr val="FFFFFF"/>
              </a:highlight>
            </a:endParaRPr>
          </a:p>
        </p:txBody>
      </p:sp>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0" name="Shape 1250"/>
        <p:cNvGrpSpPr/>
        <p:nvPr/>
      </p:nvGrpSpPr>
      <p:grpSpPr>
        <a:xfrm>
          <a:off x="0" y="0"/>
          <a:ext cx="0" cy="0"/>
          <a:chOff x="0" y="0"/>
          <a:chExt cx="0" cy="0"/>
        </a:xfrm>
      </p:grpSpPr>
      <p:sp>
        <p:nvSpPr>
          <p:cNvPr id="1251" name="Google Shape;1251;p19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800"/>
              </a:spcBef>
              <a:spcAft>
                <a:spcPts val="0"/>
              </a:spcAft>
              <a:buSzPct val="98765"/>
              <a:buNone/>
            </a:pPr>
            <a:r>
              <a:rPr lang="pt-BR" sz="3150" u="sng">
                <a:solidFill>
                  <a:schemeClr val="hlink"/>
                </a:solidFill>
                <a:highlight>
                  <a:srgbClr val="FFFFFF"/>
                </a:highlight>
                <a:hlinkClick r:id="rId3"/>
              </a:rPr>
              <a:t>Layout CSS - A propriedade position</a:t>
            </a:r>
            <a:endParaRPr sz="3150">
              <a:highlight>
                <a:srgbClr val="FFFFFF"/>
              </a:highlight>
            </a:endParaRPr>
          </a:p>
          <a:p>
            <a:pPr indent="0" lvl="0" marL="0" rtl="0" algn="l">
              <a:lnSpc>
                <a:spcPct val="100000"/>
              </a:lnSpc>
              <a:spcBef>
                <a:spcPts val="800"/>
              </a:spcBef>
              <a:spcAft>
                <a:spcPts val="0"/>
              </a:spcAft>
              <a:buSzPct val="111111"/>
              <a:buNone/>
            </a:pPr>
            <a:r>
              <a:t/>
            </a:r>
            <a:endParaRPr/>
          </a:p>
        </p:txBody>
      </p:sp>
      <p:sp>
        <p:nvSpPr>
          <p:cNvPr id="1252" name="Google Shape;1252;p19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100"/>
              </a:spcBef>
              <a:spcAft>
                <a:spcPts val="0"/>
              </a:spcAft>
              <a:buSzPts val="1800"/>
              <a:buNone/>
            </a:pPr>
            <a:r>
              <a:rPr lang="pt-BR" sz="2150">
                <a:solidFill>
                  <a:srgbClr val="FF0000"/>
                </a:solidFill>
                <a:highlight>
                  <a:srgbClr val="FFFFFF"/>
                </a:highlight>
              </a:rPr>
              <a:t>fixed</a:t>
            </a:r>
            <a:endParaRPr sz="2150">
              <a:solidFill>
                <a:srgbClr val="FF0000"/>
              </a:solidFill>
              <a:highlight>
                <a:srgbClr val="FFFFFF"/>
              </a:highlight>
            </a:endParaRPr>
          </a:p>
          <a:p>
            <a:pPr indent="-342900" lvl="0" marL="457200" rtl="0" algn="l">
              <a:lnSpc>
                <a:spcPct val="115000"/>
              </a:lnSpc>
              <a:spcBef>
                <a:spcPts val="1400"/>
              </a:spcBef>
              <a:spcAft>
                <a:spcPts val="0"/>
              </a:spcAft>
              <a:buSzPts val="1800"/>
              <a:buChar char="●"/>
            </a:pPr>
            <a:r>
              <a:rPr lang="pt-BR">
                <a:solidFill>
                  <a:schemeClr val="dk1"/>
                </a:solidFill>
                <a:highlight>
                  <a:srgbClr val="FFFFFF"/>
                </a:highlight>
              </a:rPr>
              <a:t>Um elemento com </a:t>
            </a:r>
            <a:r>
              <a:rPr lang="pt-BR">
                <a:solidFill>
                  <a:srgbClr val="DC143C"/>
                </a:solidFill>
                <a:highlight>
                  <a:srgbClr val="FFFFFF"/>
                </a:highlight>
              </a:rPr>
              <a:t>position: fixed;</a:t>
            </a:r>
            <a:r>
              <a:rPr lang="pt-BR">
                <a:solidFill>
                  <a:schemeClr val="dk1"/>
                </a:solidFill>
                <a:highlight>
                  <a:srgbClr val="FFFFFF"/>
                </a:highlight>
              </a:rPr>
              <a:t>é posicionado em relação à janela de visualização, o que significa que ele sempre permanece no mesmo lugar, mesmo se a página for rolada. As propriedades top, right, bottom e left são usadas para posicionar o elemento.</a:t>
            </a:r>
            <a:endParaRPr>
              <a:solidFill>
                <a:schemeClr val="dk1"/>
              </a:solidFill>
              <a:highlight>
                <a:srgbClr val="FFFFFF"/>
              </a:highlight>
            </a:endParaRPr>
          </a:p>
          <a:p>
            <a:pPr indent="-342900" lvl="0" marL="457200" rtl="0" algn="l">
              <a:lnSpc>
                <a:spcPct val="115000"/>
              </a:lnSpc>
              <a:spcBef>
                <a:spcPts val="0"/>
              </a:spcBef>
              <a:spcAft>
                <a:spcPts val="0"/>
              </a:spcAft>
              <a:buSzPts val="1800"/>
              <a:buChar char="●"/>
            </a:pPr>
            <a:r>
              <a:rPr lang="pt-BR">
                <a:solidFill>
                  <a:schemeClr val="dk1"/>
                </a:solidFill>
                <a:highlight>
                  <a:srgbClr val="FFFFFF"/>
                </a:highlight>
              </a:rPr>
              <a:t>Um elemento fixo não deixa uma lacuna na página onde normalmente estaria localizado.</a:t>
            </a:r>
            <a:endParaRPr>
              <a:highlight>
                <a:srgbClr val="FFFFFF"/>
              </a:highlight>
            </a:endParaRP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6" name="Shape 1256"/>
        <p:cNvGrpSpPr/>
        <p:nvPr/>
      </p:nvGrpSpPr>
      <p:grpSpPr>
        <a:xfrm>
          <a:off x="0" y="0"/>
          <a:ext cx="0" cy="0"/>
          <a:chOff x="0" y="0"/>
          <a:chExt cx="0" cy="0"/>
        </a:xfrm>
      </p:grpSpPr>
      <p:sp>
        <p:nvSpPr>
          <p:cNvPr id="1257" name="Google Shape;1257;p19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800"/>
              </a:spcBef>
              <a:spcAft>
                <a:spcPts val="0"/>
              </a:spcAft>
              <a:buSzPct val="98765"/>
              <a:buNone/>
            </a:pPr>
            <a:r>
              <a:rPr lang="pt-BR" sz="3150" u="sng">
                <a:solidFill>
                  <a:schemeClr val="hlink"/>
                </a:solidFill>
                <a:highlight>
                  <a:srgbClr val="FFFFFF"/>
                </a:highlight>
                <a:hlinkClick r:id="rId3"/>
              </a:rPr>
              <a:t>Layout CSS - A propriedade position</a:t>
            </a:r>
            <a:endParaRPr sz="3150">
              <a:highlight>
                <a:srgbClr val="FFFFFF"/>
              </a:highlight>
            </a:endParaRPr>
          </a:p>
          <a:p>
            <a:pPr indent="0" lvl="0" marL="0" rtl="0" algn="l">
              <a:lnSpc>
                <a:spcPct val="100000"/>
              </a:lnSpc>
              <a:spcBef>
                <a:spcPts val="800"/>
              </a:spcBef>
              <a:spcAft>
                <a:spcPts val="0"/>
              </a:spcAft>
              <a:buSzPct val="111111"/>
              <a:buNone/>
            </a:pPr>
            <a:r>
              <a:t/>
            </a:r>
            <a:endParaRPr/>
          </a:p>
        </p:txBody>
      </p:sp>
      <p:sp>
        <p:nvSpPr>
          <p:cNvPr id="1258" name="Google Shape;1258;p19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1100"/>
              </a:spcBef>
              <a:spcAft>
                <a:spcPts val="0"/>
              </a:spcAft>
              <a:buSzPts val="1800"/>
              <a:buNone/>
            </a:pPr>
            <a:r>
              <a:rPr lang="pt-BR" sz="2150">
                <a:solidFill>
                  <a:srgbClr val="FF0000"/>
                </a:solidFill>
                <a:highlight>
                  <a:srgbClr val="FFFFFF"/>
                </a:highlight>
              </a:rPr>
              <a:t>absolute</a:t>
            </a:r>
            <a:endParaRPr sz="2150">
              <a:solidFill>
                <a:srgbClr val="FF0000"/>
              </a:solidFill>
              <a:highlight>
                <a:srgbClr val="FFFFFF"/>
              </a:highlight>
            </a:endParaRPr>
          </a:p>
          <a:p>
            <a:pPr indent="-355600" lvl="0" marL="457200" rtl="0" algn="l">
              <a:lnSpc>
                <a:spcPct val="115000"/>
              </a:lnSpc>
              <a:spcBef>
                <a:spcPts val="1400"/>
              </a:spcBef>
              <a:spcAft>
                <a:spcPts val="0"/>
              </a:spcAft>
              <a:buSzPts val="2000"/>
              <a:buChar char="●"/>
            </a:pPr>
            <a:r>
              <a:rPr lang="pt-BR" sz="2000">
                <a:solidFill>
                  <a:schemeClr val="dk1"/>
                </a:solidFill>
                <a:highlight>
                  <a:srgbClr val="FFFFFF"/>
                </a:highlight>
              </a:rPr>
              <a:t>Um elemento com </a:t>
            </a:r>
            <a:r>
              <a:rPr lang="pt-BR" sz="2000">
                <a:solidFill>
                  <a:srgbClr val="DC143C"/>
                </a:solidFill>
                <a:highlight>
                  <a:srgbClr val="FFFFFF"/>
                </a:highlight>
              </a:rPr>
              <a:t>position: absolute;</a:t>
            </a:r>
            <a:r>
              <a:rPr lang="pt-BR" sz="2000">
                <a:solidFill>
                  <a:schemeClr val="dk1"/>
                </a:solidFill>
                <a:highlight>
                  <a:srgbClr val="FFFFFF"/>
                </a:highlight>
              </a:rPr>
              <a:t>é posicionado em relação ao ancestral posicionado mais próximo (em vez de posicionado em relação à janela de visualização, como fixo).</a:t>
            </a:r>
            <a:endParaRPr sz="2000">
              <a:solidFill>
                <a:schemeClr val="dk1"/>
              </a:solidFill>
              <a:highlight>
                <a:srgbClr val="FFFFFF"/>
              </a:highlight>
            </a:endParaRPr>
          </a:p>
          <a:p>
            <a:pPr indent="-355600" lvl="0" marL="457200" rtl="0" algn="l">
              <a:lnSpc>
                <a:spcPct val="115000"/>
              </a:lnSpc>
              <a:spcBef>
                <a:spcPts val="0"/>
              </a:spcBef>
              <a:spcAft>
                <a:spcPts val="0"/>
              </a:spcAft>
              <a:buSzPts val="2000"/>
              <a:buChar char="●"/>
            </a:pPr>
            <a:r>
              <a:rPr lang="pt-BR" sz="2000">
                <a:solidFill>
                  <a:schemeClr val="dk1"/>
                </a:solidFill>
                <a:highlight>
                  <a:srgbClr val="FFFFFF"/>
                </a:highlight>
              </a:rPr>
              <a:t>Contudo; se um elemento posicionado de forma absoluta não tiver ancestrais posicionados, ele usará o corpo do documento e se moverá junto com a rolagem da página.</a:t>
            </a:r>
            <a:endParaRPr sz="2000">
              <a:solidFill>
                <a:schemeClr val="dk1"/>
              </a:solidFill>
              <a:highlight>
                <a:srgbClr val="FFFFFF"/>
              </a:highlight>
            </a:endParaRPr>
          </a:p>
          <a:p>
            <a:pPr indent="0" lvl="0" marL="457200" rtl="0" algn="l">
              <a:lnSpc>
                <a:spcPct val="115000"/>
              </a:lnSpc>
              <a:spcBef>
                <a:spcPts val="1400"/>
              </a:spcBef>
              <a:spcAft>
                <a:spcPts val="1400"/>
              </a:spcAft>
              <a:buSzPts val="1800"/>
              <a:buNone/>
            </a:pPr>
            <a:r>
              <a:rPr b="1" lang="pt-BR">
                <a:solidFill>
                  <a:schemeClr val="dk1"/>
                </a:solidFill>
                <a:highlight>
                  <a:srgbClr val="FFFFFF"/>
                </a:highlight>
              </a:rPr>
              <a:t>Nota</a:t>
            </a:r>
            <a:r>
              <a:rPr lang="pt-BR">
                <a:solidFill>
                  <a:schemeClr val="dk1"/>
                </a:solidFill>
                <a:highlight>
                  <a:srgbClr val="FFFFFF"/>
                </a:highlight>
              </a:rPr>
              <a:t>: Elementos posicionados absolutos são removidos do fluxo normal e podem sobrepor elementos.</a:t>
            </a:r>
            <a:endParaRPr>
              <a:solidFill>
                <a:schemeClr val="dk1"/>
              </a:solidFill>
              <a:highlight>
                <a:srgbClr val="FFFFFF"/>
              </a:highlight>
            </a:endParaRPr>
          </a:p>
        </p:txBody>
      </p:sp>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2" name="Shape 1262"/>
        <p:cNvGrpSpPr/>
        <p:nvPr/>
      </p:nvGrpSpPr>
      <p:grpSpPr>
        <a:xfrm>
          <a:off x="0" y="0"/>
          <a:ext cx="0" cy="0"/>
          <a:chOff x="0" y="0"/>
          <a:chExt cx="0" cy="0"/>
        </a:xfrm>
      </p:grpSpPr>
      <p:sp>
        <p:nvSpPr>
          <p:cNvPr id="1263" name="Google Shape;1263;p19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Exercícios Sugeridos</a:t>
            </a:r>
            <a:endParaRPr/>
          </a:p>
        </p:txBody>
      </p:sp>
      <p:sp>
        <p:nvSpPr>
          <p:cNvPr id="1264" name="Google Shape;1264;p19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pt-BR" u="sng">
                <a:solidFill>
                  <a:schemeClr val="hlink"/>
                </a:solidFill>
                <a:hlinkClick r:id="rId3"/>
              </a:rPr>
              <a:t>https://www.w3schools.com/css/exercise.asp</a:t>
            </a:r>
            <a:endParaRPr/>
          </a:p>
          <a:p>
            <a:pPr indent="-342900" lvl="0" marL="457200" rtl="0" algn="l">
              <a:lnSpc>
                <a:spcPct val="115000"/>
              </a:lnSpc>
              <a:spcBef>
                <a:spcPts val="1200"/>
              </a:spcBef>
              <a:spcAft>
                <a:spcPts val="0"/>
              </a:spcAft>
              <a:buSzPts val="1800"/>
              <a:buChar char="●"/>
            </a:pPr>
            <a:r>
              <a:rPr lang="pt-BR"/>
              <a:t>CSS Positioning</a:t>
            </a:r>
            <a:endParaRPr/>
          </a:p>
        </p:txBody>
      </p:sp>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8" name="Shape 1268"/>
        <p:cNvGrpSpPr/>
        <p:nvPr/>
      </p:nvGrpSpPr>
      <p:grpSpPr>
        <a:xfrm>
          <a:off x="0" y="0"/>
          <a:ext cx="0" cy="0"/>
          <a:chOff x="0" y="0"/>
          <a:chExt cx="0" cy="0"/>
        </a:xfrm>
      </p:grpSpPr>
      <p:sp>
        <p:nvSpPr>
          <p:cNvPr id="1269" name="Google Shape;1269;p19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800"/>
              </a:spcBef>
              <a:spcAft>
                <a:spcPts val="0"/>
              </a:spcAft>
              <a:buClr>
                <a:schemeClr val="dk1"/>
              </a:buClr>
              <a:buSzPct val="34920"/>
              <a:buFont typeface="Arial"/>
              <a:buNone/>
            </a:pPr>
            <a:r>
              <a:rPr lang="pt-BR" sz="3150" u="sng">
                <a:solidFill>
                  <a:schemeClr val="hlink"/>
                </a:solidFill>
                <a:highlight>
                  <a:srgbClr val="FFFFFF"/>
                </a:highlight>
                <a:hlinkClick r:id="rId3"/>
              </a:rPr>
              <a:t>Layout CSS - A propriedade z-index</a:t>
            </a:r>
            <a:endParaRPr sz="3150">
              <a:highlight>
                <a:srgbClr val="FFFFFF"/>
              </a:highlight>
            </a:endParaRPr>
          </a:p>
          <a:p>
            <a:pPr indent="0" lvl="0" marL="0" rtl="0" algn="l">
              <a:lnSpc>
                <a:spcPct val="100000"/>
              </a:lnSpc>
              <a:spcBef>
                <a:spcPts val="800"/>
              </a:spcBef>
              <a:spcAft>
                <a:spcPts val="0"/>
              </a:spcAft>
              <a:buSzPct val="111111"/>
              <a:buNone/>
            </a:pPr>
            <a:r>
              <a:t/>
            </a:r>
            <a:endParaRPr/>
          </a:p>
        </p:txBody>
      </p:sp>
      <p:sp>
        <p:nvSpPr>
          <p:cNvPr id="1270" name="Google Shape;1270;p19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pt-BR">
                <a:solidFill>
                  <a:schemeClr val="dk1"/>
                </a:solidFill>
                <a:highlight>
                  <a:srgbClr val="FFFFFF"/>
                </a:highlight>
              </a:rPr>
              <a:t>A propriedade </a:t>
            </a:r>
            <a:r>
              <a:rPr lang="pt-BR">
                <a:solidFill>
                  <a:srgbClr val="DC143C"/>
                </a:solidFill>
              </a:rPr>
              <a:t>z-index</a:t>
            </a:r>
            <a:r>
              <a:rPr lang="pt-BR">
                <a:solidFill>
                  <a:schemeClr val="dk1"/>
                </a:solidFill>
                <a:highlight>
                  <a:srgbClr val="FFFFFF"/>
                </a:highlight>
              </a:rPr>
              <a:t> especifica a ordem da pilha de um elemento.</a:t>
            </a:r>
            <a:endParaRPr>
              <a:solidFill>
                <a:schemeClr val="dk1"/>
              </a:solidFill>
              <a:highlight>
                <a:srgbClr val="FFFFFF"/>
              </a:highlight>
            </a:endParaRPr>
          </a:p>
          <a:p>
            <a:pPr indent="-342900" lvl="0" marL="457200" rtl="0" algn="l">
              <a:lnSpc>
                <a:spcPct val="115000"/>
              </a:lnSpc>
              <a:spcBef>
                <a:spcPts val="0"/>
              </a:spcBef>
              <a:spcAft>
                <a:spcPts val="0"/>
              </a:spcAft>
              <a:buClr>
                <a:schemeClr val="dk1"/>
              </a:buClr>
              <a:buSzPts val="1800"/>
              <a:buChar char="●"/>
            </a:pPr>
            <a:r>
              <a:rPr lang="pt-BR">
                <a:solidFill>
                  <a:schemeClr val="dk1"/>
                </a:solidFill>
                <a:highlight>
                  <a:srgbClr val="FFFFFF"/>
                </a:highlight>
              </a:rPr>
              <a:t>A propriedade </a:t>
            </a:r>
            <a:r>
              <a:rPr lang="pt-BR">
                <a:solidFill>
                  <a:srgbClr val="DC143C"/>
                </a:solidFill>
                <a:highlight>
                  <a:srgbClr val="FFFFFF"/>
                </a:highlight>
              </a:rPr>
              <a:t>z-index</a:t>
            </a:r>
            <a:r>
              <a:rPr lang="pt-BR">
                <a:solidFill>
                  <a:schemeClr val="dk1"/>
                </a:solidFill>
                <a:highlight>
                  <a:srgbClr val="FFFFFF"/>
                </a:highlight>
              </a:rPr>
              <a:t> especifica a ordem da pilha de um elemento (qual elemento deve ser colocado na frente ou atrás dos outros).</a:t>
            </a:r>
            <a:endParaRPr>
              <a:solidFill>
                <a:schemeClr val="dk1"/>
              </a:solidFill>
              <a:highlight>
                <a:srgbClr val="FFFFFF"/>
              </a:highlight>
            </a:endParaRPr>
          </a:p>
          <a:p>
            <a:pPr indent="-342900" lvl="0" marL="457200" rtl="0" algn="l">
              <a:lnSpc>
                <a:spcPct val="115000"/>
              </a:lnSpc>
              <a:spcBef>
                <a:spcPts val="0"/>
              </a:spcBef>
              <a:spcAft>
                <a:spcPts val="0"/>
              </a:spcAft>
              <a:buClr>
                <a:schemeClr val="dk1"/>
              </a:buClr>
              <a:buSzPts val="1800"/>
              <a:buChar char="●"/>
            </a:pPr>
            <a:r>
              <a:rPr lang="pt-BR">
                <a:solidFill>
                  <a:schemeClr val="dk1"/>
                </a:solidFill>
                <a:highlight>
                  <a:srgbClr val="FFFFFF"/>
                </a:highlight>
              </a:rPr>
              <a:t>Um elemento pode ter uma ordem de empilhamento positiva ou negativa:</a:t>
            </a:r>
            <a:endParaRPr>
              <a:solidFill>
                <a:schemeClr val="dk1"/>
              </a:solidFill>
              <a:highlight>
                <a:srgbClr val="FFFFFF"/>
              </a:highlight>
            </a:endParaRPr>
          </a:p>
          <a:p>
            <a:pPr indent="0" lvl="0" marL="0" rtl="0" algn="l">
              <a:lnSpc>
                <a:spcPct val="115000"/>
              </a:lnSpc>
              <a:spcBef>
                <a:spcPts val="1400"/>
              </a:spcBef>
              <a:spcAft>
                <a:spcPts val="0"/>
              </a:spcAft>
              <a:buSzPts val="1800"/>
              <a:buNone/>
            </a:pPr>
            <a:r>
              <a:t/>
            </a:r>
            <a:endParaRPr>
              <a:solidFill>
                <a:schemeClr val="dk1"/>
              </a:solidFill>
              <a:highlight>
                <a:srgbClr val="FFFFFF"/>
              </a:highlight>
            </a:endParaRPr>
          </a:p>
          <a:p>
            <a:pPr indent="0" lvl="0" marL="0" rtl="0" algn="l">
              <a:lnSpc>
                <a:spcPct val="115000"/>
              </a:lnSpc>
              <a:spcBef>
                <a:spcPts val="1400"/>
              </a:spcBef>
              <a:spcAft>
                <a:spcPts val="0"/>
              </a:spcAft>
              <a:buSzPts val="1800"/>
              <a:buNone/>
            </a:pPr>
            <a:r>
              <a:rPr b="1" lang="pt-BR" sz="1600">
                <a:solidFill>
                  <a:schemeClr val="dk1"/>
                </a:solidFill>
                <a:highlight>
                  <a:srgbClr val="FFFFFF"/>
                </a:highlight>
              </a:rPr>
              <a:t>Nota</a:t>
            </a:r>
            <a:r>
              <a:rPr lang="pt-BR" sz="1600">
                <a:solidFill>
                  <a:schemeClr val="dk1"/>
                </a:solidFill>
                <a:highlight>
                  <a:srgbClr val="FFFFFF"/>
                </a:highlight>
              </a:rPr>
              <a:t>: </a:t>
            </a:r>
            <a:r>
              <a:rPr lang="pt-BR" sz="1600">
                <a:solidFill>
                  <a:srgbClr val="DC143C"/>
                </a:solidFill>
              </a:rPr>
              <a:t>z-index</a:t>
            </a:r>
            <a:r>
              <a:rPr lang="pt-BR" sz="1600">
                <a:solidFill>
                  <a:schemeClr val="dk1"/>
                </a:solidFill>
                <a:highlight>
                  <a:srgbClr val="FFFFFF"/>
                </a:highlight>
              </a:rPr>
              <a:t> só funciona em </a:t>
            </a:r>
            <a:r>
              <a:rPr lang="pt-BR" sz="1600" u="sng">
                <a:solidFill>
                  <a:schemeClr val="hlink"/>
                </a:solidFill>
                <a:highlight>
                  <a:srgbClr val="FFFFFF"/>
                </a:highlight>
                <a:hlinkClick r:id="rId4"/>
              </a:rPr>
              <a:t>elementos posicionados</a:t>
            </a:r>
            <a:r>
              <a:rPr lang="pt-BR" sz="1600">
                <a:solidFill>
                  <a:schemeClr val="dk1"/>
                </a:solidFill>
                <a:highlight>
                  <a:srgbClr val="FFFFFF"/>
                </a:highlight>
              </a:rPr>
              <a:t> (position: absolute, position: relative, position: fixed ou position: sticky) e </a:t>
            </a:r>
            <a:r>
              <a:rPr lang="pt-BR" sz="1600" u="sng">
                <a:solidFill>
                  <a:schemeClr val="hlink"/>
                </a:solidFill>
                <a:highlight>
                  <a:srgbClr val="FFFFFF"/>
                </a:highlight>
                <a:hlinkClick r:id="rId5"/>
              </a:rPr>
              <a:t>itens flexíveis</a:t>
            </a:r>
            <a:r>
              <a:rPr lang="pt-BR" sz="1600">
                <a:solidFill>
                  <a:schemeClr val="dk1"/>
                </a:solidFill>
                <a:highlight>
                  <a:srgbClr val="FFFFFF"/>
                </a:highlight>
              </a:rPr>
              <a:t> (elementos que são filhos diretos de display: flex).</a:t>
            </a:r>
            <a:endParaRPr sz="1600">
              <a:solidFill>
                <a:schemeClr val="dk1"/>
              </a:solidFill>
              <a:highlight>
                <a:srgbClr val="FFFFFF"/>
              </a:highlight>
            </a:endParaRPr>
          </a:p>
          <a:p>
            <a:pPr indent="0" lvl="0" marL="457200" rtl="0" algn="l">
              <a:lnSpc>
                <a:spcPct val="115000"/>
              </a:lnSpc>
              <a:spcBef>
                <a:spcPts val="1400"/>
              </a:spcBef>
              <a:spcAft>
                <a:spcPts val="1200"/>
              </a:spcAft>
              <a:buSzPts val="1800"/>
              <a:buNone/>
            </a:pPr>
            <a:r>
              <a:t/>
            </a:r>
            <a:endParaRPr>
              <a:solidFill>
                <a:schemeClr val="dk1"/>
              </a:solidFill>
              <a:highlight>
                <a:srgbClr val="FFFFFF"/>
              </a:highlight>
            </a:endParaRPr>
          </a:p>
        </p:txBody>
      </p:sp>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4" name="Shape 1274"/>
        <p:cNvGrpSpPr/>
        <p:nvPr/>
      </p:nvGrpSpPr>
      <p:grpSpPr>
        <a:xfrm>
          <a:off x="0" y="0"/>
          <a:ext cx="0" cy="0"/>
          <a:chOff x="0" y="0"/>
          <a:chExt cx="0" cy="0"/>
        </a:xfrm>
      </p:grpSpPr>
      <p:sp>
        <p:nvSpPr>
          <p:cNvPr id="1275" name="Google Shape;1275;p19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Exercício</a:t>
            </a:r>
            <a:endParaRPr/>
          </a:p>
        </p:txBody>
      </p:sp>
      <p:sp>
        <p:nvSpPr>
          <p:cNvPr id="1276" name="Google Shape;1276;p198"/>
          <p:cNvSpPr txBox="1"/>
          <p:nvPr>
            <p:ph idx="1" type="body"/>
          </p:nvPr>
        </p:nvSpPr>
        <p:spPr>
          <a:xfrm>
            <a:off x="311700" y="11400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pt-BR" u="sng">
                <a:solidFill>
                  <a:schemeClr val="hlink"/>
                </a:solidFill>
                <a:hlinkClick r:id="rId3"/>
              </a:rPr>
              <a:t>https://www.w3schools.com/css/exercise.asp</a:t>
            </a:r>
            <a:endParaRPr/>
          </a:p>
          <a:p>
            <a:pPr indent="-342900" lvl="0" marL="457200" rtl="0" algn="l">
              <a:lnSpc>
                <a:spcPct val="115000"/>
              </a:lnSpc>
              <a:spcBef>
                <a:spcPts val="1200"/>
              </a:spcBef>
              <a:spcAft>
                <a:spcPts val="0"/>
              </a:spcAft>
              <a:buSzPts val="1800"/>
              <a:buChar char="●"/>
            </a:pPr>
            <a:r>
              <a:rPr lang="pt-BR"/>
              <a:t>CSS Z-index</a:t>
            </a:r>
            <a:endParaRPr/>
          </a:p>
        </p:txBody>
      </p:sp>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0" name="Shape 1280"/>
        <p:cNvGrpSpPr/>
        <p:nvPr/>
      </p:nvGrpSpPr>
      <p:grpSpPr>
        <a:xfrm>
          <a:off x="0" y="0"/>
          <a:ext cx="0" cy="0"/>
          <a:chOff x="0" y="0"/>
          <a:chExt cx="0" cy="0"/>
        </a:xfrm>
      </p:grpSpPr>
      <p:sp>
        <p:nvSpPr>
          <p:cNvPr id="1281" name="Google Shape;1281;p19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CSS - Unidades</a:t>
            </a:r>
            <a:endParaRPr/>
          </a:p>
        </p:txBody>
      </p:sp>
      <p:sp>
        <p:nvSpPr>
          <p:cNvPr id="1282" name="Google Shape;1282;p19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1400"/>
              </a:spcBef>
              <a:spcAft>
                <a:spcPts val="0"/>
              </a:spcAft>
              <a:buClr>
                <a:schemeClr val="dk1"/>
              </a:buClr>
              <a:buSzPts val="1800"/>
              <a:buChar char="●"/>
            </a:pPr>
            <a:r>
              <a:rPr lang="pt-BR">
                <a:solidFill>
                  <a:schemeClr val="dk1"/>
                </a:solidFill>
                <a:highlight>
                  <a:srgbClr val="FFFFFF"/>
                </a:highlight>
              </a:rPr>
              <a:t>CSS tem várias unidades diferentes para expressar um tamanho/comprimento.</a:t>
            </a:r>
            <a:endParaRPr>
              <a:solidFill>
                <a:schemeClr val="dk1"/>
              </a:solidFill>
              <a:highlight>
                <a:srgbClr val="FFFFFF"/>
              </a:highlight>
            </a:endParaRPr>
          </a:p>
          <a:p>
            <a:pPr indent="-342900" lvl="0" marL="457200" rtl="0" algn="l">
              <a:lnSpc>
                <a:spcPct val="115000"/>
              </a:lnSpc>
              <a:spcBef>
                <a:spcPts val="0"/>
              </a:spcBef>
              <a:spcAft>
                <a:spcPts val="0"/>
              </a:spcAft>
              <a:buSzPts val="1800"/>
              <a:buChar char="●"/>
            </a:pPr>
            <a:r>
              <a:rPr lang="pt-BR">
                <a:solidFill>
                  <a:schemeClr val="dk1"/>
                </a:solidFill>
                <a:highlight>
                  <a:srgbClr val="FFFFFF"/>
                </a:highlight>
              </a:rPr>
              <a:t>Muitas propriedades CSS podem possuir valores especificando um "tamanho", tais como </a:t>
            </a:r>
            <a:r>
              <a:rPr lang="pt-BR">
                <a:solidFill>
                  <a:srgbClr val="DC143C"/>
                </a:solidFill>
                <a:highlight>
                  <a:srgbClr val="FFFFFF"/>
                </a:highlight>
              </a:rPr>
              <a:t>width</a:t>
            </a:r>
            <a:r>
              <a:rPr lang="pt-BR">
                <a:solidFill>
                  <a:schemeClr val="dk1"/>
                </a:solidFill>
                <a:highlight>
                  <a:srgbClr val="FFFFFF"/>
                </a:highlight>
              </a:rPr>
              <a:t>, </a:t>
            </a:r>
            <a:r>
              <a:rPr lang="pt-BR">
                <a:solidFill>
                  <a:srgbClr val="DC143C"/>
                </a:solidFill>
                <a:highlight>
                  <a:srgbClr val="FFFFFF"/>
                </a:highlight>
              </a:rPr>
              <a:t>margin</a:t>
            </a:r>
            <a:r>
              <a:rPr lang="pt-BR">
                <a:solidFill>
                  <a:schemeClr val="dk1"/>
                </a:solidFill>
                <a:highlight>
                  <a:srgbClr val="FFFFFF"/>
                </a:highlight>
              </a:rPr>
              <a:t>, </a:t>
            </a:r>
            <a:r>
              <a:rPr lang="pt-BR">
                <a:solidFill>
                  <a:srgbClr val="DC143C"/>
                </a:solidFill>
                <a:highlight>
                  <a:srgbClr val="FFFFFF"/>
                </a:highlight>
              </a:rPr>
              <a:t>padding</a:t>
            </a:r>
            <a:r>
              <a:rPr lang="pt-BR">
                <a:solidFill>
                  <a:schemeClr val="dk1"/>
                </a:solidFill>
                <a:highlight>
                  <a:srgbClr val="FFFFFF"/>
                </a:highlight>
              </a:rPr>
              <a:t>, </a:t>
            </a:r>
            <a:r>
              <a:rPr lang="pt-BR">
                <a:solidFill>
                  <a:srgbClr val="DC143C"/>
                </a:solidFill>
                <a:highlight>
                  <a:srgbClr val="FFFFFF"/>
                </a:highlight>
              </a:rPr>
              <a:t>font-size</a:t>
            </a:r>
            <a:r>
              <a:rPr lang="pt-BR">
                <a:solidFill>
                  <a:schemeClr val="dk1"/>
                </a:solidFill>
                <a:highlight>
                  <a:srgbClr val="FFFFFF"/>
                </a:highlight>
              </a:rPr>
              <a:t>, etc.</a:t>
            </a:r>
            <a:endParaRPr>
              <a:solidFill>
                <a:schemeClr val="dk1"/>
              </a:solidFill>
              <a:highlight>
                <a:srgbClr val="FFFFFF"/>
              </a:highlight>
            </a:endParaRPr>
          </a:p>
          <a:p>
            <a:pPr indent="-342900" lvl="0" marL="457200" rtl="0" algn="l">
              <a:lnSpc>
                <a:spcPct val="115000"/>
              </a:lnSpc>
              <a:spcBef>
                <a:spcPts val="0"/>
              </a:spcBef>
              <a:spcAft>
                <a:spcPts val="0"/>
              </a:spcAft>
              <a:buSzPts val="1800"/>
              <a:buChar char="●"/>
            </a:pPr>
            <a:r>
              <a:rPr lang="pt-BR">
                <a:solidFill>
                  <a:schemeClr val="dk1"/>
                </a:solidFill>
                <a:highlight>
                  <a:srgbClr val="FFFFFF"/>
                </a:highlight>
              </a:rPr>
              <a:t>Informamos um número seguido por uma unidade de tamanho, tais como </a:t>
            </a:r>
            <a:r>
              <a:rPr lang="pt-BR">
                <a:solidFill>
                  <a:srgbClr val="DC143C"/>
                </a:solidFill>
                <a:highlight>
                  <a:srgbClr val="FFFFFF"/>
                </a:highlight>
              </a:rPr>
              <a:t>10px</a:t>
            </a:r>
            <a:r>
              <a:rPr lang="pt-BR">
                <a:solidFill>
                  <a:schemeClr val="dk1"/>
                </a:solidFill>
                <a:highlight>
                  <a:srgbClr val="FFFFFF"/>
                </a:highlight>
              </a:rPr>
              <a:t>, </a:t>
            </a:r>
            <a:r>
              <a:rPr lang="pt-BR">
                <a:solidFill>
                  <a:srgbClr val="DC143C"/>
                </a:solidFill>
                <a:highlight>
                  <a:srgbClr val="FFFFFF"/>
                </a:highlight>
              </a:rPr>
              <a:t>2em</a:t>
            </a:r>
            <a:r>
              <a:rPr lang="pt-BR">
                <a:solidFill>
                  <a:schemeClr val="dk1"/>
                </a:solidFill>
                <a:highlight>
                  <a:srgbClr val="FFFFFF"/>
                </a:highlight>
              </a:rPr>
              <a:t>, etc.</a:t>
            </a:r>
            <a:endParaRPr>
              <a:solidFill>
                <a:schemeClr val="dk1"/>
              </a:solidFill>
              <a:highlight>
                <a:srgbClr val="FFFFFF"/>
              </a:highlight>
            </a:endParaRPr>
          </a:p>
          <a:p>
            <a:pPr indent="-342900" lvl="0" marL="457200" rtl="0" algn="l">
              <a:lnSpc>
                <a:spcPct val="115000"/>
              </a:lnSpc>
              <a:spcBef>
                <a:spcPts val="0"/>
              </a:spcBef>
              <a:spcAft>
                <a:spcPts val="0"/>
              </a:spcAft>
              <a:buClr>
                <a:schemeClr val="dk1"/>
              </a:buClr>
              <a:buSzPts val="1800"/>
              <a:buChar char="●"/>
            </a:pPr>
            <a:r>
              <a:rPr lang="pt-BR">
                <a:solidFill>
                  <a:schemeClr val="dk1"/>
                </a:solidFill>
                <a:highlight>
                  <a:srgbClr val="FFFFFF"/>
                </a:highlight>
              </a:rPr>
              <a:t>Existem dois tipos de unidades: absoluto e relativo .</a:t>
            </a:r>
            <a:endParaRPr>
              <a:solidFill>
                <a:schemeClr val="dk1"/>
              </a:solidFill>
              <a:highlight>
                <a:srgbClr val="FFFFFF"/>
              </a:highlight>
            </a:endParaRPr>
          </a:p>
          <a:p>
            <a:pPr indent="0" lvl="0" marL="0" rtl="0" algn="l">
              <a:lnSpc>
                <a:spcPct val="115000"/>
              </a:lnSpc>
              <a:spcBef>
                <a:spcPts val="1400"/>
              </a:spcBef>
              <a:spcAft>
                <a:spcPts val="1200"/>
              </a:spcAft>
              <a:buSzPts val="1800"/>
              <a:buNone/>
            </a:pPr>
            <a:r>
              <a:t/>
            </a:r>
            <a:endParaRPr/>
          </a:p>
        </p:txBody>
      </p:sp>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6" name="Shape 1286"/>
        <p:cNvGrpSpPr/>
        <p:nvPr/>
      </p:nvGrpSpPr>
      <p:grpSpPr>
        <a:xfrm>
          <a:off x="0" y="0"/>
          <a:ext cx="0" cy="0"/>
          <a:chOff x="0" y="0"/>
          <a:chExt cx="0" cy="0"/>
        </a:xfrm>
      </p:grpSpPr>
      <p:sp>
        <p:nvSpPr>
          <p:cNvPr id="1287" name="Google Shape;1287;p20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CSS - Unidades</a:t>
            </a:r>
            <a:r>
              <a:rPr lang="pt-BR"/>
              <a:t> - Absolutas</a:t>
            </a:r>
            <a:endParaRPr/>
          </a:p>
        </p:txBody>
      </p:sp>
      <p:sp>
        <p:nvSpPr>
          <p:cNvPr id="1288" name="Google Shape;1288;p20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1400"/>
              </a:spcBef>
              <a:spcAft>
                <a:spcPts val="0"/>
              </a:spcAft>
              <a:buClr>
                <a:schemeClr val="dk1"/>
              </a:buClr>
              <a:buSzPts val="1800"/>
              <a:buChar char="●"/>
            </a:pPr>
            <a:r>
              <a:rPr lang="pt-BR">
                <a:solidFill>
                  <a:schemeClr val="dk1"/>
                </a:solidFill>
                <a:highlight>
                  <a:srgbClr val="FFFFFF"/>
                </a:highlight>
              </a:rPr>
              <a:t>As unidades de comprimento absoluto são fixas e um comprimento expresso em qualquer uma delas aparecerá exatamente com esse tamanho.</a:t>
            </a:r>
            <a:endParaRPr>
              <a:solidFill>
                <a:schemeClr val="dk1"/>
              </a:solidFill>
              <a:highlight>
                <a:srgbClr val="FFFFFF"/>
              </a:highlight>
            </a:endParaRPr>
          </a:p>
          <a:p>
            <a:pPr indent="-342900" lvl="0" marL="457200" rtl="0" algn="l">
              <a:lnSpc>
                <a:spcPct val="115000"/>
              </a:lnSpc>
              <a:spcBef>
                <a:spcPts val="0"/>
              </a:spcBef>
              <a:spcAft>
                <a:spcPts val="0"/>
              </a:spcAft>
              <a:buClr>
                <a:schemeClr val="dk1"/>
              </a:buClr>
              <a:buSzPts val="1800"/>
              <a:buChar char="●"/>
            </a:pPr>
            <a:r>
              <a:rPr lang="pt-BR">
                <a:solidFill>
                  <a:schemeClr val="dk1"/>
                </a:solidFill>
                <a:highlight>
                  <a:srgbClr val="FFFFFF"/>
                </a:highlight>
              </a:rPr>
              <a:t>As unidades de comprimento absoluto não são recomendadas para uso na tela, porque os tamanhos da tela variam muito. No entanto, eles podem ser usados ​​se o meio de saída for conhecido, como para layout de impressão.</a:t>
            </a:r>
            <a:endParaRPr>
              <a:solidFill>
                <a:schemeClr val="dk1"/>
              </a:solidFill>
              <a:highlight>
                <a:srgbClr val="FFFFFF"/>
              </a:highlight>
            </a:endParaRPr>
          </a:p>
          <a:p>
            <a:pPr indent="0" lvl="0" marL="457200" rtl="0" algn="l">
              <a:lnSpc>
                <a:spcPct val="115000"/>
              </a:lnSpc>
              <a:spcBef>
                <a:spcPts val="1400"/>
              </a:spcBef>
              <a:spcAft>
                <a:spcPts val="0"/>
              </a:spcAft>
              <a:buSzPts val="1800"/>
              <a:buNone/>
            </a:pPr>
            <a:r>
              <a:t/>
            </a:r>
            <a:endParaRPr>
              <a:solidFill>
                <a:schemeClr val="dk1"/>
              </a:solidFill>
              <a:highlight>
                <a:srgbClr val="FFFFFF"/>
              </a:highlight>
            </a:endParaRPr>
          </a:p>
          <a:p>
            <a:pPr indent="0" lvl="0" marL="0" rtl="0" algn="l">
              <a:lnSpc>
                <a:spcPct val="115000"/>
              </a:lnSpc>
              <a:spcBef>
                <a:spcPts val="1400"/>
              </a:spcBef>
              <a:spcAft>
                <a:spcPts val="1200"/>
              </a:spcAft>
              <a:buSzPts val="1800"/>
              <a:buNone/>
            </a:pPr>
            <a:r>
              <a:t/>
            </a:r>
            <a:endParaRPr/>
          </a:p>
        </p:txBody>
      </p:sp>
      <p:sp>
        <p:nvSpPr>
          <p:cNvPr id="1289" name="Google Shape;1289;p200"/>
          <p:cNvSpPr txBox="1"/>
          <p:nvPr/>
        </p:nvSpPr>
        <p:spPr>
          <a:xfrm>
            <a:off x="311700" y="2906575"/>
            <a:ext cx="1747500" cy="16623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rgbClr val="000000"/>
              </a:buClr>
              <a:buSzPts val="1600"/>
              <a:buFont typeface="Arial"/>
              <a:buChar char="●"/>
            </a:pPr>
            <a:r>
              <a:rPr b="0" i="0" lang="pt-BR" sz="1600" u="none" cap="none" strike="noStrike">
                <a:solidFill>
                  <a:srgbClr val="000000"/>
                </a:solidFill>
                <a:latin typeface="Arial"/>
                <a:ea typeface="Arial"/>
                <a:cs typeface="Arial"/>
                <a:sym typeface="Arial"/>
              </a:rPr>
              <a:t>cm</a:t>
            </a:r>
            <a:endParaRPr b="0" i="0" sz="160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Char char="●"/>
            </a:pPr>
            <a:r>
              <a:rPr b="0" i="0" lang="pt-BR" sz="1600" u="none" cap="none" strike="noStrike">
                <a:solidFill>
                  <a:srgbClr val="000000"/>
                </a:solidFill>
                <a:latin typeface="Arial"/>
                <a:ea typeface="Arial"/>
                <a:cs typeface="Arial"/>
                <a:sym typeface="Arial"/>
              </a:rPr>
              <a:t>mm</a:t>
            </a:r>
            <a:endParaRPr b="0" i="0" sz="160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Char char="●"/>
            </a:pPr>
            <a:r>
              <a:rPr b="0" i="0" lang="pt-BR" sz="1600" u="none" cap="none" strike="noStrike">
                <a:solidFill>
                  <a:srgbClr val="000000"/>
                </a:solidFill>
                <a:latin typeface="Arial"/>
                <a:ea typeface="Arial"/>
                <a:cs typeface="Arial"/>
                <a:sym typeface="Arial"/>
              </a:rPr>
              <a:t>in</a:t>
            </a:r>
            <a:endParaRPr b="0" i="0" sz="160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Char char="●"/>
            </a:pPr>
            <a:r>
              <a:rPr b="0" i="0" lang="pt-BR" sz="1600" u="none" cap="none" strike="noStrike">
                <a:solidFill>
                  <a:srgbClr val="000000"/>
                </a:solidFill>
                <a:latin typeface="Arial"/>
                <a:ea typeface="Arial"/>
                <a:cs typeface="Arial"/>
                <a:sym typeface="Arial"/>
              </a:rPr>
              <a:t>px*</a:t>
            </a:r>
            <a:endParaRPr b="0" i="0" sz="160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Char char="●"/>
            </a:pPr>
            <a:r>
              <a:rPr b="0" i="0" lang="pt-BR" sz="1600" u="none" cap="none" strike="noStrike">
                <a:solidFill>
                  <a:srgbClr val="000000"/>
                </a:solidFill>
                <a:latin typeface="Arial"/>
                <a:ea typeface="Arial"/>
                <a:cs typeface="Arial"/>
                <a:sym typeface="Arial"/>
              </a:rPr>
              <a:t>pt</a:t>
            </a:r>
            <a:endParaRPr b="0" i="0" sz="160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Char char="●"/>
            </a:pPr>
            <a:r>
              <a:rPr b="0" i="0" lang="pt-BR" sz="1600" u="none" cap="none" strike="noStrike">
                <a:solidFill>
                  <a:srgbClr val="000000"/>
                </a:solidFill>
                <a:latin typeface="Arial"/>
                <a:ea typeface="Arial"/>
                <a:cs typeface="Arial"/>
                <a:sym typeface="Arial"/>
              </a:rPr>
              <a:t>pc</a:t>
            </a:r>
            <a:endParaRPr b="0" i="0" sz="1600" u="none" cap="none" strike="noStrike">
              <a:solidFill>
                <a:srgbClr val="000000"/>
              </a:solidFill>
              <a:latin typeface="Arial"/>
              <a:ea typeface="Arial"/>
              <a:cs typeface="Arial"/>
              <a:sym typeface="Arial"/>
            </a:endParaRPr>
          </a:p>
        </p:txBody>
      </p:sp>
      <p:sp>
        <p:nvSpPr>
          <p:cNvPr id="1290" name="Google Shape;1290;p200"/>
          <p:cNvSpPr txBox="1"/>
          <p:nvPr/>
        </p:nvSpPr>
        <p:spPr>
          <a:xfrm>
            <a:off x="1693500" y="3276025"/>
            <a:ext cx="71388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pt-BR" sz="1600" u="none" cap="none" strike="noStrike">
                <a:solidFill>
                  <a:schemeClr val="dk1"/>
                </a:solidFill>
                <a:highlight>
                  <a:srgbClr val="FFFFFF"/>
                </a:highlight>
                <a:latin typeface="Arial"/>
                <a:ea typeface="Arial"/>
                <a:cs typeface="Arial"/>
                <a:sym typeface="Arial"/>
              </a:rPr>
              <a:t>* Pixels (px) são relativos ao dispositivo de visualização. Para dispositivos de baixo dpi, 1px é um pixel de dispositivo (ponto) da tela. Para impressoras e telas de alta resolução, 1px implica vários pixels de dispositivo.</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4" name="Shape 1294"/>
        <p:cNvGrpSpPr/>
        <p:nvPr/>
      </p:nvGrpSpPr>
      <p:grpSpPr>
        <a:xfrm>
          <a:off x="0" y="0"/>
          <a:ext cx="0" cy="0"/>
          <a:chOff x="0" y="0"/>
          <a:chExt cx="0" cy="0"/>
        </a:xfrm>
      </p:grpSpPr>
      <p:sp>
        <p:nvSpPr>
          <p:cNvPr id="1295" name="Google Shape;1295;p20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CSS - Unidades</a:t>
            </a:r>
            <a:r>
              <a:rPr lang="pt-BR"/>
              <a:t> - Relativas</a:t>
            </a:r>
            <a:endParaRPr/>
          </a:p>
        </p:txBody>
      </p:sp>
      <p:sp>
        <p:nvSpPr>
          <p:cNvPr id="1296" name="Google Shape;1296;p20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1400"/>
              </a:spcBef>
              <a:spcAft>
                <a:spcPts val="0"/>
              </a:spcAft>
              <a:buClr>
                <a:schemeClr val="dk1"/>
              </a:buClr>
              <a:buSzPts val="1800"/>
              <a:buChar char="●"/>
            </a:pPr>
            <a:r>
              <a:rPr lang="pt-BR">
                <a:solidFill>
                  <a:schemeClr val="dk1"/>
                </a:solidFill>
                <a:highlight>
                  <a:srgbClr val="FFFFFF"/>
                </a:highlight>
              </a:rPr>
              <a:t>As unidades de comprimento relativo especificam um comprimento relativo a outra propriedade de comprimento. As unidades de comprimento relativo escalam melhor entre diferentes meios de renderização.</a:t>
            </a:r>
            <a:endParaRPr>
              <a:solidFill>
                <a:schemeClr val="dk1"/>
              </a:solidFill>
              <a:highlight>
                <a:srgbClr val="FFFFFF"/>
              </a:highlight>
            </a:endParaRPr>
          </a:p>
          <a:p>
            <a:pPr indent="0" lvl="0" marL="457200" rtl="0" algn="l">
              <a:lnSpc>
                <a:spcPct val="115000"/>
              </a:lnSpc>
              <a:spcBef>
                <a:spcPts val="1400"/>
              </a:spcBef>
              <a:spcAft>
                <a:spcPts val="0"/>
              </a:spcAft>
              <a:buSzPts val="1800"/>
              <a:buNone/>
            </a:pPr>
            <a:r>
              <a:t/>
            </a:r>
            <a:endParaRPr>
              <a:solidFill>
                <a:schemeClr val="dk1"/>
              </a:solidFill>
              <a:highlight>
                <a:srgbClr val="FFFFFF"/>
              </a:highlight>
            </a:endParaRPr>
          </a:p>
          <a:p>
            <a:pPr indent="0" lvl="0" marL="0" rtl="0" algn="l">
              <a:lnSpc>
                <a:spcPct val="115000"/>
              </a:lnSpc>
              <a:spcBef>
                <a:spcPts val="1400"/>
              </a:spcBef>
              <a:spcAft>
                <a:spcPts val="1200"/>
              </a:spcAft>
              <a:buSzPts val="1800"/>
              <a:buNone/>
            </a:pPr>
            <a:r>
              <a:t/>
            </a:r>
            <a:endParaRPr/>
          </a:p>
        </p:txBody>
      </p:sp>
      <p:sp>
        <p:nvSpPr>
          <p:cNvPr id="1297" name="Google Shape;1297;p201"/>
          <p:cNvSpPr txBox="1"/>
          <p:nvPr/>
        </p:nvSpPr>
        <p:spPr>
          <a:xfrm>
            <a:off x="311700" y="2537125"/>
            <a:ext cx="1747500" cy="24012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rgbClr val="000000"/>
              </a:buClr>
              <a:buSzPts val="1600"/>
              <a:buFont typeface="Arial"/>
              <a:buChar char="●"/>
            </a:pPr>
            <a:r>
              <a:rPr b="0" i="0" lang="pt-BR" sz="1600" u="none" cap="none" strike="noStrike">
                <a:solidFill>
                  <a:srgbClr val="000000"/>
                </a:solidFill>
                <a:latin typeface="Arial"/>
                <a:ea typeface="Arial"/>
                <a:cs typeface="Arial"/>
                <a:sym typeface="Arial"/>
              </a:rPr>
              <a:t>em</a:t>
            </a:r>
            <a:endParaRPr b="0" i="0" sz="160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Char char="●"/>
            </a:pPr>
            <a:r>
              <a:rPr b="0" i="0" lang="pt-BR" sz="1600" u="none" cap="none" strike="noStrike">
                <a:solidFill>
                  <a:srgbClr val="000000"/>
                </a:solidFill>
                <a:latin typeface="Arial"/>
                <a:ea typeface="Arial"/>
                <a:cs typeface="Arial"/>
                <a:sym typeface="Arial"/>
              </a:rPr>
              <a:t>ex</a:t>
            </a:r>
            <a:endParaRPr b="0" i="0" sz="160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Char char="●"/>
            </a:pPr>
            <a:r>
              <a:rPr b="0" i="0" lang="pt-BR" sz="1600" u="none" cap="none" strike="noStrike">
                <a:solidFill>
                  <a:srgbClr val="000000"/>
                </a:solidFill>
                <a:latin typeface="Arial"/>
                <a:ea typeface="Arial"/>
                <a:cs typeface="Arial"/>
                <a:sym typeface="Arial"/>
              </a:rPr>
              <a:t>ch</a:t>
            </a:r>
            <a:endParaRPr b="0" i="0" sz="160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Char char="●"/>
            </a:pPr>
            <a:r>
              <a:rPr b="0" i="0" lang="pt-BR" sz="1600" u="none" cap="none" strike="noStrike">
                <a:solidFill>
                  <a:srgbClr val="000000"/>
                </a:solidFill>
                <a:latin typeface="Arial"/>
                <a:ea typeface="Arial"/>
                <a:cs typeface="Arial"/>
                <a:sym typeface="Arial"/>
              </a:rPr>
              <a:t>rem</a:t>
            </a:r>
            <a:endParaRPr b="0" i="0" sz="160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Char char="●"/>
            </a:pPr>
            <a:r>
              <a:rPr b="0" i="0" lang="pt-BR" sz="1600" u="none" cap="none" strike="noStrike">
                <a:solidFill>
                  <a:srgbClr val="000000"/>
                </a:solidFill>
                <a:latin typeface="Arial"/>
                <a:ea typeface="Arial"/>
                <a:cs typeface="Arial"/>
                <a:sym typeface="Arial"/>
              </a:rPr>
              <a:t>vw</a:t>
            </a:r>
            <a:endParaRPr b="0" i="0" sz="160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Char char="●"/>
            </a:pPr>
            <a:r>
              <a:rPr b="0" i="0" lang="pt-BR" sz="1600" u="none" cap="none" strike="noStrike">
                <a:solidFill>
                  <a:srgbClr val="000000"/>
                </a:solidFill>
                <a:latin typeface="Arial"/>
                <a:ea typeface="Arial"/>
                <a:cs typeface="Arial"/>
                <a:sym typeface="Arial"/>
              </a:rPr>
              <a:t>vh</a:t>
            </a:r>
            <a:endParaRPr b="0" i="0" sz="160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Char char="●"/>
            </a:pPr>
            <a:r>
              <a:rPr b="0" i="0" lang="pt-BR" sz="1600" u="none" cap="none" strike="noStrike">
                <a:solidFill>
                  <a:srgbClr val="000000"/>
                </a:solidFill>
                <a:latin typeface="Arial"/>
                <a:ea typeface="Arial"/>
                <a:cs typeface="Arial"/>
                <a:sym typeface="Arial"/>
              </a:rPr>
              <a:t>vmin</a:t>
            </a:r>
            <a:endParaRPr b="0" i="0" sz="160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Char char="●"/>
            </a:pPr>
            <a:r>
              <a:rPr b="0" i="0" lang="pt-BR" sz="1600" u="none" cap="none" strike="noStrike">
                <a:solidFill>
                  <a:srgbClr val="000000"/>
                </a:solidFill>
                <a:latin typeface="Arial"/>
                <a:ea typeface="Arial"/>
                <a:cs typeface="Arial"/>
                <a:sym typeface="Arial"/>
              </a:rPr>
              <a:t>vmax</a:t>
            </a:r>
            <a:endParaRPr b="0" i="0" sz="160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Char char="●"/>
            </a:pPr>
            <a:r>
              <a:rPr b="0" i="0" lang="pt-BR" sz="1600" u="none" cap="none" strike="noStrike">
                <a:solidFill>
                  <a:srgbClr val="000000"/>
                </a:solidFill>
                <a:latin typeface="Arial"/>
                <a:ea typeface="Arial"/>
                <a:cs typeface="Arial"/>
                <a:sym typeface="Arial"/>
              </a:rPr>
              <a:t>%</a:t>
            </a:r>
            <a:endParaRPr b="0" i="0" sz="1600" u="none" cap="none" strike="noStrike">
              <a:solidFill>
                <a:srgbClr val="000000"/>
              </a:solidFill>
              <a:latin typeface="Arial"/>
              <a:ea typeface="Arial"/>
              <a:cs typeface="Arial"/>
              <a:sym typeface="Arial"/>
            </a:endParaRPr>
          </a:p>
        </p:txBody>
      </p:sp>
      <p:sp>
        <p:nvSpPr>
          <p:cNvPr id="1298" name="Google Shape;1298;p201"/>
          <p:cNvSpPr txBox="1"/>
          <p:nvPr/>
        </p:nvSpPr>
        <p:spPr>
          <a:xfrm>
            <a:off x="1681100" y="3152875"/>
            <a:ext cx="7378800" cy="116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pt-BR" sz="1600" u="none" cap="none" strike="noStrike">
                <a:solidFill>
                  <a:schemeClr val="dk1"/>
                </a:solidFill>
                <a:latin typeface="Arial"/>
                <a:ea typeface="Arial"/>
                <a:cs typeface="Arial"/>
                <a:sym typeface="Arial"/>
              </a:rPr>
              <a:t>Dica</a:t>
            </a:r>
            <a:r>
              <a:rPr b="0" i="0" lang="pt-BR" sz="1600" u="none" cap="none" strike="noStrike">
                <a:solidFill>
                  <a:schemeClr val="dk1"/>
                </a:solidFill>
                <a:latin typeface="Arial"/>
                <a:ea typeface="Arial"/>
                <a:cs typeface="Arial"/>
                <a:sym typeface="Arial"/>
              </a:rPr>
              <a:t>: as unidades em e rem são práticas na criação de um layout perfeitamente escalável!</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pt-BR" sz="1600" u="none" cap="none" strike="noStrike">
                <a:solidFill>
                  <a:schemeClr val="dk1"/>
                </a:solidFill>
                <a:latin typeface="Arial"/>
                <a:ea typeface="Arial"/>
                <a:cs typeface="Arial"/>
                <a:sym typeface="Arial"/>
              </a:rPr>
              <a:t>* Viewport = o tamanho da janela do navegador. Se a janela de visualização tiver 50 cm de largura, 1vw = 0,5 cm.</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HTML - Tag &lt;html&gt;</a:t>
            </a:r>
            <a:endParaRPr/>
          </a:p>
        </p:txBody>
      </p:sp>
      <p:sp>
        <p:nvSpPr>
          <p:cNvPr id="205" name="Google Shape;205;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pt-BR"/>
              <a:t>Algo muito comum e “importante” de informarmos nessa tag é o idioma no qual o documento HTML está escrito.</a:t>
            </a:r>
            <a:endParaRPr/>
          </a:p>
          <a:p>
            <a:pPr indent="-342900" lvl="0" marL="457200" rtl="0" algn="l">
              <a:lnSpc>
                <a:spcPct val="115000"/>
              </a:lnSpc>
              <a:spcBef>
                <a:spcPts val="0"/>
              </a:spcBef>
              <a:spcAft>
                <a:spcPts val="0"/>
              </a:spcAft>
              <a:buSzPts val="1800"/>
              <a:buChar char="●"/>
            </a:pPr>
            <a:r>
              <a:rPr lang="pt-BR"/>
              <a:t>Fazemos isso incluindo a “palavra chave” </a:t>
            </a:r>
            <a:r>
              <a:rPr b="1" lang="pt-BR"/>
              <a:t>lang</a:t>
            </a:r>
            <a:r>
              <a:rPr lang="pt-BR"/>
              <a:t> na tag de abertura &lt;html&gt;</a:t>
            </a:r>
            <a:endParaRPr/>
          </a:p>
          <a:p>
            <a:pPr indent="0" lvl="0" marL="0" rtl="0" algn="l">
              <a:lnSpc>
                <a:spcPct val="115000"/>
              </a:lnSpc>
              <a:spcBef>
                <a:spcPts val="1200"/>
              </a:spcBef>
              <a:spcAft>
                <a:spcPts val="0"/>
              </a:spcAft>
              <a:buSzPts val="1800"/>
              <a:buNone/>
            </a:pPr>
            <a:r>
              <a:t/>
            </a:r>
            <a:endParaRPr/>
          </a:p>
          <a:p>
            <a:pPr indent="0" lvl="0" marL="228600" marR="228600" rtl="0" algn="ctr">
              <a:lnSpc>
                <a:spcPct val="140000"/>
              </a:lnSpc>
              <a:spcBef>
                <a:spcPts val="1200"/>
              </a:spcBef>
              <a:spcAft>
                <a:spcPts val="0"/>
              </a:spcAft>
              <a:buClr>
                <a:schemeClr val="dk1"/>
              </a:buClr>
              <a:buSzPts val="1100"/>
              <a:buFont typeface="Arial"/>
              <a:buNone/>
            </a:pPr>
            <a:r>
              <a:rPr lang="pt-BR" sz="2000">
                <a:solidFill>
                  <a:srgbClr val="6D6D6D"/>
                </a:solidFill>
              </a:rPr>
              <a:t>&lt;</a:t>
            </a:r>
            <a:r>
              <a:rPr lang="pt-BR" sz="2000">
                <a:solidFill>
                  <a:srgbClr val="A30008"/>
                </a:solidFill>
              </a:rPr>
              <a:t>html </a:t>
            </a:r>
            <a:r>
              <a:rPr lang="pt-BR" sz="2000">
                <a:solidFill>
                  <a:srgbClr val="005A38"/>
                </a:solidFill>
              </a:rPr>
              <a:t>lang</a:t>
            </a:r>
            <a:r>
              <a:rPr lang="pt-BR" sz="2000">
                <a:solidFill>
                  <a:srgbClr val="6D6D6D"/>
                </a:solidFill>
              </a:rPr>
              <a:t>="</a:t>
            </a:r>
            <a:r>
              <a:rPr lang="pt-BR" sz="2000">
                <a:solidFill>
                  <a:srgbClr val="005282"/>
                </a:solidFill>
              </a:rPr>
              <a:t>pt-BR</a:t>
            </a:r>
            <a:r>
              <a:rPr lang="pt-BR" sz="2000">
                <a:solidFill>
                  <a:srgbClr val="6D6D6D"/>
                </a:solidFill>
              </a:rPr>
              <a:t>"&gt;</a:t>
            </a:r>
            <a:endParaRPr sz="2000">
              <a:solidFill>
                <a:srgbClr val="6D6D6D"/>
              </a:solidFill>
            </a:endParaRPr>
          </a:p>
          <a:p>
            <a:pPr indent="0" lvl="0" marL="0" rtl="0" algn="l">
              <a:lnSpc>
                <a:spcPct val="115000"/>
              </a:lnSpc>
              <a:spcBef>
                <a:spcPts val="1800"/>
              </a:spcBef>
              <a:spcAft>
                <a:spcPts val="1200"/>
              </a:spcAft>
              <a:buSzPts val="1800"/>
              <a:buNone/>
            </a:pPr>
            <a:r>
              <a:t/>
            </a:r>
            <a:endParaRPr/>
          </a:p>
        </p:txBody>
      </p:sp>
    </p:spTree>
  </p:cSld>
  <p:clrMapOvr>
    <a:masterClrMapping/>
  </p:clrMapOvr>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2" name="Shape 1302"/>
        <p:cNvGrpSpPr/>
        <p:nvPr/>
      </p:nvGrpSpPr>
      <p:grpSpPr>
        <a:xfrm>
          <a:off x="0" y="0"/>
          <a:ext cx="0" cy="0"/>
          <a:chOff x="0" y="0"/>
          <a:chExt cx="0" cy="0"/>
        </a:xfrm>
      </p:grpSpPr>
      <p:sp>
        <p:nvSpPr>
          <p:cNvPr id="1303" name="Google Shape;1303;p20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u="sng">
                <a:solidFill>
                  <a:schemeClr val="hlink"/>
                </a:solidFill>
                <a:hlinkClick r:id="rId3"/>
              </a:rPr>
              <a:t>A propriedade border-radius</a:t>
            </a:r>
            <a:endParaRPr/>
          </a:p>
        </p:txBody>
      </p:sp>
      <p:sp>
        <p:nvSpPr>
          <p:cNvPr id="1304" name="Google Shape;1304;p20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pt-BR">
                <a:solidFill>
                  <a:srgbClr val="252525"/>
                </a:solidFill>
              </a:rPr>
              <a:t>A propriedade </a:t>
            </a:r>
            <a:r>
              <a:rPr lang="pt-BR">
                <a:solidFill>
                  <a:srgbClr val="DC143C"/>
                </a:solidFill>
                <a:highlight>
                  <a:srgbClr val="F1F1F1"/>
                </a:highlight>
              </a:rPr>
              <a:t>border-radius</a:t>
            </a:r>
            <a:r>
              <a:rPr lang="pt-BR">
                <a:solidFill>
                  <a:srgbClr val="252525"/>
                </a:solidFill>
              </a:rPr>
              <a:t> define o raio dos cantos do elemento, permitindo adicionar bordas arredondadas aos elementos.</a:t>
            </a:r>
            <a:endParaRPr>
              <a:solidFill>
                <a:srgbClr val="252525"/>
              </a:solidFill>
            </a:endParaRPr>
          </a:p>
          <a:p>
            <a:pPr indent="0" lvl="0" marL="0" rtl="0" algn="l">
              <a:lnSpc>
                <a:spcPct val="115000"/>
              </a:lnSpc>
              <a:spcBef>
                <a:spcPts val="1600"/>
              </a:spcBef>
              <a:spcAft>
                <a:spcPts val="0"/>
              </a:spcAft>
              <a:buSzPts val="1800"/>
              <a:buNone/>
            </a:pPr>
            <a:r>
              <a:rPr lang="pt-BR">
                <a:solidFill>
                  <a:srgbClr val="252525"/>
                </a:solidFill>
              </a:rPr>
              <a:t>Esta propriedade pode ter de um a quatro valores, seguindo as regras :</a:t>
            </a:r>
            <a:endParaRPr>
              <a:solidFill>
                <a:srgbClr val="252525"/>
              </a:solidFill>
            </a:endParaRPr>
          </a:p>
          <a:p>
            <a:pPr indent="-342900" lvl="0" marL="457200" rtl="0" algn="l">
              <a:lnSpc>
                <a:spcPct val="115000"/>
              </a:lnSpc>
              <a:spcBef>
                <a:spcPts val="1600"/>
              </a:spcBef>
              <a:spcAft>
                <a:spcPts val="0"/>
              </a:spcAft>
              <a:buClr>
                <a:srgbClr val="252525"/>
              </a:buClr>
              <a:buSzPts val="1800"/>
              <a:buChar char="●"/>
            </a:pPr>
            <a:r>
              <a:rPr lang="pt-BR">
                <a:solidFill>
                  <a:srgbClr val="252525"/>
                </a:solidFill>
              </a:rPr>
              <a:t>Quatro valores, ex: 15px 50px 30px 5px. Os valores são aplicados em sentido horário, começando pelo canto superior esquerdo, gerando uma imagem assim :</a:t>
            </a:r>
            <a:endParaRPr>
              <a:solidFill>
                <a:srgbClr val="252525"/>
              </a:solidFill>
            </a:endParaRPr>
          </a:p>
          <a:p>
            <a:pPr indent="0" lvl="0" marL="457200" rtl="0" algn="l">
              <a:lnSpc>
                <a:spcPct val="115000"/>
              </a:lnSpc>
              <a:spcBef>
                <a:spcPts val="1600"/>
              </a:spcBef>
              <a:spcAft>
                <a:spcPts val="1600"/>
              </a:spcAft>
              <a:buSzPts val="1800"/>
              <a:buNone/>
            </a:pPr>
            <a:r>
              <a:t/>
            </a:r>
            <a:endParaRPr>
              <a:solidFill>
                <a:srgbClr val="252525"/>
              </a:solidFill>
            </a:endParaRPr>
          </a:p>
        </p:txBody>
      </p:sp>
      <p:pic>
        <p:nvPicPr>
          <p:cNvPr id="1305" name="Google Shape;1305;p202"/>
          <p:cNvPicPr preferRelativeResize="0"/>
          <p:nvPr/>
        </p:nvPicPr>
        <p:blipFill rotWithShape="1">
          <a:blip r:embed="rId4">
            <a:alphaModFix/>
          </a:blip>
          <a:srcRect b="0" l="0" r="0" t="0"/>
          <a:stretch/>
        </p:blipFill>
        <p:spPr>
          <a:xfrm>
            <a:off x="3300413" y="3476625"/>
            <a:ext cx="2238375" cy="1543050"/>
          </a:xfrm>
          <a:prstGeom prst="rect">
            <a:avLst/>
          </a:prstGeom>
          <a:noFill/>
          <a:ln>
            <a:noFill/>
          </a:ln>
        </p:spPr>
      </p:pic>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9" name="Shape 1309"/>
        <p:cNvGrpSpPr/>
        <p:nvPr/>
      </p:nvGrpSpPr>
      <p:grpSpPr>
        <a:xfrm>
          <a:off x="0" y="0"/>
          <a:ext cx="0" cy="0"/>
          <a:chOff x="0" y="0"/>
          <a:chExt cx="0" cy="0"/>
        </a:xfrm>
      </p:grpSpPr>
      <p:sp>
        <p:nvSpPr>
          <p:cNvPr id="1310" name="Google Shape;1310;p20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u="sng">
                <a:solidFill>
                  <a:schemeClr val="hlink"/>
                </a:solidFill>
                <a:hlinkClick r:id="rId3"/>
              </a:rPr>
              <a:t>A propriedade border-radius</a:t>
            </a:r>
            <a:endParaRPr/>
          </a:p>
        </p:txBody>
      </p:sp>
      <p:sp>
        <p:nvSpPr>
          <p:cNvPr id="1311" name="Google Shape;1311;p203"/>
          <p:cNvSpPr txBox="1"/>
          <p:nvPr>
            <p:ph idx="1" type="body"/>
          </p:nvPr>
        </p:nvSpPr>
        <p:spPr>
          <a:xfrm>
            <a:off x="311700" y="1152475"/>
            <a:ext cx="60813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252525"/>
              </a:buClr>
              <a:buSzPts val="1800"/>
              <a:buChar char="●"/>
            </a:pPr>
            <a:r>
              <a:rPr lang="pt-BR">
                <a:solidFill>
                  <a:srgbClr val="252525"/>
                </a:solidFill>
              </a:rPr>
              <a:t>Três valores (ex: 15px 50px 30px) : Nesse caso o segundo valor é aplicado aos cantos superior direito e inferior esquerdo</a:t>
            </a:r>
            <a:endParaRPr>
              <a:solidFill>
                <a:srgbClr val="252525"/>
              </a:solidFill>
            </a:endParaRPr>
          </a:p>
          <a:p>
            <a:pPr indent="0" lvl="0" marL="457200" rtl="0" algn="l">
              <a:lnSpc>
                <a:spcPct val="115000"/>
              </a:lnSpc>
              <a:spcBef>
                <a:spcPts val="0"/>
              </a:spcBef>
              <a:spcAft>
                <a:spcPts val="0"/>
              </a:spcAft>
              <a:buSzPts val="1800"/>
              <a:buNone/>
            </a:pPr>
            <a:r>
              <a:t/>
            </a:r>
            <a:endParaRPr>
              <a:solidFill>
                <a:srgbClr val="252525"/>
              </a:solidFill>
            </a:endParaRPr>
          </a:p>
          <a:p>
            <a:pPr indent="-342900" lvl="0" marL="457200" rtl="0" algn="l">
              <a:lnSpc>
                <a:spcPct val="115000"/>
              </a:lnSpc>
              <a:spcBef>
                <a:spcPts val="0"/>
              </a:spcBef>
              <a:spcAft>
                <a:spcPts val="0"/>
              </a:spcAft>
              <a:buClr>
                <a:srgbClr val="252525"/>
              </a:buClr>
              <a:buSzPts val="1800"/>
              <a:buChar char="●"/>
            </a:pPr>
            <a:r>
              <a:rPr lang="pt-BR">
                <a:solidFill>
                  <a:srgbClr val="252525"/>
                </a:solidFill>
              </a:rPr>
              <a:t>Dois valores (ex: 15px 50px) : Primeiro valor aplicado aos cantos superior esquerdo e inferior direito, e segundo valor os lados opostos.</a:t>
            </a:r>
            <a:endParaRPr>
              <a:solidFill>
                <a:srgbClr val="252525"/>
              </a:solidFill>
            </a:endParaRPr>
          </a:p>
          <a:p>
            <a:pPr indent="0" lvl="0" marL="457200" rtl="0" algn="l">
              <a:lnSpc>
                <a:spcPct val="115000"/>
              </a:lnSpc>
              <a:spcBef>
                <a:spcPts val="0"/>
              </a:spcBef>
              <a:spcAft>
                <a:spcPts val="0"/>
              </a:spcAft>
              <a:buSzPts val="1800"/>
              <a:buNone/>
            </a:pPr>
            <a:r>
              <a:t/>
            </a:r>
            <a:endParaRPr>
              <a:solidFill>
                <a:srgbClr val="252525"/>
              </a:solidFill>
            </a:endParaRPr>
          </a:p>
          <a:p>
            <a:pPr indent="-342900" lvl="0" marL="457200" rtl="0" algn="l">
              <a:lnSpc>
                <a:spcPct val="115000"/>
              </a:lnSpc>
              <a:spcBef>
                <a:spcPts val="0"/>
              </a:spcBef>
              <a:spcAft>
                <a:spcPts val="0"/>
              </a:spcAft>
              <a:buClr>
                <a:srgbClr val="252525"/>
              </a:buClr>
              <a:buSzPts val="1800"/>
              <a:buChar char="●"/>
            </a:pPr>
            <a:r>
              <a:rPr lang="pt-BR">
                <a:solidFill>
                  <a:srgbClr val="252525"/>
                </a:solidFill>
              </a:rPr>
              <a:t>Um valor (ex: 15px) : Valor aplicado em todos os cantos.</a:t>
            </a:r>
            <a:endParaRPr>
              <a:solidFill>
                <a:srgbClr val="252525"/>
              </a:solidFill>
            </a:endParaRPr>
          </a:p>
        </p:txBody>
      </p:sp>
      <p:pic>
        <p:nvPicPr>
          <p:cNvPr id="1312" name="Google Shape;1312;p203"/>
          <p:cNvPicPr preferRelativeResize="0"/>
          <p:nvPr/>
        </p:nvPicPr>
        <p:blipFill rotWithShape="1">
          <a:blip r:embed="rId4">
            <a:alphaModFix/>
          </a:blip>
          <a:srcRect b="0" l="0" r="0" t="0"/>
          <a:stretch/>
        </p:blipFill>
        <p:spPr>
          <a:xfrm>
            <a:off x="6545400" y="789125"/>
            <a:ext cx="1761500" cy="1347025"/>
          </a:xfrm>
          <a:prstGeom prst="rect">
            <a:avLst/>
          </a:prstGeom>
          <a:noFill/>
          <a:ln>
            <a:noFill/>
          </a:ln>
        </p:spPr>
      </p:pic>
      <p:pic>
        <p:nvPicPr>
          <p:cNvPr id="1313" name="Google Shape;1313;p203"/>
          <p:cNvPicPr preferRelativeResize="0"/>
          <p:nvPr/>
        </p:nvPicPr>
        <p:blipFill rotWithShape="1">
          <a:blip r:embed="rId5">
            <a:alphaModFix/>
          </a:blip>
          <a:srcRect b="0" l="0" r="0" t="0"/>
          <a:stretch/>
        </p:blipFill>
        <p:spPr>
          <a:xfrm>
            <a:off x="6545400" y="2246450"/>
            <a:ext cx="1761500" cy="1365566"/>
          </a:xfrm>
          <a:prstGeom prst="rect">
            <a:avLst/>
          </a:prstGeom>
          <a:noFill/>
          <a:ln>
            <a:noFill/>
          </a:ln>
        </p:spPr>
      </p:pic>
      <p:pic>
        <p:nvPicPr>
          <p:cNvPr id="1314" name="Google Shape;1314;p203"/>
          <p:cNvPicPr preferRelativeResize="0"/>
          <p:nvPr/>
        </p:nvPicPr>
        <p:blipFill rotWithShape="1">
          <a:blip r:embed="rId6">
            <a:alphaModFix/>
          </a:blip>
          <a:srcRect b="0" l="0" r="0" t="0"/>
          <a:stretch/>
        </p:blipFill>
        <p:spPr>
          <a:xfrm>
            <a:off x="6545398" y="3749700"/>
            <a:ext cx="1761500" cy="1323048"/>
          </a:xfrm>
          <a:prstGeom prst="rect">
            <a:avLst/>
          </a:prstGeom>
          <a:noFill/>
          <a:ln>
            <a:noFill/>
          </a:ln>
        </p:spPr>
      </p:pic>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8" name="Shape 1318"/>
        <p:cNvGrpSpPr/>
        <p:nvPr/>
      </p:nvGrpSpPr>
      <p:grpSpPr>
        <a:xfrm>
          <a:off x="0" y="0"/>
          <a:ext cx="0" cy="0"/>
          <a:chOff x="0" y="0"/>
          <a:chExt cx="0" cy="0"/>
        </a:xfrm>
      </p:grpSpPr>
      <p:sp>
        <p:nvSpPr>
          <p:cNvPr id="1319" name="Google Shape;1319;p20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a:t>As propriedades </a:t>
            </a:r>
            <a:r>
              <a:rPr lang="pt-BR" u="sng">
                <a:solidFill>
                  <a:schemeClr val="hlink"/>
                </a:solidFill>
                <a:hlinkClick r:id="rId3"/>
              </a:rPr>
              <a:t>text-shadow</a:t>
            </a:r>
            <a:r>
              <a:rPr lang="pt-BR"/>
              <a:t> e </a:t>
            </a:r>
            <a:r>
              <a:rPr lang="pt-BR" u="sng">
                <a:solidFill>
                  <a:schemeClr val="hlink"/>
                </a:solidFill>
                <a:hlinkClick r:id="rId4"/>
              </a:rPr>
              <a:t>box-shadow</a:t>
            </a:r>
            <a:endParaRPr/>
          </a:p>
        </p:txBody>
      </p:sp>
      <p:sp>
        <p:nvSpPr>
          <p:cNvPr id="1320" name="Google Shape;1320;p20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pt-BR">
                <a:solidFill>
                  <a:schemeClr val="dk1"/>
                </a:solidFill>
              </a:rPr>
              <a:t>A propriedades </a:t>
            </a:r>
            <a:r>
              <a:rPr lang="pt-BR">
                <a:solidFill>
                  <a:srgbClr val="DC143C"/>
                </a:solidFill>
                <a:highlight>
                  <a:srgbClr val="F1F1F1"/>
                </a:highlight>
              </a:rPr>
              <a:t>text-shadow </a:t>
            </a:r>
            <a:r>
              <a:rPr lang="pt-BR">
                <a:solidFill>
                  <a:schemeClr val="dk1"/>
                </a:solidFill>
              </a:rPr>
              <a:t>e</a:t>
            </a:r>
            <a:r>
              <a:rPr lang="pt-BR">
                <a:solidFill>
                  <a:srgbClr val="DC143C"/>
                </a:solidFill>
                <a:highlight>
                  <a:srgbClr val="F1F1F1"/>
                </a:highlight>
              </a:rPr>
              <a:t>  box-shadow </a:t>
            </a:r>
            <a:r>
              <a:rPr lang="pt-BR">
                <a:solidFill>
                  <a:schemeClr val="dk1"/>
                </a:solidFill>
              </a:rPr>
              <a:t>adiciona sombra ao texto e a um elemento, respectivamente. </a:t>
            </a:r>
            <a:endParaRPr>
              <a:solidFill>
                <a:schemeClr val="dk1"/>
              </a:solidFill>
            </a:endParaRPr>
          </a:p>
          <a:p>
            <a:pPr indent="0" lvl="0" marL="0" rtl="0" algn="l">
              <a:lnSpc>
                <a:spcPct val="115000"/>
              </a:lnSpc>
              <a:spcBef>
                <a:spcPts val="1600"/>
              </a:spcBef>
              <a:spcAft>
                <a:spcPts val="0"/>
              </a:spcAft>
              <a:buSzPts val="1800"/>
              <a:buNone/>
            </a:pPr>
            <a:r>
              <a:rPr lang="pt-BR">
                <a:solidFill>
                  <a:schemeClr val="dk1"/>
                </a:solidFill>
              </a:rPr>
              <a:t>Esta propriedade aceita uma lista separada por vírgulas de sombras a serem aplicadas ao texto.</a:t>
            </a:r>
            <a:endParaRPr>
              <a:solidFill>
                <a:schemeClr val="dk1"/>
              </a:solidFill>
            </a:endParaRPr>
          </a:p>
          <a:p>
            <a:pPr indent="0" lvl="0" marL="0" rtl="0" algn="l">
              <a:lnSpc>
                <a:spcPct val="115000"/>
              </a:lnSpc>
              <a:spcBef>
                <a:spcPts val="1600"/>
              </a:spcBef>
              <a:spcAft>
                <a:spcPts val="0"/>
              </a:spcAft>
              <a:buSzPts val="1800"/>
              <a:buNone/>
            </a:pPr>
            <a:r>
              <a:rPr lang="pt-BR">
                <a:solidFill>
                  <a:schemeClr val="dk1"/>
                </a:solidFill>
              </a:rPr>
              <a:t>Exemplo : </a:t>
            </a:r>
            <a:endParaRPr>
              <a:solidFill>
                <a:schemeClr val="dk1"/>
              </a:solidFill>
            </a:endParaRPr>
          </a:p>
          <a:p>
            <a:pPr indent="0" lvl="0" marL="0" rtl="0" algn="l">
              <a:lnSpc>
                <a:spcPct val="115000"/>
              </a:lnSpc>
              <a:spcBef>
                <a:spcPts val="1600"/>
              </a:spcBef>
              <a:spcAft>
                <a:spcPts val="1600"/>
              </a:spcAft>
              <a:buSzPts val="1800"/>
              <a:buNone/>
            </a:pPr>
            <a:r>
              <a:t/>
            </a:r>
            <a:endParaRPr>
              <a:solidFill>
                <a:schemeClr val="dk1"/>
              </a:solidFill>
              <a:latin typeface="Courier New"/>
              <a:ea typeface="Courier New"/>
              <a:cs typeface="Courier New"/>
              <a:sym typeface="Courier New"/>
            </a:endParaRPr>
          </a:p>
        </p:txBody>
      </p:sp>
      <p:sp>
        <p:nvSpPr>
          <p:cNvPr id="1321" name="Google Shape;1321;p204"/>
          <p:cNvSpPr txBox="1"/>
          <p:nvPr/>
        </p:nvSpPr>
        <p:spPr>
          <a:xfrm>
            <a:off x="368825" y="3411700"/>
            <a:ext cx="4333800" cy="1157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pt-BR" sz="1700" u="none" cap="none" strike="noStrike">
                <a:solidFill>
                  <a:srgbClr val="A52A2A"/>
                </a:solidFill>
                <a:highlight>
                  <a:srgbClr val="FFFFFF"/>
                </a:highlight>
                <a:latin typeface="Courier New"/>
                <a:ea typeface="Courier New"/>
                <a:cs typeface="Courier New"/>
                <a:sym typeface="Courier New"/>
              </a:rPr>
              <a:t>h1 </a:t>
            </a:r>
            <a:r>
              <a:rPr b="0" i="0" lang="pt-BR" sz="1700" u="none" cap="none" strike="noStrike">
                <a:solidFill>
                  <a:schemeClr val="dk1"/>
                </a:solidFill>
                <a:highlight>
                  <a:srgbClr val="FFFFFF"/>
                </a:highlight>
                <a:latin typeface="Courier New"/>
                <a:ea typeface="Courier New"/>
                <a:cs typeface="Courier New"/>
                <a:sym typeface="Courier New"/>
              </a:rPr>
              <a:t>{</a:t>
            </a:r>
            <a:endParaRPr b="0" i="0" sz="17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pt-BR" sz="1700" u="none" cap="none" strike="noStrike">
                <a:solidFill>
                  <a:srgbClr val="FF0000"/>
                </a:solidFill>
                <a:highlight>
                  <a:srgbClr val="FFFFFF"/>
                </a:highlight>
                <a:latin typeface="Courier New"/>
                <a:ea typeface="Courier New"/>
                <a:cs typeface="Courier New"/>
                <a:sym typeface="Courier New"/>
              </a:rPr>
              <a:t>  text-shadow</a:t>
            </a:r>
            <a:r>
              <a:rPr b="0" i="0" lang="pt-BR" sz="1700" u="none" cap="none" strike="noStrike">
                <a:solidFill>
                  <a:schemeClr val="dk1"/>
                </a:solidFill>
                <a:highlight>
                  <a:srgbClr val="FFFFFF"/>
                </a:highlight>
                <a:latin typeface="Courier New"/>
                <a:ea typeface="Courier New"/>
                <a:cs typeface="Courier New"/>
                <a:sym typeface="Courier New"/>
              </a:rPr>
              <a:t>:</a:t>
            </a:r>
            <a:r>
              <a:rPr b="0" i="0" lang="pt-BR" sz="1700" u="none" cap="none" strike="noStrike">
                <a:solidFill>
                  <a:srgbClr val="0000CD"/>
                </a:solidFill>
                <a:highlight>
                  <a:srgbClr val="FFFFFF"/>
                </a:highlight>
                <a:latin typeface="Courier New"/>
                <a:ea typeface="Courier New"/>
                <a:cs typeface="Courier New"/>
                <a:sym typeface="Courier New"/>
              </a:rPr>
              <a:t> 2px 2px #ff0000</a:t>
            </a:r>
            <a:r>
              <a:rPr b="0" i="0" lang="pt-BR" sz="1700" u="none" cap="none" strike="noStrike">
                <a:solidFill>
                  <a:schemeClr val="dk1"/>
                </a:solidFill>
                <a:highlight>
                  <a:srgbClr val="FFFFFF"/>
                </a:highlight>
                <a:latin typeface="Courier New"/>
                <a:ea typeface="Courier New"/>
                <a:cs typeface="Courier New"/>
                <a:sym typeface="Courier New"/>
              </a:rPr>
              <a:t>;</a:t>
            </a:r>
            <a:endParaRPr b="0" i="0" sz="17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pt-BR" sz="1700" u="none" cap="none" strike="noStrike">
                <a:solidFill>
                  <a:schemeClr val="dk1"/>
                </a:solidFill>
                <a:highlight>
                  <a:srgbClr val="FFFFFF"/>
                </a:highlight>
                <a:latin typeface="Courier New"/>
                <a:ea typeface="Courier New"/>
                <a:cs typeface="Courier New"/>
                <a:sym typeface="Courier New"/>
              </a:rPr>
              <a:t>}</a:t>
            </a:r>
            <a:endParaRPr b="0" i="0" sz="17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160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p:txBody>
      </p:sp>
      <p:sp>
        <p:nvSpPr>
          <p:cNvPr id="1322" name="Google Shape;1322;p204"/>
          <p:cNvSpPr txBox="1"/>
          <p:nvPr/>
        </p:nvSpPr>
        <p:spPr>
          <a:xfrm>
            <a:off x="4559825" y="3411700"/>
            <a:ext cx="4333800" cy="1157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700"/>
              <a:buFont typeface="Arial"/>
              <a:buNone/>
            </a:pPr>
            <a:r>
              <a:rPr b="0" i="0" lang="pt-BR" sz="1700" u="none" cap="none" strike="noStrike">
                <a:solidFill>
                  <a:srgbClr val="A52A2A"/>
                </a:solidFill>
                <a:highlight>
                  <a:srgbClr val="FFFFFF"/>
                </a:highlight>
                <a:latin typeface="Courier New"/>
                <a:ea typeface="Courier New"/>
                <a:cs typeface="Courier New"/>
                <a:sym typeface="Courier New"/>
              </a:rPr>
              <a:t>#exemplo </a:t>
            </a:r>
            <a:r>
              <a:rPr b="0" i="0" lang="pt-BR" sz="1700" u="none" cap="none" strike="noStrike">
                <a:solidFill>
                  <a:schemeClr val="dk1"/>
                </a:solidFill>
                <a:highlight>
                  <a:srgbClr val="FFFFFF"/>
                </a:highlight>
                <a:latin typeface="Courier New"/>
                <a:ea typeface="Courier New"/>
                <a:cs typeface="Courier New"/>
                <a:sym typeface="Courier New"/>
              </a:rPr>
              <a:t>{</a:t>
            </a:r>
            <a:endParaRPr b="0" i="0" sz="17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700"/>
              <a:buFont typeface="Arial"/>
              <a:buNone/>
            </a:pPr>
            <a:r>
              <a:rPr b="0" i="0" lang="pt-BR" sz="1700" u="none" cap="none" strike="noStrike">
                <a:solidFill>
                  <a:srgbClr val="FF0000"/>
                </a:solidFill>
                <a:highlight>
                  <a:srgbClr val="FFFFFF"/>
                </a:highlight>
                <a:latin typeface="Courier New"/>
                <a:ea typeface="Courier New"/>
                <a:cs typeface="Courier New"/>
                <a:sym typeface="Courier New"/>
              </a:rPr>
              <a:t>  box-shadow</a:t>
            </a:r>
            <a:r>
              <a:rPr b="0" i="0" lang="pt-BR" sz="1700" u="none" cap="none" strike="noStrike">
                <a:solidFill>
                  <a:schemeClr val="dk1"/>
                </a:solidFill>
                <a:highlight>
                  <a:srgbClr val="FFFFFF"/>
                </a:highlight>
                <a:latin typeface="Courier New"/>
                <a:ea typeface="Courier New"/>
                <a:cs typeface="Courier New"/>
                <a:sym typeface="Courier New"/>
              </a:rPr>
              <a:t>:</a:t>
            </a:r>
            <a:r>
              <a:rPr b="0" i="0" lang="pt-BR" sz="1700" u="none" cap="none" strike="noStrike">
                <a:solidFill>
                  <a:srgbClr val="0000CD"/>
                </a:solidFill>
                <a:highlight>
                  <a:srgbClr val="FFFFFF"/>
                </a:highlight>
                <a:latin typeface="Courier New"/>
                <a:ea typeface="Courier New"/>
                <a:cs typeface="Courier New"/>
                <a:sym typeface="Courier New"/>
              </a:rPr>
              <a:t> 2px 2px #ff0000</a:t>
            </a:r>
            <a:r>
              <a:rPr b="0" i="0" lang="pt-BR" sz="1700" u="none" cap="none" strike="noStrike">
                <a:solidFill>
                  <a:schemeClr val="dk1"/>
                </a:solidFill>
                <a:highlight>
                  <a:srgbClr val="FFFFFF"/>
                </a:highlight>
                <a:latin typeface="Courier New"/>
                <a:ea typeface="Courier New"/>
                <a:cs typeface="Courier New"/>
                <a:sym typeface="Courier New"/>
              </a:rPr>
              <a:t>;</a:t>
            </a:r>
            <a:endParaRPr b="0" i="0" sz="17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700"/>
              <a:buFont typeface="Arial"/>
              <a:buNone/>
            </a:pPr>
            <a:r>
              <a:rPr b="0" i="0" lang="pt-BR" sz="1700" u="none" cap="none" strike="noStrike">
                <a:solidFill>
                  <a:schemeClr val="dk1"/>
                </a:solidFill>
                <a:highlight>
                  <a:srgbClr val="FFFFFF"/>
                </a:highlight>
                <a:latin typeface="Courier New"/>
                <a:ea typeface="Courier New"/>
                <a:cs typeface="Courier New"/>
                <a:sym typeface="Courier New"/>
              </a:rPr>
              <a:t>}</a:t>
            </a:r>
            <a:endParaRPr b="0" i="0" sz="17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160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6" name="Shape 1326"/>
        <p:cNvGrpSpPr/>
        <p:nvPr/>
      </p:nvGrpSpPr>
      <p:grpSpPr>
        <a:xfrm>
          <a:off x="0" y="0"/>
          <a:ext cx="0" cy="0"/>
          <a:chOff x="0" y="0"/>
          <a:chExt cx="0" cy="0"/>
        </a:xfrm>
      </p:grpSpPr>
      <p:sp>
        <p:nvSpPr>
          <p:cNvPr id="1327" name="Google Shape;1327;p20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u="sng">
                <a:solidFill>
                  <a:schemeClr val="hlink"/>
                </a:solidFill>
                <a:hlinkClick r:id="rId3"/>
              </a:rPr>
              <a:t>Opacidade</a:t>
            </a:r>
            <a:endParaRPr/>
          </a:p>
        </p:txBody>
      </p:sp>
      <p:sp>
        <p:nvSpPr>
          <p:cNvPr id="1328" name="Google Shape;1328;p20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pt-BR">
                <a:solidFill>
                  <a:schemeClr val="dk1"/>
                </a:solidFill>
              </a:rPr>
              <a:t>A propriedade </a:t>
            </a:r>
            <a:r>
              <a:rPr lang="pt-BR">
                <a:solidFill>
                  <a:srgbClr val="DC143C"/>
                </a:solidFill>
                <a:highlight>
                  <a:srgbClr val="F1F1F1"/>
                </a:highlight>
              </a:rPr>
              <a:t>opacity</a:t>
            </a:r>
            <a:r>
              <a:rPr lang="pt-BR">
                <a:solidFill>
                  <a:schemeClr val="dk1"/>
                </a:solidFill>
              </a:rPr>
              <a:t> define o nível de opacidade de um elemento.</a:t>
            </a:r>
            <a:endParaRPr>
              <a:solidFill>
                <a:schemeClr val="dk1"/>
              </a:solidFill>
            </a:endParaRPr>
          </a:p>
          <a:p>
            <a:pPr indent="0" lvl="0" marL="0" rtl="0" algn="l">
              <a:lnSpc>
                <a:spcPct val="115000"/>
              </a:lnSpc>
              <a:spcBef>
                <a:spcPts val="1600"/>
              </a:spcBef>
              <a:spcAft>
                <a:spcPts val="1600"/>
              </a:spcAft>
              <a:buSzPts val="1800"/>
              <a:buNone/>
            </a:pPr>
            <a:r>
              <a:rPr lang="pt-BR">
                <a:solidFill>
                  <a:schemeClr val="dk1"/>
                </a:solidFill>
              </a:rPr>
              <a:t>O nível de opacidade descreve o nível de transparência, onde 1 não é transparente, 0,5 é 50% transparente e 0 é completamente transparente.</a:t>
            </a:r>
            <a:endParaRPr>
              <a:solidFill>
                <a:schemeClr val="dk1"/>
              </a:solidFill>
            </a:endParaRPr>
          </a:p>
        </p:txBody>
      </p:sp>
      <p:pic>
        <p:nvPicPr>
          <p:cNvPr id="1329" name="Google Shape;1329;p205"/>
          <p:cNvPicPr preferRelativeResize="0"/>
          <p:nvPr/>
        </p:nvPicPr>
        <p:blipFill rotWithShape="1">
          <a:blip r:embed="rId4">
            <a:alphaModFix/>
          </a:blip>
          <a:srcRect b="0" l="0" r="0" t="0"/>
          <a:stretch/>
        </p:blipFill>
        <p:spPr>
          <a:xfrm>
            <a:off x="438150" y="2452688"/>
            <a:ext cx="8267700" cy="1914525"/>
          </a:xfrm>
          <a:prstGeom prst="rect">
            <a:avLst/>
          </a:prstGeom>
          <a:noFill/>
          <a:ln>
            <a:noFill/>
          </a:ln>
        </p:spPr>
      </p:pic>
      <p:sp>
        <p:nvSpPr>
          <p:cNvPr id="1330" name="Google Shape;1330;p205"/>
          <p:cNvSpPr txBox="1"/>
          <p:nvPr/>
        </p:nvSpPr>
        <p:spPr>
          <a:xfrm>
            <a:off x="753025" y="4395275"/>
            <a:ext cx="754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opacidade 0.2                                        opacidade 0.5                                opacidade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                                                                                                                        (padrao)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4" name="Shape 1334"/>
        <p:cNvGrpSpPr/>
        <p:nvPr/>
      </p:nvGrpSpPr>
      <p:grpSpPr>
        <a:xfrm>
          <a:off x="0" y="0"/>
          <a:ext cx="0" cy="0"/>
          <a:chOff x="0" y="0"/>
          <a:chExt cx="0" cy="0"/>
        </a:xfrm>
      </p:grpSpPr>
      <p:sp>
        <p:nvSpPr>
          <p:cNvPr id="1335" name="Google Shape;1335;p20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CSS Responsivo</a:t>
            </a:r>
            <a:endParaRPr/>
          </a:p>
        </p:txBody>
      </p:sp>
      <p:sp>
        <p:nvSpPr>
          <p:cNvPr id="1336" name="Google Shape;1336;p20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pt-BR"/>
              <a:t>O que seria Design responsivo?</a:t>
            </a:r>
            <a:endParaRPr/>
          </a:p>
          <a:p>
            <a:pPr indent="-342900" lvl="0" marL="457200" rtl="0" algn="l">
              <a:lnSpc>
                <a:spcPct val="115000"/>
              </a:lnSpc>
              <a:spcBef>
                <a:spcPts val="1200"/>
              </a:spcBef>
              <a:spcAft>
                <a:spcPts val="0"/>
              </a:spcAft>
              <a:buSzPts val="1800"/>
              <a:buChar char="●"/>
            </a:pPr>
            <a:r>
              <a:rPr lang="pt-BR"/>
              <a:t>Um design modular para diversos tamanhos de telas, fazendo com que o seu website tenha uma boa aparência em diferentes tipos de dispositivos.</a:t>
            </a:r>
            <a:endParaRPr/>
          </a:p>
          <a:p>
            <a:pPr indent="-342900" lvl="0" marL="457200" rtl="0" algn="l">
              <a:lnSpc>
                <a:spcPct val="115000"/>
              </a:lnSpc>
              <a:spcBef>
                <a:spcPts val="0"/>
              </a:spcBef>
              <a:spcAft>
                <a:spcPts val="0"/>
              </a:spcAft>
              <a:buSzPts val="1800"/>
              <a:buChar char="●"/>
            </a:pPr>
            <a:r>
              <a:rPr lang="pt-BR"/>
              <a:t>Utilizamos apenas HTML e CSS para modularizar nossa aplicação para que o design se adapte a diferentes tamanhos de tela. </a:t>
            </a:r>
            <a:endParaRPr/>
          </a:p>
        </p:txBody>
      </p:sp>
      <p:pic>
        <p:nvPicPr>
          <p:cNvPr id="1337" name="Google Shape;1337;p206"/>
          <p:cNvPicPr preferRelativeResize="0"/>
          <p:nvPr/>
        </p:nvPicPr>
        <p:blipFill rotWithShape="1">
          <a:blip r:embed="rId4">
            <a:alphaModFix/>
          </a:blip>
          <a:srcRect b="0" l="0" r="0" t="0"/>
          <a:stretch/>
        </p:blipFill>
        <p:spPr>
          <a:xfrm>
            <a:off x="763600" y="3034063"/>
            <a:ext cx="2857500" cy="1876425"/>
          </a:xfrm>
          <a:prstGeom prst="rect">
            <a:avLst/>
          </a:prstGeom>
          <a:noFill/>
          <a:ln cap="flat" cmpd="sng" w="9525">
            <a:solidFill>
              <a:schemeClr val="dk2"/>
            </a:solidFill>
            <a:prstDash val="solid"/>
            <a:round/>
            <a:headEnd len="sm" w="sm" type="none"/>
            <a:tailEnd len="sm" w="sm" type="none"/>
          </a:ln>
        </p:spPr>
      </p:pic>
      <p:pic>
        <p:nvPicPr>
          <p:cNvPr id="1338" name="Google Shape;1338;p206"/>
          <p:cNvPicPr preferRelativeResize="0"/>
          <p:nvPr/>
        </p:nvPicPr>
        <p:blipFill rotWithShape="1">
          <a:blip r:embed="rId5">
            <a:alphaModFix/>
          </a:blip>
          <a:srcRect b="0" l="0" r="0" t="0"/>
          <a:stretch/>
        </p:blipFill>
        <p:spPr>
          <a:xfrm>
            <a:off x="4695950" y="3134088"/>
            <a:ext cx="1143000" cy="1676400"/>
          </a:xfrm>
          <a:prstGeom prst="rect">
            <a:avLst/>
          </a:prstGeom>
          <a:noFill/>
          <a:ln cap="flat" cmpd="sng" w="9525">
            <a:solidFill>
              <a:schemeClr val="dk2"/>
            </a:solidFill>
            <a:prstDash val="solid"/>
            <a:round/>
            <a:headEnd len="sm" w="sm" type="none"/>
            <a:tailEnd len="sm" w="sm" type="none"/>
          </a:ln>
        </p:spPr>
      </p:pic>
      <p:pic>
        <p:nvPicPr>
          <p:cNvPr id="1339" name="Google Shape;1339;p206"/>
          <p:cNvPicPr preferRelativeResize="0"/>
          <p:nvPr/>
        </p:nvPicPr>
        <p:blipFill rotWithShape="1">
          <a:blip r:embed="rId6">
            <a:alphaModFix/>
          </a:blip>
          <a:srcRect b="0" l="0" r="0" t="0"/>
          <a:stretch/>
        </p:blipFill>
        <p:spPr>
          <a:xfrm>
            <a:off x="7208125" y="3212679"/>
            <a:ext cx="871701" cy="15192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3" name="Shape 1343"/>
        <p:cNvGrpSpPr/>
        <p:nvPr/>
      </p:nvGrpSpPr>
      <p:grpSpPr>
        <a:xfrm>
          <a:off x="0" y="0"/>
          <a:ext cx="0" cy="0"/>
          <a:chOff x="0" y="0"/>
          <a:chExt cx="0" cy="0"/>
        </a:xfrm>
      </p:grpSpPr>
      <p:sp>
        <p:nvSpPr>
          <p:cNvPr id="1344" name="Google Shape;1344;p20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CSS Responsivo</a:t>
            </a:r>
            <a:endParaRPr/>
          </a:p>
        </p:txBody>
      </p:sp>
      <p:sp>
        <p:nvSpPr>
          <p:cNvPr id="1345" name="Google Shape;1345;p20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pt-BR"/>
              <a:t>O que seria Design responsivo?</a:t>
            </a:r>
            <a:endParaRPr/>
          </a:p>
          <a:p>
            <a:pPr indent="-342900" lvl="0" marL="457200" rtl="0" algn="l">
              <a:lnSpc>
                <a:spcPct val="115000"/>
              </a:lnSpc>
              <a:spcBef>
                <a:spcPts val="1200"/>
              </a:spcBef>
              <a:spcAft>
                <a:spcPts val="0"/>
              </a:spcAft>
              <a:buSzPts val="1800"/>
              <a:buChar char="●"/>
            </a:pPr>
            <a:r>
              <a:rPr lang="pt-BR">
                <a:solidFill>
                  <a:schemeClr val="dk1"/>
                </a:solidFill>
                <a:highlight>
                  <a:srgbClr val="FFFFFF"/>
                </a:highlight>
              </a:rPr>
              <a:t>É chamado de web design responsivo quando você usa CSS e HTML para redimensionar, ocultar, encolher, ampliar ou mover o conteúdo para que fique bem em qualquer tela.</a:t>
            </a:r>
            <a:endParaRPr/>
          </a:p>
        </p:txBody>
      </p:sp>
      <p:pic>
        <p:nvPicPr>
          <p:cNvPr id="1346" name="Google Shape;1346;p207"/>
          <p:cNvPicPr preferRelativeResize="0"/>
          <p:nvPr/>
        </p:nvPicPr>
        <p:blipFill rotWithShape="1">
          <a:blip r:embed="rId4">
            <a:alphaModFix/>
          </a:blip>
          <a:srcRect b="0" l="0" r="0" t="0"/>
          <a:stretch/>
        </p:blipFill>
        <p:spPr>
          <a:xfrm>
            <a:off x="763600" y="3034063"/>
            <a:ext cx="2857500" cy="1876425"/>
          </a:xfrm>
          <a:prstGeom prst="rect">
            <a:avLst/>
          </a:prstGeom>
          <a:noFill/>
          <a:ln cap="flat" cmpd="sng" w="9525">
            <a:solidFill>
              <a:schemeClr val="dk2"/>
            </a:solidFill>
            <a:prstDash val="solid"/>
            <a:round/>
            <a:headEnd len="sm" w="sm" type="none"/>
            <a:tailEnd len="sm" w="sm" type="none"/>
          </a:ln>
        </p:spPr>
      </p:pic>
      <p:pic>
        <p:nvPicPr>
          <p:cNvPr id="1347" name="Google Shape;1347;p207"/>
          <p:cNvPicPr preferRelativeResize="0"/>
          <p:nvPr/>
        </p:nvPicPr>
        <p:blipFill rotWithShape="1">
          <a:blip r:embed="rId5">
            <a:alphaModFix/>
          </a:blip>
          <a:srcRect b="0" l="0" r="0" t="0"/>
          <a:stretch/>
        </p:blipFill>
        <p:spPr>
          <a:xfrm>
            <a:off x="4695950" y="3134088"/>
            <a:ext cx="1143000" cy="1676400"/>
          </a:xfrm>
          <a:prstGeom prst="rect">
            <a:avLst/>
          </a:prstGeom>
          <a:noFill/>
          <a:ln cap="flat" cmpd="sng" w="9525">
            <a:solidFill>
              <a:schemeClr val="dk2"/>
            </a:solidFill>
            <a:prstDash val="solid"/>
            <a:round/>
            <a:headEnd len="sm" w="sm" type="none"/>
            <a:tailEnd len="sm" w="sm" type="none"/>
          </a:ln>
        </p:spPr>
      </p:pic>
      <p:pic>
        <p:nvPicPr>
          <p:cNvPr id="1348" name="Google Shape;1348;p207"/>
          <p:cNvPicPr preferRelativeResize="0"/>
          <p:nvPr/>
        </p:nvPicPr>
        <p:blipFill rotWithShape="1">
          <a:blip r:embed="rId6">
            <a:alphaModFix/>
          </a:blip>
          <a:srcRect b="0" l="0" r="0" t="0"/>
          <a:stretch/>
        </p:blipFill>
        <p:spPr>
          <a:xfrm>
            <a:off x="7208125" y="3212679"/>
            <a:ext cx="871701" cy="15192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2" name="Shape 1352"/>
        <p:cNvGrpSpPr/>
        <p:nvPr/>
      </p:nvGrpSpPr>
      <p:grpSpPr>
        <a:xfrm>
          <a:off x="0" y="0"/>
          <a:ext cx="0" cy="0"/>
          <a:chOff x="0" y="0"/>
          <a:chExt cx="0" cy="0"/>
        </a:xfrm>
      </p:grpSpPr>
      <p:sp>
        <p:nvSpPr>
          <p:cNvPr id="1353" name="Google Shape;1353;p20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u="sng">
                <a:solidFill>
                  <a:schemeClr val="hlink"/>
                </a:solidFill>
                <a:hlinkClick r:id="rId3"/>
              </a:rPr>
              <a:t>Viewport</a:t>
            </a:r>
            <a:endParaRPr/>
          </a:p>
        </p:txBody>
      </p:sp>
      <p:sp>
        <p:nvSpPr>
          <p:cNvPr id="1354" name="Google Shape;1354;p20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pt-BR">
                <a:solidFill>
                  <a:srgbClr val="252525"/>
                </a:solidFill>
              </a:rPr>
              <a:t>O viewport é a área visível do usuário em uma página da web.</a:t>
            </a:r>
            <a:endParaRPr>
              <a:solidFill>
                <a:srgbClr val="252525"/>
              </a:solidFill>
            </a:endParaRPr>
          </a:p>
          <a:p>
            <a:pPr indent="0" lvl="0" marL="0" rtl="0" algn="l">
              <a:lnSpc>
                <a:spcPct val="115000"/>
              </a:lnSpc>
              <a:spcBef>
                <a:spcPts val="1600"/>
              </a:spcBef>
              <a:spcAft>
                <a:spcPts val="0"/>
              </a:spcAft>
              <a:buSzPts val="1800"/>
              <a:buNone/>
            </a:pPr>
            <a:r>
              <a:rPr lang="pt-BR">
                <a:solidFill>
                  <a:srgbClr val="252525"/>
                </a:solidFill>
              </a:rPr>
              <a:t>Antes smartphones, as páginas da web eram projetadas apenas para telas de computador e era comum que elas tivessem o design estático e o tamanho fixo.</a:t>
            </a:r>
            <a:endParaRPr>
              <a:solidFill>
                <a:srgbClr val="252525"/>
              </a:solidFill>
            </a:endParaRPr>
          </a:p>
          <a:p>
            <a:pPr indent="0" lvl="0" marL="0" rtl="0" algn="l">
              <a:lnSpc>
                <a:spcPct val="115000"/>
              </a:lnSpc>
              <a:spcBef>
                <a:spcPts val="1600"/>
              </a:spcBef>
              <a:spcAft>
                <a:spcPts val="0"/>
              </a:spcAft>
              <a:buSzPts val="1800"/>
              <a:buNone/>
            </a:pPr>
            <a:r>
              <a:rPr lang="pt-BR">
                <a:solidFill>
                  <a:srgbClr val="252525"/>
                </a:solidFill>
              </a:rPr>
              <a:t>Então, quando com o advento dos dispositivos móveis, páginas da web de tamanho fixo eram muito grandes para caber na janela de visualização. Para corrigir isso, os navegadores nesses dispositivos reduziram a página da web inteira para caber na tela. Esta é uma medida de resolução temporária.</a:t>
            </a:r>
            <a:endParaRPr>
              <a:solidFill>
                <a:srgbClr val="252525"/>
              </a:solidFill>
            </a:endParaRPr>
          </a:p>
          <a:p>
            <a:pPr indent="0" lvl="0" marL="0" rtl="0" algn="l">
              <a:lnSpc>
                <a:spcPct val="115000"/>
              </a:lnSpc>
              <a:spcBef>
                <a:spcPts val="1600"/>
              </a:spcBef>
              <a:spcAft>
                <a:spcPts val="1600"/>
              </a:spcAft>
              <a:buSzPts val="1800"/>
              <a:buNone/>
            </a:pPr>
            <a:r>
              <a:t/>
            </a:r>
            <a:endParaRPr>
              <a:solidFill>
                <a:srgbClr val="252525"/>
              </a:solidFill>
            </a:endParaRPr>
          </a:p>
        </p:txBody>
      </p:sp>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8" name="Shape 1358"/>
        <p:cNvGrpSpPr/>
        <p:nvPr/>
      </p:nvGrpSpPr>
      <p:grpSpPr>
        <a:xfrm>
          <a:off x="0" y="0"/>
          <a:ext cx="0" cy="0"/>
          <a:chOff x="0" y="0"/>
          <a:chExt cx="0" cy="0"/>
        </a:xfrm>
      </p:grpSpPr>
      <p:sp>
        <p:nvSpPr>
          <p:cNvPr id="1359" name="Google Shape;1359;p20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u="sng">
                <a:solidFill>
                  <a:schemeClr val="hlink"/>
                </a:solidFill>
                <a:hlinkClick r:id="rId3"/>
              </a:rPr>
              <a:t>Configurando Viewport</a:t>
            </a:r>
            <a:endParaRPr/>
          </a:p>
        </p:txBody>
      </p:sp>
      <p:sp>
        <p:nvSpPr>
          <p:cNvPr id="1360" name="Google Shape;1360;p20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pt-BR">
                <a:solidFill>
                  <a:schemeClr val="dk1"/>
                </a:solidFill>
                <a:highlight>
                  <a:srgbClr val="FFFFFF"/>
                </a:highlight>
              </a:rPr>
              <a:t>O HTML5 introduziu um método para permitir que os web designers controlem a janela de visualização, por meio da </a:t>
            </a:r>
            <a:r>
              <a:rPr lang="pt-BR">
                <a:solidFill>
                  <a:srgbClr val="DC143C"/>
                </a:solidFill>
              </a:rPr>
              <a:t>&lt;meta&gt;</a:t>
            </a:r>
            <a:r>
              <a:rPr lang="pt-BR">
                <a:solidFill>
                  <a:schemeClr val="dk1"/>
                </a:solidFill>
                <a:highlight>
                  <a:srgbClr val="FFFFFF"/>
                </a:highlight>
              </a:rPr>
              <a:t>tag.</a:t>
            </a:r>
            <a:endParaRPr>
              <a:solidFill>
                <a:schemeClr val="dk1"/>
              </a:solidFill>
              <a:highlight>
                <a:srgbClr val="FFFFFF"/>
              </a:highlight>
            </a:endParaRPr>
          </a:p>
          <a:p>
            <a:pPr indent="-342900" lvl="0" marL="457200" rtl="0" algn="l">
              <a:lnSpc>
                <a:spcPct val="115000"/>
              </a:lnSpc>
              <a:spcBef>
                <a:spcPts val="0"/>
              </a:spcBef>
              <a:spcAft>
                <a:spcPts val="0"/>
              </a:spcAft>
              <a:buClr>
                <a:schemeClr val="dk1"/>
              </a:buClr>
              <a:buSzPts val="1800"/>
              <a:buChar char="●"/>
            </a:pPr>
            <a:r>
              <a:rPr lang="pt-BR">
                <a:solidFill>
                  <a:schemeClr val="dk1"/>
                </a:solidFill>
                <a:highlight>
                  <a:srgbClr val="FFFFFF"/>
                </a:highlight>
              </a:rPr>
              <a:t>Você deve incluir elemento </a:t>
            </a:r>
            <a:r>
              <a:rPr lang="pt-BR">
                <a:solidFill>
                  <a:srgbClr val="DC143C"/>
                </a:solidFill>
              </a:rPr>
              <a:t>&lt;meta&gt;</a:t>
            </a:r>
            <a:r>
              <a:rPr lang="pt-BR">
                <a:solidFill>
                  <a:schemeClr val="dk1"/>
                </a:solidFill>
                <a:highlight>
                  <a:srgbClr val="FFFFFF"/>
                </a:highlight>
              </a:rPr>
              <a:t> para viewport em todas as suas páginas da web:</a:t>
            </a:r>
            <a:endParaRPr>
              <a:solidFill>
                <a:schemeClr val="dk1"/>
              </a:solidFill>
              <a:highlight>
                <a:srgbClr val="FFFFFF"/>
              </a:highlight>
            </a:endParaRPr>
          </a:p>
          <a:p>
            <a:pPr indent="0" lvl="0" marL="0" rtl="0" algn="ctr">
              <a:lnSpc>
                <a:spcPct val="115000"/>
              </a:lnSpc>
              <a:spcBef>
                <a:spcPts val="0"/>
              </a:spcBef>
              <a:spcAft>
                <a:spcPts val="0"/>
              </a:spcAft>
              <a:buSzPts val="1800"/>
              <a:buNone/>
            </a:pPr>
            <a:r>
              <a:rPr lang="pt-BR" sz="1600">
                <a:solidFill>
                  <a:srgbClr val="0000CD"/>
                </a:solidFill>
                <a:highlight>
                  <a:srgbClr val="FFFFFF"/>
                </a:highlight>
              </a:rPr>
              <a:t>&lt;</a:t>
            </a:r>
            <a:r>
              <a:rPr lang="pt-BR" sz="1600">
                <a:solidFill>
                  <a:srgbClr val="A52A2A"/>
                </a:solidFill>
                <a:highlight>
                  <a:srgbClr val="FFFFFF"/>
                </a:highlight>
              </a:rPr>
              <a:t>meta</a:t>
            </a:r>
            <a:r>
              <a:rPr lang="pt-BR" sz="1600">
                <a:solidFill>
                  <a:srgbClr val="FF0000"/>
                </a:solidFill>
                <a:highlight>
                  <a:srgbClr val="FFFFFF"/>
                </a:highlight>
              </a:rPr>
              <a:t> name</a:t>
            </a:r>
            <a:r>
              <a:rPr lang="pt-BR" sz="1600">
                <a:solidFill>
                  <a:srgbClr val="0000CD"/>
                </a:solidFill>
                <a:highlight>
                  <a:srgbClr val="FFFFFF"/>
                </a:highlight>
              </a:rPr>
              <a:t>="viewport"</a:t>
            </a:r>
            <a:r>
              <a:rPr lang="pt-BR" sz="1600">
                <a:solidFill>
                  <a:srgbClr val="FF0000"/>
                </a:solidFill>
                <a:highlight>
                  <a:srgbClr val="FFFFFF"/>
                </a:highlight>
              </a:rPr>
              <a:t> content</a:t>
            </a:r>
            <a:r>
              <a:rPr lang="pt-BR" sz="1600">
                <a:solidFill>
                  <a:srgbClr val="0000CD"/>
                </a:solidFill>
                <a:highlight>
                  <a:srgbClr val="FFFFFF"/>
                </a:highlight>
              </a:rPr>
              <a:t>="width=device-width, initial-scale=1.0"&gt;</a:t>
            </a:r>
            <a:endParaRPr sz="1600">
              <a:solidFill>
                <a:schemeClr val="dk1"/>
              </a:solidFill>
              <a:highlight>
                <a:srgbClr val="FFFFFF"/>
              </a:highlight>
            </a:endParaRPr>
          </a:p>
          <a:p>
            <a:pPr indent="-342900" lvl="0" marL="457200" rtl="0" algn="l">
              <a:lnSpc>
                <a:spcPct val="115000"/>
              </a:lnSpc>
              <a:spcBef>
                <a:spcPts val="1400"/>
              </a:spcBef>
              <a:spcAft>
                <a:spcPts val="0"/>
              </a:spcAft>
              <a:buClr>
                <a:schemeClr val="dk1"/>
              </a:buClr>
              <a:buSzPts val="1800"/>
              <a:buChar char="●"/>
            </a:pPr>
            <a:r>
              <a:rPr lang="pt-BR">
                <a:solidFill>
                  <a:schemeClr val="dk1"/>
                </a:solidFill>
                <a:highlight>
                  <a:srgbClr val="FFFFFF"/>
                </a:highlight>
              </a:rPr>
              <a:t>Isso fornece ao navegador instruções sobre como controlar as dimensões e a escala da página.</a:t>
            </a:r>
            <a:endParaRPr>
              <a:solidFill>
                <a:schemeClr val="dk1"/>
              </a:solidFill>
              <a:highlight>
                <a:srgbClr val="FFFFFF"/>
              </a:highlight>
            </a:endParaRPr>
          </a:p>
          <a:p>
            <a:pPr indent="-342900" lvl="0" marL="457200" rtl="0" algn="l">
              <a:lnSpc>
                <a:spcPct val="115000"/>
              </a:lnSpc>
              <a:spcBef>
                <a:spcPts val="0"/>
              </a:spcBef>
              <a:spcAft>
                <a:spcPts val="0"/>
              </a:spcAft>
              <a:buSzPts val="1800"/>
              <a:buChar char="●"/>
            </a:pPr>
            <a:r>
              <a:rPr lang="pt-BR">
                <a:solidFill>
                  <a:schemeClr val="dk1"/>
                </a:solidFill>
                <a:highlight>
                  <a:srgbClr val="FFFFFF"/>
                </a:highlight>
              </a:rPr>
              <a:t>A </a:t>
            </a:r>
            <a:r>
              <a:rPr lang="pt-BR">
                <a:solidFill>
                  <a:srgbClr val="DC143C"/>
                </a:solidFill>
                <a:highlight>
                  <a:srgbClr val="FFFFFF"/>
                </a:highlight>
              </a:rPr>
              <a:t>width=device-width </a:t>
            </a:r>
            <a:r>
              <a:rPr lang="pt-BR">
                <a:solidFill>
                  <a:schemeClr val="dk1"/>
                </a:solidFill>
                <a:highlight>
                  <a:srgbClr val="FFFFFF"/>
                </a:highlight>
              </a:rPr>
              <a:t>define a largura da página para seguir a largura da tela do dispositivo (que irá variar dependendo do dispositivo).</a:t>
            </a:r>
            <a:endParaRPr>
              <a:solidFill>
                <a:schemeClr val="dk1"/>
              </a:solidFill>
              <a:highlight>
                <a:srgbClr val="FFFFFF"/>
              </a:highlight>
            </a:endParaRPr>
          </a:p>
          <a:p>
            <a:pPr indent="-342900" lvl="0" marL="457200" rtl="0" algn="l">
              <a:lnSpc>
                <a:spcPct val="115000"/>
              </a:lnSpc>
              <a:spcBef>
                <a:spcPts val="0"/>
              </a:spcBef>
              <a:spcAft>
                <a:spcPts val="0"/>
              </a:spcAft>
              <a:buSzPts val="1800"/>
              <a:buChar char="●"/>
            </a:pPr>
            <a:r>
              <a:rPr lang="pt-BR">
                <a:solidFill>
                  <a:schemeClr val="dk1"/>
                </a:solidFill>
                <a:highlight>
                  <a:srgbClr val="FFFFFF"/>
                </a:highlight>
              </a:rPr>
              <a:t>A </a:t>
            </a:r>
            <a:r>
              <a:rPr lang="pt-BR">
                <a:solidFill>
                  <a:srgbClr val="DC143C"/>
                </a:solidFill>
                <a:highlight>
                  <a:srgbClr val="FFFFFF"/>
                </a:highlight>
              </a:rPr>
              <a:t>initial-scale=1.0 </a:t>
            </a:r>
            <a:r>
              <a:rPr lang="pt-BR">
                <a:solidFill>
                  <a:schemeClr val="dk1"/>
                </a:solidFill>
                <a:highlight>
                  <a:srgbClr val="FFFFFF"/>
                </a:highlight>
              </a:rPr>
              <a:t>define o nível de zoom inicial quando a página é carregada na primeira vez pelo navegador.</a:t>
            </a:r>
            <a:endParaRPr>
              <a:solidFill>
                <a:schemeClr val="dk1"/>
              </a:solidFill>
              <a:highlight>
                <a:srgbClr val="FFFFFF"/>
              </a:highlight>
            </a:endParaRPr>
          </a:p>
          <a:p>
            <a:pPr indent="0" lvl="0" marL="0" rtl="0" algn="l">
              <a:lnSpc>
                <a:spcPct val="115000"/>
              </a:lnSpc>
              <a:spcBef>
                <a:spcPts val="1600"/>
              </a:spcBef>
              <a:spcAft>
                <a:spcPts val="0"/>
              </a:spcAft>
              <a:buSzPts val="1800"/>
              <a:buNone/>
            </a:pPr>
            <a:r>
              <a:t/>
            </a:r>
            <a:endParaRPr>
              <a:solidFill>
                <a:srgbClr val="252525"/>
              </a:solidFill>
            </a:endParaRPr>
          </a:p>
          <a:p>
            <a:pPr indent="0" lvl="0" marL="0" rtl="0" algn="l">
              <a:lnSpc>
                <a:spcPct val="115000"/>
              </a:lnSpc>
              <a:spcBef>
                <a:spcPts val="1600"/>
              </a:spcBef>
              <a:spcAft>
                <a:spcPts val="1600"/>
              </a:spcAft>
              <a:buSzPts val="1800"/>
              <a:buNone/>
            </a:pPr>
            <a:r>
              <a:t/>
            </a:r>
            <a:endParaRPr>
              <a:solidFill>
                <a:srgbClr val="252525"/>
              </a:solidFill>
            </a:endParaRPr>
          </a:p>
        </p:txBody>
      </p:sp>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4" name="Shape 1364"/>
        <p:cNvGrpSpPr/>
        <p:nvPr/>
      </p:nvGrpSpPr>
      <p:grpSpPr>
        <a:xfrm>
          <a:off x="0" y="0"/>
          <a:ext cx="0" cy="0"/>
          <a:chOff x="0" y="0"/>
          <a:chExt cx="0" cy="0"/>
        </a:xfrm>
      </p:grpSpPr>
      <p:sp>
        <p:nvSpPr>
          <p:cNvPr id="1365" name="Google Shape;1365;p2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CSS Responsivo</a:t>
            </a:r>
            <a:endParaRPr/>
          </a:p>
        </p:txBody>
      </p:sp>
      <p:sp>
        <p:nvSpPr>
          <p:cNvPr id="1366" name="Google Shape;1366;p2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1400"/>
              </a:spcBef>
              <a:spcAft>
                <a:spcPts val="0"/>
              </a:spcAft>
              <a:buClr>
                <a:schemeClr val="dk1"/>
              </a:buClr>
              <a:buSzPts val="1800"/>
              <a:buChar char="●"/>
            </a:pPr>
            <a:r>
              <a:rPr lang="pt-BR">
                <a:solidFill>
                  <a:schemeClr val="dk1"/>
                </a:solidFill>
                <a:highlight>
                  <a:srgbClr val="FFFFFF"/>
                </a:highlight>
              </a:rPr>
              <a:t>Os usuários estão acostumados a rolar os sites verticalmente em dispositivos desktop e móveis - mas não horizontalmente!</a:t>
            </a:r>
            <a:endParaRPr>
              <a:solidFill>
                <a:schemeClr val="dk1"/>
              </a:solidFill>
              <a:highlight>
                <a:srgbClr val="FFFFFF"/>
              </a:highlight>
            </a:endParaRPr>
          </a:p>
          <a:p>
            <a:pPr indent="-342900" lvl="0" marL="457200" rtl="0" algn="l">
              <a:lnSpc>
                <a:spcPct val="115000"/>
              </a:lnSpc>
              <a:spcBef>
                <a:spcPts val="0"/>
              </a:spcBef>
              <a:spcAft>
                <a:spcPts val="0"/>
              </a:spcAft>
              <a:buClr>
                <a:schemeClr val="dk1"/>
              </a:buClr>
              <a:buSzPts val="1800"/>
              <a:buChar char="●"/>
            </a:pPr>
            <a:r>
              <a:rPr lang="pt-BR">
                <a:solidFill>
                  <a:schemeClr val="dk1"/>
                </a:solidFill>
                <a:highlight>
                  <a:srgbClr val="FFFFFF"/>
                </a:highlight>
              </a:rPr>
              <a:t>Portanto, se o usuário for forçado a rolar horizontalmente ou diminuir o zoom para ver toda a página da web, isso resultará em uma experiência ruim para o usuário.</a:t>
            </a:r>
            <a:endParaRPr>
              <a:solidFill>
                <a:schemeClr val="dk1"/>
              </a:solidFill>
              <a:highlight>
                <a:srgbClr val="FFFFFF"/>
              </a:highlight>
            </a:endParaRPr>
          </a:p>
          <a:p>
            <a:pPr indent="0" lvl="0" marL="0" rtl="0" algn="l">
              <a:lnSpc>
                <a:spcPct val="115000"/>
              </a:lnSpc>
              <a:spcBef>
                <a:spcPts val="1400"/>
              </a:spcBef>
              <a:spcAft>
                <a:spcPts val="1200"/>
              </a:spcAft>
              <a:buSzPts val="1800"/>
              <a:buNone/>
            </a:pPr>
            <a:r>
              <a:t/>
            </a:r>
            <a:endParaRPr/>
          </a:p>
        </p:txBody>
      </p:sp>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0" name="Shape 1370"/>
        <p:cNvGrpSpPr/>
        <p:nvPr/>
      </p:nvGrpSpPr>
      <p:grpSpPr>
        <a:xfrm>
          <a:off x="0" y="0"/>
          <a:ext cx="0" cy="0"/>
          <a:chOff x="0" y="0"/>
          <a:chExt cx="0" cy="0"/>
        </a:xfrm>
      </p:grpSpPr>
      <p:sp>
        <p:nvSpPr>
          <p:cNvPr id="1371" name="Google Shape;1371;p2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CSS Responsivo</a:t>
            </a:r>
            <a:endParaRPr/>
          </a:p>
        </p:txBody>
      </p:sp>
      <p:sp>
        <p:nvSpPr>
          <p:cNvPr id="1372" name="Google Shape;1372;p211"/>
          <p:cNvSpPr txBox="1"/>
          <p:nvPr>
            <p:ph idx="1" type="body"/>
          </p:nvPr>
        </p:nvSpPr>
        <p:spPr>
          <a:xfrm>
            <a:off x="311700" y="1152475"/>
            <a:ext cx="8520600" cy="3929100"/>
          </a:xfrm>
          <a:prstGeom prst="rect">
            <a:avLst/>
          </a:prstGeom>
          <a:noFill/>
          <a:ln>
            <a:noFill/>
          </a:ln>
        </p:spPr>
        <p:txBody>
          <a:bodyPr anchorCtr="0" anchor="t" bIns="91425" lIns="91425" spcFirstLastPara="1" rIns="91425" wrap="square" tIns="91425">
            <a:normAutofit fontScale="92500" lnSpcReduction="20000"/>
          </a:bodyPr>
          <a:lstStyle/>
          <a:p>
            <a:pPr indent="-334327" lvl="0" marL="457200" rtl="0" algn="l">
              <a:lnSpc>
                <a:spcPct val="115000"/>
              </a:lnSpc>
              <a:spcBef>
                <a:spcPts val="1400"/>
              </a:spcBef>
              <a:spcAft>
                <a:spcPts val="0"/>
              </a:spcAft>
              <a:buClr>
                <a:schemeClr val="dk1"/>
              </a:buClr>
              <a:buSzPct val="100000"/>
              <a:buChar char="●"/>
            </a:pPr>
            <a:r>
              <a:rPr b="1" lang="pt-BR">
                <a:solidFill>
                  <a:schemeClr val="dk1"/>
                </a:solidFill>
                <a:highlight>
                  <a:srgbClr val="FFFFFF"/>
                </a:highlight>
              </a:rPr>
              <a:t>1. NÃO use elementos grandes de largura fixa</a:t>
            </a:r>
            <a:r>
              <a:rPr lang="pt-BR">
                <a:solidFill>
                  <a:schemeClr val="dk1"/>
                </a:solidFill>
                <a:highlight>
                  <a:srgbClr val="FFFFFF"/>
                </a:highlight>
              </a:rPr>
              <a:t> - Por exemplo, se uma imagem for exibida com uma largura maior do que a janela de visualização, isso pode fazer com que a janela de visualização role horizontalmente. Lembre-se de ajustar este conteúdo para caber na largura da janela de visualização.</a:t>
            </a:r>
            <a:endParaRPr>
              <a:solidFill>
                <a:schemeClr val="dk1"/>
              </a:solidFill>
              <a:highlight>
                <a:srgbClr val="FFFFFF"/>
              </a:highlight>
            </a:endParaRPr>
          </a:p>
          <a:p>
            <a:pPr indent="-334327" lvl="0" marL="457200" rtl="0" algn="l">
              <a:lnSpc>
                <a:spcPct val="115000"/>
              </a:lnSpc>
              <a:spcBef>
                <a:spcPts val="0"/>
              </a:spcBef>
              <a:spcAft>
                <a:spcPts val="0"/>
              </a:spcAft>
              <a:buClr>
                <a:schemeClr val="dk1"/>
              </a:buClr>
              <a:buSzPct val="100000"/>
              <a:buChar char="●"/>
            </a:pPr>
            <a:r>
              <a:rPr b="1" lang="pt-BR">
                <a:solidFill>
                  <a:schemeClr val="dk1"/>
                </a:solidFill>
                <a:highlight>
                  <a:srgbClr val="FFFFFF"/>
                </a:highlight>
              </a:rPr>
              <a:t>2. NÃO deixe o conteúdo depender de uma largura de janela de visualização específica para renderizar bem</a:t>
            </a:r>
            <a:r>
              <a:rPr lang="pt-BR">
                <a:solidFill>
                  <a:schemeClr val="dk1"/>
                </a:solidFill>
                <a:highlight>
                  <a:srgbClr val="FFFFFF"/>
                </a:highlight>
              </a:rPr>
              <a:t> - Como as dimensões e a largura da tela em pixels CSS variam amplamente entre os dispositivos, o conteúdo não deve depender de uma largura de janela de visualização específica para renderizar bem.</a:t>
            </a:r>
            <a:endParaRPr>
              <a:solidFill>
                <a:schemeClr val="dk1"/>
              </a:solidFill>
              <a:highlight>
                <a:srgbClr val="FFFFFF"/>
              </a:highlight>
            </a:endParaRPr>
          </a:p>
          <a:p>
            <a:pPr indent="-334327" lvl="0" marL="457200" rtl="0" algn="l">
              <a:lnSpc>
                <a:spcPct val="115000"/>
              </a:lnSpc>
              <a:spcBef>
                <a:spcPts val="0"/>
              </a:spcBef>
              <a:spcAft>
                <a:spcPts val="0"/>
              </a:spcAft>
              <a:buClr>
                <a:schemeClr val="dk1"/>
              </a:buClr>
              <a:buSzPct val="61246"/>
              <a:buChar char="●"/>
            </a:pPr>
            <a:r>
              <a:rPr b="1" lang="pt-BR">
                <a:solidFill>
                  <a:schemeClr val="dk1"/>
                </a:solidFill>
                <a:highlight>
                  <a:srgbClr val="FFFFFF"/>
                </a:highlight>
              </a:rPr>
              <a:t>3. Use consultas de mídia CSS para aplicar estilos diferentes para telas pequenas e grandes</a:t>
            </a:r>
            <a:r>
              <a:rPr lang="pt-BR">
                <a:solidFill>
                  <a:schemeClr val="dk1"/>
                </a:solidFill>
                <a:highlight>
                  <a:srgbClr val="FFFFFF"/>
                </a:highlight>
              </a:rPr>
              <a:t> - A definição de larguras CSS absolutas grandes para os elementos da página fará com que o elemento seja muito largo para a janela de visualização em um dispositivo menor. Em vez disso, considere o uso de valores de largura relativos, como largura: 100%. Além disso, tome cuidado ao usar grandes valores de posicionamento absolutos. Isso pode fazer com que o elemento fique fora da janela de visualização em dispositivos pequenos.</a:t>
            </a:r>
            <a:endParaRPr sz="2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O que vamos aprender?</a:t>
            </a:r>
            <a:endParaRPr/>
          </a:p>
        </p:txBody>
      </p:sp>
      <p:sp>
        <p:nvSpPr>
          <p:cNvPr id="64" name="Google Shape;64;p14"/>
          <p:cNvSpPr txBox="1"/>
          <p:nvPr>
            <p:ph idx="1" type="body"/>
          </p:nvPr>
        </p:nvSpPr>
        <p:spPr>
          <a:xfrm>
            <a:off x="311700" y="1152475"/>
            <a:ext cx="4260300" cy="3371400"/>
          </a:xfrm>
          <a:prstGeom prst="rect">
            <a:avLst/>
          </a:prstGeom>
          <a:noFill/>
          <a:ln>
            <a:noFill/>
          </a:ln>
        </p:spPr>
        <p:txBody>
          <a:bodyPr anchorCtr="0" anchor="t" bIns="91425" lIns="91425" spcFirstLastPara="1" rIns="91425" wrap="square" tIns="91425">
            <a:normAutofit/>
          </a:bodyPr>
          <a:lstStyle/>
          <a:p>
            <a:pPr indent="-317500" lvl="0" marL="457200" rtl="0" algn="l">
              <a:lnSpc>
                <a:spcPct val="200000"/>
              </a:lnSpc>
              <a:spcBef>
                <a:spcPts val="0"/>
              </a:spcBef>
              <a:spcAft>
                <a:spcPts val="0"/>
              </a:spcAft>
              <a:buSzPts val="1400"/>
              <a:buChar char="●"/>
            </a:pPr>
            <a:r>
              <a:rPr lang="pt-BR" sz="1400"/>
              <a:t>Arquitetura de uma aplicação WEB</a:t>
            </a:r>
            <a:endParaRPr sz="1400"/>
          </a:p>
          <a:p>
            <a:pPr indent="-317500" lvl="0" marL="457200" rtl="0" algn="l">
              <a:lnSpc>
                <a:spcPct val="200000"/>
              </a:lnSpc>
              <a:spcBef>
                <a:spcPts val="0"/>
              </a:spcBef>
              <a:spcAft>
                <a:spcPts val="0"/>
              </a:spcAft>
              <a:buSzPts val="1400"/>
              <a:buChar char="●"/>
            </a:pPr>
            <a:r>
              <a:rPr lang="pt-BR" sz="1400"/>
              <a:t>Os pilares do desenvolvimento WEB Frontend</a:t>
            </a:r>
            <a:endParaRPr sz="1400"/>
          </a:p>
          <a:p>
            <a:pPr indent="-317500" lvl="0" marL="457200" rtl="0" algn="l">
              <a:lnSpc>
                <a:spcPct val="200000"/>
              </a:lnSpc>
              <a:spcBef>
                <a:spcPts val="0"/>
              </a:spcBef>
              <a:spcAft>
                <a:spcPts val="0"/>
              </a:spcAft>
              <a:buSzPts val="1400"/>
              <a:buChar char="●"/>
            </a:pPr>
            <a:r>
              <a:rPr lang="pt-BR" sz="1400"/>
              <a:t>Criação de templates</a:t>
            </a:r>
            <a:endParaRPr sz="1400"/>
          </a:p>
          <a:p>
            <a:pPr indent="-317500" lvl="0" marL="457200" rtl="0" algn="l">
              <a:lnSpc>
                <a:spcPct val="200000"/>
              </a:lnSpc>
              <a:spcBef>
                <a:spcPts val="0"/>
              </a:spcBef>
              <a:spcAft>
                <a:spcPts val="0"/>
              </a:spcAft>
              <a:buSzPts val="1400"/>
              <a:buChar char="●"/>
            </a:pPr>
            <a:r>
              <a:rPr lang="pt-BR" sz="1400"/>
              <a:t>Construção de documentos HTML</a:t>
            </a:r>
            <a:endParaRPr sz="1400"/>
          </a:p>
          <a:p>
            <a:pPr indent="-317500" lvl="0" marL="457200" rtl="0" algn="l">
              <a:lnSpc>
                <a:spcPct val="200000"/>
              </a:lnSpc>
              <a:spcBef>
                <a:spcPts val="0"/>
              </a:spcBef>
              <a:spcAft>
                <a:spcPts val="0"/>
              </a:spcAft>
              <a:buSzPts val="1400"/>
              <a:buChar char="●"/>
            </a:pPr>
            <a:r>
              <a:rPr lang="pt-BR" sz="1400"/>
              <a:t>Estilização de documentos com CSS</a:t>
            </a:r>
            <a:endParaRPr sz="1400"/>
          </a:p>
          <a:p>
            <a:pPr indent="-317500" lvl="0" marL="457200" rtl="0" algn="l">
              <a:lnSpc>
                <a:spcPct val="200000"/>
              </a:lnSpc>
              <a:spcBef>
                <a:spcPts val="0"/>
              </a:spcBef>
              <a:spcAft>
                <a:spcPts val="0"/>
              </a:spcAft>
              <a:buSzPts val="1400"/>
              <a:buChar char="●"/>
            </a:pPr>
            <a:r>
              <a:rPr lang="pt-BR" sz="1400">
                <a:solidFill>
                  <a:srgbClr val="434343"/>
                </a:solidFill>
              </a:rPr>
              <a:t>Utilização de Bootstrap no desenvolvimento</a:t>
            </a:r>
            <a:endParaRPr sz="1400"/>
          </a:p>
        </p:txBody>
      </p:sp>
      <p:sp>
        <p:nvSpPr>
          <p:cNvPr id="65" name="Google Shape;65;p14"/>
          <p:cNvSpPr txBox="1"/>
          <p:nvPr>
            <p:ph idx="1" type="body"/>
          </p:nvPr>
        </p:nvSpPr>
        <p:spPr>
          <a:xfrm>
            <a:off x="4572000" y="1255300"/>
            <a:ext cx="4463100" cy="3371400"/>
          </a:xfrm>
          <a:prstGeom prst="rect">
            <a:avLst/>
          </a:prstGeom>
          <a:noFill/>
          <a:ln>
            <a:noFill/>
          </a:ln>
        </p:spPr>
        <p:txBody>
          <a:bodyPr anchorCtr="0" anchor="t" bIns="91425" lIns="91425" spcFirstLastPara="1" rIns="91425" wrap="square" tIns="91425">
            <a:normAutofit/>
          </a:bodyPr>
          <a:lstStyle/>
          <a:p>
            <a:pPr indent="-317500" lvl="0" marL="457200" rtl="0" algn="l">
              <a:lnSpc>
                <a:spcPct val="200000"/>
              </a:lnSpc>
              <a:spcBef>
                <a:spcPts val="0"/>
              </a:spcBef>
              <a:spcAft>
                <a:spcPts val="0"/>
              </a:spcAft>
              <a:buClr>
                <a:srgbClr val="434343"/>
              </a:buClr>
              <a:buSzPts val="1400"/>
              <a:buChar char="●"/>
            </a:pPr>
            <a:r>
              <a:rPr lang="pt-BR" sz="1400">
                <a:solidFill>
                  <a:srgbClr val="434343"/>
                </a:solidFill>
              </a:rPr>
              <a:t>Lógica de programação com Javascript</a:t>
            </a:r>
            <a:endParaRPr sz="1400">
              <a:solidFill>
                <a:srgbClr val="434343"/>
              </a:solidFill>
            </a:endParaRPr>
          </a:p>
          <a:p>
            <a:pPr indent="-317500" lvl="0" marL="457200" rtl="0" algn="l">
              <a:lnSpc>
                <a:spcPct val="200000"/>
              </a:lnSpc>
              <a:spcBef>
                <a:spcPts val="0"/>
              </a:spcBef>
              <a:spcAft>
                <a:spcPts val="0"/>
              </a:spcAft>
              <a:buClr>
                <a:srgbClr val="434343"/>
              </a:buClr>
              <a:buSzPts val="1400"/>
              <a:buChar char="●"/>
            </a:pPr>
            <a:r>
              <a:rPr lang="pt-BR" sz="1400">
                <a:solidFill>
                  <a:srgbClr val="434343"/>
                </a:solidFill>
              </a:rPr>
              <a:t>Apresentação Javascript ES6</a:t>
            </a:r>
            <a:endParaRPr sz="1400">
              <a:solidFill>
                <a:srgbClr val="434343"/>
              </a:solidFill>
            </a:endParaRPr>
          </a:p>
          <a:p>
            <a:pPr indent="-317500" lvl="0" marL="457200" rtl="0" algn="l">
              <a:lnSpc>
                <a:spcPct val="200000"/>
              </a:lnSpc>
              <a:spcBef>
                <a:spcPts val="0"/>
              </a:spcBef>
              <a:spcAft>
                <a:spcPts val="0"/>
              </a:spcAft>
              <a:buClr>
                <a:srgbClr val="434343"/>
              </a:buClr>
              <a:buSzPts val="1400"/>
              <a:buChar char="●"/>
            </a:pPr>
            <a:r>
              <a:rPr lang="pt-BR" sz="1400"/>
              <a:t>O que é o DOM (Document Object Model)</a:t>
            </a:r>
            <a:endParaRPr sz="1400">
              <a:solidFill>
                <a:srgbClr val="434343"/>
              </a:solidFill>
            </a:endParaRPr>
          </a:p>
          <a:p>
            <a:pPr indent="-317500" lvl="0" marL="457200" rtl="0" algn="l">
              <a:lnSpc>
                <a:spcPct val="200000"/>
              </a:lnSpc>
              <a:spcBef>
                <a:spcPts val="0"/>
              </a:spcBef>
              <a:spcAft>
                <a:spcPts val="0"/>
              </a:spcAft>
              <a:buClr>
                <a:srgbClr val="434343"/>
              </a:buClr>
              <a:buSzPts val="1400"/>
              <a:buChar char="●"/>
            </a:pPr>
            <a:r>
              <a:rPr lang="pt-BR" sz="1400">
                <a:solidFill>
                  <a:srgbClr val="434343"/>
                </a:solidFill>
              </a:rPr>
              <a:t>Manipulação do DOM com Javascript</a:t>
            </a:r>
            <a:endParaRPr sz="1400">
              <a:solidFill>
                <a:srgbClr val="434343"/>
              </a:solidFill>
            </a:endParaRPr>
          </a:p>
          <a:p>
            <a:pPr indent="-317500" lvl="0" marL="457200" rtl="0" algn="l">
              <a:lnSpc>
                <a:spcPct val="200000"/>
              </a:lnSpc>
              <a:spcBef>
                <a:spcPts val="0"/>
              </a:spcBef>
              <a:spcAft>
                <a:spcPts val="0"/>
              </a:spcAft>
              <a:buClr>
                <a:srgbClr val="434343"/>
              </a:buClr>
              <a:buSzPts val="1400"/>
              <a:buChar char="●"/>
            </a:pPr>
            <a:r>
              <a:rPr lang="pt-BR" sz="1400">
                <a:solidFill>
                  <a:srgbClr val="434343"/>
                </a:solidFill>
              </a:rPr>
              <a:t>Requisições AJAX</a:t>
            </a:r>
            <a:endParaRPr sz="1400">
              <a:solidFill>
                <a:srgbClr val="434343"/>
              </a:solidFill>
            </a:endParaRPr>
          </a:p>
          <a:p>
            <a:pPr indent="-317500" lvl="0" marL="457200" rtl="0" algn="l">
              <a:lnSpc>
                <a:spcPct val="200000"/>
              </a:lnSpc>
              <a:spcBef>
                <a:spcPts val="0"/>
              </a:spcBef>
              <a:spcAft>
                <a:spcPts val="0"/>
              </a:spcAft>
              <a:buClr>
                <a:srgbClr val="434343"/>
              </a:buClr>
              <a:buSzPts val="1400"/>
              <a:buChar char="●"/>
            </a:pPr>
            <a:r>
              <a:rPr lang="pt-BR" sz="1400">
                <a:solidFill>
                  <a:srgbClr val="434343"/>
                </a:solidFill>
              </a:rPr>
              <a:t>Hospedagem de sites (Heroku)</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HTML - Tag &lt;head&gt;</a:t>
            </a:r>
            <a:endParaRPr/>
          </a:p>
        </p:txBody>
      </p:sp>
      <p:sp>
        <p:nvSpPr>
          <p:cNvPr id="211" name="Google Shape;211;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pt-BR"/>
              <a:t>O conteúdo da tag &lt;head&gt; não será exibida no navegador, esta tag serve para inserção de metadados que serão consumidos pelo navegador. </a:t>
            </a:r>
            <a:r>
              <a:rPr lang="pt-BR">
                <a:solidFill>
                  <a:srgbClr val="1B1B1B"/>
                </a:solidFill>
                <a:highlight>
                  <a:srgbClr val="FFFFFF"/>
                </a:highlight>
              </a:rPr>
              <a:t>Ele contém informações como </a:t>
            </a:r>
            <a:r>
              <a:rPr lang="pt-BR" u="sng">
                <a:solidFill>
                  <a:srgbClr val="A30008"/>
                </a:solidFill>
                <a:highlight>
                  <a:srgbClr val="FFFFFF"/>
                </a:highlight>
              </a:rPr>
              <a:t>title</a:t>
            </a:r>
            <a:r>
              <a:rPr lang="pt-BR">
                <a:solidFill>
                  <a:srgbClr val="1B1B1B"/>
                </a:solidFill>
                <a:highlight>
                  <a:srgbClr val="FFFFFF"/>
                </a:highlight>
              </a:rPr>
              <a:t> , links para </a:t>
            </a:r>
            <a:r>
              <a:rPr lang="pt-BR" u="sng">
                <a:solidFill>
                  <a:schemeClr val="hlink"/>
                </a:solidFill>
                <a:highlight>
                  <a:srgbClr val="F4F4F4"/>
                </a:highlight>
                <a:hlinkClick r:id="rId4"/>
              </a:rPr>
              <a:t>&lt;css&gt;</a:t>
            </a:r>
            <a:r>
              <a:rPr lang="pt-BR">
                <a:solidFill>
                  <a:srgbClr val="1B1B1B"/>
                </a:solidFill>
                <a:highlight>
                  <a:srgbClr val="FFFFFF"/>
                </a:highlight>
              </a:rPr>
              <a:t> (se você deseja modelar seu conteúdo HTML com CSS), links para favicons personalizados e outros metadados (dados sobre o HTML, como quem o escreveu, e palavras-chave importantes que descrevem o documento.)</a:t>
            </a:r>
            <a:endParaRPr>
              <a:solidFill>
                <a:srgbClr val="1B1B1B"/>
              </a:solidFill>
              <a:highlight>
                <a:srgbClr val="FFFFFF"/>
              </a:highlight>
            </a:endParaRPr>
          </a:p>
          <a:p>
            <a:pPr indent="-342900" lvl="0" marL="457200" rtl="0" algn="l">
              <a:lnSpc>
                <a:spcPct val="115000"/>
              </a:lnSpc>
              <a:spcBef>
                <a:spcPts val="0"/>
              </a:spcBef>
              <a:spcAft>
                <a:spcPts val="0"/>
              </a:spcAft>
              <a:buClr>
                <a:srgbClr val="1B1B1B"/>
              </a:buClr>
              <a:buSzPts val="1800"/>
              <a:buChar char="●"/>
            </a:pPr>
            <a:r>
              <a:rPr lang="pt-BR">
                <a:solidFill>
                  <a:srgbClr val="1B1B1B"/>
                </a:solidFill>
                <a:highlight>
                  <a:srgbClr val="FFFFFF"/>
                </a:highlight>
              </a:rPr>
              <a:t>Um metadado obrigatório que se insere na tag </a:t>
            </a:r>
            <a:r>
              <a:rPr b="1" lang="pt-BR">
                <a:solidFill>
                  <a:srgbClr val="1B1B1B"/>
                </a:solidFill>
                <a:highlight>
                  <a:srgbClr val="FFFFFF"/>
                </a:highlight>
              </a:rPr>
              <a:t>&lt;head&gt; </a:t>
            </a:r>
            <a:r>
              <a:rPr lang="pt-BR">
                <a:solidFill>
                  <a:srgbClr val="1B1B1B"/>
                </a:solidFill>
                <a:highlight>
                  <a:srgbClr val="FFFFFF"/>
                </a:highlight>
              </a:rPr>
              <a:t>é a tag </a:t>
            </a:r>
            <a:r>
              <a:rPr b="1" lang="pt-BR">
                <a:solidFill>
                  <a:srgbClr val="1B1B1B"/>
                </a:solidFill>
                <a:highlight>
                  <a:srgbClr val="FFFFFF"/>
                </a:highlight>
              </a:rPr>
              <a:t>&lt;title&gt;</a:t>
            </a:r>
            <a:r>
              <a:rPr lang="pt-BR">
                <a:solidFill>
                  <a:srgbClr val="1B1B1B"/>
                </a:solidFill>
                <a:highlight>
                  <a:srgbClr val="FFFFFF"/>
                </a:highlight>
              </a:rPr>
              <a:t> que define o titulo de todo o documento HTML</a:t>
            </a:r>
            <a:endParaRPr>
              <a:solidFill>
                <a:srgbClr val="1B1B1B"/>
              </a:solidFill>
              <a:highlight>
                <a:srgbClr val="FFFFFF"/>
              </a:highlight>
            </a:endParaRPr>
          </a:p>
          <a:p>
            <a:pPr indent="0" lvl="0" marL="457200" rtl="0" algn="l">
              <a:lnSpc>
                <a:spcPct val="115000"/>
              </a:lnSpc>
              <a:spcBef>
                <a:spcPts val="1600"/>
              </a:spcBef>
              <a:spcAft>
                <a:spcPts val="0"/>
              </a:spcAft>
              <a:buSzPts val="1800"/>
              <a:buNone/>
            </a:pPr>
            <a:r>
              <a:t/>
            </a:r>
            <a:endParaRPr>
              <a:solidFill>
                <a:srgbClr val="1B1B1B"/>
              </a:solidFill>
              <a:highlight>
                <a:srgbClr val="FFFFFF"/>
              </a:highlight>
            </a:endParaRPr>
          </a:p>
        </p:txBody>
      </p:sp>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6" name="Shape 1376"/>
        <p:cNvGrpSpPr/>
        <p:nvPr/>
      </p:nvGrpSpPr>
      <p:grpSpPr>
        <a:xfrm>
          <a:off x="0" y="0"/>
          <a:ext cx="0" cy="0"/>
          <a:chOff x="0" y="0"/>
          <a:chExt cx="0" cy="0"/>
        </a:xfrm>
      </p:grpSpPr>
      <p:sp>
        <p:nvSpPr>
          <p:cNvPr id="1377" name="Google Shape;1377;p2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u="sng">
                <a:solidFill>
                  <a:schemeClr val="hlink"/>
                </a:solidFill>
                <a:hlinkClick r:id="rId3"/>
              </a:rPr>
              <a:t>CSS Responsivo Media Types</a:t>
            </a:r>
            <a:endParaRPr/>
          </a:p>
        </p:txBody>
      </p:sp>
      <p:sp>
        <p:nvSpPr>
          <p:cNvPr id="1378" name="Google Shape;1378;p2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pt-BR">
                <a:solidFill>
                  <a:srgbClr val="252525"/>
                </a:solidFill>
              </a:rPr>
              <a:t>A regra </a:t>
            </a:r>
            <a:r>
              <a:rPr lang="pt-BR">
                <a:solidFill>
                  <a:srgbClr val="DC143C"/>
                </a:solidFill>
                <a:highlight>
                  <a:srgbClr val="F1F1F1"/>
                </a:highlight>
              </a:rPr>
              <a:t>@media</a:t>
            </a:r>
            <a:r>
              <a:rPr lang="pt-BR">
                <a:solidFill>
                  <a:srgbClr val="252525"/>
                </a:solidFill>
              </a:rPr>
              <a:t>, introduzida no CSS2, possibilitou definir diferentes regras de estilo para diferentes tipos de mídia.</a:t>
            </a:r>
            <a:endParaRPr>
              <a:solidFill>
                <a:srgbClr val="252525"/>
              </a:solidFill>
            </a:endParaRPr>
          </a:p>
          <a:p>
            <a:pPr indent="0" lvl="0" marL="0" rtl="0" algn="l">
              <a:lnSpc>
                <a:spcPct val="115000"/>
              </a:lnSpc>
              <a:spcBef>
                <a:spcPts val="1600"/>
              </a:spcBef>
              <a:spcAft>
                <a:spcPts val="0"/>
              </a:spcAft>
              <a:buSzPts val="1800"/>
              <a:buNone/>
            </a:pPr>
            <a:r>
              <a:rPr lang="pt-BR">
                <a:solidFill>
                  <a:srgbClr val="252525"/>
                </a:solidFill>
              </a:rPr>
              <a:t>Exemplos: você pode ter um conjunto de regras de estilo para telas de computador, um para impressoras, um para dispositivos portáteis, um para dispositivos do tipo televisão e assim por diante.</a:t>
            </a:r>
            <a:endParaRPr>
              <a:solidFill>
                <a:srgbClr val="252525"/>
              </a:solidFill>
            </a:endParaRPr>
          </a:p>
          <a:p>
            <a:pPr indent="0" lvl="0" marL="0" rtl="0" algn="l">
              <a:lnSpc>
                <a:spcPct val="115000"/>
              </a:lnSpc>
              <a:spcBef>
                <a:spcPts val="1600"/>
              </a:spcBef>
              <a:spcAft>
                <a:spcPts val="1600"/>
              </a:spcAft>
              <a:buSzPts val="1800"/>
              <a:buNone/>
            </a:pPr>
            <a:r>
              <a:rPr lang="pt-BR">
                <a:solidFill>
                  <a:srgbClr val="252525"/>
                </a:solidFill>
              </a:rPr>
              <a:t>Infelizmente, esses tipos de mídia nunca tiveram muito suporte por dispositivos, além do tipo de mídia de impressão.  Logo, o conceito de media types fica apenas a título de conhecimento, e veremos a seguir sua extensão no CSS3 as media queries, bem mais utilizadas.</a:t>
            </a:r>
            <a:endParaRPr>
              <a:solidFill>
                <a:srgbClr val="252525"/>
              </a:solidFill>
            </a:endParaRPr>
          </a:p>
        </p:txBody>
      </p:sp>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2" name="Shape 1382"/>
        <p:cNvGrpSpPr/>
        <p:nvPr/>
      </p:nvGrpSpPr>
      <p:grpSpPr>
        <a:xfrm>
          <a:off x="0" y="0"/>
          <a:ext cx="0" cy="0"/>
          <a:chOff x="0" y="0"/>
          <a:chExt cx="0" cy="0"/>
        </a:xfrm>
      </p:grpSpPr>
      <p:sp>
        <p:nvSpPr>
          <p:cNvPr id="1383" name="Google Shape;1383;p2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u="sng">
                <a:solidFill>
                  <a:schemeClr val="hlink"/>
                </a:solidFill>
                <a:hlinkClick r:id="rId3"/>
              </a:rPr>
              <a:t>CSS Responsivo Media Queries</a:t>
            </a:r>
            <a:endParaRPr/>
          </a:p>
        </p:txBody>
      </p:sp>
      <p:sp>
        <p:nvSpPr>
          <p:cNvPr id="1384" name="Google Shape;1384;p2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pt-BR">
                <a:solidFill>
                  <a:schemeClr val="dk1"/>
                </a:solidFill>
              </a:rPr>
              <a:t>As media queries (consultas de mídia) no CSS3 estenderam a ideia de tipos de mídia CSS2: em vez de procurar um tipo de dispositivo, eles olham para a capacidade do dispositivo.</a:t>
            </a:r>
            <a:endParaRPr>
              <a:solidFill>
                <a:schemeClr val="dk1"/>
              </a:solidFill>
            </a:endParaRPr>
          </a:p>
          <a:p>
            <a:pPr indent="0" lvl="0" marL="0" rtl="0" algn="l">
              <a:lnSpc>
                <a:spcPct val="115000"/>
              </a:lnSpc>
              <a:spcBef>
                <a:spcPts val="1600"/>
              </a:spcBef>
              <a:spcAft>
                <a:spcPts val="0"/>
              </a:spcAft>
              <a:buSzPts val="1800"/>
              <a:buNone/>
            </a:pPr>
            <a:r>
              <a:rPr lang="pt-BR">
                <a:solidFill>
                  <a:srgbClr val="252525"/>
                </a:solidFill>
              </a:rPr>
              <a:t>As consultas de mídia podem ser usadas para verificar muitas coisas, como:</a:t>
            </a:r>
            <a:endParaRPr>
              <a:solidFill>
                <a:srgbClr val="252525"/>
              </a:solidFill>
            </a:endParaRPr>
          </a:p>
          <a:p>
            <a:pPr indent="-342900" lvl="0" marL="457200" rtl="0" algn="l">
              <a:lnSpc>
                <a:spcPct val="115000"/>
              </a:lnSpc>
              <a:spcBef>
                <a:spcPts val="1600"/>
              </a:spcBef>
              <a:spcAft>
                <a:spcPts val="0"/>
              </a:spcAft>
              <a:buClr>
                <a:schemeClr val="dk1"/>
              </a:buClr>
              <a:buSzPts val="1800"/>
              <a:buChar char="●"/>
            </a:pPr>
            <a:r>
              <a:rPr lang="pt-BR">
                <a:solidFill>
                  <a:schemeClr val="dk1"/>
                </a:solidFill>
                <a:highlight>
                  <a:srgbClr val="FFFFFF"/>
                </a:highlight>
              </a:rPr>
              <a:t>largura e altura do viewport</a:t>
            </a:r>
            <a:endParaRPr>
              <a:solidFill>
                <a:schemeClr val="dk1"/>
              </a:solidFill>
              <a:highlight>
                <a:srgbClr val="FFFFFF"/>
              </a:highlight>
            </a:endParaRPr>
          </a:p>
          <a:p>
            <a:pPr indent="-342900" lvl="0" marL="457200" rtl="0" algn="l">
              <a:lnSpc>
                <a:spcPct val="115000"/>
              </a:lnSpc>
              <a:spcBef>
                <a:spcPts val="0"/>
              </a:spcBef>
              <a:spcAft>
                <a:spcPts val="0"/>
              </a:spcAft>
              <a:buClr>
                <a:schemeClr val="dk1"/>
              </a:buClr>
              <a:buSzPts val="1800"/>
              <a:buChar char="●"/>
            </a:pPr>
            <a:r>
              <a:rPr lang="pt-BR">
                <a:solidFill>
                  <a:schemeClr val="dk1"/>
                </a:solidFill>
                <a:highlight>
                  <a:srgbClr val="FFFFFF"/>
                </a:highlight>
              </a:rPr>
              <a:t>Largura e altura do dispositivo</a:t>
            </a:r>
            <a:endParaRPr>
              <a:solidFill>
                <a:schemeClr val="dk1"/>
              </a:solidFill>
              <a:highlight>
                <a:srgbClr val="FFFFFF"/>
              </a:highlight>
            </a:endParaRPr>
          </a:p>
          <a:p>
            <a:pPr indent="-342900" lvl="0" marL="457200" rtl="0" algn="l">
              <a:lnSpc>
                <a:spcPct val="115000"/>
              </a:lnSpc>
              <a:spcBef>
                <a:spcPts val="0"/>
              </a:spcBef>
              <a:spcAft>
                <a:spcPts val="0"/>
              </a:spcAft>
              <a:buClr>
                <a:schemeClr val="dk1"/>
              </a:buClr>
              <a:buSzPts val="1800"/>
              <a:buChar char="●"/>
            </a:pPr>
            <a:r>
              <a:rPr lang="pt-BR">
                <a:solidFill>
                  <a:srgbClr val="252525"/>
                </a:solidFill>
              </a:rPr>
              <a:t>orientação (o tablet / smartphone está no modo paisagem ou retrato?)</a:t>
            </a:r>
            <a:endParaRPr>
              <a:solidFill>
                <a:schemeClr val="dk1"/>
              </a:solidFill>
              <a:highlight>
                <a:srgbClr val="FFFFFF"/>
              </a:highlight>
            </a:endParaRPr>
          </a:p>
          <a:p>
            <a:pPr indent="-342900" lvl="0" marL="457200" rtl="0" algn="l">
              <a:lnSpc>
                <a:spcPct val="115000"/>
              </a:lnSpc>
              <a:spcBef>
                <a:spcPts val="0"/>
              </a:spcBef>
              <a:spcAft>
                <a:spcPts val="0"/>
              </a:spcAft>
              <a:buClr>
                <a:schemeClr val="dk1"/>
              </a:buClr>
              <a:buSzPts val="1800"/>
              <a:buChar char="●"/>
            </a:pPr>
            <a:r>
              <a:rPr lang="pt-BR">
                <a:solidFill>
                  <a:schemeClr val="dk1"/>
                </a:solidFill>
                <a:highlight>
                  <a:srgbClr val="FFFFFF"/>
                </a:highlight>
              </a:rPr>
              <a:t>resolução</a:t>
            </a:r>
            <a:endParaRPr>
              <a:solidFill>
                <a:schemeClr val="dk1"/>
              </a:solidFill>
              <a:highlight>
                <a:srgbClr val="FFFFFF"/>
              </a:highlight>
            </a:endParaRPr>
          </a:p>
          <a:p>
            <a:pPr indent="0" lvl="0" marL="0" rtl="0" algn="l">
              <a:lnSpc>
                <a:spcPct val="115000"/>
              </a:lnSpc>
              <a:spcBef>
                <a:spcPts val="1100"/>
              </a:spcBef>
              <a:spcAft>
                <a:spcPts val="1600"/>
              </a:spcAft>
              <a:buSzPts val="1800"/>
              <a:buNone/>
            </a:pPr>
            <a:r>
              <a:rPr lang="pt-BR">
                <a:solidFill>
                  <a:srgbClr val="252525"/>
                </a:solidFill>
              </a:rPr>
              <a:t>O uso de consultas de mídia é uma técnica popular para fornecer uma folha de estilo personalizada para desktops, laptops, tablets e smartphones</a:t>
            </a:r>
            <a:endParaRPr>
              <a:solidFill>
                <a:srgbClr val="252525"/>
              </a:solidFill>
            </a:endParaRPr>
          </a:p>
        </p:txBody>
      </p:sp>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8" name="Shape 1388"/>
        <p:cNvGrpSpPr/>
        <p:nvPr/>
      </p:nvGrpSpPr>
      <p:grpSpPr>
        <a:xfrm>
          <a:off x="0" y="0"/>
          <a:ext cx="0" cy="0"/>
          <a:chOff x="0" y="0"/>
          <a:chExt cx="0" cy="0"/>
        </a:xfrm>
      </p:grpSpPr>
      <p:sp>
        <p:nvSpPr>
          <p:cNvPr id="1389" name="Google Shape;1389;p2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u="sng">
                <a:solidFill>
                  <a:schemeClr val="hlink"/>
                </a:solidFill>
                <a:hlinkClick r:id="rId3"/>
              </a:rPr>
              <a:t>CSS Responsivo Media Queries</a:t>
            </a:r>
            <a:endParaRPr/>
          </a:p>
        </p:txBody>
      </p:sp>
      <p:sp>
        <p:nvSpPr>
          <p:cNvPr id="1390" name="Google Shape;1390;p2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Clr>
                <a:schemeClr val="dk1"/>
              </a:buClr>
              <a:buSzPts val="1100"/>
              <a:buFont typeface="Arial"/>
              <a:buNone/>
            </a:pPr>
            <a:r>
              <a:rPr lang="pt-BR" sz="2400">
                <a:solidFill>
                  <a:schemeClr val="dk1"/>
                </a:solidFill>
                <a:highlight>
                  <a:srgbClr val="FFFFFF"/>
                </a:highlight>
              </a:rPr>
              <a:t>O que é uma consulta de mídia?</a:t>
            </a:r>
            <a:endParaRPr sz="2400">
              <a:solidFill>
                <a:schemeClr val="dk1"/>
              </a:solidFill>
              <a:highlight>
                <a:srgbClr val="FFFFFF"/>
              </a:highlight>
            </a:endParaRPr>
          </a:p>
          <a:p>
            <a:pPr indent="-342900" lvl="0" marL="457200" rtl="0" algn="l">
              <a:lnSpc>
                <a:spcPct val="115000"/>
              </a:lnSpc>
              <a:spcBef>
                <a:spcPts val="1400"/>
              </a:spcBef>
              <a:spcAft>
                <a:spcPts val="0"/>
              </a:spcAft>
              <a:buClr>
                <a:schemeClr val="dk1"/>
              </a:buClr>
              <a:buSzPts val="1800"/>
              <a:buChar char="●"/>
            </a:pPr>
            <a:r>
              <a:rPr lang="pt-BR">
                <a:solidFill>
                  <a:schemeClr val="dk1"/>
                </a:solidFill>
                <a:highlight>
                  <a:srgbClr val="FFFFFF"/>
                </a:highlight>
              </a:rPr>
              <a:t>A consulta de mídia é uma técnica CSS introduzida no CSS3.</a:t>
            </a:r>
            <a:endParaRPr>
              <a:solidFill>
                <a:schemeClr val="dk1"/>
              </a:solidFill>
              <a:highlight>
                <a:srgbClr val="FFFFFF"/>
              </a:highlight>
            </a:endParaRPr>
          </a:p>
          <a:p>
            <a:pPr indent="-342900" lvl="0" marL="457200" rtl="0" algn="l">
              <a:lnSpc>
                <a:spcPct val="115000"/>
              </a:lnSpc>
              <a:spcBef>
                <a:spcPts val="0"/>
              </a:spcBef>
              <a:spcAft>
                <a:spcPts val="0"/>
              </a:spcAft>
              <a:buSzPts val="1800"/>
              <a:buChar char="●"/>
            </a:pPr>
            <a:r>
              <a:rPr lang="pt-BR">
                <a:solidFill>
                  <a:schemeClr val="dk1"/>
                </a:solidFill>
                <a:highlight>
                  <a:srgbClr val="FFFFFF"/>
                </a:highlight>
              </a:rPr>
              <a:t>Ele usa a </a:t>
            </a:r>
            <a:r>
              <a:rPr lang="pt-BR">
                <a:solidFill>
                  <a:srgbClr val="DC143C"/>
                </a:solidFill>
                <a:highlight>
                  <a:srgbClr val="FFFFFF"/>
                </a:highlight>
              </a:rPr>
              <a:t>@media </a:t>
            </a:r>
            <a:r>
              <a:rPr lang="pt-BR">
                <a:solidFill>
                  <a:schemeClr val="dk1"/>
                </a:solidFill>
                <a:highlight>
                  <a:srgbClr val="FFFFFF"/>
                </a:highlight>
              </a:rPr>
              <a:t>regra para incluir um bloco de propriedades CSS apenas se uma determinada condição for verdadeira.</a:t>
            </a:r>
            <a:endParaRPr>
              <a:solidFill>
                <a:schemeClr val="dk1"/>
              </a:solidFill>
              <a:highlight>
                <a:srgbClr val="FFFFFF"/>
              </a:highlight>
            </a:endParaRPr>
          </a:p>
          <a:p>
            <a:pPr indent="0" lvl="0" marL="457200" rtl="0" algn="l">
              <a:lnSpc>
                <a:spcPct val="115000"/>
              </a:lnSpc>
              <a:spcBef>
                <a:spcPts val="1400"/>
              </a:spcBef>
              <a:spcAft>
                <a:spcPts val="0"/>
              </a:spcAft>
              <a:buSzPts val="1800"/>
              <a:buNone/>
            </a:pPr>
            <a:r>
              <a:rPr lang="pt-BR" sz="1600">
                <a:solidFill>
                  <a:srgbClr val="A52A2A"/>
                </a:solidFill>
                <a:highlight>
                  <a:srgbClr val="FFFFFF"/>
                </a:highlight>
              </a:rPr>
              <a:t>@media only screen and (max-width: 600px) </a:t>
            </a:r>
            <a:r>
              <a:rPr lang="pt-BR" sz="1600">
                <a:solidFill>
                  <a:schemeClr val="dk1"/>
                </a:solidFill>
                <a:highlight>
                  <a:srgbClr val="FFFFFF"/>
                </a:highlight>
              </a:rPr>
              <a:t>{</a:t>
            </a:r>
            <a:endParaRPr sz="1600">
              <a:solidFill>
                <a:schemeClr val="dk1"/>
              </a:solidFill>
              <a:highlight>
                <a:srgbClr val="FFFFFF"/>
              </a:highlight>
            </a:endParaRPr>
          </a:p>
          <a:p>
            <a:pPr indent="0" lvl="0" marL="457200" rtl="0" algn="l">
              <a:lnSpc>
                <a:spcPct val="115000"/>
              </a:lnSpc>
              <a:spcBef>
                <a:spcPts val="1400"/>
              </a:spcBef>
              <a:spcAft>
                <a:spcPts val="0"/>
              </a:spcAft>
              <a:buSzPts val="1800"/>
              <a:buNone/>
            </a:pPr>
            <a:r>
              <a:rPr lang="pt-BR" sz="1600">
                <a:solidFill>
                  <a:srgbClr val="A52A2A"/>
                </a:solidFill>
                <a:highlight>
                  <a:srgbClr val="FFFFFF"/>
                </a:highlight>
              </a:rPr>
              <a:t>  body </a:t>
            </a:r>
            <a:r>
              <a:rPr lang="pt-BR" sz="1600">
                <a:solidFill>
                  <a:schemeClr val="dk1"/>
                </a:solidFill>
                <a:highlight>
                  <a:srgbClr val="FFFFFF"/>
                </a:highlight>
              </a:rPr>
              <a:t>{</a:t>
            </a:r>
            <a:endParaRPr sz="1600">
              <a:solidFill>
                <a:schemeClr val="dk1"/>
              </a:solidFill>
              <a:highlight>
                <a:srgbClr val="FFFFFF"/>
              </a:highlight>
            </a:endParaRPr>
          </a:p>
          <a:p>
            <a:pPr indent="0" lvl="0" marL="457200" rtl="0" algn="l">
              <a:lnSpc>
                <a:spcPct val="115000"/>
              </a:lnSpc>
              <a:spcBef>
                <a:spcPts val="1400"/>
              </a:spcBef>
              <a:spcAft>
                <a:spcPts val="0"/>
              </a:spcAft>
              <a:buSzPts val="1800"/>
              <a:buNone/>
            </a:pPr>
            <a:r>
              <a:rPr lang="pt-BR" sz="1600">
                <a:solidFill>
                  <a:srgbClr val="FF0000"/>
                </a:solidFill>
                <a:highlight>
                  <a:srgbClr val="FFFFFF"/>
                </a:highlight>
              </a:rPr>
              <a:t>	background-color</a:t>
            </a:r>
            <a:r>
              <a:rPr lang="pt-BR" sz="1600">
                <a:solidFill>
                  <a:schemeClr val="dk1"/>
                </a:solidFill>
                <a:highlight>
                  <a:srgbClr val="FFFFFF"/>
                </a:highlight>
              </a:rPr>
              <a:t>:</a:t>
            </a:r>
            <a:r>
              <a:rPr lang="pt-BR" sz="1600">
                <a:solidFill>
                  <a:srgbClr val="0000CD"/>
                </a:solidFill>
                <a:highlight>
                  <a:srgbClr val="FFFFFF"/>
                </a:highlight>
              </a:rPr>
              <a:t> lightblue</a:t>
            </a:r>
            <a:r>
              <a:rPr lang="pt-BR" sz="1600">
                <a:solidFill>
                  <a:schemeClr val="dk1"/>
                </a:solidFill>
                <a:highlight>
                  <a:srgbClr val="FFFFFF"/>
                </a:highlight>
              </a:rPr>
              <a:t>;</a:t>
            </a:r>
            <a:endParaRPr sz="1600">
              <a:solidFill>
                <a:schemeClr val="dk1"/>
              </a:solidFill>
              <a:highlight>
                <a:srgbClr val="FFFFFF"/>
              </a:highlight>
            </a:endParaRPr>
          </a:p>
          <a:p>
            <a:pPr indent="0" lvl="0" marL="457200" rtl="0" algn="l">
              <a:lnSpc>
                <a:spcPct val="115000"/>
              </a:lnSpc>
              <a:spcBef>
                <a:spcPts val="1400"/>
              </a:spcBef>
              <a:spcAft>
                <a:spcPts val="0"/>
              </a:spcAft>
              <a:buSzPts val="1800"/>
              <a:buNone/>
            </a:pPr>
            <a:r>
              <a:rPr lang="pt-BR" sz="1600">
                <a:solidFill>
                  <a:srgbClr val="FF0000"/>
                </a:solidFill>
                <a:highlight>
                  <a:srgbClr val="FFFFFF"/>
                </a:highlight>
              </a:rPr>
              <a:t>  </a:t>
            </a:r>
            <a:r>
              <a:rPr lang="pt-BR" sz="1600">
                <a:solidFill>
                  <a:schemeClr val="dk1"/>
                </a:solidFill>
                <a:highlight>
                  <a:srgbClr val="FFFFFF"/>
                </a:highlight>
              </a:rPr>
              <a:t>}</a:t>
            </a:r>
            <a:endParaRPr sz="1600">
              <a:solidFill>
                <a:schemeClr val="dk1"/>
              </a:solidFill>
              <a:highlight>
                <a:srgbClr val="FFFFFF"/>
              </a:highlight>
            </a:endParaRPr>
          </a:p>
          <a:p>
            <a:pPr indent="0" lvl="0" marL="457200" rtl="0" algn="l">
              <a:lnSpc>
                <a:spcPct val="115000"/>
              </a:lnSpc>
              <a:spcBef>
                <a:spcPts val="1400"/>
              </a:spcBef>
              <a:spcAft>
                <a:spcPts val="0"/>
              </a:spcAft>
              <a:buSzPts val="1800"/>
              <a:buNone/>
            </a:pPr>
            <a:r>
              <a:rPr lang="pt-BR" sz="1600">
                <a:solidFill>
                  <a:schemeClr val="dk1"/>
                </a:solidFill>
                <a:highlight>
                  <a:srgbClr val="FFFFFF"/>
                </a:highlight>
              </a:rPr>
              <a:t>}</a:t>
            </a:r>
            <a:endParaRPr sz="1600">
              <a:solidFill>
                <a:schemeClr val="dk1"/>
              </a:solidFill>
              <a:highlight>
                <a:srgbClr val="FFFFFF"/>
              </a:highlight>
            </a:endParaRPr>
          </a:p>
          <a:p>
            <a:pPr indent="0" lvl="0" marL="0" rtl="0" algn="l">
              <a:lnSpc>
                <a:spcPct val="115000"/>
              </a:lnSpc>
              <a:spcBef>
                <a:spcPts val="1400"/>
              </a:spcBef>
              <a:spcAft>
                <a:spcPts val="1600"/>
              </a:spcAft>
              <a:buSzPts val="1800"/>
              <a:buNone/>
            </a:pPr>
            <a:r>
              <a:t/>
            </a:r>
            <a:endParaRPr>
              <a:solidFill>
                <a:schemeClr val="dk1"/>
              </a:solidFill>
            </a:endParaRPr>
          </a:p>
        </p:txBody>
      </p:sp>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4" name="Shape 1394"/>
        <p:cNvGrpSpPr/>
        <p:nvPr/>
      </p:nvGrpSpPr>
      <p:grpSpPr>
        <a:xfrm>
          <a:off x="0" y="0"/>
          <a:ext cx="0" cy="0"/>
          <a:chOff x="0" y="0"/>
          <a:chExt cx="0" cy="0"/>
        </a:xfrm>
      </p:grpSpPr>
      <p:sp>
        <p:nvSpPr>
          <p:cNvPr id="1395" name="Google Shape;1395;p2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u="sng">
                <a:solidFill>
                  <a:schemeClr val="hlink"/>
                </a:solidFill>
                <a:hlinkClick r:id="rId3"/>
              </a:rPr>
              <a:t>CSS Responsivo Media Queries</a:t>
            </a:r>
            <a:endParaRPr/>
          </a:p>
        </p:txBody>
      </p:sp>
      <p:sp>
        <p:nvSpPr>
          <p:cNvPr id="1396" name="Google Shape;1396;p2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SzPts val="1800"/>
              <a:buNone/>
            </a:pPr>
            <a:r>
              <a:t/>
            </a:r>
            <a:endParaRPr sz="1600">
              <a:solidFill>
                <a:schemeClr val="dk1"/>
              </a:solidFill>
              <a:highlight>
                <a:srgbClr val="FFFFFF"/>
              </a:highlight>
            </a:endParaRPr>
          </a:p>
          <a:p>
            <a:pPr indent="0" lvl="0" marL="0" rtl="0" algn="ctr">
              <a:lnSpc>
                <a:spcPct val="115000"/>
              </a:lnSpc>
              <a:spcBef>
                <a:spcPts val="1400"/>
              </a:spcBef>
              <a:spcAft>
                <a:spcPts val="1600"/>
              </a:spcAft>
              <a:buSzPts val="1800"/>
              <a:buNone/>
            </a:pPr>
            <a:r>
              <a:rPr lang="pt-BR">
                <a:solidFill>
                  <a:schemeClr val="dk1"/>
                </a:solidFill>
              </a:rPr>
              <a:t>Vamos explorar mais no W3School</a:t>
            </a:r>
            <a:endParaRPr>
              <a:solidFill>
                <a:schemeClr val="dk1"/>
              </a:solidFill>
            </a:endParaRPr>
          </a:p>
        </p:txBody>
      </p:sp>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0" name="Shape 1400"/>
        <p:cNvGrpSpPr/>
        <p:nvPr/>
      </p:nvGrpSpPr>
      <p:grpSpPr>
        <a:xfrm>
          <a:off x="0" y="0"/>
          <a:ext cx="0" cy="0"/>
          <a:chOff x="0" y="0"/>
          <a:chExt cx="0" cy="0"/>
        </a:xfrm>
      </p:grpSpPr>
      <p:sp>
        <p:nvSpPr>
          <p:cNvPr id="1401" name="Google Shape;1401;p2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Bootstrap um framework para facilitar nossa vida?</a:t>
            </a:r>
            <a:endParaRPr/>
          </a:p>
        </p:txBody>
      </p:sp>
      <p:pic>
        <p:nvPicPr>
          <p:cNvPr id="1402" name="Google Shape;1402;p216"/>
          <p:cNvPicPr preferRelativeResize="0"/>
          <p:nvPr/>
        </p:nvPicPr>
        <p:blipFill rotWithShape="1">
          <a:blip r:embed="rId3">
            <a:alphaModFix/>
          </a:blip>
          <a:srcRect b="0" l="0" r="0" t="0"/>
          <a:stretch/>
        </p:blipFill>
        <p:spPr>
          <a:xfrm>
            <a:off x="2821738" y="1790950"/>
            <a:ext cx="3500525" cy="2791126"/>
          </a:xfrm>
          <a:prstGeom prst="rect">
            <a:avLst/>
          </a:prstGeom>
          <a:noFill/>
          <a:ln>
            <a:noFill/>
          </a:ln>
        </p:spPr>
      </p:pic>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6" name="Shape 1406"/>
        <p:cNvGrpSpPr/>
        <p:nvPr/>
      </p:nvGrpSpPr>
      <p:grpSpPr>
        <a:xfrm>
          <a:off x="0" y="0"/>
          <a:ext cx="0" cy="0"/>
          <a:chOff x="0" y="0"/>
          <a:chExt cx="0" cy="0"/>
        </a:xfrm>
      </p:grpSpPr>
      <p:sp>
        <p:nvSpPr>
          <p:cNvPr id="1407" name="Google Shape;1407;p2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Links </a:t>
            </a:r>
            <a:r>
              <a:rPr lang="pt-BR"/>
              <a:t>Úteis</a:t>
            </a:r>
            <a:endParaRPr/>
          </a:p>
        </p:txBody>
      </p:sp>
      <p:sp>
        <p:nvSpPr>
          <p:cNvPr id="1408" name="Google Shape;1408;p2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Tutorial W3Shcool</a:t>
            </a:r>
            <a:endParaRPr/>
          </a:p>
          <a:p>
            <a:pPr indent="0" lvl="0" marL="0" rtl="0" algn="l">
              <a:spcBef>
                <a:spcPts val="0"/>
              </a:spcBef>
              <a:spcAft>
                <a:spcPts val="0"/>
              </a:spcAft>
              <a:buNone/>
            </a:pPr>
            <a:r>
              <a:rPr lang="pt-BR" u="sng">
                <a:solidFill>
                  <a:schemeClr val="hlink"/>
                </a:solidFill>
                <a:hlinkClick r:id="rId3"/>
              </a:rPr>
              <a:t>https://www.w3schools.com/bootstrap5/index.php</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Bootstrap</a:t>
            </a:r>
            <a:endParaRPr/>
          </a:p>
          <a:p>
            <a:pPr indent="0" lvl="0" marL="0" rtl="0" algn="l">
              <a:spcBef>
                <a:spcPts val="0"/>
              </a:spcBef>
              <a:spcAft>
                <a:spcPts val="0"/>
              </a:spcAft>
              <a:buNone/>
            </a:pPr>
            <a:r>
              <a:rPr lang="pt-BR" u="sng">
                <a:solidFill>
                  <a:schemeClr val="hlink"/>
                </a:solidFill>
                <a:hlinkClick r:id="rId4"/>
              </a:rPr>
              <a:t>https://getbootstrap.com/docs/4.0/getting-started/introduction/</a:t>
            </a:r>
            <a:endParaRPr/>
          </a:p>
        </p:txBody>
      </p:sp>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2" name="Shape 1412"/>
        <p:cNvGrpSpPr/>
        <p:nvPr/>
      </p:nvGrpSpPr>
      <p:grpSpPr>
        <a:xfrm>
          <a:off x="0" y="0"/>
          <a:ext cx="0" cy="0"/>
          <a:chOff x="0" y="0"/>
          <a:chExt cx="0" cy="0"/>
        </a:xfrm>
      </p:grpSpPr>
      <p:sp>
        <p:nvSpPr>
          <p:cNvPr id="1413" name="Google Shape;1413;p2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u="sng">
                <a:solidFill>
                  <a:schemeClr val="hlink"/>
                </a:solidFill>
                <a:hlinkClick r:id="rId3"/>
              </a:rPr>
              <a:t>Bootstrap</a:t>
            </a:r>
            <a:r>
              <a:rPr lang="pt-BR"/>
              <a:t> e Frameworks de CSS</a:t>
            </a:r>
            <a:endParaRPr/>
          </a:p>
        </p:txBody>
      </p:sp>
      <p:sp>
        <p:nvSpPr>
          <p:cNvPr id="1414" name="Google Shape;1414;p2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pt-BR"/>
              <a:t>Uma tendência no mundo front-end é o uso de frameworks CSS com estilos base para nossa página.</a:t>
            </a:r>
            <a:endParaRPr/>
          </a:p>
          <a:p>
            <a:pPr indent="0" lvl="0" marL="0" rtl="0" algn="l">
              <a:lnSpc>
                <a:spcPct val="115000"/>
              </a:lnSpc>
              <a:spcBef>
                <a:spcPts val="1600"/>
              </a:spcBef>
              <a:spcAft>
                <a:spcPts val="0"/>
              </a:spcAft>
              <a:buSzPts val="1800"/>
              <a:buNone/>
            </a:pPr>
            <a:r>
              <a:rPr lang="pt-BR"/>
              <a:t>Ao invés de começar todo o projeto do zero, criando todo estilo na mão, existem frameworks que já trazem toda uma base </a:t>
            </a:r>
            <a:r>
              <a:rPr lang="pt-BR"/>
              <a:t>construída</a:t>
            </a:r>
            <a:r>
              <a:rPr lang="pt-BR"/>
              <a:t> de onde partiremos com nossa aplicação.</a:t>
            </a:r>
            <a:endParaRPr/>
          </a:p>
          <a:p>
            <a:pPr indent="0" lvl="0" marL="0" rtl="0" algn="l">
              <a:lnSpc>
                <a:spcPct val="115000"/>
              </a:lnSpc>
              <a:spcBef>
                <a:spcPts val="1600"/>
              </a:spcBef>
              <a:spcAft>
                <a:spcPts val="1600"/>
              </a:spcAft>
              <a:buSzPts val="1800"/>
              <a:buNone/>
            </a:pPr>
            <a:r>
              <a:rPr lang="pt-BR"/>
              <a:t>Dentre as diversas opções no mercado, uma das mais famosas é o Bootstrap. </a:t>
            </a:r>
            <a:endParaRPr/>
          </a:p>
        </p:txBody>
      </p:sp>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8" name="Shape 1418"/>
        <p:cNvGrpSpPr/>
        <p:nvPr/>
      </p:nvGrpSpPr>
      <p:grpSpPr>
        <a:xfrm>
          <a:off x="0" y="0"/>
          <a:ext cx="0" cy="0"/>
          <a:chOff x="0" y="0"/>
          <a:chExt cx="0" cy="0"/>
        </a:xfrm>
      </p:grpSpPr>
      <p:sp>
        <p:nvSpPr>
          <p:cNvPr id="1419" name="Google Shape;1419;p2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u="sng">
                <a:solidFill>
                  <a:schemeClr val="hlink"/>
                </a:solidFill>
                <a:hlinkClick r:id="rId3"/>
              </a:rPr>
              <a:t>Bootstrap</a:t>
            </a:r>
            <a:r>
              <a:rPr lang="pt-BR"/>
              <a:t> e Frameworks de CSS</a:t>
            </a:r>
            <a:endParaRPr/>
          </a:p>
        </p:txBody>
      </p:sp>
      <p:sp>
        <p:nvSpPr>
          <p:cNvPr id="1420" name="Google Shape;1420;p2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pt-BR"/>
              <a:t>O Bootstrap traz uma série de recursos, tais como :</a:t>
            </a:r>
            <a:endParaRPr/>
          </a:p>
          <a:p>
            <a:pPr indent="-342900" lvl="0" marL="457200" rtl="0" algn="l">
              <a:lnSpc>
                <a:spcPct val="115000"/>
              </a:lnSpc>
              <a:spcBef>
                <a:spcPts val="1600"/>
              </a:spcBef>
              <a:spcAft>
                <a:spcPts val="0"/>
              </a:spcAft>
              <a:buSzPts val="1800"/>
              <a:buChar char="●"/>
            </a:pPr>
            <a:r>
              <a:rPr lang="pt-BR"/>
              <a:t>Reset CSS</a:t>
            </a:r>
            <a:endParaRPr/>
          </a:p>
          <a:p>
            <a:pPr indent="-342900" lvl="0" marL="457200" rtl="0" algn="l">
              <a:lnSpc>
                <a:spcPct val="115000"/>
              </a:lnSpc>
              <a:spcBef>
                <a:spcPts val="0"/>
              </a:spcBef>
              <a:spcAft>
                <a:spcPts val="0"/>
              </a:spcAft>
              <a:buSzPts val="1800"/>
              <a:buChar char="●"/>
            </a:pPr>
            <a:r>
              <a:rPr lang="pt-BR"/>
              <a:t>Estilo visual base para maioria das tags</a:t>
            </a:r>
            <a:endParaRPr/>
          </a:p>
          <a:p>
            <a:pPr indent="-342900" lvl="0" marL="457200" rtl="0" algn="l">
              <a:lnSpc>
                <a:spcPct val="115000"/>
              </a:lnSpc>
              <a:spcBef>
                <a:spcPts val="0"/>
              </a:spcBef>
              <a:spcAft>
                <a:spcPts val="0"/>
              </a:spcAft>
              <a:buSzPts val="1800"/>
              <a:buChar char="●"/>
            </a:pPr>
            <a:r>
              <a:rPr lang="pt-BR"/>
              <a:t>Ícones</a:t>
            </a:r>
            <a:endParaRPr/>
          </a:p>
          <a:p>
            <a:pPr indent="-342900" lvl="0" marL="457200" rtl="0" algn="l">
              <a:lnSpc>
                <a:spcPct val="115000"/>
              </a:lnSpc>
              <a:spcBef>
                <a:spcPts val="0"/>
              </a:spcBef>
              <a:spcAft>
                <a:spcPts val="0"/>
              </a:spcAft>
              <a:buSzPts val="1800"/>
              <a:buChar char="●"/>
            </a:pPr>
            <a:r>
              <a:rPr lang="pt-BR"/>
              <a:t>Grids prontos para uso</a:t>
            </a:r>
            <a:endParaRPr/>
          </a:p>
          <a:p>
            <a:pPr indent="-342900" lvl="0" marL="457200" rtl="0" algn="l">
              <a:lnSpc>
                <a:spcPct val="115000"/>
              </a:lnSpc>
              <a:spcBef>
                <a:spcPts val="0"/>
              </a:spcBef>
              <a:spcAft>
                <a:spcPts val="0"/>
              </a:spcAft>
              <a:buSzPts val="1800"/>
              <a:buChar char="●"/>
            </a:pPr>
            <a:r>
              <a:rPr lang="pt-BR"/>
              <a:t>Componentes CSS</a:t>
            </a:r>
            <a:endParaRPr/>
          </a:p>
          <a:p>
            <a:pPr indent="-342900" lvl="0" marL="457200" rtl="0" algn="l">
              <a:lnSpc>
                <a:spcPct val="115000"/>
              </a:lnSpc>
              <a:spcBef>
                <a:spcPts val="0"/>
              </a:spcBef>
              <a:spcAft>
                <a:spcPts val="0"/>
              </a:spcAft>
              <a:buSzPts val="1800"/>
              <a:buChar char="●"/>
            </a:pPr>
            <a:r>
              <a:rPr lang="pt-BR"/>
              <a:t>Plugins JavaScript</a:t>
            </a:r>
            <a:endParaRPr/>
          </a:p>
          <a:p>
            <a:pPr indent="-342900" lvl="0" marL="457200" rtl="0" algn="l">
              <a:lnSpc>
                <a:spcPct val="115000"/>
              </a:lnSpc>
              <a:spcBef>
                <a:spcPts val="0"/>
              </a:spcBef>
              <a:spcAft>
                <a:spcPts val="0"/>
              </a:spcAft>
              <a:buSzPts val="1800"/>
              <a:buChar char="●"/>
            </a:pPr>
            <a:r>
              <a:rPr lang="pt-BR"/>
              <a:t>Tudo responsivo e mobile-first</a:t>
            </a:r>
            <a:endParaRPr/>
          </a:p>
        </p:txBody>
      </p:sp>
      <p:pic>
        <p:nvPicPr>
          <p:cNvPr id="1421" name="Google Shape;1421;p219"/>
          <p:cNvPicPr preferRelativeResize="0"/>
          <p:nvPr/>
        </p:nvPicPr>
        <p:blipFill rotWithShape="1">
          <a:blip r:embed="rId4">
            <a:alphaModFix/>
          </a:blip>
          <a:srcRect b="0" l="0" r="0" t="0"/>
          <a:stretch/>
        </p:blipFill>
        <p:spPr>
          <a:xfrm>
            <a:off x="6339288" y="3237700"/>
            <a:ext cx="1706025" cy="1706025"/>
          </a:xfrm>
          <a:prstGeom prst="rect">
            <a:avLst/>
          </a:prstGeom>
          <a:noFill/>
          <a:ln>
            <a:noFill/>
          </a:ln>
        </p:spPr>
      </p:pic>
      <p:sp>
        <p:nvSpPr>
          <p:cNvPr id="1422" name="Google Shape;1422;p219"/>
          <p:cNvSpPr/>
          <p:nvPr/>
        </p:nvSpPr>
        <p:spPr>
          <a:xfrm>
            <a:off x="5747650" y="2259100"/>
            <a:ext cx="2889300" cy="861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pt-BR" sz="1700" u="none" cap="none" strike="noStrike">
                <a:solidFill>
                  <a:srgbClr val="000000"/>
                </a:solidFill>
                <a:latin typeface="Arial"/>
                <a:ea typeface="Arial"/>
                <a:cs typeface="Arial"/>
                <a:sym typeface="Arial"/>
              </a:rPr>
              <a:t>Assim, podemos começar logo o projeto sem perder tempo com design no início!</a:t>
            </a:r>
            <a:endParaRPr b="0" i="0" sz="1700" u="none" cap="none" strike="noStrike">
              <a:solidFill>
                <a:srgbClr val="000000"/>
              </a:solidFill>
              <a:latin typeface="Arial"/>
              <a:ea typeface="Arial"/>
              <a:cs typeface="Arial"/>
              <a:sym typeface="Arial"/>
            </a:endParaRPr>
          </a:p>
        </p:txBody>
      </p:sp>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6" name="Shape 1426"/>
        <p:cNvGrpSpPr/>
        <p:nvPr/>
      </p:nvGrpSpPr>
      <p:grpSpPr>
        <a:xfrm>
          <a:off x="0" y="0"/>
          <a:ext cx="0" cy="0"/>
          <a:chOff x="0" y="0"/>
          <a:chExt cx="0" cy="0"/>
        </a:xfrm>
      </p:grpSpPr>
      <p:sp>
        <p:nvSpPr>
          <p:cNvPr id="1427" name="Google Shape;1427;p2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a:t>Estilo e Componentes Base</a:t>
            </a:r>
            <a:endParaRPr/>
          </a:p>
        </p:txBody>
      </p:sp>
      <p:sp>
        <p:nvSpPr>
          <p:cNvPr id="1428" name="Google Shape;1428;p2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pt-BR"/>
              <a:t>Para usar o Bootstrap, apenas incluímos seu CSS na página :</a:t>
            </a:r>
            <a:endParaRPr/>
          </a:p>
          <a:p>
            <a:pPr indent="0" lvl="0" marL="0" rtl="0" algn="l">
              <a:lnSpc>
                <a:spcPct val="115000"/>
              </a:lnSpc>
              <a:spcBef>
                <a:spcPts val="1600"/>
              </a:spcBef>
              <a:spcAft>
                <a:spcPts val="0"/>
              </a:spcAft>
              <a:buSzPts val="1800"/>
              <a:buNone/>
            </a:pPr>
            <a:r>
              <a:rPr lang="pt-BR">
                <a:solidFill>
                  <a:srgbClr val="FF0000"/>
                </a:solidFill>
              </a:rPr>
              <a:t>&lt;link</a:t>
            </a:r>
            <a:r>
              <a:rPr lang="pt-BR"/>
              <a:t> rel=</a:t>
            </a:r>
            <a:r>
              <a:rPr lang="pt-BR">
                <a:solidFill>
                  <a:srgbClr val="0000FF"/>
                </a:solidFill>
              </a:rPr>
              <a:t>"stylesheet"</a:t>
            </a:r>
            <a:r>
              <a:rPr lang="pt-BR"/>
              <a:t> href=</a:t>
            </a:r>
            <a:r>
              <a:rPr lang="pt-BR">
                <a:solidFill>
                  <a:srgbClr val="0000FF"/>
                </a:solidFill>
              </a:rPr>
              <a:t>"css/bootstrap.css"</a:t>
            </a:r>
            <a:r>
              <a:rPr lang="pt-BR"/>
              <a:t>&gt;</a:t>
            </a:r>
            <a:endParaRPr/>
          </a:p>
          <a:p>
            <a:pPr indent="0" lvl="0" marL="0" rtl="0" algn="l">
              <a:lnSpc>
                <a:spcPct val="115000"/>
              </a:lnSpc>
              <a:spcBef>
                <a:spcPts val="1600"/>
              </a:spcBef>
              <a:spcAft>
                <a:spcPts val="0"/>
              </a:spcAft>
              <a:buSzPts val="1800"/>
              <a:buNone/>
            </a:pPr>
            <a:r>
              <a:rPr lang="pt-BR"/>
              <a:t>Fazendo isso já temos :</a:t>
            </a:r>
            <a:endParaRPr/>
          </a:p>
          <a:p>
            <a:pPr indent="-342900" lvl="0" marL="457200" rtl="0" algn="l">
              <a:lnSpc>
                <a:spcPct val="115000"/>
              </a:lnSpc>
              <a:spcBef>
                <a:spcPts val="1600"/>
              </a:spcBef>
              <a:spcAft>
                <a:spcPts val="0"/>
              </a:spcAft>
              <a:buSzPts val="1800"/>
              <a:buChar char="●"/>
            </a:pPr>
            <a:r>
              <a:rPr lang="pt-BR"/>
              <a:t>Reset aplicado</a:t>
            </a:r>
            <a:endParaRPr/>
          </a:p>
          <a:p>
            <a:pPr indent="-342900" lvl="0" marL="457200" rtl="0" algn="l">
              <a:lnSpc>
                <a:spcPct val="115000"/>
              </a:lnSpc>
              <a:spcBef>
                <a:spcPts val="0"/>
              </a:spcBef>
              <a:spcAft>
                <a:spcPts val="0"/>
              </a:spcAft>
              <a:buSzPts val="1800"/>
              <a:buChar char="●"/>
            </a:pPr>
            <a:r>
              <a:rPr lang="pt-BR"/>
              <a:t>Tags com estilo e tipografia base</a:t>
            </a:r>
            <a:endParaRPr/>
          </a:p>
          <a:p>
            <a:pPr indent="-342900" lvl="0" marL="457200" rtl="0" algn="l">
              <a:lnSpc>
                <a:spcPct val="115000"/>
              </a:lnSpc>
              <a:spcBef>
                <a:spcPts val="0"/>
              </a:spcBef>
              <a:spcAft>
                <a:spcPts val="0"/>
              </a:spcAft>
              <a:buSzPts val="1800"/>
              <a:buChar char="●"/>
            </a:pPr>
            <a:r>
              <a:rPr lang="pt-BR"/>
              <a:t>Classes com componentes adicionais que podemos aplicar na página.</a:t>
            </a:r>
            <a:endParaRPr/>
          </a:p>
        </p:txBody>
      </p:sp>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2" name="Shape 1432"/>
        <p:cNvGrpSpPr/>
        <p:nvPr/>
      </p:nvGrpSpPr>
      <p:grpSpPr>
        <a:xfrm>
          <a:off x="0" y="0"/>
          <a:ext cx="0" cy="0"/>
          <a:chOff x="0" y="0"/>
          <a:chExt cx="0" cy="0"/>
        </a:xfrm>
      </p:grpSpPr>
      <p:sp>
        <p:nvSpPr>
          <p:cNvPr id="1433" name="Google Shape;1433;p2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a:t>Estilo e Componentes Base</a:t>
            </a:r>
            <a:endParaRPr/>
          </a:p>
        </p:txBody>
      </p:sp>
      <p:sp>
        <p:nvSpPr>
          <p:cNvPr id="1434" name="Google Shape;1434;p2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pt-BR"/>
              <a:t>Por exemplo, para </a:t>
            </a:r>
            <a:r>
              <a:rPr lang="pt-BR"/>
              <a:t>criar</a:t>
            </a:r>
            <a:r>
              <a:rPr lang="pt-BR"/>
              <a:t> um título com uma frase de abertura em destaque, usamos o Jumbotron:</a:t>
            </a:r>
            <a:endParaRPr/>
          </a:p>
          <a:p>
            <a:pPr indent="0" lvl="0" marL="0" rtl="0" algn="l">
              <a:lnSpc>
                <a:spcPct val="115000"/>
              </a:lnSpc>
              <a:spcBef>
                <a:spcPts val="1600"/>
              </a:spcBef>
              <a:spcAft>
                <a:spcPts val="0"/>
              </a:spcAft>
              <a:buClr>
                <a:schemeClr val="dk1"/>
              </a:buClr>
              <a:buSzPts val="1100"/>
              <a:buFont typeface="Arial"/>
              <a:buNone/>
            </a:pPr>
            <a:r>
              <a:rPr lang="pt-BR" sz="1700">
                <a:solidFill>
                  <a:srgbClr val="FF0000"/>
                </a:solidFill>
                <a:latin typeface="Courier New"/>
                <a:ea typeface="Courier New"/>
                <a:cs typeface="Courier New"/>
                <a:sym typeface="Courier New"/>
              </a:rPr>
              <a:t>&lt;div</a:t>
            </a:r>
            <a:r>
              <a:rPr lang="pt-BR" sz="1700">
                <a:solidFill>
                  <a:srgbClr val="000000"/>
                </a:solidFill>
                <a:latin typeface="Courier New"/>
                <a:ea typeface="Courier New"/>
                <a:cs typeface="Courier New"/>
                <a:sym typeface="Courier New"/>
              </a:rPr>
              <a:t> class=</a:t>
            </a:r>
            <a:r>
              <a:rPr lang="pt-BR" sz="1700">
                <a:solidFill>
                  <a:srgbClr val="0000FF"/>
                </a:solidFill>
                <a:latin typeface="Courier New"/>
                <a:ea typeface="Courier New"/>
                <a:cs typeface="Courier New"/>
                <a:sym typeface="Courier New"/>
              </a:rPr>
              <a:t>"jumbotron jumbotron-fluid"</a:t>
            </a:r>
            <a:r>
              <a:rPr lang="pt-BR" sz="1700">
                <a:solidFill>
                  <a:srgbClr val="000000"/>
                </a:solidFill>
                <a:latin typeface="Courier New"/>
                <a:ea typeface="Courier New"/>
                <a:cs typeface="Courier New"/>
                <a:sym typeface="Courier New"/>
              </a:rPr>
              <a:t>&gt;</a:t>
            </a:r>
            <a:endParaRPr sz="1700">
              <a:solidFill>
                <a:srgbClr val="000000"/>
              </a:solidFill>
              <a:latin typeface="Courier New"/>
              <a:ea typeface="Courier New"/>
              <a:cs typeface="Courier New"/>
              <a:sym typeface="Courier New"/>
            </a:endParaRPr>
          </a:p>
          <a:p>
            <a:pPr indent="457200" lvl="0" marL="0" rtl="0" algn="l">
              <a:lnSpc>
                <a:spcPct val="115000"/>
              </a:lnSpc>
              <a:spcBef>
                <a:spcPts val="0"/>
              </a:spcBef>
              <a:spcAft>
                <a:spcPts val="0"/>
              </a:spcAft>
              <a:buClr>
                <a:schemeClr val="dk1"/>
              </a:buClr>
              <a:buSzPts val="1100"/>
              <a:buFont typeface="Arial"/>
              <a:buNone/>
            </a:pPr>
            <a:r>
              <a:rPr lang="pt-BR" sz="1700">
                <a:solidFill>
                  <a:srgbClr val="FF0000"/>
                </a:solidFill>
                <a:latin typeface="Courier New"/>
                <a:ea typeface="Courier New"/>
                <a:cs typeface="Courier New"/>
                <a:sym typeface="Courier New"/>
              </a:rPr>
              <a:t>&lt;div</a:t>
            </a:r>
            <a:r>
              <a:rPr lang="pt-BR" sz="1700">
                <a:solidFill>
                  <a:srgbClr val="000000"/>
                </a:solidFill>
                <a:latin typeface="Courier New"/>
                <a:ea typeface="Courier New"/>
                <a:cs typeface="Courier New"/>
                <a:sym typeface="Courier New"/>
              </a:rPr>
              <a:t> class=</a:t>
            </a:r>
            <a:r>
              <a:rPr lang="pt-BR" sz="1700">
                <a:solidFill>
                  <a:srgbClr val="0000FF"/>
                </a:solidFill>
                <a:latin typeface="Courier New"/>
                <a:ea typeface="Courier New"/>
                <a:cs typeface="Courier New"/>
                <a:sym typeface="Courier New"/>
              </a:rPr>
              <a:t>"container"</a:t>
            </a:r>
            <a:r>
              <a:rPr lang="pt-BR" sz="1700">
                <a:solidFill>
                  <a:srgbClr val="000000"/>
                </a:solidFill>
                <a:latin typeface="Courier New"/>
                <a:ea typeface="Courier New"/>
                <a:cs typeface="Courier New"/>
                <a:sym typeface="Courier New"/>
              </a:rPr>
              <a:t>&gt;</a:t>
            </a:r>
            <a:endParaRPr sz="1700">
              <a:solidFill>
                <a:srgbClr val="000000"/>
              </a:solidFill>
              <a:latin typeface="Courier New"/>
              <a:ea typeface="Courier New"/>
              <a:cs typeface="Courier New"/>
              <a:sym typeface="Courier New"/>
            </a:endParaRPr>
          </a:p>
          <a:p>
            <a:pPr indent="457200" lvl="0" marL="457200" rtl="0" algn="l">
              <a:lnSpc>
                <a:spcPct val="115000"/>
              </a:lnSpc>
              <a:spcBef>
                <a:spcPts val="0"/>
              </a:spcBef>
              <a:spcAft>
                <a:spcPts val="0"/>
              </a:spcAft>
              <a:buClr>
                <a:schemeClr val="dk1"/>
              </a:buClr>
              <a:buSzPts val="1100"/>
              <a:buFont typeface="Arial"/>
              <a:buNone/>
            </a:pPr>
            <a:r>
              <a:rPr lang="pt-BR" sz="1700">
                <a:solidFill>
                  <a:srgbClr val="FF0000"/>
                </a:solidFill>
                <a:latin typeface="Courier New"/>
                <a:ea typeface="Courier New"/>
                <a:cs typeface="Courier New"/>
                <a:sym typeface="Courier New"/>
              </a:rPr>
              <a:t>&lt;h1 </a:t>
            </a:r>
            <a:r>
              <a:rPr lang="pt-BR" sz="1700">
                <a:solidFill>
                  <a:srgbClr val="000000"/>
                </a:solidFill>
                <a:latin typeface="Courier New"/>
                <a:ea typeface="Courier New"/>
                <a:cs typeface="Courier New"/>
                <a:sym typeface="Courier New"/>
              </a:rPr>
              <a:t>class=</a:t>
            </a:r>
            <a:r>
              <a:rPr lang="pt-BR" sz="1700">
                <a:solidFill>
                  <a:srgbClr val="0000FF"/>
                </a:solidFill>
                <a:latin typeface="Courier New"/>
                <a:ea typeface="Courier New"/>
                <a:cs typeface="Courier New"/>
                <a:sym typeface="Courier New"/>
              </a:rPr>
              <a:t>"display-4"</a:t>
            </a:r>
            <a:r>
              <a:rPr lang="pt-BR" sz="1700">
                <a:solidFill>
                  <a:srgbClr val="000000"/>
                </a:solidFill>
                <a:latin typeface="Courier New"/>
                <a:ea typeface="Courier New"/>
                <a:cs typeface="Courier New"/>
                <a:sym typeface="Courier New"/>
              </a:rPr>
              <a:t>&gt;Ótima escolha!</a:t>
            </a:r>
            <a:r>
              <a:rPr lang="pt-BR" sz="1700">
                <a:solidFill>
                  <a:srgbClr val="FF0000"/>
                </a:solidFill>
                <a:latin typeface="Courier New"/>
                <a:ea typeface="Courier New"/>
                <a:cs typeface="Courier New"/>
                <a:sym typeface="Courier New"/>
              </a:rPr>
              <a:t>&lt;/h1&gt;</a:t>
            </a:r>
            <a:endParaRPr sz="1700">
              <a:solidFill>
                <a:srgbClr val="FF0000"/>
              </a:solidFill>
              <a:latin typeface="Courier New"/>
              <a:ea typeface="Courier New"/>
              <a:cs typeface="Courier New"/>
              <a:sym typeface="Courier New"/>
            </a:endParaRPr>
          </a:p>
          <a:p>
            <a:pPr indent="457200" lvl="0" marL="457200" rtl="0" algn="l">
              <a:lnSpc>
                <a:spcPct val="115000"/>
              </a:lnSpc>
              <a:spcBef>
                <a:spcPts val="0"/>
              </a:spcBef>
              <a:spcAft>
                <a:spcPts val="0"/>
              </a:spcAft>
              <a:buClr>
                <a:schemeClr val="dk1"/>
              </a:buClr>
              <a:buSzPts val="1100"/>
              <a:buFont typeface="Arial"/>
              <a:buNone/>
            </a:pPr>
            <a:r>
              <a:rPr lang="pt-BR" sz="1700">
                <a:solidFill>
                  <a:srgbClr val="FF0000"/>
                </a:solidFill>
                <a:latin typeface="Courier New"/>
                <a:ea typeface="Courier New"/>
                <a:cs typeface="Courier New"/>
                <a:sym typeface="Courier New"/>
              </a:rPr>
              <a:t>&lt;p</a:t>
            </a:r>
            <a:r>
              <a:rPr lang="pt-BR" sz="1700">
                <a:solidFill>
                  <a:srgbClr val="000000"/>
                </a:solidFill>
                <a:latin typeface="Courier New"/>
                <a:ea typeface="Courier New"/>
                <a:cs typeface="Courier New"/>
                <a:sym typeface="Courier New"/>
              </a:rPr>
              <a:t> class=</a:t>
            </a:r>
            <a:r>
              <a:rPr lang="pt-BR" sz="1700">
                <a:solidFill>
                  <a:srgbClr val="0000FF"/>
                </a:solidFill>
                <a:latin typeface="Courier New"/>
                <a:ea typeface="Courier New"/>
                <a:cs typeface="Courier New"/>
                <a:sym typeface="Courier New"/>
              </a:rPr>
              <a:t>"lead"</a:t>
            </a:r>
            <a:r>
              <a:rPr lang="pt-BR" sz="1700">
                <a:solidFill>
                  <a:srgbClr val="000000"/>
                </a:solidFill>
                <a:latin typeface="Courier New"/>
                <a:ea typeface="Courier New"/>
                <a:cs typeface="Courier New"/>
                <a:sym typeface="Courier New"/>
              </a:rPr>
              <a:t>&gt;Obrigado por comprar na Mirror Fashion.</a:t>
            </a:r>
            <a:r>
              <a:rPr lang="pt-BR" sz="1700">
                <a:solidFill>
                  <a:srgbClr val="FF0000"/>
                </a:solidFill>
                <a:latin typeface="Courier New"/>
                <a:ea typeface="Courier New"/>
                <a:cs typeface="Courier New"/>
                <a:sym typeface="Courier New"/>
              </a:rPr>
              <a:t>&lt;/p&gt;</a:t>
            </a:r>
            <a:endParaRPr sz="1700">
              <a:solidFill>
                <a:srgbClr val="FF0000"/>
              </a:solidFill>
              <a:latin typeface="Courier New"/>
              <a:ea typeface="Courier New"/>
              <a:cs typeface="Courier New"/>
              <a:sym typeface="Courier New"/>
            </a:endParaRPr>
          </a:p>
          <a:p>
            <a:pPr indent="457200" lvl="0" marL="0" rtl="0" algn="l">
              <a:lnSpc>
                <a:spcPct val="115000"/>
              </a:lnSpc>
              <a:spcBef>
                <a:spcPts val="0"/>
              </a:spcBef>
              <a:spcAft>
                <a:spcPts val="0"/>
              </a:spcAft>
              <a:buClr>
                <a:schemeClr val="dk1"/>
              </a:buClr>
              <a:buSzPts val="1100"/>
              <a:buFont typeface="Arial"/>
              <a:buNone/>
            </a:pPr>
            <a:r>
              <a:rPr lang="pt-BR" sz="1700">
                <a:solidFill>
                  <a:srgbClr val="FF0000"/>
                </a:solidFill>
                <a:latin typeface="Courier New"/>
                <a:ea typeface="Courier New"/>
                <a:cs typeface="Courier New"/>
                <a:sym typeface="Courier New"/>
              </a:rPr>
              <a:t>&lt;/div&gt;</a:t>
            </a:r>
            <a:endParaRPr sz="1700">
              <a:solidFill>
                <a:srgbClr val="FF0000"/>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pt-BR" sz="1700">
                <a:solidFill>
                  <a:srgbClr val="FF0000"/>
                </a:solidFill>
                <a:latin typeface="Courier New"/>
                <a:ea typeface="Courier New"/>
                <a:cs typeface="Courier New"/>
                <a:sym typeface="Courier New"/>
              </a:rPr>
              <a:t>&lt;/div&gt;</a:t>
            </a:r>
            <a:endParaRPr sz="1700">
              <a:solidFill>
                <a:srgbClr val="FF0000"/>
              </a:solidFill>
              <a:latin typeface="Courier New"/>
              <a:ea typeface="Courier New"/>
              <a:cs typeface="Courier New"/>
              <a:sym typeface="Courier New"/>
            </a:endParaRPr>
          </a:p>
          <a:p>
            <a:pPr indent="0" lvl="0" marL="0" rtl="0" algn="l">
              <a:lnSpc>
                <a:spcPct val="115000"/>
              </a:lnSpc>
              <a:spcBef>
                <a:spcPts val="0"/>
              </a:spcBef>
              <a:spcAft>
                <a:spcPts val="1600"/>
              </a:spcAft>
              <a:buSzPts val="1800"/>
              <a:buNone/>
            </a:pPr>
            <a:r>
              <a:t/>
            </a:r>
            <a:endParaRPr/>
          </a:p>
        </p:txBody>
      </p:sp>
      <p:sp>
        <p:nvSpPr>
          <p:cNvPr id="1435" name="Google Shape;1435;p221"/>
          <p:cNvSpPr txBox="1"/>
          <p:nvPr/>
        </p:nvSpPr>
        <p:spPr>
          <a:xfrm>
            <a:off x="4288325" y="4102318"/>
            <a:ext cx="3085800" cy="6732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600"/>
              <a:buFont typeface="Arial"/>
              <a:buNone/>
            </a:pPr>
            <a:r>
              <a:rPr b="0" i="0" lang="pt-BR" sz="1600" u="none" cap="none" strike="noStrike">
                <a:solidFill>
                  <a:srgbClr val="252525"/>
                </a:solidFill>
                <a:latin typeface="Arial"/>
                <a:ea typeface="Arial"/>
                <a:cs typeface="Arial"/>
                <a:sym typeface="Arial"/>
              </a:rPr>
              <a:t>Vamos olhar mais exemplos na documentação do </a:t>
            </a:r>
            <a:r>
              <a:rPr b="0" i="0" lang="pt-BR" sz="1600" u="sng" cap="none" strike="noStrike">
                <a:solidFill>
                  <a:schemeClr val="hlink"/>
                </a:solidFill>
                <a:latin typeface="Arial"/>
                <a:ea typeface="Arial"/>
                <a:cs typeface="Arial"/>
                <a:sym typeface="Arial"/>
                <a:hlinkClick r:id="rId3"/>
              </a:rPr>
              <a:t>bootstrap</a:t>
            </a:r>
            <a:endParaRPr b="0" i="0" sz="1600" u="none" cap="none" strike="noStrike">
              <a:solidFill>
                <a:srgbClr val="252525"/>
              </a:solidFill>
              <a:latin typeface="Arial"/>
              <a:ea typeface="Arial"/>
              <a:cs typeface="Arial"/>
              <a:sym typeface="Arial"/>
            </a:endParaRPr>
          </a:p>
        </p:txBody>
      </p:sp>
      <p:pic>
        <p:nvPicPr>
          <p:cNvPr id="1436" name="Google Shape;1436;p221"/>
          <p:cNvPicPr preferRelativeResize="0"/>
          <p:nvPr/>
        </p:nvPicPr>
        <p:blipFill rotWithShape="1">
          <a:blip r:embed="rId4">
            <a:alphaModFix/>
          </a:blip>
          <a:srcRect b="0" l="0" r="0" t="0"/>
          <a:stretch/>
        </p:blipFill>
        <p:spPr>
          <a:xfrm flipH="1">
            <a:off x="7554670" y="3873272"/>
            <a:ext cx="1131305" cy="113130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HTML - Tag &lt;head&gt;</a:t>
            </a:r>
            <a:endParaRPr/>
          </a:p>
        </p:txBody>
      </p:sp>
      <p:sp>
        <p:nvSpPr>
          <p:cNvPr id="217" name="Google Shape;217;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pt-BR"/>
              <a:t>Outro metadado bastante comuns vistos em documentos HTML escritos em portugues (por nosso idioma possuir acentos e cedilha) é a tag de codificação de caracteres </a:t>
            </a:r>
            <a:r>
              <a:rPr b="1" lang="pt-BR"/>
              <a:t>&lt;meta&gt;</a:t>
            </a:r>
            <a:endParaRPr b="1"/>
          </a:p>
          <a:p>
            <a:pPr indent="0" lvl="0" marL="228600" marR="228600" rtl="0" algn="ctr">
              <a:lnSpc>
                <a:spcPct val="140000"/>
              </a:lnSpc>
              <a:spcBef>
                <a:spcPts val="1200"/>
              </a:spcBef>
              <a:spcAft>
                <a:spcPts val="0"/>
              </a:spcAft>
              <a:buSzPts val="1800"/>
              <a:buNone/>
            </a:pPr>
            <a:r>
              <a:t/>
            </a:r>
            <a:endParaRPr sz="2000">
              <a:solidFill>
                <a:srgbClr val="6D6D6D"/>
              </a:solidFill>
              <a:highlight>
                <a:srgbClr val="F4F4F4"/>
              </a:highlight>
              <a:latin typeface="Courier New"/>
              <a:ea typeface="Courier New"/>
              <a:cs typeface="Courier New"/>
              <a:sym typeface="Courier New"/>
            </a:endParaRPr>
          </a:p>
          <a:p>
            <a:pPr indent="0" lvl="0" marL="228600" marR="228600" rtl="0" algn="ctr">
              <a:lnSpc>
                <a:spcPct val="140000"/>
              </a:lnSpc>
              <a:spcBef>
                <a:spcPts val="1800"/>
              </a:spcBef>
              <a:spcAft>
                <a:spcPts val="0"/>
              </a:spcAft>
              <a:buSzPts val="1800"/>
              <a:buNone/>
            </a:pPr>
            <a:r>
              <a:rPr lang="pt-BR" sz="2000">
                <a:solidFill>
                  <a:srgbClr val="6D6D6D"/>
                </a:solidFill>
                <a:highlight>
                  <a:srgbClr val="F4F4F4"/>
                </a:highlight>
                <a:latin typeface="Courier New"/>
                <a:ea typeface="Courier New"/>
                <a:cs typeface="Courier New"/>
                <a:sym typeface="Courier New"/>
              </a:rPr>
              <a:t>&lt;</a:t>
            </a:r>
            <a:r>
              <a:rPr lang="pt-BR" sz="2000">
                <a:solidFill>
                  <a:srgbClr val="A30008"/>
                </a:solidFill>
                <a:highlight>
                  <a:srgbClr val="F4F4F4"/>
                </a:highlight>
                <a:latin typeface="Courier New"/>
                <a:ea typeface="Courier New"/>
                <a:cs typeface="Courier New"/>
                <a:sym typeface="Courier New"/>
              </a:rPr>
              <a:t>meta </a:t>
            </a:r>
            <a:r>
              <a:rPr lang="pt-BR" sz="2000">
                <a:solidFill>
                  <a:srgbClr val="005A38"/>
                </a:solidFill>
                <a:highlight>
                  <a:srgbClr val="F4F4F4"/>
                </a:highlight>
                <a:latin typeface="Courier New"/>
                <a:ea typeface="Courier New"/>
                <a:cs typeface="Courier New"/>
                <a:sym typeface="Courier New"/>
              </a:rPr>
              <a:t>charset</a:t>
            </a:r>
            <a:r>
              <a:rPr lang="pt-BR" sz="2000">
                <a:solidFill>
                  <a:srgbClr val="6D6D6D"/>
                </a:solidFill>
                <a:highlight>
                  <a:srgbClr val="F4F4F4"/>
                </a:highlight>
                <a:latin typeface="Courier New"/>
                <a:ea typeface="Courier New"/>
                <a:cs typeface="Courier New"/>
                <a:sym typeface="Courier New"/>
              </a:rPr>
              <a:t>="</a:t>
            </a:r>
            <a:r>
              <a:rPr lang="pt-BR" sz="2000">
                <a:solidFill>
                  <a:srgbClr val="005282"/>
                </a:solidFill>
                <a:highlight>
                  <a:srgbClr val="F4F4F4"/>
                </a:highlight>
                <a:latin typeface="Courier New"/>
                <a:ea typeface="Courier New"/>
                <a:cs typeface="Courier New"/>
                <a:sym typeface="Courier New"/>
              </a:rPr>
              <a:t>utf-8</a:t>
            </a:r>
            <a:r>
              <a:rPr lang="pt-BR" sz="2000">
                <a:solidFill>
                  <a:srgbClr val="6D6D6D"/>
                </a:solidFill>
                <a:highlight>
                  <a:srgbClr val="F4F4F4"/>
                </a:highlight>
                <a:latin typeface="Courier New"/>
                <a:ea typeface="Courier New"/>
                <a:cs typeface="Courier New"/>
                <a:sym typeface="Courier New"/>
              </a:rPr>
              <a:t>"&gt;</a:t>
            </a:r>
            <a:endParaRPr sz="2000">
              <a:solidFill>
                <a:srgbClr val="6D6D6D"/>
              </a:solidFill>
              <a:highlight>
                <a:srgbClr val="F4F4F4"/>
              </a:highlight>
              <a:latin typeface="Courier New"/>
              <a:ea typeface="Courier New"/>
              <a:cs typeface="Courier New"/>
              <a:sym typeface="Courier New"/>
            </a:endParaRPr>
          </a:p>
          <a:p>
            <a:pPr indent="0" lvl="0" marL="0" rtl="0" algn="l">
              <a:lnSpc>
                <a:spcPct val="115000"/>
              </a:lnSpc>
              <a:spcBef>
                <a:spcPts val="1800"/>
              </a:spcBef>
              <a:spcAft>
                <a:spcPts val="1200"/>
              </a:spcAft>
              <a:buSzPts val="1800"/>
              <a:buNone/>
            </a:pPr>
            <a:r>
              <a:t/>
            </a:r>
            <a:endParaRPr b="1"/>
          </a:p>
        </p:txBody>
      </p:sp>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0" name="Shape 1440"/>
        <p:cNvGrpSpPr/>
        <p:nvPr/>
      </p:nvGrpSpPr>
      <p:grpSpPr>
        <a:xfrm>
          <a:off x="0" y="0"/>
          <a:ext cx="0" cy="0"/>
          <a:chOff x="0" y="0"/>
          <a:chExt cx="0" cy="0"/>
        </a:xfrm>
      </p:grpSpPr>
      <p:sp>
        <p:nvSpPr>
          <p:cNvPr id="1441" name="Google Shape;1441;p2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u="sng">
                <a:solidFill>
                  <a:schemeClr val="hlink"/>
                </a:solidFill>
                <a:hlinkClick r:id="rId3"/>
              </a:rPr>
              <a:t>Grid Responsivo do Bootstrap</a:t>
            </a:r>
            <a:endParaRPr/>
          </a:p>
        </p:txBody>
      </p:sp>
      <p:sp>
        <p:nvSpPr>
          <p:cNvPr id="1442" name="Google Shape;1442;p2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pt-BR"/>
              <a:t>Uma das dificuldades de um projeto front-end é o posicionamento de elementos.</a:t>
            </a:r>
            <a:endParaRPr/>
          </a:p>
          <a:p>
            <a:pPr indent="0" lvl="0" marL="0" rtl="0" algn="l">
              <a:lnSpc>
                <a:spcPct val="115000"/>
              </a:lnSpc>
              <a:spcBef>
                <a:spcPts val="1600"/>
              </a:spcBef>
              <a:spcAft>
                <a:spcPts val="0"/>
              </a:spcAft>
              <a:buSzPts val="1800"/>
              <a:buNone/>
            </a:pPr>
            <a:r>
              <a:rPr lang="pt-BR"/>
              <a:t>A solução mais comum é o uso de grids, onde divide-se a tela em colunas e os elementos vão sendo encaixados dentro dessas colunas.</a:t>
            </a:r>
            <a:endParaRPr/>
          </a:p>
          <a:p>
            <a:pPr indent="0" lvl="0" marL="0" rtl="0" algn="l">
              <a:lnSpc>
                <a:spcPct val="115000"/>
              </a:lnSpc>
              <a:spcBef>
                <a:spcPts val="1600"/>
              </a:spcBef>
              <a:spcAft>
                <a:spcPts val="0"/>
              </a:spcAft>
              <a:buSzPts val="1800"/>
              <a:buNone/>
            </a:pPr>
            <a:r>
              <a:rPr lang="pt-BR"/>
              <a:t>Todo framework CSS moderno traz um grid pronto para utilização. </a:t>
            </a:r>
            <a:endParaRPr/>
          </a:p>
          <a:p>
            <a:pPr indent="0" lvl="0" marL="0" rtl="0" algn="l">
              <a:lnSpc>
                <a:spcPct val="115000"/>
              </a:lnSpc>
              <a:spcBef>
                <a:spcPts val="1600"/>
              </a:spcBef>
              <a:spcAft>
                <a:spcPts val="1600"/>
              </a:spcAft>
              <a:buSzPts val="1800"/>
              <a:buNone/>
            </a:pPr>
            <a:r>
              <a:rPr lang="pt-BR"/>
              <a:t>O grid do Bootstrap trabalha com a ideia de 12 colunas, onde podemos escolher quantas colunas iremos ocupar através do nosso código</a:t>
            </a:r>
            <a:endParaRPr/>
          </a:p>
        </p:txBody>
      </p:sp>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6" name="Shape 1446"/>
        <p:cNvGrpSpPr/>
        <p:nvPr/>
      </p:nvGrpSpPr>
      <p:grpSpPr>
        <a:xfrm>
          <a:off x="0" y="0"/>
          <a:ext cx="0" cy="0"/>
          <a:chOff x="0" y="0"/>
          <a:chExt cx="0" cy="0"/>
        </a:xfrm>
      </p:grpSpPr>
      <p:sp>
        <p:nvSpPr>
          <p:cNvPr id="1447" name="Google Shape;1447;p2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pt-BR" u="sng">
                <a:solidFill>
                  <a:schemeClr val="hlink"/>
                </a:solidFill>
                <a:hlinkClick r:id="rId3"/>
              </a:rPr>
              <a:t>Grid Responsivo do Bootstrap</a:t>
            </a:r>
            <a:endParaRPr/>
          </a:p>
          <a:p>
            <a:pPr indent="0" lvl="0" marL="0" rtl="0" algn="l">
              <a:lnSpc>
                <a:spcPct val="100000"/>
              </a:lnSpc>
              <a:spcBef>
                <a:spcPts val="0"/>
              </a:spcBef>
              <a:spcAft>
                <a:spcPts val="0"/>
              </a:spcAft>
              <a:buSzPts val="2800"/>
              <a:buNone/>
            </a:pPr>
            <a:r>
              <a:t/>
            </a:r>
            <a:endParaRPr/>
          </a:p>
        </p:txBody>
      </p:sp>
      <p:sp>
        <p:nvSpPr>
          <p:cNvPr id="1448" name="Google Shape;1448;p2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pt-BR"/>
              <a:t>Alguns exemplos da divisão de grids no bootstrap :</a:t>
            </a:r>
            <a:endParaRPr/>
          </a:p>
          <a:p>
            <a:pPr indent="0" lvl="0" marL="0" rtl="0" algn="l">
              <a:lnSpc>
                <a:spcPct val="115000"/>
              </a:lnSpc>
              <a:spcBef>
                <a:spcPts val="1600"/>
              </a:spcBef>
              <a:spcAft>
                <a:spcPts val="1600"/>
              </a:spcAft>
              <a:buSzPts val="1800"/>
              <a:buNone/>
            </a:pPr>
            <a:r>
              <a:t/>
            </a:r>
            <a:endParaRPr/>
          </a:p>
        </p:txBody>
      </p:sp>
      <p:pic>
        <p:nvPicPr>
          <p:cNvPr id="1449" name="Google Shape;1449;p223"/>
          <p:cNvPicPr preferRelativeResize="0"/>
          <p:nvPr/>
        </p:nvPicPr>
        <p:blipFill rotWithShape="1">
          <a:blip r:embed="rId4">
            <a:alphaModFix/>
          </a:blip>
          <a:srcRect b="0" l="0" r="0" t="0"/>
          <a:stretch/>
        </p:blipFill>
        <p:spPr>
          <a:xfrm>
            <a:off x="238200" y="2030701"/>
            <a:ext cx="8667600" cy="2249350"/>
          </a:xfrm>
          <a:prstGeom prst="rect">
            <a:avLst/>
          </a:prstGeom>
          <a:noFill/>
          <a:ln>
            <a:noFill/>
          </a:ln>
        </p:spPr>
      </p:pic>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3" name="Shape 1453"/>
        <p:cNvGrpSpPr/>
        <p:nvPr/>
      </p:nvGrpSpPr>
      <p:grpSpPr>
        <a:xfrm>
          <a:off x="0" y="0"/>
          <a:ext cx="0" cy="0"/>
          <a:chOff x="0" y="0"/>
          <a:chExt cx="0" cy="0"/>
        </a:xfrm>
      </p:grpSpPr>
      <p:pic>
        <p:nvPicPr>
          <p:cNvPr id="1454" name="Google Shape;1454;p224"/>
          <p:cNvPicPr preferRelativeResize="0"/>
          <p:nvPr/>
        </p:nvPicPr>
        <p:blipFill rotWithShape="1">
          <a:blip r:embed="rId3">
            <a:alphaModFix/>
          </a:blip>
          <a:srcRect b="0" l="0" r="0" t="0"/>
          <a:stretch/>
        </p:blipFill>
        <p:spPr>
          <a:xfrm>
            <a:off x="3099525" y="1099275"/>
            <a:ext cx="2944952" cy="2944952"/>
          </a:xfrm>
          <a:prstGeom prst="rect">
            <a:avLst/>
          </a:prstGeom>
          <a:noFill/>
          <a:ln>
            <a:noFill/>
          </a:ln>
        </p:spPr>
      </p:pic>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8" name="Shape 1458"/>
        <p:cNvGrpSpPr/>
        <p:nvPr/>
      </p:nvGrpSpPr>
      <p:grpSpPr>
        <a:xfrm>
          <a:off x="0" y="0"/>
          <a:ext cx="0" cy="0"/>
          <a:chOff x="0" y="0"/>
          <a:chExt cx="0" cy="0"/>
        </a:xfrm>
      </p:grpSpPr>
      <p:sp>
        <p:nvSpPr>
          <p:cNvPr id="1459" name="Google Shape;1459;p2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Javascript</a:t>
            </a:r>
            <a:endParaRPr/>
          </a:p>
        </p:txBody>
      </p:sp>
      <p:sp>
        <p:nvSpPr>
          <p:cNvPr id="1460" name="Google Shape;1460;p2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pt-BR"/>
              <a:t>Documentação</a:t>
            </a:r>
            <a:endParaRPr/>
          </a:p>
          <a:p>
            <a:pPr indent="0" lvl="0" marL="457200" rtl="0" algn="l">
              <a:lnSpc>
                <a:spcPct val="115000"/>
              </a:lnSpc>
              <a:spcBef>
                <a:spcPts val="1200"/>
              </a:spcBef>
              <a:spcAft>
                <a:spcPts val="0"/>
              </a:spcAft>
              <a:buSzPts val="1800"/>
              <a:buNone/>
            </a:pPr>
            <a:r>
              <a:rPr lang="pt-BR" u="sng">
                <a:solidFill>
                  <a:schemeClr val="hlink"/>
                </a:solidFill>
                <a:hlinkClick r:id="rId3"/>
              </a:rPr>
              <a:t>https://developer.mozilla.org/pt-BR/docs/Web/JavaScript</a:t>
            </a:r>
            <a:endParaRPr/>
          </a:p>
          <a:p>
            <a:pPr indent="0" lvl="0" marL="457200" rtl="0" algn="l">
              <a:lnSpc>
                <a:spcPct val="115000"/>
              </a:lnSpc>
              <a:spcBef>
                <a:spcPts val="1200"/>
              </a:spcBef>
              <a:spcAft>
                <a:spcPts val="1200"/>
              </a:spcAft>
              <a:buSzPts val="1800"/>
              <a:buNone/>
            </a:pPr>
            <a:r>
              <a:rPr lang="pt-BR" u="sng">
                <a:solidFill>
                  <a:schemeClr val="hlink"/>
                </a:solidFill>
                <a:hlinkClick r:id="rId4"/>
              </a:rPr>
              <a:t>https://www.w3schools.com/js/default.asp</a:t>
            </a:r>
            <a:endParaRPr/>
          </a:p>
        </p:txBody>
      </p:sp>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4" name="Shape 1464"/>
        <p:cNvGrpSpPr/>
        <p:nvPr/>
      </p:nvGrpSpPr>
      <p:grpSpPr>
        <a:xfrm>
          <a:off x="0" y="0"/>
          <a:ext cx="0" cy="0"/>
          <a:chOff x="0" y="0"/>
          <a:chExt cx="0" cy="0"/>
        </a:xfrm>
      </p:grpSpPr>
      <p:sp>
        <p:nvSpPr>
          <p:cNvPr id="1465" name="Google Shape;1465;p2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Javascript</a:t>
            </a:r>
            <a:endParaRPr/>
          </a:p>
        </p:txBody>
      </p:sp>
      <p:sp>
        <p:nvSpPr>
          <p:cNvPr id="1466" name="Google Shape;1466;p2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pt-BR"/>
              <a:t>O Javascript consolida o terceiro pilar do desenvolvimento WEB, trazendo para nossa aplicação uma maior interatividade com o usuário.</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pt-BR">
                <a:solidFill>
                  <a:srgbClr val="1B1B1B"/>
                </a:solidFill>
                <a:highlight>
                  <a:srgbClr val="FFFFFF"/>
                </a:highlight>
              </a:rPr>
              <a:t>JavaScript é uma linguagem de script orientada a objetos, multiplataforma. É uma linguagem pequena e leve. Dentro de um ambiente de host (por exemplo, um navegador web) o JavaScript pode ser ligado aos objetos deste ambiente para prover um controle programático sobre eles.</a:t>
            </a:r>
            <a:endParaRPr>
              <a:solidFill>
                <a:srgbClr val="1B1B1B"/>
              </a:solidFill>
              <a:highlight>
                <a:srgbClr val="FFFFFF"/>
              </a:highlight>
            </a:endParaRPr>
          </a:p>
          <a:p>
            <a:pPr indent="0" lvl="0" marL="0" rtl="0" algn="l">
              <a:lnSpc>
                <a:spcPct val="115000"/>
              </a:lnSpc>
              <a:spcBef>
                <a:spcPts val="0"/>
              </a:spcBef>
              <a:spcAft>
                <a:spcPts val="0"/>
              </a:spcAft>
              <a:buSzPts val="1800"/>
              <a:buNone/>
            </a:pPr>
            <a:r>
              <a:t/>
            </a:r>
            <a:endParaRPr>
              <a:solidFill>
                <a:srgbClr val="1B1B1B"/>
              </a:solidFill>
              <a:highlight>
                <a:srgbClr val="FFFFFF"/>
              </a:highlight>
            </a:endParaRPr>
          </a:p>
          <a:p>
            <a:pPr indent="0" lvl="0" marL="0" rtl="0" algn="l">
              <a:lnSpc>
                <a:spcPct val="115000"/>
              </a:lnSpc>
              <a:spcBef>
                <a:spcPts val="0"/>
              </a:spcBef>
              <a:spcAft>
                <a:spcPts val="0"/>
              </a:spcAft>
              <a:buSzPts val="1800"/>
              <a:buNone/>
            </a:pPr>
            <a:r>
              <a:rPr lang="pt-BR">
                <a:solidFill>
                  <a:srgbClr val="1B1B1B"/>
                </a:solidFill>
                <a:highlight>
                  <a:srgbClr val="FFFFFF"/>
                </a:highlight>
              </a:rPr>
              <a:t>Pode atuar tanto no lado do cliente quanto no lado do servidor.</a:t>
            </a:r>
            <a:endParaRPr>
              <a:solidFill>
                <a:srgbClr val="1B1B1B"/>
              </a:solidFill>
              <a:highlight>
                <a:srgbClr val="FFFFFF"/>
              </a:highlight>
            </a:endParaRPr>
          </a:p>
          <a:p>
            <a:pPr indent="0" lvl="0" marL="0" rtl="0" algn="l">
              <a:lnSpc>
                <a:spcPct val="115000"/>
              </a:lnSpc>
              <a:spcBef>
                <a:spcPts val="0"/>
              </a:spcBef>
              <a:spcAft>
                <a:spcPts val="0"/>
              </a:spcAft>
              <a:buSzPts val="1800"/>
              <a:buNone/>
            </a:pPr>
            <a:r>
              <a:t/>
            </a:r>
            <a:endParaRPr>
              <a:solidFill>
                <a:srgbClr val="1B1B1B"/>
              </a:solidFill>
              <a:highlight>
                <a:srgbClr val="FFFFFF"/>
              </a:highlight>
            </a:endParaRPr>
          </a:p>
          <a:p>
            <a:pPr indent="0" lvl="0" marL="0" rtl="0" algn="l">
              <a:lnSpc>
                <a:spcPct val="115000"/>
              </a:lnSpc>
              <a:spcBef>
                <a:spcPts val="0"/>
              </a:spcBef>
              <a:spcAft>
                <a:spcPts val="0"/>
              </a:spcAft>
              <a:buSzPts val="1800"/>
              <a:buNone/>
            </a:pPr>
            <a:r>
              <a:rPr lang="pt-BR">
                <a:solidFill>
                  <a:srgbClr val="1B1B1B"/>
                </a:solidFill>
                <a:highlight>
                  <a:srgbClr val="FFFFFF"/>
                </a:highlight>
              </a:rPr>
              <a:t>É suportado por todos Browser (Navegadores) modernos.</a:t>
            </a:r>
            <a:endParaRPr>
              <a:solidFill>
                <a:srgbClr val="1B1B1B"/>
              </a:solidFill>
              <a:highlight>
                <a:srgbClr val="FFFFFF"/>
              </a:highlight>
            </a:endParaRPr>
          </a:p>
        </p:txBody>
      </p:sp>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0" name="Shape 1470"/>
        <p:cNvGrpSpPr/>
        <p:nvPr/>
      </p:nvGrpSpPr>
      <p:grpSpPr>
        <a:xfrm>
          <a:off x="0" y="0"/>
          <a:ext cx="0" cy="0"/>
          <a:chOff x="0" y="0"/>
          <a:chExt cx="0" cy="0"/>
        </a:xfrm>
      </p:grpSpPr>
      <p:sp>
        <p:nvSpPr>
          <p:cNvPr id="1471" name="Google Shape;1471;p2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a:t>Javascript</a:t>
            </a:r>
            <a:endParaRPr/>
          </a:p>
        </p:txBody>
      </p:sp>
      <p:sp>
        <p:nvSpPr>
          <p:cNvPr id="1472" name="Google Shape;1472;p2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pt-BR"/>
              <a:t>O JavaScript, como o próprio nome sugere, é uma linguagem de scripting. </a:t>
            </a:r>
            <a:endParaRPr/>
          </a:p>
          <a:p>
            <a:pPr indent="0" lvl="0" marL="0" rtl="0" algn="l">
              <a:lnSpc>
                <a:spcPct val="115000"/>
              </a:lnSpc>
              <a:spcBef>
                <a:spcPts val="1600"/>
              </a:spcBef>
              <a:spcAft>
                <a:spcPts val="0"/>
              </a:spcAft>
              <a:buSzPts val="1800"/>
              <a:buNone/>
            </a:pPr>
            <a:r>
              <a:rPr lang="pt-BR"/>
              <a:t>Uma linguagem de scripting é comumente definida como uma linguagem de programação que permite ao programador controlar uma ou mais aplicações de terceiros. </a:t>
            </a:r>
            <a:endParaRPr/>
          </a:p>
          <a:p>
            <a:pPr indent="0" lvl="0" marL="0" rtl="0" algn="l">
              <a:lnSpc>
                <a:spcPct val="115000"/>
              </a:lnSpc>
              <a:spcBef>
                <a:spcPts val="1600"/>
              </a:spcBef>
              <a:spcAft>
                <a:spcPts val="0"/>
              </a:spcAft>
              <a:buSzPts val="1800"/>
              <a:buNone/>
            </a:pPr>
            <a:r>
              <a:rPr lang="pt-BR"/>
              <a:t>No caso do JavaScript, podemos controlar alguns comportamentos dos navegadores através de trechos de código que são enviados na página HTML.</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6" name="Shape 1476"/>
        <p:cNvGrpSpPr/>
        <p:nvPr/>
      </p:nvGrpSpPr>
      <p:grpSpPr>
        <a:xfrm>
          <a:off x="0" y="0"/>
          <a:ext cx="0" cy="0"/>
          <a:chOff x="0" y="0"/>
          <a:chExt cx="0" cy="0"/>
        </a:xfrm>
      </p:grpSpPr>
      <p:sp>
        <p:nvSpPr>
          <p:cNvPr id="1477" name="Google Shape;1477;p2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a:t>Javascript</a:t>
            </a:r>
            <a:endParaRPr/>
          </a:p>
        </p:txBody>
      </p:sp>
      <p:sp>
        <p:nvSpPr>
          <p:cNvPr id="1478" name="Google Shape;1478;p2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pt-BR"/>
              <a:t>Outra característica comum nas linguagens de scripting é que normalmente elas são linguagens interpretadas, ou seja, não dependem de compilação para serem executadas. </a:t>
            </a:r>
            <a:endParaRPr/>
          </a:p>
          <a:p>
            <a:pPr indent="0" lvl="0" marL="0" rtl="0" algn="l">
              <a:lnSpc>
                <a:spcPct val="115000"/>
              </a:lnSpc>
              <a:spcBef>
                <a:spcPts val="1600"/>
              </a:spcBef>
              <a:spcAft>
                <a:spcPts val="0"/>
              </a:spcAft>
              <a:buSzPts val="1800"/>
              <a:buNone/>
            </a:pPr>
            <a:r>
              <a:rPr lang="pt-BR"/>
              <a:t>Essa característica é presente no JavaScript: o código é interpretado e executado conforme é lido pelo navegador, linha a linha, assim como o HTML.</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2" name="Shape 1482"/>
        <p:cNvGrpSpPr/>
        <p:nvPr/>
      </p:nvGrpSpPr>
      <p:grpSpPr>
        <a:xfrm>
          <a:off x="0" y="0"/>
          <a:ext cx="0" cy="0"/>
          <a:chOff x="0" y="0"/>
          <a:chExt cx="0" cy="0"/>
        </a:xfrm>
      </p:grpSpPr>
      <p:sp>
        <p:nvSpPr>
          <p:cNvPr id="1483" name="Google Shape;1483;p2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Javascript</a:t>
            </a:r>
            <a:endParaRPr/>
          </a:p>
        </p:txBody>
      </p:sp>
      <p:sp>
        <p:nvSpPr>
          <p:cNvPr id="1484" name="Google Shape;1484;p2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pt-BR"/>
              <a:t>Javascript é uma linguagem interpretada</a:t>
            </a:r>
            <a:endParaRPr/>
          </a:p>
          <a:p>
            <a:pPr indent="0" lvl="0" marL="0" rtl="0" algn="l">
              <a:lnSpc>
                <a:spcPct val="115000"/>
              </a:lnSpc>
              <a:spcBef>
                <a:spcPts val="0"/>
              </a:spcBef>
              <a:spcAft>
                <a:spcPts val="0"/>
              </a:spcAft>
              <a:buSzPts val="1800"/>
              <a:buNone/>
            </a:pPr>
            <a:r>
              <a:rPr lang="pt-BR"/>
              <a:t>Fracamente tipada e dinâmica</a:t>
            </a:r>
            <a:endParaRPr/>
          </a:p>
          <a:p>
            <a:pPr indent="0" lvl="0" marL="457200" rtl="0" algn="l">
              <a:lnSpc>
                <a:spcPct val="115000"/>
              </a:lnSpc>
              <a:spcBef>
                <a:spcPts val="0"/>
              </a:spcBef>
              <a:spcAft>
                <a:spcPts val="0"/>
              </a:spcAft>
              <a:buSzPts val="1800"/>
              <a:buNone/>
            </a:pPr>
            <a:r>
              <a:t/>
            </a:r>
            <a:endParaRPr/>
          </a:p>
          <a:p>
            <a:pPr indent="0" lvl="0" marL="457200" rtl="0" algn="l">
              <a:lnSpc>
                <a:spcPct val="115000"/>
              </a:lnSpc>
              <a:spcBef>
                <a:spcPts val="1200"/>
              </a:spcBef>
              <a:spcAft>
                <a:spcPts val="1200"/>
              </a:spcAft>
              <a:buSzPts val="1800"/>
              <a:buNone/>
            </a:pPr>
            <a:r>
              <a:t/>
            </a:r>
            <a:endParaRPr/>
          </a:p>
        </p:txBody>
      </p:sp>
      <p:pic>
        <p:nvPicPr>
          <p:cNvPr id="1485" name="Google Shape;1485;p229"/>
          <p:cNvPicPr preferRelativeResize="0"/>
          <p:nvPr/>
        </p:nvPicPr>
        <p:blipFill rotWithShape="1">
          <a:blip r:embed="rId3">
            <a:alphaModFix/>
          </a:blip>
          <a:srcRect b="0" l="0" r="0" t="0"/>
          <a:stretch/>
        </p:blipFill>
        <p:spPr>
          <a:xfrm>
            <a:off x="2434686" y="2571749"/>
            <a:ext cx="4274625" cy="1377200"/>
          </a:xfrm>
          <a:prstGeom prst="rect">
            <a:avLst/>
          </a:prstGeom>
          <a:noFill/>
          <a:ln>
            <a:noFill/>
          </a:ln>
        </p:spPr>
      </p:pic>
    </p:spTree>
  </p:cSld>
  <p:clrMapOvr>
    <a:masterClrMapping/>
  </p:clrMapOvr>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9" name="Shape 1489"/>
        <p:cNvGrpSpPr/>
        <p:nvPr/>
      </p:nvGrpSpPr>
      <p:grpSpPr>
        <a:xfrm>
          <a:off x="0" y="0"/>
          <a:ext cx="0" cy="0"/>
          <a:chOff x="0" y="0"/>
          <a:chExt cx="0" cy="0"/>
        </a:xfrm>
      </p:grpSpPr>
      <p:sp>
        <p:nvSpPr>
          <p:cNvPr id="1490" name="Google Shape;1490;p2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a:t>O Console do Navegador</a:t>
            </a:r>
            <a:endParaRPr/>
          </a:p>
        </p:txBody>
      </p:sp>
      <p:sp>
        <p:nvSpPr>
          <p:cNvPr id="1491" name="Google Shape;1491;p2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pt-BR"/>
              <a:t>Existem várias formas de executar códigos JavaScript em um página. Uma delas é executar códigos no que chamamos de Console. </a:t>
            </a:r>
            <a:endParaRPr/>
          </a:p>
          <a:p>
            <a:pPr indent="0" lvl="0" marL="0" rtl="0" algn="l">
              <a:lnSpc>
                <a:spcPct val="115000"/>
              </a:lnSpc>
              <a:spcBef>
                <a:spcPts val="1600"/>
              </a:spcBef>
              <a:spcAft>
                <a:spcPts val="0"/>
              </a:spcAft>
              <a:buSzPts val="1800"/>
              <a:buNone/>
            </a:pPr>
            <a:r>
              <a:rPr lang="pt-BR"/>
              <a:t>A maioria dos navegadores desktop já vem com essa ferramenta instalada. No Chrome, é possível chegar ao Console apertando F12 e em seguida acessar a aba "Console" ou por meio do atalho de teclado Control + Shift + C; no Firefox, pelo atalho Control + Shift + K.</a:t>
            </a:r>
            <a:endParaRPr/>
          </a:p>
          <a:p>
            <a:pPr indent="0" lvl="0" marL="0" rtl="0" algn="l">
              <a:lnSpc>
                <a:spcPct val="115000"/>
              </a:lnSpc>
              <a:spcBef>
                <a:spcPts val="1600"/>
              </a:spcBef>
              <a:spcAft>
                <a:spcPts val="1600"/>
              </a:spcAft>
              <a:buSzPts val="1800"/>
              <a:buNone/>
            </a:pPr>
            <a:r>
              <a:t/>
            </a:r>
            <a:endParaRPr/>
          </a:p>
        </p:txBody>
      </p:sp>
      <p:pic>
        <p:nvPicPr>
          <p:cNvPr id="1492" name="Google Shape;1492;p230"/>
          <p:cNvPicPr preferRelativeResize="0"/>
          <p:nvPr/>
        </p:nvPicPr>
        <p:blipFill rotWithShape="1">
          <a:blip r:embed="rId3">
            <a:alphaModFix/>
          </a:blip>
          <a:srcRect b="0" l="0" r="0" t="0"/>
          <a:stretch/>
        </p:blipFill>
        <p:spPr>
          <a:xfrm>
            <a:off x="3836963" y="3487525"/>
            <a:ext cx="1470075" cy="1470075"/>
          </a:xfrm>
          <a:prstGeom prst="rect">
            <a:avLst/>
          </a:prstGeom>
          <a:noFill/>
          <a:ln>
            <a:noFill/>
          </a:ln>
        </p:spPr>
      </p:pic>
    </p:spTree>
  </p:cSld>
  <p:clrMapOvr>
    <a:masterClrMapping/>
  </p:clrMapOvr>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6" name="Shape 1496"/>
        <p:cNvGrpSpPr/>
        <p:nvPr/>
      </p:nvGrpSpPr>
      <p:grpSpPr>
        <a:xfrm>
          <a:off x="0" y="0"/>
          <a:ext cx="0" cy="0"/>
          <a:chOff x="0" y="0"/>
          <a:chExt cx="0" cy="0"/>
        </a:xfrm>
      </p:grpSpPr>
      <p:sp>
        <p:nvSpPr>
          <p:cNvPr id="1497" name="Google Shape;1497;p2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u="sng">
                <a:solidFill>
                  <a:schemeClr val="hlink"/>
                </a:solidFill>
                <a:hlinkClick r:id="rId3"/>
              </a:rPr>
              <a:t>Sintaxe Básica</a:t>
            </a:r>
            <a:endParaRPr/>
          </a:p>
        </p:txBody>
      </p:sp>
      <p:sp>
        <p:nvSpPr>
          <p:cNvPr id="1498" name="Google Shape;1498;p2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pt-BR"/>
              <a:t>Vamos olhar pelos exemplos da </a:t>
            </a:r>
            <a:r>
              <a:rPr lang="pt-BR" u="sng">
                <a:solidFill>
                  <a:schemeClr val="hlink"/>
                </a:solidFill>
                <a:hlinkClick r:id="rId4"/>
              </a:rPr>
              <a:t>W3Schools</a:t>
            </a:r>
            <a:r>
              <a:rPr lang="pt-BR"/>
              <a:t> a sintaxe básica do Javascript, que compreende os seus valores ( literais e variáveis ), operadores e tipos de dados.</a:t>
            </a:r>
            <a:endParaRPr/>
          </a:p>
          <a:p>
            <a:pPr indent="0" lvl="0" marL="0" rtl="0" algn="l">
              <a:lnSpc>
                <a:spcPct val="115000"/>
              </a:lnSpc>
              <a:spcBef>
                <a:spcPts val="1600"/>
              </a:spcBef>
              <a:spcAft>
                <a:spcPts val="1600"/>
              </a:spcAft>
              <a:buSzPts val="1800"/>
              <a:buNone/>
            </a:pPr>
            <a:r>
              <a:t/>
            </a:r>
            <a:endParaRPr/>
          </a:p>
        </p:txBody>
      </p:sp>
      <p:pic>
        <p:nvPicPr>
          <p:cNvPr id="1499" name="Google Shape;1499;p231"/>
          <p:cNvPicPr preferRelativeResize="0"/>
          <p:nvPr/>
        </p:nvPicPr>
        <p:blipFill rotWithShape="1">
          <a:blip r:embed="rId5">
            <a:alphaModFix/>
          </a:blip>
          <a:srcRect b="0" l="0" r="0" t="0"/>
          <a:stretch/>
        </p:blipFill>
        <p:spPr>
          <a:xfrm>
            <a:off x="2712350" y="2001395"/>
            <a:ext cx="3719300" cy="2935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pt-BR" u="sng">
                <a:solidFill>
                  <a:schemeClr val="hlink"/>
                </a:solidFill>
                <a:hlinkClick r:id="rId3"/>
              </a:rPr>
              <a:t>HTML - Tag &lt;head&gt;</a:t>
            </a:r>
            <a:endParaRPr/>
          </a:p>
        </p:txBody>
      </p:sp>
      <p:sp>
        <p:nvSpPr>
          <p:cNvPr id="223" name="Google Shape;223;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pt-BR"/>
              <a:t>Mais metadados que podem ser adicionados na tag &lt;head&gt;</a:t>
            </a:r>
            <a:endParaRPr/>
          </a:p>
          <a:p>
            <a:pPr indent="-342900" lvl="0" marL="457200" rtl="0" algn="l">
              <a:lnSpc>
                <a:spcPct val="115000"/>
              </a:lnSpc>
              <a:spcBef>
                <a:spcPts val="1200"/>
              </a:spcBef>
              <a:spcAft>
                <a:spcPts val="0"/>
              </a:spcAft>
              <a:buSzPts val="1800"/>
              <a:buChar char="●"/>
            </a:pPr>
            <a:r>
              <a:rPr lang="pt-BR"/>
              <a:t>Adicionando autor e descrição</a:t>
            </a:r>
            <a:endParaRPr/>
          </a:p>
          <a:p>
            <a:pPr indent="0" lvl="0" marL="457200" rtl="0" algn="l">
              <a:lnSpc>
                <a:spcPct val="115000"/>
              </a:lnSpc>
              <a:spcBef>
                <a:spcPts val="1200"/>
              </a:spcBef>
              <a:spcAft>
                <a:spcPts val="0"/>
              </a:spcAft>
              <a:buSzPts val="1800"/>
              <a:buNone/>
            </a:pPr>
            <a:r>
              <a:t/>
            </a:r>
            <a:endParaRPr/>
          </a:p>
          <a:p>
            <a:pPr indent="0" lvl="0" marL="457200" rtl="0" algn="l">
              <a:lnSpc>
                <a:spcPct val="115000"/>
              </a:lnSpc>
              <a:spcBef>
                <a:spcPts val="1200"/>
              </a:spcBef>
              <a:spcAft>
                <a:spcPts val="0"/>
              </a:spcAft>
              <a:buSzPts val="1800"/>
              <a:buNone/>
            </a:pPr>
            <a:r>
              <a:rPr lang="pt-BR" sz="1500">
                <a:solidFill>
                  <a:srgbClr val="6D6D6D"/>
                </a:solidFill>
              </a:rPr>
              <a:t>&lt;</a:t>
            </a:r>
            <a:r>
              <a:rPr lang="pt-BR" sz="1500">
                <a:solidFill>
                  <a:srgbClr val="A30008"/>
                </a:solidFill>
              </a:rPr>
              <a:t>meta </a:t>
            </a:r>
            <a:r>
              <a:rPr lang="pt-BR" sz="1500">
                <a:solidFill>
                  <a:srgbClr val="005A38"/>
                </a:solidFill>
              </a:rPr>
              <a:t>name</a:t>
            </a:r>
            <a:r>
              <a:rPr lang="pt-BR" sz="1500">
                <a:solidFill>
                  <a:srgbClr val="6D6D6D"/>
                </a:solidFill>
              </a:rPr>
              <a:t>="</a:t>
            </a:r>
            <a:r>
              <a:rPr lang="pt-BR" sz="1500">
                <a:solidFill>
                  <a:srgbClr val="005282"/>
                </a:solidFill>
              </a:rPr>
              <a:t>author</a:t>
            </a:r>
            <a:r>
              <a:rPr lang="pt-BR" sz="1500">
                <a:solidFill>
                  <a:srgbClr val="6D6D6D"/>
                </a:solidFill>
              </a:rPr>
              <a:t>"</a:t>
            </a:r>
            <a:r>
              <a:rPr lang="pt-BR" sz="1500">
                <a:solidFill>
                  <a:srgbClr val="A30008"/>
                </a:solidFill>
              </a:rPr>
              <a:t> </a:t>
            </a:r>
            <a:r>
              <a:rPr lang="pt-BR" sz="1500">
                <a:solidFill>
                  <a:srgbClr val="005A38"/>
                </a:solidFill>
              </a:rPr>
              <a:t>content</a:t>
            </a:r>
            <a:r>
              <a:rPr lang="pt-BR" sz="1500">
                <a:solidFill>
                  <a:srgbClr val="6D6D6D"/>
                </a:solidFill>
              </a:rPr>
              <a:t>="</a:t>
            </a:r>
            <a:r>
              <a:rPr lang="pt-BR" sz="1500">
                <a:solidFill>
                  <a:srgbClr val="005282"/>
                </a:solidFill>
              </a:rPr>
              <a:t>Chris Mills</a:t>
            </a:r>
            <a:r>
              <a:rPr lang="pt-BR" sz="1500">
                <a:solidFill>
                  <a:srgbClr val="6D6D6D"/>
                </a:solidFill>
              </a:rPr>
              <a:t>"&gt;</a:t>
            </a:r>
            <a:endParaRPr sz="1500">
              <a:solidFill>
                <a:srgbClr val="1B1B1B"/>
              </a:solidFill>
            </a:endParaRPr>
          </a:p>
          <a:p>
            <a:pPr indent="0" lvl="0" marL="457200" rtl="0" algn="l">
              <a:lnSpc>
                <a:spcPct val="115000"/>
              </a:lnSpc>
              <a:spcBef>
                <a:spcPts val="1200"/>
              </a:spcBef>
              <a:spcAft>
                <a:spcPts val="0"/>
              </a:spcAft>
              <a:buSzPts val="1800"/>
              <a:buNone/>
            </a:pPr>
            <a:r>
              <a:rPr lang="pt-BR" sz="1500">
                <a:solidFill>
                  <a:srgbClr val="6D6D6D"/>
                </a:solidFill>
              </a:rPr>
              <a:t>&lt;</a:t>
            </a:r>
            <a:r>
              <a:rPr lang="pt-BR" sz="1500">
                <a:solidFill>
                  <a:srgbClr val="A30008"/>
                </a:solidFill>
              </a:rPr>
              <a:t>meta </a:t>
            </a:r>
            <a:r>
              <a:rPr lang="pt-BR" sz="1500">
                <a:solidFill>
                  <a:srgbClr val="005A38"/>
                </a:solidFill>
              </a:rPr>
              <a:t>name</a:t>
            </a:r>
            <a:r>
              <a:rPr lang="pt-BR" sz="1500">
                <a:solidFill>
                  <a:srgbClr val="6D6D6D"/>
                </a:solidFill>
              </a:rPr>
              <a:t>="</a:t>
            </a:r>
            <a:r>
              <a:rPr lang="pt-BR" sz="1500">
                <a:solidFill>
                  <a:srgbClr val="005282"/>
                </a:solidFill>
              </a:rPr>
              <a:t>description</a:t>
            </a:r>
            <a:r>
              <a:rPr lang="pt-BR" sz="1500">
                <a:solidFill>
                  <a:srgbClr val="6D6D6D"/>
                </a:solidFill>
              </a:rPr>
              <a:t>"</a:t>
            </a:r>
            <a:r>
              <a:rPr lang="pt-BR" sz="1500">
                <a:solidFill>
                  <a:srgbClr val="A30008"/>
                </a:solidFill>
              </a:rPr>
              <a:t> </a:t>
            </a:r>
            <a:r>
              <a:rPr lang="pt-BR" sz="1500">
                <a:solidFill>
                  <a:srgbClr val="005A38"/>
                </a:solidFill>
              </a:rPr>
              <a:t>content</a:t>
            </a:r>
            <a:r>
              <a:rPr lang="pt-BR" sz="1500">
                <a:solidFill>
                  <a:srgbClr val="6D6D6D"/>
                </a:solidFill>
              </a:rPr>
              <a:t>="</a:t>
            </a:r>
            <a:r>
              <a:rPr lang="pt-BR" sz="1500">
                <a:solidFill>
                  <a:srgbClr val="005282"/>
                </a:solidFill>
              </a:rPr>
              <a:t>A Área de Aprendizagem do MDN tem como objetivo</a:t>
            </a:r>
            <a:endParaRPr sz="1500">
              <a:solidFill>
                <a:srgbClr val="005282"/>
              </a:solidFill>
            </a:endParaRPr>
          </a:p>
          <a:p>
            <a:pPr indent="0" lvl="0" marL="457200" rtl="0" algn="l">
              <a:lnSpc>
                <a:spcPct val="115000"/>
              </a:lnSpc>
              <a:spcBef>
                <a:spcPts val="1200"/>
              </a:spcBef>
              <a:spcAft>
                <a:spcPts val="0"/>
              </a:spcAft>
              <a:buSzPts val="1800"/>
              <a:buNone/>
            </a:pPr>
            <a:r>
              <a:rPr lang="pt-BR" sz="1500">
                <a:solidFill>
                  <a:srgbClr val="005282"/>
                </a:solidFill>
              </a:rPr>
              <a:t>proporcionar iniciantes em Web com tudo o que eles precisam saber para começar a desenvolver sites e aplicativos.</a:t>
            </a:r>
            <a:r>
              <a:rPr lang="pt-BR" sz="1500">
                <a:solidFill>
                  <a:srgbClr val="6D6D6D"/>
                </a:solidFill>
              </a:rPr>
              <a:t>"&gt;</a:t>
            </a:r>
            <a:endParaRPr sz="1500">
              <a:solidFill>
                <a:srgbClr val="6D6D6D"/>
              </a:solidFill>
            </a:endParaRPr>
          </a:p>
          <a:p>
            <a:pPr indent="0" lvl="0" marL="457200" rtl="0" algn="l">
              <a:lnSpc>
                <a:spcPct val="115000"/>
              </a:lnSpc>
              <a:spcBef>
                <a:spcPts val="1200"/>
              </a:spcBef>
              <a:spcAft>
                <a:spcPts val="1200"/>
              </a:spcAft>
              <a:buSzPts val="1800"/>
              <a:buNone/>
            </a:pPr>
            <a:r>
              <a:t/>
            </a:r>
            <a:endParaRPr/>
          </a:p>
        </p:txBody>
      </p:sp>
    </p:spTree>
  </p:cSld>
  <p:clrMapOvr>
    <a:masterClrMapping/>
  </p:clrMapOvr>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3" name="Shape 1503"/>
        <p:cNvGrpSpPr/>
        <p:nvPr/>
      </p:nvGrpSpPr>
      <p:grpSpPr>
        <a:xfrm>
          <a:off x="0" y="0"/>
          <a:ext cx="0" cy="0"/>
          <a:chOff x="0" y="0"/>
          <a:chExt cx="0" cy="0"/>
        </a:xfrm>
      </p:grpSpPr>
      <p:sp>
        <p:nvSpPr>
          <p:cNvPr id="1504" name="Google Shape;1504;p2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u="sng">
                <a:solidFill>
                  <a:schemeClr val="hlink"/>
                </a:solidFill>
                <a:hlinkClick r:id="rId3"/>
              </a:rPr>
              <a:t>A tag script</a:t>
            </a:r>
            <a:endParaRPr/>
          </a:p>
        </p:txBody>
      </p:sp>
      <p:sp>
        <p:nvSpPr>
          <p:cNvPr id="1505" name="Google Shape;1505;p2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pt-BR"/>
              <a:t>A tag &lt;script&gt; é usada para incorporar no código HTML um script do lado do cliente (JavaScript).</a:t>
            </a:r>
            <a:endParaRPr/>
          </a:p>
          <a:p>
            <a:pPr indent="0" lvl="0" marL="0" rtl="0" algn="l">
              <a:lnSpc>
                <a:spcPct val="115000"/>
              </a:lnSpc>
              <a:spcBef>
                <a:spcPts val="1600"/>
              </a:spcBef>
              <a:spcAft>
                <a:spcPts val="0"/>
              </a:spcAft>
              <a:buSzPts val="1800"/>
              <a:buNone/>
            </a:pPr>
            <a:r>
              <a:rPr lang="pt-BR"/>
              <a:t>O elemento &lt;script&gt; contém instruções de script ou aponta para um arquivo de script externo por meio do atributo src.</a:t>
            </a:r>
            <a:endParaRPr>
              <a:latin typeface="Consolas"/>
              <a:ea typeface="Consolas"/>
              <a:cs typeface="Consolas"/>
              <a:sym typeface="Consolas"/>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1600"/>
              </a:spcBef>
              <a:spcAft>
                <a:spcPts val="1600"/>
              </a:spcAft>
              <a:buSzPts val="1800"/>
              <a:buNone/>
            </a:pPr>
            <a:r>
              <a:t/>
            </a:r>
            <a:endParaRPr>
              <a:solidFill>
                <a:srgbClr val="252525"/>
              </a:solidFill>
            </a:endParaRPr>
          </a:p>
        </p:txBody>
      </p:sp>
      <p:pic>
        <p:nvPicPr>
          <p:cNvPr id="1506" name="Google Shape;1506;p232"/>
          <p:cNvPicPr preferRelativeResize="0"/>
          <p:nvPr/>
        </p:nvPicPr>
        <p:blipFill rotWithShape="1">
          <a:blip r:embed="rId4">
            <a:alphaModFix/>
          </a:blip>
          <a:srcRect b="0" l="0" r="0" t="0"/>
          <a:stretch/>
        </p:blipFill>
        <p:spPr>
          <a:xfrm>
            <a:off x="606538" y="3473263"/>
            <a:ext cx="4029075" cy="847725"/>
          </a:xfrm>
          <a:prstGeom prst="rect">
            <a:avLst/>
          </a:prstGeom>
          <a:noFill/>
          <a:ln>
            <a:noFill/>
          </a:ln>
        </p:spPr>
      </p:pic>
      <p:pic>
        <p:nvPicPr>
          <p:cNvPr id="1507" name="Google Shape;1507;p232"/>
          <p:cNvPicPr preferRelativeResize="0"/>
          <p:nvPr/>
        </p:nvPicPr>
        <p:blipFill rotWithShape="1">
          <a:blip r:embed="rId5">
            <a:alphaModFix/>
          </a:blip>
          <a:srcRect b="0" l="0" r="0" t="0"/>
          <a:stretch/>
        </p:blipFill>
        <p:spPr>
          <a:xfrm>
            <a:off x="5082475" y="2740350"/>
            <a:ext cx="3749825" cy="445925"/>
          </a:xfrm>
          <a:prstGeom prst="rect">
            <a:avLst/>
          </a:prstGeom>
          <a:noFill/>
          <a:ln>
            <a:noFill/>
          </a:ln>
        </p:spPr>
      </p:pic>
    </p:spTree>
  </p:cSld>
  <p:clrMapOvr>
    <a:masterClrMapping/>
  </p:clrMapOvr>
</p:sld>
</file>

<file path=ppt/slides/slide2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1" name="Shape 1511"/>
        <p:cNvGrpSpPr/>
        <p:nvPr/>
      </p:nvGrpSpPr>
      <p:grpSpPr>
        <a:xfrm>
          <a:off x="0" y="0"/>
          <a:ext cx="0" cy="0"/>
          <a:chOff x="0" y="0"/>
          <a:chExt cx="0" cy="0"/>
        </a:xfrm>
      </p:grpSpPr>
      <p:sp>
        <p:nvSpPr>
          <p:cNvPr id="1512" name="Google Shape;1512;p2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u="sng">
                <a:solidFill>
                  <a:schemeClr val="hlink"/>
                </a:solidFill>
                <a:hlinkClick r:id="rId3"/>
              </a:rPr>
              <a:t>DOM: a página no mundo Javascript</a:t>
            </a:r>
            <a:endParaRPr/>
          </a:p>
        </p:txBody>
      </p:sp>
      <p:sp>
        <p:nvSpPr>
          <p:cNvPr id="1513" name="Google Shape;1513;p2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pt-BR">
                <a:solidFill>
                  <a:srgbClr val="252525"/>
                </a:solidFill>
              </a:rPr>
              <a:t>Quando uma página da web é carregada, o navegador cria um modelo de objeto de documento ( do inglês </a:t>
            </a:r>
            <a:r>
              <a:rPr b="1" lang="pt-BR">
                <a:solidFill>
                  <a:srgbClr val="252525"/>
                </a:solidFill>
              </a:rPr>
              <a:t>D</a:t>
            </a:r>
            <a:r>
              <a:rPr lang="pt-BR">
                <a:solidFill>
                  <a:srgbClr val="252525"/>
                </a:solidFill>
              </a:rPr>
              <a:t>ocument </a:t>
            </a:r>
            <a:r>
              <a:rPr b="1" lang="pt-BR">
                <a:solidFill>
                  <a:srgbClr val="252525"/>
                </a:solidFill>
              </a:rPr>
              <a:t>O</a:t>
            </a:r>
            <a:r>
              <a:rPr lang="pt-BR">
                <a:solidFill>
                  <a:srgbClr val="252525"/>
                </a:solidFill>
              </a:rPr>
              <a:t>bject </a:t>
            </a:r>
            <a:r>
              <a:rPr b="1" lang="pt-BR">
                <a:solidFill>
                  <a:srgbClr val="252525"/>
                </a:solidFill>
              </a:rPr>
              <a:t>M</a:t>
            </a:r>
            <a:r>
              <a:rPr lang="pt-BR">
                <a:solidFill>
                  <a:srgbClr val="252525"/>
                </a:solidFill>
              </a:rPr>
              <a:t>odel ) da página.</a:t>
            </a:r>
            <a:endParaRPr>
              <a:solidFill>
                <a:srgbClr val="252525"/>
              </a:solidFill>
            </a:endParaRPr>
          </a:p>
          <a:p>
            <a:pPr indent="0" lvl="0" marL="0" rtl="0" algn="l">
              <a:lnSpc>
                <a:spcPct val="115000"/>
              </a:lnSpc>
              <a:spcBef>
                <a:spcPts val="1600"/>
              </a:spcBef>
              <a:spcAft>
                <a:spcPts val="0"/>
              </a:spcAft>
              <a:buSzPts val="1800"/>
              <a:buNone/>
            </a:pPr>
            <a:r>
              <a:rPr lang="pt-BR">
                <a:solidFill>
                  <a:schemeClr val="dk1"/>
                </a:solidFill>
              </a:rPr>
              <a:t>O modelo HTML DOM é construído como uma árvore de objetos:</a:t>
            </a:r>
            <a:endParaRPr>
              <a:solidFill>
                <a:srgbClr val="252525"/>
              </a:solidFill>
            </a:endParaRPr>
          </a:p>
          <a:p>
            <a:pPr indent="0" lvl="0" marL="0" rtl="0" algn="l">
              <a:lnSpc>
                <a:spcPct val="115000"/>
              </a:lnSpc>
              <a:spcBef>
                <a:spcPts val="1600"/>
              </a:spcBef>
              <a:spcAft>
                <a:spcPts val="1600"/>
              </a:spcAft>
              <a:buSzPts val="1800"/>
              <a:buNone/>
            </a:pPr>
            <a:r>
              <a:t/>
            </a:r>
            <a:endParaRPr>
              <a:solidFill>
                <a:srgbClr val="252525"/>
              </a:solidFill>
            </a:endParaRPr>
          </a:p>
        </p:txBody>
      </p:sp>
      <p:pic>
        <p:nvPicPr>
          <p:cNvPr id="1514" name="Google Shape;1514;p233"/>
          <p:cNvPicPr preferRelativeResize="0"/>
          <p:nvPr/>
        </p:nvPicPr>
        <p:blipFill rotWithShape="1">
          <a:blip r:embed="rId4">
            <a:alphaModFix/>
          </a:blip>
          <a:srcRect b="0" l="0" r="0" t="0"/>
          <a:stretch/>
        </p:blipFill>
        <p:spPr>
          <a:xfrm>
            <a:off x="1757350" y="2498863"/>
            <a:ext cx="5629275" cy="2543175"/>
          </a:xfrm>
          <a:prstGeom prst="rect">
            <a:avLst/>
          </a:prstGeom>
          <a:noFill/>
          <a:ln>
            <a:noFill/>
          </a:ln>
        </p:spPr>
      </p:pic>
    </p:spTree>
  </p:cSld>
  <p:clrMapOvr>
    <a:masterClrMapping/>
  </p:clrMapOvr>
</p:sld>
</file>

<file path=ppt/slides/slide2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8" name="Shape 1518"/>
        <p:cNvGrpSpPr/>
        <p:nvPr/>
      </p:nvGrpSpPr>
      <p:grpSpPr>
        <a:xfrm>
          <a:off x="0" y="0"/>
          <a:ext cx="0" cy="0"/>
          <a:chOff x="0" y="0"/>
          <a:chExt cx="0" cy="0"/>
        </a:xfrm>
      </p:grpSpPr>
      <p:sp>
        <p:nvSpPr>
          <p:cNvPr id="1519" name="Google Shape;1519;p2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pt-BR" u="sng">
                <a:solidFill>
                  <a:schemeClr val="hlink"/>
                </a:solidFill>
                <a:hlinkClick r:id="rId3"/>
              </a:rPr>
              <a:t>DOM: a página no mundo Javascript</a:t>
            </a:r>
            <a:endParaRPr/>
          </a:p>
          <a:p>
            <a:pPr indent="0" lvl="0" marL="0" rtl="0" algn="l">
              <a:lnSpc>
                <a:spcPct val="100000"/>
              </a:lnSpc>
              <a:spcBef>
                <a:spcPts val="0"/>
              </a:spcBef>
              <a:spcAft>
                <a:spcPts val="0"/>
              </a:spcAft>
              <a:buSzPts val="2800"/>
              <a:buNone/>
            </a:pPr>
            <a:r>
              <a:t/>
            </a:r>
            <a:endParaRPr/>
          </a:p>
        </p:txBody>
      </p:sp>
      <p:sp>
        <p:nvSpPr>
          <p:cNvPr id="1520" name="Google Shape;1520;p2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pt-BR">
                <a:solidFill>
                  <a:schemeClr val="dk1"/>
                </a:solidFill>
              </a:rPr>
              <a:t>Com o modelo de objeto, o JavaScript obtém todo o poder de que precisa para criar HTML dinâmico, sendo capaz de:</a:t>
            </a:r>
            <a:endParaRPr>
              <a:solidFill>
                <a:schemeClr val="dk1"/>
              </a:solidFill>
            </a:endParaRPr>
          </a:p>
          <a:p>
            <a:pPr indent="-342900" lvl="0" marL="457200" rtl="0" algn="l">
              <a:lnSpc>
                <a:spcPct val="115000"/>
              </a:lnSpc>
              <a:spcBef>
                <a:spcPts val="1600"/>
              </a:spcBef>
              <a:spcAft>
                <a:spcPts val="0"/>
              </a:spcAft>
              <a:buClr>
                <a:schemeClr val="dk1"/>
              </a:buClr>
              <a:buSzPts val="1800"/>
              <a:buChar char="●"/>
            </a:pPr>
            <a:r>
              <a:rPr lang="pt-BR">
                <a:solidFill>
                  <a:schemeClr val="dk1"/>
                </a:solidFill>
              </a:rPr>
              <a:t>Alterar todos os elementos HTML na página </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pt-BR">
                <a:solidFill>
                  <a:schemeClr val="dk1"/>
                </a:solidFill>
              </a:rPr>
              <a:t>Alterar todos os atributos HTML na página </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pt-BR">
                <a:solidFill>
                  <a:schemeClr val="dk1"/>
                </a:solidFill>
              </a:rPr>
              <a:t>Alterar todos os estilos CSS na página </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pt-BR">
                <a:solidFill>
                  <a:schemeClr val="dk1"/>
                </a:solidFill>
              </a:rPr>
              <a:t>Remover elementos e atributos HTML existentes </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pt-BR">
                <a:solidFill>
                  <a:schemeClr val="dk1"/>
                </a:solidFill>
              </a:rPr>
              <a:t>Adicionar novos elementos e atributos HTML </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pt-BR">
                <a:solidFill>
                  <a:schemeClr val="dk1"/>
                </a:solidFill>
              </a:rPr>
              <a:t>Reagir a todos os eventos HTML existentes na página</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pt-BR">
                <a:solidFill>
                  <a:schemeClr val="dk1"/>
                </a:solidFill>
              </a:rPr>
              <a:t>Criar novos eventos HTML na página</a:t>
            </a:r>
            <a:endParaRPr>
              <a:solidFill>
                <a:schemeClr val="dk1"/>
              </a:solidFill>
            </a:endParaRPr>
          </a:p>
          <a:p>
            <a:pPr indent="0" lvl="0" marL="0" rtl="0" algn="l">
              <a:lnSpc>
                <a:spcPct val="115000"/>
              </a:lnSpc>
              <a:spcBef>
                <a:spcPts val="1600"/>
              </a:spcBef>
              <a:spcAft>
                <a:spcPts val="1600"/>
              </a:spcAft>
              <a:buSzPts val="1800"/>
              <a:buNone/>
            </a:pPr>
            <a:r>
              <a:t/>
            </a:r>
            <a:endParaRPr>
              <a:solidFill>
                <a:schemeClr val="dk1"/>
              </a:solidFill>
            </a:endParaRPr>
          </a:p>
        </p:txBody>
      </p:sp>
    </p:spTree>
  </p:cSld>
  <p:clrMapOvr>
    <a:masterClrMapping/>
  </p:clrMapOvr>
</p:sld>
</file>

<file path=ppt/slides/slide2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4" name="Shape 1524"/>
        <p:cNvGrpSpPr/>
        <p:nvPr/>
      </p:nvGrpSpPr>
      <p:grpSpPr>
        <a:xfrm>
          <a:off x="0" y="0"/>
          <a:ext cx="0" cy="0"/>
          <a:chOff x="0" y="0"/>
          <a:chExt cx="0" cy="0"/>
        </a:xfrm>
      </p:grpSpPr>
      <p:sp>
        <p:nvSpPr>
          <p:cNvPr id="1525" name="Google Shape;1525;p2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Clr>
                <a:schemeClr val="dk1"/>
              </a:buClr>
              <a:buSzPts val="1100"/>
              <a:buFont typeface="Arial"/>
              <a:buNone/>
            </a:pPr>
            <a:r>
              <a:rPr lang="pt-BR" sz="3150" u="sng">
                <a:solidFill>
                  <a:schemeClr val="hlink"/>
                </a:solidFill>
                <a:highlight>
                  <a:srgbClr val="FFFFFF"/>
                </a:highlight>
                <a:hlinkClick r:id="rId3"/>
              </a:rPr>
              <a:t>JavaScript HTML DOM Document</a:t>
            </a:r>
            <a:endParaRPr sz="3150">
              <a:highlight>
                <a:srgbClr val="FFFFFF"/>
              </a:highlight>
            </a:endParaRPr>
          </a:p>
          <a:p>
            <a:pPr indent="0" lvl="0" marL="0" rtl="0" algn="l">
              <a:lnSpc>
                <a:spcPct val="100000"/>
              </a:lnSpc>
              <a:spcBef>
                <a:spcPts val="800"/>
              </a:spcBef>
              <a:spcAft>
                <a:spcPts val="0"/>
              </a:spcAft>
              <a:buSzPts val="2800"/>
              <a:buNone/>
            </a:pPr>
            <a:r>
              <a:t/>
            </a:r>
            <a:endParaRPr/>
          </a:p>
        </p:txBody>
      </p:sp>
      <p:sp>
        <p:nvSpPr>
          <p:cNvPr id="1526" name="Google Shape;1526;p2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pt-BR">
                <a:solidFill>
                  <a:schemeClr val="dk1"/>
                </a:solidFill>
              </a:rPr>
              <a:t>O objeto HTML DOM </a:t>
            </a:r>
            <a:r>
              <a:rPr b="1" lang="pt-BR">
                <a:solidFill>
                  <a:schemeClr val="dk1"/>
                </a:solidFill>
              </a:rPr>
              <a:t>document</a:t>
            </a:r>
            <a:r>
              <a:rPr lang="pt-BR">
                <a:solidFill>
                  <a:schemeClr val="dk1"/>
                </a:solidFill>
              </a:rPr>
              <a:t>  é o proprietário de todos os outros objetos em sua página da web.</a:t>
            </a:r>
            <a:endParaRPr>
              <a:solidFill>
                <a:schemeClr val="dk1"/>
              </a:solidFill>
            </a:endParaRPr>
          </a:p>
          <a:p>
            <a:pPr indent="0" lvl="0" marL="0" rtl="0" algn="l">
              <a:lnSpc>
                <a:spcPct val="115000"/>
              </a:lnSpc>
              <a:spcBef>
                <a:spcPts val="1600"/>
              </a:spcBef>
              <a:spcAft>
                <a:spcPts val="0"/>
              </a:spcAft>
              <a:buSzPts val="1800"/>
              <a:buNone/>
            </a:pPr>
            <a:r>
              <a:rPr lang="pt-BR">
                <a:solidFill>
                  <a:schemeClr val="dk1"/>
                </a:solidFill>
              </a:rPr>
              <a:t>Se você deseja acessar qualquer elemento em uma página HTML, você sempre começa acessando o objeto </a:t>
            </a:r>
            <a:r>
              <a:rPr b="1" lang="pt-BR">
                <a:solidFill>
                  <a:schemeClr val="dk1"/>
                </a:solidFill>
              </a:rPr>
              <a:t>document</a:t>
            </a:r>
            <a:r>
              <a:rPr lang="pt-BR">
                <a:solidFill>
                  <a:schemeClr val="dk1"/>
                </a:solidFill>
              </a:rPr>
              <a:t>.</a:t>
            </a:r>
            <a:endParaRPr>
              <a:solidFill>
                <a:schemeClr val="dk1"/>
              </a:solidFill>
            </a:endParaRPr>
          </a:p>
          <a:p>
            <a:pPr indent="0" lvl="0" marL="0" rtl="0" algn="l">
              <a:lnSpc>
                <a:spcPct val="115000"/>
              </a:lnSpc>
              <a:spcBef>
                <a:spcPts val="1600"/>
              </a:spcBef>
              <a:spcAft>
                <a:spcPts val="0"/>
              </a:spcAft>
              <a:buSzPts val="1800"/>
              <a:buNone/>
            </a:pPr>
            <a:r>
              <a:rPr lang="pt-BR">
                <a:solidFill>
                  <a:schemeClr val="dk1"/>
                </a:solidFill>
              </a:rPr>
              <a:t>Veremos alguns exemplos de como podemos usar o objeto </a:t>
            </a:r>
            <a:r>
              <a:rPr b="1" lang="pt-BR">
                <a:solidFill>
                  <a:schemeClr val="dk1"/>
                </a:solidFill>
              </a:rPr>
              <a:t>document</a:t>
            </a:r>
            <a:r>
              <a:rPr lang="pt-BR">
                <a:solidFill>
                  <a:schemeClr val="dk1"/>
                </a:solidFill>
              </a:rPr>
              <a:t> para acessar e manipular HTML</a:t>
            </a:r>
            <a:endParaRPr>
              <a:solidFill>
                <a:schemeClr val="dk1"/>
              </a:solidFill>
            </a:endParaRPr>
          </a:p>
          <a:p>
            <a:pPr indent="0" lvl="0" marL="0" rtl="0" algn="l">
              <a:lnSpc>
                <a:spcPct val="115000"/>
              </a:lnSpc>
              <a:spcBef>
                <a:spcPts val="1600"/>
              </a:spcBef>
              <a:spcAft>
                <a:spcPts val="1600"/>
              </a:spcAft>
              <a:buSzPts val="1800"/>
              <a:buNone/>
            </a:pPr>
            <a:r>
              <a:t/>
            </a:r>
            <a:endParaRPr>
              <a:solidFill>
                <a:schemeClr val="dk1"/>
              </a:solidFill>
            </a:endParaRPr>
          </a:p>
        </p:txBody>
      </p:sp>
    </p:spTree>
  </p:cSld>
  <p:clrMapOvr>
    <a:masterClrMapping/>
  </p:clrMapOvr>
</p:sld>
</file>

<file path=ppt/slides/slide2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0" name="Shape 1530"/>
        <p:cNvGrpSpPr/>
        <p:nvPr/>
      </p:nvGrpSpPr>
      <p:grpSpPr>
        <a:xfrm>
          <a:off x="0" y="0"/>
          <a:ext cx="0" cy="0"/>
          <a:chOff x="0" y="0"/>
          <a:chExt cx="0" cy="0"/>
        </a:xfrm>
      </p:grpSpPr>
      <p:sp>
        <p:nvSpPr>
          <p:cNvPr id="1531" name="Google Shape;1531;p2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u="sng">
                <a:solidFill>
                  <a:schemeClr val="hlink"/>
                </a:solidFill>
                <a:hlinkClick r:id="rId3"/>
              </a:rPr>
              <a:t>Funções e os eventos do DOM</a:t>
            </a:r>
            <a:endParaRPr/>
          </a:p>
        </p:txBody>
      </p:sp>
      <p:sp>
        <p:nvSpPr>
          <p:cNvPr id="1532" name="Google Shape;1532;p2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pt-BR">
                <a:solidFill>
                  <a:schemeClr val="dk1"/>
                </a:solidFill>
              </a:rPr>
              <a:t>Os métodos/funções HTML DOM são ações que você pode executar (em elementos HTML).</a:t>
            </a:r>
            <a:endParaRPr>
              <a:solidFill>
                <a:schemeClr val="dk1"/>
              </a:solidFill>
            </a:endParaRPr>
          </a:p>
          <a:p>
            <a:pPr indent="0" lvl="0" marL="0" rtl="0" algn="l">
              <a:lnSpc>
                <a:spcPct val="115000"/>
              </a:lnSpc>
              <a:spcBef>
                <a:spcPts val="1600"/>
              </a:spcBef>
              <a:spcAft>
                <a:spcPts val="0"/>
              </a:spcAft>
              <a:buSzPts val="1800"/>
              <a:buNone/>
            </a:pPr>
            <a:r>
              <a:rPr lang="pt-BR">
                <a:solidFill>
                  <a:schemeClr val="dk1"/>
                </a:solidFill>
              </a:rPr>
              <a:t>Propriedades HTML DOM são valores (de elementos HTML) que você pode definir ou alterar.</a:t>
            </a:r>
            <a:endParaRPr>
              <a:solidFill>
                <a:schemeClr val="dk1"/>
              </a:solidFill>
            </a:endParaRPr>
          </a:p>
          <a:p>
            <a:pPr indent="0" lvl="0" marL="0" rtl="0" algn="l">
              <a:lnSpc>
                <a:spcPct val="115000"/>
              </a:lnSpc>
              <a:spcBef>
                <a:spcPts val="1600"/>
              </a:spcBef>
              <a:spcAft>
                <a:spcPts val="0"/>
              </a:spcAft>
              <a:buSzPts val="1800"/>
              <a:buNone/>
            </a:pPr>
            <a:r>
              <a:rPr lang="pt-BR">
                <a:solidFill>
                  <a:schemeClr val="dk1"/>
                </a:solidFill>
              </a:rPr>
              <a:t>Veremos alguns exemplos à seguir.</a:t>
            </a:r>
            <a:endParaRPr>
              <a:solidFill>
                <a:schemeClr val="dk1"/>
              </a:solidFill>
            </a:endParaRPr>
          </a:p>
          <a:p>
            <a:pPr indent="0" lvl="0" marL="0" rtl="0" algn="l">
              <a:lnSpc>
                <a:spcPct val="115000"/>
              </a:lnSpc>
              <a:spcBef>
                <a:spcPts val="1600"/>
              </a:spcBef>
              <a:spcAft>
                <a:spcPts val="1600"/>
              </a:spcAft>
              <a:buSzPts val="1800"/>
              <a:buNone/>
            </a:pPr>
            <a:r>
              <a:t/>
            </a:r>
            <a:endParaRPr>
              <a:solidFill>
                <a:schemeClr val="dk1"/>
              </a:solidFill>
            </a:endParaRPr>
          </a:p>
        </p:txBody>
      </p:sp>
    </p:spTree>
  </p:cSld>
  <p:clrMapOvr>
    <a:masterClrMapping/>
  </p:clrMapOvr>
</p:sld>
</file>

<file path=ppt/slides/slide2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6" name="Shape 1536"/>
        <p:cNvGrpSpPr/>
        <p:nvPr/>
      </p:nvGrpSpPr>
      <p:grpSpPr>
        <a:xfrm>
          <a:off x="0" y="0"/>
          <a:ext cx="0" cy="0"/>
          <a:chOff x="0" y="0"/>
          <a:chExt cx="0" cy="0"/>
        </a:xfrm>
      </p:grpSpPr>
      <p:sp>
        <p:nvSpPr>
          <p:cNvPr id="1537" name="Google Shape;1537;p2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pt-BR" u="sng">
                <a:solidFill>
                  <a:schemeClr val="hlink"/>
                </a:solidFill>
                <a:hlinkClick r:id="rId3"/>
              </a:rPr>
              <a:t>Funções e os eventos do DOM</a:t>
            </a:r>
            <a:endParaRPr/>
          </a:p>
          <a:p>
            <a:pPr indent="0" lvl="0" marL="0" rtl="0" algn="l">
              <a:lnSpc>
                <a:spcPct val="100000"/>
              </a:lnSpc>
              <a:spcBef>
                <a:spcPts val="0"/>
              </a:spcBef>
              <a:spcAft>
                <a:spcPts val="0"/>
              </a:spcAft>
              <a:buSzPts val="2800"/>
              <a:buNone/>
            </a:pPr>
            <a:r>
              <a:t/>
            </a:r>
            <a:endParaRPr sz="3150">
              <a:highlight>
                <a:srgbClr val="FFFFFF"/>
              </a:highlight>
            </a:endParaRPr>
          </a:p>
        </p:txBody>
      </p:sp>
      <p:sp>
        <p:nvSpPr>
          <p:cNvPr id="1538" name="Google Shape;1538;p2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pt-BR">
                <a:solidFill>
                  <a:schemeClr val="dk1"/>
                </a:solidFill>
              </a:rPr>
              <a:t>Alguns exemplos de métodos :</a:t>
            </a:r>
            <a:endParaRPr>
              <a:solidFill>
                <a:schemeClr val="dk1"/>
              </a:solidFill>
            </a:endParaRPr>
          </a:p>
          <a:p>
            <a:pPr indent="0" lvl="0" marL="0" rtl="0" algn="l">
              <a:lnSpc>
                <a:spcPct val="115000"/>
              </a:lnSpc>
              <a:spcBef>
                <a:spcPts val="1600"/>
              </a:spcBef>
              <a:spcAft>
                <a:spcPts val="1600"/>
              </a:spcAft>
              <a:buSzPts val="1800"/>
              <a:buNone/>
            </a:pPr>
            <a:r>
              <a:t/>
            </a:r>
            <a:endParaRPr>
              <a:solidFill>
                <a:schemeClr val="dk1"/>
              </a:solidFill>
            </a:endParaRPr>
          </a:p>
        </p:txBody>
      </p:sp>
      <p:graphicFrame>
        <p:nvGraphicFramePr>
          <p:cNvPr id="1539" name="Google Shape;1539;p237"/>
          <p:cNvGraphicFramePr/>
          <p:nvPr/>
        </p:nvGraphicFramePr>
        <p:xfrm>
          <a:off x="155225" y="1884290"/>
          <a:ext cx="3000000" cy="3000000"/>
        </p:xfrm>
        <a:graphic>
          <a:graphicData uri="http://schemas.openxmlformats.org/drawingml/2006/table">
            <a:tbl>
              <a:tblPr>
                <a:noFill/>
                <a:tableStyleId>{228B6FAE-EA96-428B-95CF-C115B36B7EB0}</a:tableStyleId>
              </a:tblPr>
              <a:tblGrid>
                <a:gridCol w="4676875"/>
                <a:gridCol w="4156675"/>
              </a:tblGrid>
              <a:tr h="419900">
                <a:tc>
                  <a:txBody>
                    <a:bodyPr/>
                    <a:lstStyle/>
                    <a:p>
                      <a:pPr indent="0" lvl="0" marL="0" marR="0" rtl="0" algn="l">
                        <a:lnSpc>
                          <a:spcPct val="100000"/>
                        </a:lnSpc>
                        <a:spcBef>
                          <a:spcPts val="0"/>
                        </a:spcBef>
                        <a:spcAft>
                          <a:spcPts val="0"/>
                        </a:spcAft>
                        <a:buClr>
                          <a:srgbClr val="000000"/>
                        </a:buClr>
                        <a:buSzPts val="1800"/>
                        <a:buFont typeface="Arial"/>
                        <a:buNone/>
                      </a:pPr>
                      <a:r>
                        <a:rPr lang="pt-BR" sz="1600" u="none" cap="none" strike="noStrike">
                          <a:solidFill>
                            <a:schemeClr val="lt1"/>
                          </a:solidFill>
                        </a:rPr>
                        <a:t>Método</a:t>
                      </a:r>
                      <a:endParaRPr sz="1600" u="none" cap="none" strike="noStrike">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C78D8"/>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pt-BR" sz="1600" u="none" cap="none" strike="noStrike">
                          <a:solidFill>
                            <a:schemeClr val="lt1"/>
                          </a:solidFill>
                        </a:rPr>
                        <a:t>Descrição</a:t>
                      </a:r>
                      <a:endParaRPr sz="1600" u="none" cap="none" strike="noStrike">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C78D8"/>
                    </a:solidFill>
                  </a:tcPr>
                </a:tc>
              </a:tr>
              <a:tr h="432300">
                <a:tc>
                  <a:txBody>
                    <a:bodyPr/>
                    <a:lstStyle/>
                    <a:p>
                      <a:pPr indent="0" lvl="0" marL="0" marR="0" rtl="0" algn="l">
                        <a:lnSpc>
                          <a:spcPct val="100000"/>
                        </a:lnSpc>
                        <a:spcBef>
                          <a:spcPts val="0"/>
                        </a:spcBef>
                        <a:spcAft>
                          <a:spcPts val="0"/>
                        </a:spcAft>
                        <a:buClr>
                          <a:srgbClr val="000000"/>
                        </a:buClr>
                        <a:buSzPts val="1800"/>
                        <a:buFont typeface="Arial"/>
                        <a:buNone/>
                      </a:pPr>
                      <a:r>
                        <a:rPr lang="pt-BR" sz="1400" u="none" cap="none" strike="noStrike">
                          <a:solidFill>
                            <a:schemeClr val="dk1"/>
                          </a:solidFill>
                        </a:rPr>
                        <a:t>document.getElementById(</a:t>
                      </a:r>
                      <a:r>
                        <a:rPr i="1" lang="pt-BR" sz="1400" u="none" cap="none" strike="noStrike">
                          <a:solidFill>
                            <a:schemeClr val="dk1"/>
                          </a:solidFill>
                        </a:rPr>
                        <a:t>id</a:t>
                      </a:r>
                      <a:r>
                        <a:rPr lang="pt-BR" sz="1400" u="none" cap="none" strike="noStrike">
                          <a:solidFill>
                            <a:schemeClr val="dk1"/>
                          </a:solidFill>
                        </a:rPr>
                        <a:t>)</a:t>
                      </a:r>
                      <a:endParaRPr sz="1400" u="none" cap="none" strike="noStrike"/>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FE2F3"/>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pt-BR" sz="1400" u="none" cap="none" strike="noStrike">
                          <a:solidFill>
                            <a:srgbClr val="252525"/>
                          </a:solidFill>
                        </a:rPr>
                        <a:t>Encontra um elemento por id de elemento</a:t>
                      </a:r>
                      <a:endParaRPr sz="1400" u="none" cap="none" strike="noStrike"/>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FE2F3"/>
                    </a:solidFill>
                  </a:tcPr>
                </a:tc>
              </a:tr>
              <a:tr h="407525">
                <a:tc>
                  <a:txBody>
                    <a:bodyPr/>
                    <a:lstStyle/>
                    <a:p>
                      <a:pPr indent="0" lvl="0" marL="0" marR="0" rtl="0" algn="l">
                        <a:lnSpc>
                          <a:spcPct val="100000"/>
                        </a:lnSpc>
                        <a:spcBef>
                          <a:spcPts val="0"/>
                        </a:spcBef>
                        <a:spcAft>
                          <a:spcPts val="0"/>
                        </a:spcAft>
                        <a:buClr>
                          <a:srgbClr val="000000"/>
                        </a:buClr>
                        <a:buSzPts val="1800"/>
                        <a:buFont typeface="Arial"/>
                        <a:buNone/>
                      </a:pPr>
                      <a:r>
                        <a:rPr i="1" lang="pt-BR" sz="1400" u="none" cap="none" strike="noStrike">
                          <a:solidFill>
                            <a:schemeClr val="dk1"/>
                          </a:solidFill>
                        </a:rPr>
                        <a:t>element</a:t>
                      </a:r>
                      <a:r>
                        <a:rPr lang="pt-BR" sz="1400" u="none" cap="none" strike="noStrike">
                          <a:solidFill>
                            <a:schemeClr val="dk1"/>
                          </a:solidFill>
                        </a:rPr>
                        <a:t>.setAttribute</a:t>
                      </a:r>
                      <a:r>
                        <a:rPr i="1" lang="pt-BR" sz="1400" u="none" cap="none" strike="noStrike">
                          <a:solidFill>
                            <a:schemeClr val="dk1"/>
                          </a:solidFill>
                        </a:rPr>
                        <a:t>(attribute, value)</a:t>
                      </a:r>
                      <a:endParaRPr sz="1400" u="none" cap="none" strike="noStrike"/>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pt-BR" sz="1400" u="none" cap="none" strike="noStrike">
                          <a:solidFill>
                            <a:srgbClr val="252525"/>
                          </a:solidFill>
                        </a:rPr>
                        <a:t>Altera o valor do atributo de um elemento HTML</a:t>
                      </a:r>
                      <a:endParaRPr sz="1400" u="none" cap="none" strike="noStrike"/>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r>
              <a:tr h="442725">
                <a:tc>
                  <a:txBody>
                    <a:bodyPr/>
                    <a:lstStyle/>
                    <a:p>
                      <a:pPr indent="0" lvl="0" marL="0" marR="0" rtl="0" algn="l">
                        <a:lnSpc>
                          <a:spcPct val="100000"/>
                        </a:lnSpc>
                        <a:spcBef>
                          <a:spcPts val="0"/>
                        </a:spcBef>
                        <a:spcAft>
                          <a:spcPts val="0"/>
                        </a:spcAft>
                        <a:buClr>
                          <a:srgbClr val="000000"/>
                        </a:buClr>
                        <a:buSzPts val="1800"/>
                        <a:buFont typeface="Arial"/>
                        <a:buNone/>
                      </a:pPr>
                      <a:r>
                        <a:rPr lang="pt-BR" sz="1400" u="none" cap="none" strike="noStrike">
                          <a:solidFill>
                            <a:schemeClr val="dk1"/>
                          </a:solidFill>
                        </a:rPr>
                        <a:t>document.createElement(</a:t>
                      </a:r>
                      <a:r>
                        <a:rPr i="1" lang="pt-BR" sz="1400" u="none" cap="none" strike="noStrike">
                          <a:solidFill>
                            <a:schemeClr val="dk1"/>
                          </a:solidFill>
                        </a:rPr>
                        <a:t>element</a:t>
                      </a:r>
                      <a:r>
                        <a:rPr lang="pt-BR" sz="1400" u="none" cap="none" strike="noStrike">
                          <a:solidFill>
                            <a:schemeClr val="dk1"/>
                          </a:solidFill>
                        </a:rPr>
                        <a:t>)</a:t>
                      </a:r>
                      <a:endParaRPr sz="1400" u="none" cap="none" strike="noStrike"/>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FE2F3"/>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pt-BR" sz="1400" u="none" cap="none" strike="noStrike">
                          <a:solidFill>
                            <a:srgbClr val="252525"/>
                          </a:solidFill>
                        </a:rPr>
                        <a:t>Cria um elemento HTML</a:t>
                      </a:r>
                      <a:endParaRPr sz="1400" u="none" cap="none" strike="noStrike"/>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FE2F3"/>
                    </a:solidFill>
                  </a:tcPr>
                </a:tc>
              </a:tr>
              <a:tr h="610325">
                <a:tc>
                  <a:txBody>
                    <a:bodyPr/>
                    <a:lstStyle/>
                    <a:p>
                      <a:pPr indent="0" lvl="0" marL="0" marR="0" rtl="0" algn="l">
                        <a:lnSpc>
                          <a:spcPct val="100000"/>
                        </a:lnSpc>
                        <a:spcBef>
                          <a:spcPts val="0"/>
                        </a:spcBef>
                        <a:spcAft>
                          <a:spcPts val="0"/>
                        </a:spcAft>
                        <a:buClr>
                          <a:srgbClr val="000000"/>
                        </a:buClr>
                        <a:buSzPts val="1800"/>
                        <a:buFont typeface="Arial"/>
                        <a:buNone/>
                      </a:pPr>
                      <a:r>
                        <a:rPr lang="pt-BR" sz="1400" u="none" cap="none" strike="noStrike">
                          <a:solidFill>
                            <a:schemeClr val="dk1"/>
                          </a:solidFill>
                        </a:rPr>
                        <a:t>document.getElementById(</a:t>
                      </a:r>
                      <a:r>
                        <a:rPr i="1" lang="pt-BR" sz="1400" u="none" cap="none" strike="noStrike">
                          <a:solidFill>
                            <a:schemeClr val="dk1"/>
                          </a:solidFill>
                        </a:rPr>
                        <a:t>id</a:t>
                      </a:r>
                      <a:r>
                        <a:rPr lang="pt-BR" sz="1400" u="none" cap="none" strike="noStrike">
                          <a:solidFill>
                            <a:schemeClr val="dk1"/>
                          </a:solidFill>
                        </a:rPr>
                        <a:t>).onclick = function(){</a:t>
                      </a:r>
                      <a:r>
                        <a:rPr i="1" lang="pt-BR" sz="1400" u="none" cap="none" strike="noStrike">
                          <a:solidFill>
                            <a:schemeClr val="dk1"/>
                          </a:solidFill>
                        </a:rPr>
                        <a:t>code</a:t>
                      </a:r>
                      <a:r>
                        <a:rPr lang="pt-BR" sz="1400" u="none" cap="none" strike="noStrike">
                          <a:solidFill>
                            <a:schemeClr val="dk1"/>
                          </a:solidFill>
                        </a:rPr>
                        <a:t>}</a:t>
                      </a:r>
                      <a:endParaRPr sz="1400" u="none" cap="none" strike="noStrike"/>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pt-BR" sz="1400" u="none" cap="none" strike="noStrike">
                          <a:solidFill>
                            <a:srgbClr val="252525"/>
                          </a:solidFill>
                        </a:rPr>
                        <a:t>Adicionando código de manipulador de eventos a um evento onclick</a:t>
                      </a:r>
                      <a:endParaRPr sz="1400" u="none" cap="none" strike="noStrike"/>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r>
            </a:tbl>
          </a:graphicData>
        </a:graphic>
      </p:graphicFrame>
    </p:spTree>
  </p:cSld>
  <p:clrMapOvr>
    <a:masterClrMapping/>
  </p:clrMapOvr>
</p:sld>
</file>

<file path=ppt/slides/slide2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3" name="Shape 1543"/>
        <p:cNvGrpSpPr/>
        <p:nvPr/>
      </p:nvGrpSpPr>
      <p:grpSpPr>
        <a:xfrm>
          <a:off x="0" y="0"/>
          <a:ext cx="0" cy="0"/>
          <a:chOff x="0" y="0"/>
          <a:chExt cx="0" cy="0"/>
        </a:xfrm>
      </p:grpSpPr>
      <p:sp>
        <p:nvSpPr>
          <p:cNvPr id="1544" name="Google Shape;1544;p2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u="sng">
                <a:solidFill>
                  <a:schemeClr val="hlink"/>
                </a:solidFill>
                <a:hlinkClick r:id="rId3"/>
              </a:rPr>
              <a:t>Funções e os eventos do DOM</a:t>
            </a:r>
            <a:endParaRPr/>
          </a:p>
          <a:p>
            <a:pPr indent="0" lvl="0" marL="0" rtl="0" algn="l">
              <a:lnSpc>
                <a:spcPct val="100000"/>
              </a:lnSpc>
              <a:spcBef>
                <a:spcPts val="0"/>
              </a:spcBef>
              <a:spcAft>
                <a:spcPts val="0"/>
              </a:spcAft>
              <a:buSzPts val="2800"/>
              <a:buNone/>
            </a:pPr>
            <a:r>
              <a:t/>
            </a:r>
            <a:endParaRPr sz="3150">
              <a:highlight>
                <a:srgbClr val="FFFFFF"/>
              </a:highlight>
            </a:endParaRPr>
          </a:p>
        </p:txBody>
      </p:sp>
      <p:sp>
        <p:nvSpPr>
          <p:cNvPr id="1545" name="Google Shape;1545;p2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pt-BR">
                <a:solidFill>
                  <a:schemeClr val="dk1"/>
                </a:solidFill>
              </a:rPr>
              <a:t>Alguns exemplos de propriedades :</a:t>
            </a:r>
            <a:endParaRPr>
              <a:solidFill>
                <a:schemeClr val="dk1"/>
              </a:solidFill>
            </a:endParaRPr>
          </a:p>
          <a:p>
            <a:pPr indent="0" lvl="0" marL="0" rtl="0" algn="l">
              <a:lnSpc>
                <a:spcPct val="115000"/>
              </a:lnSpc>
              <a:spcBef>
                <a:spcPts val="1600"/>
              </a:spcBef>
              <a:spcAft>
                <a:spcPts val="1600"/>
              </a:spcAft>
              <a:buSzPts val="1800"/>
              <a:buNone/>
            </a:pPr>
            <a:r>
              <a:t/>
            </a:r>
            <a:endParaRPr>
              <a:solidFill>
                <a:schemeClr val="dk1"/>
              </a:solidFill>
            </a:endParaRPr>
          </a:p>
        </p:txBody>
      </p:sp>
      <p:graphicFrame>
        <p:nvGraphicFramePr>
          <p:cNvPr id="1546" name="Google Shape;1546;p238"/>
          <p:cNvGraphicFramePr/>
          <p:nvPr/>
        </p:nvGraphicFramePr>
        <p:xfrm>
          <a:off x="273925" y="2076000"/>
          <a:ext cx="3000000" cy="3000000"/>
        </p:xfrm>
        <a:graphic>
          <a:graphicData uri="http://schemas.openxmlformats.org/drawingml/2006/table">
            <a:tbl>
              <a:tblPr>
                <a:noFill/>
                <a:tableStyleId>{228B6FAE-EA96-428B-95CF-C115B36B7EB0}</a:tableStyleId>
              </a:tblPr>
              <a:tblGrid>
                <a:gridCol w="4298075"/>
                <a:gridCol w="4298075"/>
              </a:tblGrid>
              <a:tr h="516500">
                <a:tc>
                  <a:txBody>
                    <a:bodyPr/>
                    <a:lstStyle/>
                    <a:p>
                      <a:pPr indent="0" lvl="0" marL="0" marR="0" rtl="0" algn="l">
                        <a:lnSpc>
                          <a:spcPct val="100000"/>
                        </a:lnSpc>
                        <a:spcBef>
                          <a:spcPts val="0"/>
                        </a:spcBef>
                        <a:spcAft>
                          <a:spcPts val="0"/>
                        </a:spcAft>
                        <a:buClr>
                          <a:srgbClr val="000000"/>
                        </a:buClr>
                        <a:buSzPts val="1800"/>
                        <a:buFont typeface="Arial"/>
                        <a:buNone/>
                      </a:pPr>
                      <a:r>
                        <a:rPr lang="pt-BR" sz="1600" u="none" cap="none" strike="noStrike">
                          <a:solidFill>
                            <a:schemeClr val="lt1"/>
                          </a:solidFill>
                        </a:rPr>
                        <a:t>Propriedade</a:t>
                      </a:r>
                      <a:endParaRPr sz="1600" u="none" cap="none" strike="noStrike">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pt-BR" sz="1600" u="none" cap="none" strike="noStrike">
                          <a:solidFill>
                            <a:schemeClr val="lt1"/>
                          </a:solidFill>
                        </a:rPr>
                        <a:t>Descrição</a:t>
                      </a:r>
                      <a:endParaRPr sz="1600" u="none" cap="none" strike="noStrike">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471225">
                <a:tc>
                  <a:txBody>
                    <a:bodyPr/>
                    <a:lstStyle/>
                    <a:p>
                      <a:pPr indent="0" lvl="0" marL="0" marR="0" rtl="0" algn="l">
                        <a:lnSpc>
                          <a:spcPct val="100000"/>
                        </a:lnSpc>
                        <a:spcBef>
                          <a:spcPts val="0"/>
                        </a:spcBef>
                        <a:spcAft>
                          <a:spcPts val="0"/>
                        </a:spcAft>
                        <a:buClr>
                          <a:srgbClr val="000000"/>
                        </a:buClr>
                        <a:buSzPts val="1800"/>
                        <a:buFont typeface="Arial"/>
                        <a:buNone/>
                      </a:pPr>
                      <a:r>
                        <a:rPr i="1" lang="pt-BR" sz="1400" u="none" cap="none" strike="noStrike">
                          <a:solidFill>
                            <a:schemeClr val="dk1"/>
                          </a:solidFill>
                        </a:rPr>
                        <a:t>element</a:t>
                      </a:r>
                      <a:r>
                        <a:rPr lang="pt-BR" sz="1400" u="none" cap="none" strike="noStrike">
                          <a:solidFill>
                            <a:schemeClr val="dk1"/>
                          </a:solidFill>
                        </a:rPr>
                        <a:t>.innerHTML =  </a:t>
                      </a:r>
                      <a:r>
                        <a:rPr i="1" lang="pt-BR" sz="1400" u="none" cap="none" strike="noStrike">
                          <a:solidFill>
                            <a:schemeClr val="dk1"/>
                          </a:solidFill>
                        </a:rPr>
                        <a:t>new html content</a:t>
                      </a:r>
                      <a:endParaRPr sz="1400" u="none" cap="none" strike="noStrike"/>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FE2F3"/>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pt-BR" sz="1400" u="none" cap="none" strike="noStrike">
                          <a:solidFill>
                            <a:srgbClr val="252525"/>
                          </a:solidFill>
                        </a:rPr>
                        <a:t>Alterar o HTML interno de um elemento</a:t>
                      </a:r>
                      <a:endParaRPr sz="1400" u="none" cap="none" strike="noStrike"/>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FE2F3"/>
                    </a:solidFill>
                  </a:tcPr>
                </a:tc>
              </a:tr>
              <a:tr h="457700">
                <a:tc>
                  <a:txBody>
                    <a:bodyPr/>
                    <a:lstStyle/>
                    <a:p>
                      <a:pPr indent="0" lvl="0" marL="0" marR="0" rtl="0" algn="l">
                        <a:lnSpc>
                          <a:spcPct val="100000"/>
                        </a:lnSpc>
                        <a:spcBef>
                          <a:spcPts val="0"/>
                        </a:spcBef>
                        <a:spcAft>
                          <a:spcPts val="0"/>
                        </a:spcAft>
                        <a:buClr>
                          <a:srgbClr val="000000"/>
                        </a:buClr>
                        <a:buSzPts val="1800"/>
                        <a:buFont typeface="Arial"/>
                        <a:buNone/>
                      </a:pPr>
                      <a:r>
                        <a:rPr i="1" lang="pt-BR" sz="1400" u="none" cap="none" strike="noStrike">
                          <a:solidFill>
                            <a:schemeClr val="dk1"/>
                          </a:solidFill>
                        </a:rPr>
                        <a:t>element</a:t>
                      </a:r>
                      <a:r>
                        <a:rPr lang="pt-BR" sz="1400" u="none" cap="none" strike="noStrike">
                          <a:solidFill>
                            <a:schemeClr val="dk1"/>
                          </a:solidFill>
                        </a:rPr>
                        <a:t>.</a:t>
                      </a:r>
                      <a:r>
                        <a:rPr i="1" lang="pt-BR" sz="1400" u="none" cap="none" strike="noStrike">
                          <a:solidFill>
                            <a:schemeClr val="dk1"/>
                          </a:solidFill>
                        </a:rPr>
                        <a:t>attribute = new value</a:t>
                      </a:r>
                      <a:endParaRPr sz="1400" u="none" cap="none" strike="noStrike"/>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pt-BR" sz="1400" u="none" cap="none" strike="noStrike">
                          <a:solidFill>
                            <a:srgbClr val="252525"/>
                          </a:solidFill>
                        </a:rPr>
                        <a:t>Altere o valor do atributo de um elemento HTML</a:t>
                      </a:r>
                      <a:endParaRPr sz="1400" u="none" cap="none" strike="noStrike"/>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r>
              <a:tr h="417350">
                <a:tc>
                  <a:txBody>
                    <a:bodyPr/>
                    <a:lstStyle/>
                    <a:p>
                      <a:pPr indent="0" lvl="0" marL="0" marR="0" rtl="0" algn="l">
                        <a:lnSpc>
                          <a:spcPct val="100000"/>
                        </a:lnSpc>
                        <a:spcBef>
                          <a:spcPts val="0"/>
                        </a:spcBef>
                        <a:spcAft>
                          <a:spcPts val="0"/>
                        </a:spcAft>
                        <a:buClr>
                          <a:srgbClr val="000000"/>
                        </a:buClr>
                        <a:buSzPts val="1800"/>
                        <a:buFont typeface="Arial"/>
                        <a:buNone/>
                      </a:pPr>
                      <a:r>
                        <a:rPr i="1" lang="pt-BR" sz="1400" u="none" cap="none" strike="noStrike">
                          <a:solidFill>
                            <a:schemeClr val="dk1"/>
                          </a:solidFill>
                        </a:rPr>
                        <a:t>element</a:t>
                      </a:r>
                      <a:r>
                        <a:rPr lang="pt-BR" sz="1400" u="none" cap="none" strike="noStrike">
                          <a:solidFill>
                            <a:schemeClr val="dk1"/>
                          </a:solidFill>
                        </a:rPr>
                        <a:t>.style.</a:t>
                      </a:r>
                      <a:r>
                        <a:rPr i="1" lang="pt-BR" sz="1400" u="none" cap="none" strike="noStrike">
                          <a:solidFill>
                            <a:schemeClr val="dk1"/>
                          </a:solidFill>
                        </a:rPr>
                        <a:t>property = new style</a:t>
                      </a:r>
                      <a:endParaRPr sz="1400" u="none" cap="none" strike="noStrike"/>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FE2F3"/>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pt-BR" sz="1400" u="none" cap="none" strike="noStrike">
                          <a:solidFill>
                            <a:srgbClr val="252525"/>
                          </a:solidFill>
                        </a:rPr>
                        <a:t>Altere o estilo de um elemento HTML</a:t>
                      </a:r>
                      <a:endParaRPr sz="1400" u="none" cap="none" strike="noStrike"/>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FE2F3"/>
                    </a:solidFill>
                  </a:tcPr>
                </a:tc>
              </a:tr>
            </a:tbl>
          </a:graphicData>
        </a:graphic>
      </p:graphicFrame>
    </p:spTree>
  </p:cSld>
  <p:clrMapOvr>
    <a:masterClrMapping/>
  </p:clrMapOvr>
</p:sld>
</file>

<file path=ppt/slides/slide2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0" name="Shape 1550"/>
        <p:cNvGrpSpPr/>
        <p:nvPr/>
      </p:nvGrpSpPr>
      <p:grpSpPr>
        <a:xfrm>
          <a:off x="0" y="0"/>
          <a:ext cx="0" cy="0"/>
          <a:chOff x="0" y="0"/>
          <a:chExt cx="0" cy="0"/>
        </a:xfrm>
      </p:grpSpPr>
      <p:sp>
        <p:nvSpPr>
          <p:cNvPr id="1551" name="Google Shape;1551;p2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Tipos de dados</a:t>
            </a:r>
            <a:endParaRPr/>
          </a:p>
        </p:txBody>
      </p:sp>
      <p:sp>
        <p:nvSpPr>
          <p:cNvPr id="1552" name="Google Shape;1552;p2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pt-BR"/>
              <a:t>Vamos conhecer alguns tipos de dados existentes em JavaScript</a:t>
            </a:r>
            <a:endParaRPr/>
          </a:p>
          <a:p>
            <a:pPr indent="-342900" lvl="0" marL="457200" rtl="0" algn="l">
              <a:lnSpc>
                <a:spcPct val="115000"/>
              </a:lnSpc>
              <a:spcBef>
                <a:spcPts val="1200"/>
              </a:spcBef>
              <a:spcAft>
                <a:spcPts val="0"/>
              </a:spcAft>
              <a:buSzPts val="1800"/>
              <a:buChar char="●"/>
            </a:pPr>
            <a:r>
              <a:rPr lang="pt-BR"/>
              <a:t>String</a:t>
            </a:r>
            <a:endParaRPr/>
          </a:p>
          <a:p>
            <a:pPr indent="-342900" lvl="0" marL="457200" rtl="0" algn="l">
              <a:lnSpc>
                <a:spcPct val="115000"/>
              </a:lnSpc>
              <a:spcBef>
                <a:spcPts val="0"/>
              </a:spcBef>
              <a:spcAft>
                <a:spcPts val="0"/>
              </a:spcAft>
              <a:buSzPts val="1800"/>
              <a:buChar char="●"/>
            </a:pPr>
            <a:r>
              <a:rPr lang="pt-BR"/>
              <a:t>Number</a:t>
            </a:r>
            <a:endParaRPr/>
          </a:p>
          <a:p>
            <a:pPr indent="-342900" lvl="0" marL="457200" rtl="0" algn="l">
              <a:lnSpc>
                <a:spcPct val="115000"/>
              </a:lnSpc>
              <a:spcBef>
                <a:spcPts val="0"/>
              </a:spcBef>
              <a:spcAft>
                <a:spcPts val="0"/>
              </a:spcAft>
              <a:buSzPts val="1800"/>
              <a:buChar char="●"/>
            </a:pPr>
            <a:r>
              <a:rPr lang="pt-BR"/>
              <a:t>Boolean</a:t>
            </a:r>
            <a:endParaRPr/>
          </a:p>
          <a:p>
            <a:pPr indent="-342900" lvl="0" marL="457200" rtl="0" algn="l">
              <a:lnSpc>
                <a:spcPct val="115000"/>
              </a:lnSpc>
              <a:spcBef>
                <a:spcPts val="0"/>
              </a:spcBef>
              <a:spcAft>
                <a:spcPts val="0"/>
              </a:spcAft>
              <a:buSzPts val="1800"/>
              <a:buChar char="●"/>
            </a:pPr>
            <a:r>
              <a:rPr lang="pt-BR"/>
              <a:t>Undefined e Null</a:t>
            </a:r>
            <a:endParaRPr/>
          </a:p>
          <a:p>
            <a:pPr indent="-342900" lvl="0" marL="457200" rtl="0" algn="l">
              <a:lnSpc>
                <a:spcPct val="115000"/>
              </a:lnSpc>
              <a:spcBef>
                <a:spcPts val="0"/>
              </a:spcBef>
              <a:spcAft>
                <a:spcPts val="0"/>
              </a:spcAft>
              <a:buSzPts val="1800"/>
              <a:buChar char="●"/>
            </a:pPr>
            <a:r>
              <a:rPr lang="pt-BR"/>
              <a:t>Object</a:t>
            </a:r>
            <a:endParaRPr/>
          </a:p>
          <a:p>
            <a:pPr indent="-342900" lvl="0" marL="457200" rtl="0" algn="l">
              <a:lnSpc>
                <a:spcPct val="115000"/>
              </a:lnSpc>
              <a:spcBef>
                <a:spcPts val="0"/>
              </a:spcBef>
              <a:spcAft>
                <a:spcPts val="0"/>
              </a:spcAft>
              <a:buSzPts val="1800"/>
              <a:buChar char="●"/>
            </a:pPr>
            <a:r>
              <a:rPr lang="pt-BR"/>
              <a:t>Array</a:t>
            </a:r>
            <a:endParaRPr/>
          </a:p>
        </p:txBody>
      </p:sp>
      <p:pic>
        <p:nvPicPr>
          <p:cNvPr id="1553" name="Google Shape;1553;p239"/>
          <p:cNvPicPr preferRelativeResize="0"/>
          <p:nvPr/>
        </p:nvPicPr>
        <p:blipFill rotWithShape="1">
          <a:blip r:embed="rId3">
            <a:alphaModFix/>
          </a:blip>
          <a:srcRect b="0" l="0" r="0" t="0"/>
          <a:stretch/>
        </p:blipFill>
        <p:spPr>
          <a:xfrm>
            <a:off x="4745526" y="2079850"/>
            <a:ext cx="3575050" cy="2379650"/>
          </a:xfrm>
          <a:prstGeom prst="rect">
            <a:avLst/>
          </a:prstGeom>
          <a:noFill/>
          <a:ln>
            <a:noFill/>
          </a:ln>
        </p:spPr>
      </p:pic>
    </p:spTree>
  </p:cSld>
  <p:clrMapOvr>
    <a:masterClrMapping/>
  </p:clrMapOvr>
</p:sld>
</file>

<file path=ppt/slides/slide2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7" name="Shape 1557"/>
        <p:cNvGrpSpPr/>
        <p:nvPr/>
      </p:nvGrpSpPr>
      <p:grpSpPr>
        <a:xfrm>
          <a:off x="0" y="0"/>
          <a:ext cx="0" cy="0"/>
          <a:chOff x="0" y="0"/>
          <a:chExt cx="0" cy="0"/>
        </a:xfrm>
      </p:grpSpPr>
      <p:sp>
        <p:nvSpPr>
          <p:cNvPr id="1558" name="Google Shape;1558;p2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String</a:t>
            </a:r>
            <a:endParaRPr/>
          </a:p>
        </p:txBody>
      </p:sp>
      <p:sp>
        <p:nvSpPr>
          <p:cNvPr id="1559" name="Google Shape;1559;p24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pt-BR"/>
              <a:t>String é uma cadeia de caracteres. Podem ser representados através das aspas simples (‘ ’), aspas duplas (“ ”) ou template strings (` `).</a:t>
            </a:r>
            <a:endParaRPr/>
          </a:p>
          <a:p>
            <a:pPr indent="0" lvl="0" marL="0" rtl="0" algn="l">
              <a:lnSpc>
                <a:spcPct val="115000"/>
              </a:lnSpc>
              <a:spcBef>
                <a:spcPts val="1200"/>
              </a:spcBef>
              <a:spcAft>
                <a:spcPts val="1200"/>
              </a:spcAft>
              <a:buSzPts val="1800"/>
              <a:buNone/>
            </a:pPr>
            <a:r>
              <a:rPr lang="pt-BR"/>
              <a:t>As Template Strings permitem que trabalhemos com strings multi-linhas e utilizemos expressões de linguagem utilizando a formatação </a:t>
            </a:r>
            <a:r>
              <a:rPr lang="pt-BR">
                <a:solidFill>
                  <a:srgbClr val="FF0000"/>
                </a:solidFill>
              </a:rPr>
              <a:t>${}</a:t>
            </a:r>
            <a:r>
              <a:rPr lang="pt-BR"/>
              <a:t>.</a:t>
            </a:r>
            <a:endParaRPr/>
          </a:p>
        </p:txBody>
      </p:sp>
      <p:pic>
        <p:nvPicPr>
          <p:cNvPr id="1560" name="Google Shape;1560;p240"/>
          <p:cNvPicPr preferRelativeResize="0"/>
          <p:nvPr/>
        </p:nvPicPr>
        <p:blipFill rotWithShape="1">
          <a:blip r:embed="rId3">
            <a:alphaModFix/>
          </a:blip>
          <a:srcRect b="0" l="0" r="0" t="0"/>
          <a:stretch/>
        </p:blipFill>
        <p:spPr>
          <a:xfrm>
            <a:off x="2413238" y="3234831"/>
            <a:ext cx="4317525" cy="935475"/>
          </a:xfrm>
          <a:prstGeom prst="rect">
            <a:avLst/>
          </a:prstGeom>
          <a:noFill/>
          <a:ln>
            <a:noFill/>
          </a:ln>
        </p:spPr>
      </p:pic>
    </p:spTree>
  </p:cSld>
  <p:clrMapOvr>
    <a:masterClrMapping/>
  </p:clrMapOvr>
</p:sld>
</file>

<file path=ppt/slides/slide2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4" name="Shape 1564"/>
        <p:cNvGrpSpPr/>
        <p:nvPr/>
      </p:nvGrpSpPr>
      <p:grpSpPr>
        <a:xfrm>
          <a:off x="0" y="0"/>
          <a:ext cx="0" cy="0"/>
          <a:chOff x="0" y="0"/>
          <a:chExt cx="0" cy="0"/>
        </a:xfrm>
      </p:grpSpPr>
      <p:sp>
        <p:nvSpPr>
          <p:cNvPr id="1565" name="Google Shape;1565;p2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Number</a:t>
            </a:r>
            <a:endParaRPr/>
          </a:p>
        </p:txBody>
      </p:sp>
      <p:sp>
        <p:nvSpPr>
          <p:cNvPr id="1566" name="Google Shape;1566;p241"/>
          <p:cNvSpPr txBox="1"/>
          <p:nvPr>
            <p:ph idx="1" type="body"/>
          </p:nvPr>
        </p:nvSpPr>
        <p:spPr>
          <a:xfrm>
            <a:off x="311700" y="1152475"/>
            <a:ext cx="8520600" cy="2020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pt-BR"/>
              <a:t>São tipos de dados os quais conseguimos manipular de forma numérica.</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t/>
            </a:r>
            <a:endParaRPr/>
          </a:p>
        </p:txBody>
      </p:sp>
      <p:pic>
        <p:nvPicPr>
          <p:cNvPr id="1567" name="Google Shape;1567;p241"/>
          <p:cNvPicPr preferRelativeResize="0"/>
          <p:nvPr/>
        </p:nvPicPr>
        <p:blipFill rotWithShape="1">
          <a:blip r:embed="rId3">
            <a:alphaModFix/>
          </a:blip>
          <a:srcRect b="0" l="0" r="0" t="0"/>
          <a:stretch/>
        </p:blipFill>
        <p:spPr>
          <a:xfrm>
            <a:off x="3420050" y="1636201"/>
            <a:ext cx="2303900" cy="1454375"/>
          </a:xfrm>
          <a:prstGeom prst="rect">
            <a:avLst/>
          </a:prstGeom>
          <a:noFill/>
          <a:ln>
            <a:noFill/>
          </a:ln>
        </p:spPr>
      </p:pic>
      <p:sp>
        <p:nvSpPr>
          <p:cNvPr id="1568" name="Google Shape;1568;p241"/>
          <p:cNvSpPr txBox="1"/>
          <p:nvPr>
            <p:ph type="title"/>
          </p:nvPr>
        </p:nvSpPr>
        <p:spPr>
          <a:xfrm>
            <a:off x="311700" y="31729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Boolean</a:t>
            </a:r>
            <a:endParaRPr/>
          </a:p>
        </p:txBody>
      </p:sp>
      <p:sp>
        <p:nvSpPr>
          <p:cNvPr id="1569" name="Google Shape;1569;p241"/>
          <p:cNvSpPr txBox="1"/>
          <p:nvPr>
            <p:ph idx="1" type="body"/>
          </p:nvPr>
        </p:nvSpPr>
        <p:spPr>
          <a:xfrm>
            <a:off x="311700" y="3709050"/>
            <a:ext cx="8520600" cy="821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pt-BR"/>
              <a:t>True ou False. Muito utilizados em funções condicionais, entre outros.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pt-BR" u="sng">
                <a:solidFill>
                  <a:schemeClr val="hlink"/>
                </a:solidFill>
                <a:hlinkClick r:id="rId3"/>
              </a:rPr>
              <a:t>HTML - Tag &lt;head&gt;</a:t>
            </a:r>
            <a:endParaRPr/>
          </a:p>
        </p:txBody>
      </p:sp>
      <p:sp>
        <p:nvSpPr>
          <p:cNvPr id="229" name="Google Shape;229;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pt-BR"/>
              <a:t>Mais metadados que podem ser adicionados na tag &lt;head&gt;</a:t>
            </a:r>
            <a:endParaRPr/>
          </a:p>
          <a:p>
            <a:pPr indent="-342900" lvl="0" marL="457200" rtl="0" algn="l">
              <a:lnSpc>
                <a:spcPct val="115000"/>
              </a:lnSpc>
              <a:spcBef>
                <a:spcPts val="1200"/>
              </a:spcBef>
              <a:spcAft>
                <a:spcPts val="0"/>
              </a:spcAft>
              <a:buSzPts val="1800"/>
              <a:buChar char="●"/>
            </a:pPr>
            <a:r>
              <a:rPr lang="pt-BR"/>
              <a:t>Inserindo um favicon</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228600" marR="228600" rtl="0" algn="ctr">
              <a:lnSpc>
                <a:spcPct val="140000"/>
              </a:lnSpc>
              <a:spcBef>
                <a:spcPts val="1200"/>
              </a:spcBef>
              <a:spcAft>
                <a:spcPts val="0"/>
              </a:spcAft>
              <a:buClr>
                <a:schemeClr val="dk1"/>
              </a:buClr>
              <a:buSzPts val="1100"/>
              <a:buFont typeface="Arial"/>
              <a:buNone/>
            </a:pPr>
            <a:r>
              <a:rPr lang="pt-BR" sz="2000">
                <a:solidFill>
                  <a:srgbClr val="6D6D6D"/>
                </a:solidFill>
              </a:rPr>
              <a:t>&lt;</a:t>
            </a:r>
            <a:r>
              <a:rPr lang="pt-BR" sz="2000">
                <a:solidFill>
                  <a:srgbClr val="A30008"/>
                </a:solidFill>
              </a:rPr>
              <a:t>link </a:t>
            </a:r>
            <a:r>
              <a:rPr lang="pt-BR" sz="2000">
                <a:solidFill>
                  <a:srgbClr val="005A38"/>
                </a:solidFill>
              </a:rPr>
              <a:t>rel</a:t>
            </a:r>
            <a:r>
              <a:rPr lang="pt-BR" sz="2000">
                <a:solidFill>
                  <a:srgbClr val="6D6D6D"/>
                </a:solidFill>
              </a:rPr>
              <a:t>="</a:t>
            </a:r>
            <a:r>
              <a:rPr lang="pt-BR" sz="2000">
                <a:solidFill>
                  <a:srgbClr val="005282"/>
                </a:solidFill>
              </a:rPr>
              <a:t>shortcut icon</a:t>
            </a:r>
            <a:r>
              <a:rPr lang="pt-BR" sz="2000">
                <a:solidFill>
                  <a:srgbClr val="6D6D6D"/>
                </a:solidFill>
              </a:rPr>
              <a:t>"</a:t>
            </a:r>
            <a:r>
              <a:rPr lang="pt-BR" sz="2000">
                <a:solidFill>
                  <a:srgbClr val="A30008"/>
                </a:solidFill>
              </a:rPr>
              <a:t> </a:t>
            </a:r>
            <a:r>
              <a:rPr lang="pt-BR" sz="2000">
                <a:solidFill>
                  <a:srgbClr val="005A38"/>
                </a:solidFill>
              </a:rPr>
              <a:t>href</a:t>
            </a:r>
            <a:r>
              <a:rPr lang="pt-BR" sz="2000">
                <a:solidFill>
                  <a:srgbClr val="6D6D6D"/>
                </a:solidFill>
              </a:rPr>
              <a:t>="</a:t>
            </a:r>
            <a:r>
              <a:rPr lang="pt-BR" sz="2000">
                <a:solidFill>
                  <a:srgbClr val="005282"/>
                </a:solidFill>
              </a:rPr>
              <a:t>favicon.ico</a:t>
            </a:r>
            <a:r>
              <a:rPr lang="pt-BR" sz="2000">
                <a:solidFill>
                  <a:srgbClr val="6D6D6D"/>
                </a:solidFill>
              </a:rPr>
              <a:t>"</a:t>
            </a:r>
            <a:r>
              <a:rPr lang="pt-BR" sz="2000">
                <a:solidFill>
                  <a:srgbClr val="A30008"/>
                </a:solidFill>
              </a:rPr>
              <a:t> </a:t>
            </a:r>
            <a:r>
              <a:rPr lang="pt-BR" sz="2000">
                <a:solidFill>
                  <a:srgbClr val="005A38"/>
                </a:solidFill>
              </a:rPr>
              <a:t>type</a:t>
            </a:r>
            <a:r>
              <a:rPr lang="pt-BR" sz="2000">
                <a:solidFill>
                  <a:srgbClr val="6D6D6D"/>
                </a:solidFill>
              </a:rPr>
              <a:t>="</a:t>
            </a:r>
            <a:r>
              <a:rPr lang="pt-BR" sz="2000">
                <a:solidFill>
                  <a:srgbClr val="005282"/>
                </a:solidFill>
              </a:rPr>
              <a:t>image/x-icon</a:t>
            </a:r>
            <a:r>
              <a:rPr lang="pt-BR" sz="2000">
                <a:solidFill>
                  <a:srgbClr val="6D6D6D"/>
                </a:solidFill>
              </a:rPr>
              <a:t>"&gt;</a:t>
            </a:r>
            <a:endParaRPr sz="2000">
              <a:solidFill>
                <a:srgbClr val="6D6D6D"/>
              </a:solidFill>
            </a:endParaRPr>
          </a:p>
          <a:p>
            <a:pPr indent="0" lvl="0" marL="0" rtl="0" algn="l">
              <a:lnSpc>
                <a:spcPct val="115000"/>
              </a:lnSpc>
              <a:spcBef>
                <a:spcPts val="1800"/>
              </a:spcBef>
              <a:spcAft>
                <a:spcPts val="1200"/>
              </a:spcAft>
              <a:buSzPts val="1800"/>
              <a:buNone/>
            </a:pPr>
            <a:r>
              <a:t/>
            </a:r>
            <a:endParaRPr/>
          </a:p>
        </p:txBody>
      </p:sp>
    </p:spTree>
  </p:cSld>
  <p:clrMapOvr>
    <a:masterClrMapping/>
  </p:clrMapOvr>
</p:sld>
</file>

<file path=ppt/slides/slide2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3" name="Shape 1573"/>
        <p:cNvGrpSpPr/>
        <p:nvPr/>
      </p:nvGrpSpPr>
      <p:grpSpPr>
        <a:xfrm>
          <a:off x="0" y="0"/>
          <a:ext cx="0" cy="0"/>
          <a:chOff x="0" y="0"/>
          <a:chExt cx="0" cy="0"/>
        </a:xfrm>
      </p:grpSpPr>
      <p:sp>
        <p:nvSpPr>
          <p:cNvPr id="1574" name="Google Shape;1574;p2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Undefined e Null</a:t>
            </a:r>
            <a:endParaRPr/>
          </a:p>
        </p:txBody>
      </p:sp>
      <p:sp>
        <p:nvSpPr>
          <p:cNvPr id="1575" name="Google Shape;1575;p2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pt-BR"/>
              <a:t>Undefined e null são dois tipos de caracteres muito confundidos no JavaScript, porém, entender a diferença entre eles é crucial durante o desenvolvimento das nossas aplicações.</a:t>
            </a:r>
            <a:endParaRPr/>
          </a:p>
          <a:p>
            <a:pPr indent="-342900" lvl="0" marL="457200" rtl="0" algn="l">
              <a:lnSpc>
                <a:spcPct val="115000"/>
              </a:lnSpc>
              <a:spcBef>
                <a:spcPts val="1200"/>
              </a:spcBef>
              <a:spcAft>
                <a:spcPts val="0"/>
              </a:spcAft>
              <a:buSzPts val="1800"/>
              <a:buChar char="●"/>
            </a:pPr>
            <a:r>
              <a:rPr lang="pt-BR"/>
              <a:t>Undefined: Valor indefinido - Algo que não existe</a:t>
            </a:r>
            <a:endParaRPr/>
          </a:p>
          <a:p>
            <a:pPr indent="-342900" lvl="0" marL="457200" rtl="0" algn="l">
              <a:lnSpc>
                <a:spcPct val="115000"/>
              </a:lnSpc>
              <a:spcBef>
                <a:spcPts val="0"/>
              </a:spcBef>
              <a:spcAft>
                <a:spcPts val="0"/>
              </a:spcAft>
              <a:buSzPts val="1800"/>
              <a:buChar char="●"/>
            </a:pPr>
            <a:r>
              <a:rPr lang="pt-BR"/>
              <a:t>Null: Valor nulo - Objecto que não tem nada dentro dele</a:t>
            </a:r>
            <a:endParaRPr/>
          </a:p>
        </p:txBody>
      </p:sp>
    </p:spTree>
  </p:cSld>
  <p:clrMapOvr>
    <a:masterClrMapping/>
  </p:clrMapOvr>
</p:sld>
</file>

<file path=ppt/slides/slide2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9" name="Shape 1579"/>
        <p:cNvGrpSpPr/>
        <p:nvPr/>
      </p:nvGrpSpPr>
      <p:grpSpPr>
        <a:xfrm>
          <a:off x="0" y="0"/>
          <a:ext cx="0" cy="0"/>
          <a:chOff x="0" y="0"/>
          <a:chExt cx="0" cy="0"/>
        </a:xfrm>
      </p:grpSpPr>
      <p:sp>
        <p:nvSpPr>
          <p:cNvPr id="1580" name="Google Shape;1580;p2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Object</a:t>
            </a:r>
            <a:endParaRPr/>
          </a:p>
        </p:txBody>
      </p:sp>
      <p:sp>
        <p:nvSpPr>
          <p:cNvPr id="1581" name="Google Shape;1581;p24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pt-BR"/>
              <a:t>Um objeto é composto de Propriedades/Atributos e Funcionalidades/Métodos. É necessária uma atenção especial neste tipo de dado pois ele estará presente frequentemente em nosso cotidiano.</a:t>
            </a:r>
            <a:endParaRPr/>
          </a:p>
        </p:txBody>
      </p:sp>
      <p:pic>
        <p:nvPicPr>
          <p:cNvPr id="1582" name="Google Shape;1582;p243"/>
          <p:cNvPicPr preferRelativeResize="0"/>
          <p:nvPr/>
        </p:nvPicPr>
        <p:blipFill rotWithShape="1">
          <a:blip r:embed="rId3">
            <a:alphaModFix/>
          </a:blip>
          <a:srcRect b="0" l="0" r="0" t="0"/>
          <a:stretch/>
        </p:blipFill>
        <p:spPr>
          <a:xfrm>
            <a:off x="4123275" y="2268078"/>
            <a:ext cx="3532375" cy="2504125"/>
          </a:xfrm>
          <a:prstGeom prst="rect">
            <a:avLst/>
          </a:prstGeom>
          <a:noFill/>
          <a:ln>
            <a:noFill/>
          </a:ln>
        </p:spPr>
      </p:pic>
    </p:spTree>
  </p:cSld>
  <p:clrMapOvr>
    <a:masterClrMapping/>
  </p:clrMapOvr>
</p:sld>
</file>

<file path=ppt/slides/slide2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6" name="Shape 1586"/>
        <p:cNvGrpSpPr/>
        <p:nvPr/>
      </p:nvGrpSpPr>
      <p:grpSpPr>
        <a:xfrm>
          <a:off x="0" y="0"/>
          <a:ext cx="0" cy="0"/>
          <a:chOff x="0" y="0"/>
          <a:chExt cx="0" cy="0"/>
        </a:xfrm>
      </p:grpSpPr>
      <p:sp>
        <p:nvSpPr>
          <p:cNvPr id="1587" name="Google Shape;1587;p2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Object</a:t>
            </a:r>
            <a:endParaRPr/>
          </a:p>
        </p:txBody>
      </p:sp>
      <p:sp>
        <p:nvSpPr>
          <p:cNvPr id="1588" name="Google Shape;1588;p24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pt-BR"/>
              <a:t>Acessando Propriedades/Atributos e Funcionalidades/Métodos. </a:t>
            </a:r>
            <a:endParaRPr/>
          </a:p>
        </p:txBody>
      </p:sp>
      <p:pic>
        <p:nvPicPr>
          <p:cNvPr id="1589" name="Google Shape;1589;p244"/>
          <p:cNvPicPr preferRelativeResize="0"/>
          <p:nvPr/>
        </p:nvPicPr>
        <p:blipFill rotWithShape="1">
          <a:blip r:embed="rId3">
            <a:alphaModFix/>
          </a:blip>
          <a:srcRect b="0" l="0" r="0" t="0"/>
          <a:stretch/>
        </p:blipFill>
        <p:spPr>
          <a:xfrm>
            <a:off x="2493101" y="1855026"/>
            <a:ext cx="3294900" cy="2975025"/>
          </a:xfrm>
          <a:prstGeom prst="rect">
            <a:avLst/>
          </a:prstGeom>
          <a:noFill/>
          <a:ln>
            <a:noFill/>
          </a:ln>
        </p:spPr>
      </p:pic>
    </p:spTree>
  </p:cSld>
  <p:clrMapOvr>
    <a:masterClrMapping/>
  </p:clrMapOvr>
</p:sld>
</file>

<file path=ppt/slides/slide2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3" name="Shape 1593"/>
        <p:cNvGrpSpPr/>
        <p:nvPr/>
      </p:nvGrpSpPr>
      <p:grpSpPr>
        <a:xfrm>
          <a:off x="0" y="0"/>
          <a:ext cx="0" cy="0"/>
          <a:chOff x="0" y="0"/>
          <a:chExt cx="0" cy="0"/>
        </a:xfrm>
      </p:grpSpPr>
      <p:sp>
        <p:nvSpPr>
          <p:cNvPr id="1594" name="Google Shape;1594;p2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Array (Vetores)</a:t>
            </a:r>
            <a:endParaRPr/>
          </a:p>
        </p:txBody>
      </p:sp>
      <p:sp>
        <p:nvSpPr>
          <p:cNvPr id="1595" name="Google Shape;1595;p24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pt-BR"/>
              <a:t>É uma lista, ou seja um agrupamento de dados. Podem receber qualquer tipo de dados dentro de si;</a:t>
            </a:r>
            <a:endParaRPr/>
          </a:p>
        </p:txBody>
      </p:sp>
      <p:pic>
        <p:nvPicPr>
          <p:cNvPr id="1596" name="Google Shape;1596;p245"/>
          <p:cNvPicPr preferRelativeResize="0"/>
          <p:nvPr/>
        </p:nvPicPr>
        <p:blipFill rotWithShape="1">
          <a:blip r:embed="rId3">
            <a:alphaModFix/>
          </a:blip>
          <a:srcRect b="0" l="0" r="0" t="0"/>
          <a:stretch/>
        </p:blipFill>
        <p:spPr>
          <a:xfrm>
            <a:off x="311707" y="2710169"/>
            <a:ext cx="8520600" cy="976788"/>
          </a:xfrm>
          <a:prstGeom prst="rect">
            <a:avLst/>
          </a:prstGeom>
          <a:noFill/>
          <a:ln>
            <a:noFill/>
          </a:ln>
        </p:spPr>
      </p:pic>
    </p:spTree>
  </p:cSld>
  <p:clrMapOvr>
    <a:masterClrMapping/>
  </p:clrMapOvr>
</p:sld>
</file>

<file path=ppt/slides/slide2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0" name="Shape 1600"/>
        <p:cNvGrpSpPr/>
        <p:nvPr/>
      </p:nvGrpSpPr>
      <p:grpSpPr>
        <a:xfrm>
          <a:off x="0" y="0"/>
          <a:ext cx="0" cy="0"/>
          <a:chOff x="0" y="0"/>
          <a:chExt cx="0" cy="0"/>
        </a:xfrm>
      </p:grpSpPr>
      <p:sp>
        <p:nvSpPr>
          <p:cNvPr id="1601" name="Google Shape;1601;p2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Funções Anônimas</a:t>
            </a:r>
            <a:endParaRPr/>
          </a:p>
        </p:txBody>
      </p:sp>
      <p:sp>
        <p:nvSpPr>
          <p:cNvPr id="1602" name="Google Shape;1602;p24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000"/>
              </a:spcBef>
              <a:spcAft>
                <a:spcPts val="0"/>
              </a:spcAft>
              <a:buClr>
                <a:schemeClr val="dk1"/>
              </a:buClr>
              <a:buSzPts val="1800"/>
              <a:buFont typeface="Arial"/>
              <a:buNone/>
            </a:pPr>
            <a:r>
              <a:rPr lang="pt-BR"/>
              <a:t>Em casos como esse, onde não há um outra parte do código onde queremos referenciar uma função e ela será apenas referenciada ao invés de chamar a função, podemos usar o conceito de função anônima, já criando a função no lugar onde antes apenas indicamos seu nome. Por exemplo :</a:t>
            </a:r>
            <a:endParaRPr/>
          </a:p>
        </p:txBody>
      </p:sp>
      <p:pic>
        <p:nvPicPr>
          <p:cNvPr id="1603" name="Google Shape;1603;p246"/>
          <p:cNvPicPr preferRelativeResize="0"/>
          <p:nvPr/>
        </p:nvPicPr>
        <p:blipFill rotWithShape="1">
          <a:blip r:embed="rId3">
            <a:alphaModFix/>
          </a:blip>
          <a:srcRect b="0" l="0" r="0" t="0"/>
          <a:stretch/>
        </p:blipFill>
        <p:spPr>
          <a:xfrm>
            <a:off x="1591425" y="2900175"/>
            <a:ext cx="5961150" cy="1503475"/>
          </a:xfrm>
          <a:prstGeom prst="rect">
            <a:avLst/>
          </a:prstGeom>
          <a:noFill/>
          <a:ln>
            <a:noFill/>
          </a:ln>
        </p:spPr>
      </p:pic>
    </p:spTree>
  </p:cSld>
  <p:clrMapOvr>
    <a:masterClrMapping/>
  </p:clrMapOvr>
</p:sld>
</file>

<file path=ppt/slides/slide2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7" name="Shape 1607"/>
        <p:cNvGrpSpPr/>
        <p:nvPr/>
      </p:nvGrpSpPr>
      <p:grpSpPr>
        <a:xfrm>
          <a:off x="0" y="0"/>
          <a:ext cx="0" cy="0"/>
          <a:chOff x="0" y="0"/>
          <a:chExt cx="0" cy="0"/>
        </a:xfrm>
      </p:grpSpPr>
      <p:sp>
        <p:nvSpPr>
          <p:cNvPr id="1608" name="Google Shape;1608;p2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u="sng">
                <a:solidFill>
                  <a:schemeClr val="hlink"/>
                </a:solidFill>
                <a:hlinkClick r:id="rId3"/>
              </a:rPr>
              <a:t>Manipulando Strings</a:t>
            </a:r>
            <a:endParaRPr/>
          </a:p>
        </p:txBody>
      </p:sp>
      <p:sp>
        <p:nvSpPr>
          <p:cNvPr id="1609" name="Google Shape;1609;p24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pt-BR"/>
              <a:t>Uma variável que armazena um string faz muito mais que isso! Ela permite, por exemplo, consultar o seu tamanho e realizar transformações em seu valor. Por exemplo :</a:t>
            </a:r>
            <a:endParaRPr/>
          </a:p>
          <a:p>
            <a:pPr indent="0" lvl="0" marL="0" rtl="0" algn="l">
              <a:lnSpc>
                <a:spcPct val="115000"/>
              </a:lnSpc>
              <a:spcBef>
                <a:spcPts val="0"/>
              </a:spcBef>
              <a:spcAft>
                <a:spcPts val="0"/>
              </a:spcAft>
              <a:buSzPts val="1800"/>
              <a:buNone/>
            </a:pPr>
            <a:r>
              <a:t/>
            </a:r>
            <a:endParaRPr>
              <a:solidFill>
                <a:srgbClr val="FF0000"/>
              </a:solidFill>
              <a:latin typeface="Courier New"/>
              <a:ea typeface="Courier New"/>
              <a:cs typeface="Courier New"/>
              <a:sym typeface="Courier New"/>
            </a:endParaRPr>
          </a:p>
          <a:p>
            <a:pPr indent="0" lvl="0" marL="0" rtl="0" algn="l">
              <a:lnSpc>
                <a:spcPct val="115000"/>
              </a:lnSpc>
              <a:spcBef>
                <a:spcPts val="0"/>
              </a:spcBef>
              <a:spcAft>
                <a:spcPts val="0"/>
              </a:spcAft>
              <a:buSzPts val="1800"/>
              <a:buNone/>
            </a:pPr>
            <a:r>
              <a:t/>
            </a:r>
            <a:endParaRPr>
              <a:solidFill>
                <a:srgbClr val="FF0000"/>
              </a:solidFill>
              <a:latin typeface="Courier New"/>
              <a:ea typeface="Courier New"/>
              <a:cs typeface="Courier New"/>
              <a:sym typeface="Courier New"/>
            </a:endParaRPr>
          </a:p>
          <a:p>
            <a:pPr indent="0" lvl="0" marL="0" rtl="0" algn="l">
              <a:lnSpc>
                <a:spcPct val="115000"/>
              </a:lnSpc>
              <a:spcBef>
                <a:spcPts val="0"/>
              </a:spcBef>
              <a:spcAft>
                <a:spcPts val="0"/>
              </a:spcAft>
              <a:buSzPts val="1800"/>
              <a:buNone/>
            </a:pPr>
            <a:r>
              <a:t/>
            </a:r>
            <a:endParaRPr>
              <a:solidFill>
                <a:srgbClr val="6AA84F"/>
              </a:solidFill>
              <a:latin typeface="Courier New"/>
              <a:ea typeface="Courier New"/>
              <a:cs typeface="Courier New"/>
              <a:sym typeface="Courier New"/>
            </a:endParaRPr>
          </a:p>
          <a:p>
            <a:pPr indent="0" lvl="0" marL="0" rtl="0" algn="l">
              <a:lnSpc>
                <a:spcPct val="115000"/>
              </a:lnSpc>
              <a:spcBef>
                <a:spcPts val="0"/>
              </a:spcBef>
              <a:spcAft>
                <a:spcPts val="0"/>
              </a:spcAft>
              <a:buSzPts val="1800"/>
              <a:buNone/>
            </a:pPr>
            <a:r>
              <a:t/>
            </a:r>
            <a:endParaRPr>
              <a:solidFill>
                <a:srgbClr val="6AA84F"/>
              </a:solidFill>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t/>
            </a:r>
            <a:endParaRPr/>
          </a:p>
        </p:txBody>
      </p:sp>
      <p:pic>
        <p:nvPicPr>
          <p:cNvPr id="1610" name="Google Shape;1610;p247"/>
          <p:cNvPicPr preferRelativeResize="0"/>
          <p:nvPr/>
        </p:nvPicPr>
        <p:blipFill rotWithShape="1">
          <a:blip r:embed="rId4">
            <a:alphaModFix/>
          </a:blip>
          <a:srcRect b="0" l="0" r="0" t="0"/>
          <a:stretch/>
        </p:blipFill>
        <p:spPr>
          <a:xfrm>
            <a:off x="1934697" y="2677110"/>
            <a:ext cx="5274625" cy="1027975"/>
          </a:xfrm>
          <a:prstGeom prst="rect">
            <a:avLst/>
          </a:prstGeom>
          <a:noFill/>
          <a:ln>
            <a:noFill/>
          </a:ln>
        </p:spPr>
      </p:pic>
    </p:spTree>
  </p:cSld>
  <p:clrMapOvr>
    <a:masterClrMapping/>
  </p:clrMapOvr>
</p:sld>
</file>

<file path=ppt/slides/slide2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4" name="Shape 1614"/>
        <p:cNvGrpSpPr/>
        <p:nvPr/>
      </p:nvGrpSpPr>
      <p:grpSpPr>
        <a:xfrm>
          <a:off x="0" y="0"/>
          <a:ext cx="0" cy="0"/>
          <a:chOff x="0" y="0"/>
          <a:chExt cx="0" cy="0"/>
        </a:xfrm>
      </p:grpSpPr>
      <p:sp>
        <p:nvSpPr>
          <p:cNvPr id="1615" name="Google Shape;1615;p2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u="sng">
                <a:solidFill>
                  <a:schemeClr val="hlink"/>
                </a:solidFill>
                <a:hlinkClick r:id="rId3"/>
              </a:rPr>
              <a:t>Manipulando Strings</a:t>
            </a:r>
            <a:endParaRPr/>
          </a:p>
          <a:p>
            <a:pPr indent="0" lvl="0" marL="0" rtl="0" algn="l">
              <a:lnSpc>
                <a:spcPct val="100000"/>
              </a:lnSpc>
              <a:spcBef>
                <a:spcPts val="0"/>
              </a:spcBef>
              <a:spcAft>
                <a:spcPts val="0"/>
              </a:spcAft>
              <a:buSzPts val="2800"/>
              <a:buNone/>
            </a:pPr>
            <a:r>
              <a:t/>
            </a:r>
            <a:endParaRPr/>
          </a:p>
        </p:txBody>
      </p:sp>
      <p:sp>
        <p:nvSpPr>
          <p:cNvPr id="1616" name="Google Shape;1616;p24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pt-BR"/>
              <a:t>Assim como em Java, podemos converter uma String para inteiro ou ponto flutuante usando o método parseInt e parseFloat :</a:t>
            </a:r>
            <a:endParaRPr/>
          </a:p>
          <a:p>
            <a:pPr indent="0" lvl="0" marL="0" rtl="0" algn="l">
              <a:lnSpc>
                <a:spcPct val="115000"/>
              </a:lnSpc>
              <a:spcBef>
                <a:spcPts val="0"/>
              </a:spcBef>
              <a:spcAft>
                <a:spcPts val="0"/>
              </a:spcAft>
              <a:buSzPts val="1800"/>
              <a:buNone/>
            </a:pPr>
            <a:r>
              <a:t/>
            </a:r>
            <a:endParaRPr>
              <a:latin typeface="Courier New"/>
              <a:ea typeface="Courier New"/>
              <a:cs typeface="Courier New"/>
              <a:sym typeface="Courier New"/>
            </a:endParaRPr>
          </a:p>
          <a:p>
            <a:pPr indent="0" lvl="0" marL="0" rtl="0" algn="l">
              <a:lnSpc>
                <a:spcPct val="115000"/>
              </a:lnSpc>
              <a:spcBef>
                <a:spcPts val="0"/>
              </a:spcBef>
              <a:spcAft>
                <a:spcPts val="1600"/>
              </a:spcAft>
              <a:buSzPts val="1800"/>
              <a:buNone/>
            </a:pPr>
            <a:r>
              <a:t/>
            </a:r>
            <a:endParaRPr/>
          </a:p>
        </p:txBody>
      </p:sp>
      <p:pic>
        <p:nvPicPr>
          <p:cNvPr id="1617" name="Google Shape;1617;p248"/>
          <p:cNvPicPr preferRelativeResize="0"/>
          <p:nvPr/>
        </p:nvPicPr>
        <p:blipFill rotWithShape="1">
          <a:blip r:embed="rId4">
            <a:alphaModFix/>
          </a:blip>
          <a:srcRect b="0" l="0" r="0" t="0"/>
          <a:stretch/>
        </p:blipFill>
        <p:spPr>
          <a:xfrm>
            <a:off x="1610075" y="2571750"/>
            <a:ext cx="5821560" cy="1395250"/>
          </a:xfrm>
          <a:prstGeom prst="rect">
            <a:avLst/>
          </a:prstGeom>
          <a:noFill/>
          <a:ln>
            <a:noFill/>
          </a:ln>
        </p:spPr>
      </p:pic>
    </p:spTree>
  </p:cSld>
  <p:clrMapOvr>
    <a:masterClrMapping/>
  </p:clrMapOvr>
</p:sld>
</file>

<file path=ppt/slides/slide2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1" name="Shape 1621"/>
        <p:cNvGrpSpPr/>
        <p:nvPr/>
      </p:nvGrpSpPr>
      <p:grpSpPr>
        <a:xfrm>
          <a:off x="0" y="0"/>
          <a:ext cx="0" cy="0"/>
          <a:chOff x="0" y="0"/>
          <a:chExt cx="0" cy="0"/>
        </a:xfrm>
      </p:grpSpPr>
      <p:sp>
        <p:nvSpPr>
          <p:cNvPr id="1622" name="Google Shape;1622;p2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u="sng">
                <a:solidFill>
                  <a:schemeClr val="hlink"/>
                </a:solidFill>
                <a:hlinkClick r:id="rId3"/>
              </a:rPr>
              <a:t>Manipulando Números</a:t>
            </a:r>
            <a:endParaRPr/>
          </a:p>
        </p:txBody>
      </p:sp>
      <p:sp>
        <p:nvSpPr>
          <p:cNvPr id="1623" name="Google Shape;1623;p24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pt-BR"/>
              <a:t>Números, assim como strings, também são imutáveis.  O exemplo abaixo altera o número de casas decimais com a função toFixed. Esta função retorna uma string, mas, para ela funcionar corretamente, seu retorno precisa ser capturado:</a:t>
            </a:r>
            <a:endParaRPr/>
          </a:p>
          <a:p>
            <a:pPr indent="0" lvl="0" marL="0" rtl="0" algn="l">
              <a:lnSpc>
                <a:spcPct val="115000"/>
              </a:lnSpc>
              <a:spcBef>
                <a:spcPts val="0"/>
              </a:spcBef>
              <a:spcAft>
                <a:spcPts val="0"/>
              </a:spcAft>
              <a:buSzPts val="1800"/>
              <a:buNone/>
            </a:pPr>
            <a:r>
              <a:t/>
            </a:r>
            <a:endParaRPr>
              <a:solidFill>
                <a:srgbClr val="6AA84F"/>
              </a:solidFill>
              <a:latin typeface="Courier New"/>
              <a:ea typeface="Courier New"/>
              <a:cs typeface="Courier New"/>
              <a:sym typeface="Courier New"/>
            </a:endParaRPr>
          </a:p>
          <a:p>
            <a:pPr indent="0" lvl="0" marL="0" rtl="0" algn="l">
              <a:lnSpc>
                <a:spcPct val="115000"/>
              </a:lnSpc>
              <a:spcBef>
                <a:spcPts val="0"/>
              </a:spcBef>
              <a:spcAft>
                <a:spcPts val="1600"/>
              </a:spcAft>
              <a:buSzPts val="1800"/>
              <a:buNone/>
            </a:pPr>
            <a:r>
              <a:t/>
            </a:r>
            <a:endParaRPr/>
          </a:p>
        </p:txBody>
      </p:sp>
      <p:pic>
        <p:nvPicPr>
          <p:cNvPr id="1624" name="Google Shape;1624;p249"/>
          <p:cNvPicPr preferRelativeResize="0"/>
          <p:nvPr/>
        </p:nvPicPr>
        <p:blipFill rotWithShape="1">
          <a:blip r:embed="rId4">
            <a:alphaModFix/>
          </a:blip>
          <a:srcRect b="0" l="0" r="0" t="0"/>
          <a:stretch/>
        </p:blipFill>
        <p:spPr>
          <a:xfrm>
            <a:off x="1066800" y="2804763"/>
            <a:ext cx="7010400" cy="847725"/>
          </a:xfrm>
          <a:prstGeom prst="rect">
            <a:avLst/>
          </a:prstGeom>
          <a:noFill/>
          <a:ln>
            <a:noFill/>
          </a:ln>
        </p:spPr>
      </p:pic>
    </p:spTree>
  </p:cSld>
  <p:clrMapOvr>
    <a:masterClrMapping/>
  </p:clrMapOvr>
</p:sld>
</file>

<file path=ppt/slides/slide2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8" name="Shape 1628"/>
        <p:cNvGrpSpPr/>
        <p:nvPr/>
      </p:nvGrpSpPr>
      <p:grpSpPr>
        <a:xfrm>
          <a:off x="0" y="0"/>
          <a:ext cx="0" cy="0"/>
          <a:chOff x="0" y="0"/>
          <a:chExt cx="0" cy="0"/>
        </a:xfrm>
      </p:grpSpPr>
      <p:sp>
        <p:nvSpPr>
          <p:cNvPr id="1629" name="Google Shape;1629;p2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u="sng">
                <a:solidFill>
                  <a:schemeClr val="hlink"/>
                </a:solidFill>
                <a:hlinkClick r:id="rId3"/>
              </a:rPr>
              <a:t>Arrays em Javascript</a:t>
            </a:r>
            <a:endParaRPr/>
          </a:p>
        </p:txBody>
      </p:sp>
      <p:sp>
        <p:nvSpPr>
          <p:cNvPr id="1630" name="Google Shape;1630;p25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pt-BR"/>
              <a:t>A utilização de arrays em javascript não é muito diferente do que foi visto em Portugol ou Java. Os pontos interessantes são que, por javascript não ser tipado, podemos armazenar valores de tipos diferentes em vetores no Javascript. </a:t>
            </a:r>
            <a:endParaRPr/>
          </a:p>
          <a:p>
            <a:pPr indent="0" lvl="0" marL="0" rtl="0" algn="l">
              <a:lnSpc>
                <a:spcPct val="115000"/>
              </a:lnSpc>
              <a:spcBef>
                <a:spcPts val="1600"/>
              </a:spcBef>
              <a:spcAft>
                <a:spcPts val="0"/>
              </a:spcAft>
              <a:buSzPts val="1800"/>
              <a:buNone/>
            </a:pPr>
            <a:r>
              <a:t/>
            </a:r>
            <a:endParaRPr>
              <a:solidFill>
                <a:srgbClr val="6AA84F"/>
              </a:solidFill>
            </a:endParaRPr>
          </a:p>
          <a:p>
            <a:pPr indent="0" lvl="0" marL="0" rtl="0" algn="l">
              <a:lnSpc>
                <a:spcPct val="115000"/>
              </a:lnSpc>
              <a:spcBef>
                <a:spcPts val="1600"/>
              </a:spcBef>
              <a:spcAft>
                <a:spcPts val="1600"/>
              </a:spcAft>
              <a:buSzPts val="1800"/>
              <a:buNone/>
            </a:pPr>
            <a:r>
              <a:t/>
            </a:r>
            <a:endParaRPr/>
          </a:p>
        </p:txBody>
      </p:sp>
      <p:pic>
        <p:nvPicPr>
          <p:cNvPr id="1631" name="Google Shape;1631;p250"/>
          <p:cNvPicPr preferRelativeResize="0"/>
          <p:nvPr/>
        </p:nvPicPr>
        <p:blipFill rotWithShape="1">
          <a:blip r:embed="rId4">
            <a:alphaModFix/>
          </a:blip>
          <a:srcRect b="0" l="0" r="0" t="0"/>
          <a:stretch/>
        </p:blipFill>
        <p:spPr>
          <a:xfrm>
            <a:off x="1597438" y="2776250"/>
            <a:ext cx="5949125" cy="863900"/>
          </a:xfrm>
          <a:prstGeom prst="rect">
            <a:avLst/>
          </a:prstGeom>
          <a:noFill/>
          <a:ln>
            <a:noFill/>
          </a:ln>
        </p:spPr>
      </p:pic>
    </p:spTree>
  </p:cSld>
  <p:clrMapOvr>
    <a:masterClrMapping/>
  </p:clrMapOvr>
</p:sld>
</file>

<file path=ppt/slides/slide2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5" name="Shape 1635"/>
        <p:cNvGrpSpPr/>
        <p:nvPr/>
      </p:nvGrpSpPr>
      <p:grpSpPr>
        <a:xfrm>
          <a:off x="0" y="0"/>
          <a:ext cx="0" cy="0"/>
          <a:chOff x="0" y="0"/>
          <a:chExt cx="0" cy="0"/>
        </a:xfrm>
      </p:grpSpPr>
      <p:sp>
        <p:nvSpPr>
          <p:cNvPr id="1636" name="Google Shape;1636;p2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u="sng">
                <a:solidFill>
                  <a:schemeClr val="hlink"/>
                </a:solidFill>
                <a:hlinkClick r:id="rId3"/>
              </a:rPr>
              <a:t>Arrays em Javascript</a:t>
            </a:r>
            <a:endParaRPr/>
          </a:p>
        </p:txBody>
      </p:sp>
      <p:sp>
        <p:nvSpPr>
          <p:cNvPr id="1637" name="Google Shape;1637;p25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pt-BR"/>
              <a:t>Para adicionar elementos ao vetor, podemos utilizar a função </a:t>
            </a:r>
            <a:r>
              <a:rPr b="1" lang="pt-BR"/>
              <a:t>push </a:t>
            </a:r>
            <a:r>
              <a:rPr lang="pt-BR"/>
              <a:t>que adiciona um elemento na última posição do array ou adicionar direto em um índice selecionado :</a:t>
            </a:r>
            <a:endParaRPr/>
          </a:p>
          <a:p>
            <a:pPr indent="0" lvl="0" marL="0" rtl="0" algn="l">
              <a:lnSpc>
                <a:spcPct val="115000"/>
              </a:lnSpc>
              <a:spcBef>
                <a:spcPts val="0"/>
              </a:spcBef>
              <a:spcAft>
                <a:spcPts val="0"/>
              </a:spcAft>
              <a:buSzPts val="1800"/>
              <a:buNone/>
            </a:pPr>
            <a:r>
              <a:t/>
            </a:r>
            <a:endParaRPr/>
          </a:p>
        </p:txBody>
      </p:sp>
      <p:pic>
        <p:nvPicPr>
          <p:cNvPr id="1638" name="Google Shape;1638;p251"/>
          <p:cNvPicPr preferRelativeResize="0"/>
          <p:nvPr/>
        </p:nvPicPr>
        <p:blipFill rotWithShape="1">
          <a:blip r:embed="rId4">
            <a:alphaModFix/>
          </a:blip>
          <a:srcRect b="0" l="0" r="0" t="0"/>
          <a:stretch/>
        </p:blipFill>
        <p:spPr>
          <a:xfrm>
            <a:off x="6943070" y="4123800"/>
            <a:ext cx="928755" cy="881400"/>
          </a:xfrm>
          <a:prstGeom prst="rect">
            <a:avLst/>
          </a:prstGeom>
          <a:noFill/>
          <a:ln>
            <a:noFill/>
          </a:ln>
        </p:spPr>
      </p:pic>
      <p:sp>
        <p:nvSpPr>
          <p:cNvPr id="1639" name="Google Shape;1639;p251"/>
          <p:cNvSpPr/>
          <p:nvPr/>
        </p:nvSpPr>
        <p:spPr>
          <a:xfrm>
            <a:off x="6101100" y="3057600"/>
            <a:ext cx="2612700" cy="999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pt-BR" sz="1700" u="none" cap="none" strike="noStrike">
                <a:solidFill>
                  <a:srgbClr val="000000"/>
                </a:solidFill>
                <a:latin typeface="Arial"/>
                <a:ea typeface="Arial"/>
                <a:cs typeface="Arial"/>
                <a:sym typeface="Arial"/>
              </a:rPr>
              <a:t>Arrays em Javascript são semelhantes às ArrayLists em Java</a:t>
            </a:r>
            <a:endParaRPr b="0" i="0" sz="1700" u="none" cap="none" strike="noStrike">
              <a:solidFill>
                <a:srgbClr val="000000"/>
              </a:solidFill>
              <a:latin typeface="Arial"/>
              <a:ea typeface="Arial"/>
              <a:cs typeface="Arial"/>
              <a:sym typeface="Arial"/>
            </a:endParaRPr>
          </a:p>
        </p:txBody>
      </p:sp>
      <p:pic>
        <p:nvPicPr>
          <p:cNvPr id="1640" name="Google Shape;1640;p251"/>
          <p:cNvPicPr preferRelativeResize="0"/>
          <p:nvPr/>
        </p:nvPicPr>
        <p:blipFill rotWithShape="1">
          <a:blip r:embed="rId5">
            <a:alphaModFix/>
          </a:blip>
          <a:srcRect b="0" l="0" r="0" t="0"/>
          <a:stretch/>
        </p:blipFill>
        <p:spPr>
          <a:xfrm>
            <a:off x="908300" y="2750925"/>
            <a:ext cx="4470675" cy="13728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HTML - Tag &lt;head&gt;</a:t>
            </a:r>
            <a:endParaRPr/>
          </a:p>
        </p:txBody>
      </p:sp>
      <p:sp>
        <p:nvSpPr>
          <p:cNvPr id="235" name="Google Shape;235;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pt-BR"/>
              <a:t>Mais metadados que podem ser adicionados na tag &lt;head&gt;</a:t>
            </a:r>
            <a:endParaRPr/>
          </a:p>
          <a:p>
            <a:pPr indent="-342900" lvl="0" marL="457200" rtl="0" algn="l">
              <a:lnSpc>
                <a:spcPct val="115000"/>
              </a:lnSpc>
              <a:spcBef>
                <a:spcPts val="1200"/>
              </a:spcBef>
              <a:spcAft>
                <a:spcPts val="0"/>
              </a:spcAft>
              <a:buSzPts val="1800"/>
              <a:buChar char="●"/>
            </a:pPr>
            <a:r>
              <a:rPr lang="pt-BR"/>
              <a:t>Importando folha de estilo externa CSS</a:t>
            </a:r>
            <a:endParaRPr/>
          </a:p>
          <a:p>
            <a:pPr indent="0" lvl="0" marL="457200" rtl="0" algn="ctr">
              <a:lnSpc>
                <a:spcPct val="115000"/>
              </a:lnSpc>
              <a:spcBef>
                <a:spcPts val="1200"/>
              </a:spcBef>
              <a:spcAft>
                <a:spcPts val="0"/>
              </a:spcAft>
              <a:buSzPts val="1800"/>
              <a:buNone/>
            </a:pPr>
            <a:r>
              <a:rPr lang="pt-BR" sz="2000">
                <a:solidFill>
                  <a:srgbClr val="6D6D6D"/>
                </a:solidFill>
              </a:rPr>
              <a:t>&lt;</a:t>
            </a:r>
            <a:r>
              <a:rPr lang="pt-BR" sz="2000">
                <a:solidFill>
                  <a:srgbClr val="A30008"/>
                </a:solidFill>
              </a:rPr>
              <a:t>link </a:t>
            </a:r>
            <a:r>
              <a:rPr lang="pt-BR" sz="2000">
                <a:solidFill>
                  <a:srgbClr val="005A38"/>
                </a:solidFill>
              </a:rPr>
              <a:t>rel</a:t>
            </a:r>
            <a:r>
              <a:rPr lang="pt-BR" sz="2000">
                <a:solidFill>
                  <a:srgbClr val="6D6D6D"/>
                </a:solidFill>
              </a:rPr>
              <a:t>="</a:t>
            </a:r>
            <a:r>
              <a:rPr lang="pt-BR" sz="2000">
                <a:solidFill>
                  <a:srgbClr val="005282"/>
                </a:solidFill>
              </a:rPr>
              <a:t>stylesheet</a:t>
            </a:r>
            <a:r>
              <a:rPr lang="pt-BR" sz="2000">
                <a:solidFill>
                  <a:srgbClr val="6D6D6D"/>
                </a:solidFill>
              </a:rPr>
              <a:t>"</a:t>
            </a:r>
            <a:r>
              <a:rPr lang="pt-BR" sz="2000">
                <a:solidFill>
                  <a:srgbClr val="A30008"/>
                </a:solidFill>
              </a:rPr>
              <a:t> </a:t>
            </a:r>
            <a:r>
              <a:rPr lang="pt-BR" sz="2000">
                <a:solidFill>
                  <a:srgbClr val="005A38"/>
                </a:solidFill>
              </a:rPr>
              <a:t>href</a:t>
            </a:r>
            <a:r>
              <a:rPr lang="pt-BR" sz="2000">
                <a:solidFill>
                  <a:srgbClr val="6D6D6D"/>
                </a:solidFill>
              </a:rPr>
              <a:t>="</a:t>
            </a:r>
            <a:r>
              <a:rPr lang="pt-BR" sz="2000">
                <a:solidFill>
                  <a:srgbClr val="005282"/>
                </a:solidFill>
              </a:rPr>
              <a:t>meu-arquivo-css.css</a:t>
            </a:r>
            <a:r>
              <a:rPr lang="pt-BR" sz="2000">
                <a:solidFill>
                  <a:srgbClr val="6D6D6D"/>
                </a:solidFill>
              </a:rPr>
              <a:t>"&gt;</a:t>
            </a:r>
            <a:endParaRPr sz="2000">
              <a:solidFill>
                <a:srgbClr val="6D6D6D"/>
              </a:solidFill>
            </a:endParaRPr>
          </a:p>
          <a:p>
            <a:pPr indent="-342900" lvl="0" marL="457200" rtl="0" algn="l">
              <a:lnSpc>
                <a:spcPct val="115000"/>
              </a:lnSpc>
              <a:spcBef>
                <a:spcPts val="1200"/>
              </a:spcBef>
              <a:spcAft>
                <a:spcPts val="0"/>
              </a:spcAft>
              <a:buSzPts val="1800"/>
              <a:buChar char="●"/>
            </a:pPr>
            <a:r>
              <a:rPr lang="pt-BR"/>
              <a:t>Importando arquivos Javascript</a:t>
            </a:r>
            <a:endParaRPr/>
          </a:p>
          <a:p>
            <a:pPr indent="0" lvl="0" marL="228600" marR="228600" rtl="0" algn="ctr">
              <a:lnSpc>
                <a:spcPct val="140000"/>
              </a:lnSpc>
              <a:spcBef>
                <a:spcPts val="1200"/>
              </a:spcBef>
              <a:spcAft>
                <a:spcPts val="0"/>
              </a:spcAft>
              <a:buSzPts val="1800"/>
              <a:buNone/>
            </a:pPr>
            <a:r>
              <a:rPr lang="pt-BR" sz="2000">
                <a:solidFill>
                  <a:srgbClr val="6D6D6D"/>
                </a:solidFill>
              </a:rPr>
              <a:t>&lt;</a:t>
            </a:r>
            <a:r>
              <a:rPr lang="pt-BR" sz="2000">
                <a:solidFill>
                  <a:srgbClr val="A30008"/>
                </a:solidFill>
              </a:rPr>
              <a:t>script </a:t>
            </a:r>
            <a:r>
              <a:rPr lang="pt-BR" sz="2000">
                <a:solidFill>
                  <a:srgbClr val="005A38"/>
                </a:solidFill>
              </a:rPr>
              <a:t>src</a:t>
            </a:r>
            <a:r>
              <a:rPr lang="pt-BR" sz="2000">
                <a:solidFill>
                  <a:srgbClr val="6D6D6D"/>
                </a:solidFill>
              </a:rPr>
              <a:t>="</a:t>
            </a:r>
            <a:r>
              <a:rPr lang="pt-BR" sz="2000">
                <a:solidFill>
                  <a:srgbClr val="005282"/>
                </a:solidFill>
              </a:rPr>
              <a:t>meu-arquivo-js.js</a:t>
            </a:r>
            <a:r>
              <a:rPr lang="pt-BR" sz="2000">
                <a:solidFill>
                  <a:srgbClr val="6D6D6D"/>
                </a:solidFill>
              </a:rPr>
              <a:t>"&gt;&lt;/</a:t>
            </a:r>
            <a:r>
              <a:rPr lang="pt-BR" sz="2000">
                <a:solidFill>
                  <a:srgbClr val="A30008"/>
                </a:solidFill>
              </a:rPr>
              <a:t>script</a:t>
            </a:r>
            <a:r>
              <a:rPr lang="pt-BR" sz="2000">
                <a:solidFill>
                  <a:srgbClr val="6D6D6D"/>
                </a:solidFill>
              </a:rPr>
              <a:t>&gt;</a:t>
            </a:r>
            <a:endParaRPr sz="2000">
              <a:solidFill>
                <a:srgbClr val="6D6D6D"/>
              </a:solidFill>
            </a:endParaRPr>
          </a:p>
          <a:p>
            <a:pPr indent="0" lvl="0" marL="457200" rtl="0" algn="l">
              <a:lnSpc>
                <a:spcPct val="115000"/>
              </a:lnSpc>
              <a:spcBef>
                <a:spcPts val="1800"/>
              </a:spcBef>
              <a:spcAft>
                <a:spcPts val="1200"/>
              </a:spcAft>
              <a:buSzPts val="1800"/>
              <a:buNone/>
            </a:pPr>
            <a:r>
              <a:t/>
            </a:r>
            <a:endParaRPr/>
          </a:p>
        </p:txBody>
      </p:sp>
      <p:sp>
        <p:nvSpPr>
          <p:cNvPr id="236" name="Google Shape;236;p36"/>
          <p:cNvSpPr txBox="1"/>
          <p:nvPr/>
        </p:nvSpPr>
        <p:spPr>
          <a:xfrm>
            <a:off x="1251800" y="3879325"/>
            <a:ext cx="6767100" cy="769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900"/>
              <a:buFont typeface="Arial"/>
              <a:buNone/>
            </a:pPr>
            <a:r>
              <a:rPr b="0" i="0" lang="pt-BR" sz="1900" u="none" cap="none" strike="noStrike">
                <a:solidFill>
                  <a:srgbClr val="000000"/>
                </a:solidFill>
                <a:latin typeface="Arial"/>
                <a:ea typeface="Arial"/>
                <a:cs typeface="Arial"/>
                <a:sym typeface="Arial"/>
              </a:rPr>
              <a:t>Vamos explorar mais a fundo todos esses tipos de imports mais a frente!!!!</a:t>
            </a:r>
            <a:endParaRPr b="0" i="0" sz="1900" u="none" cap="none" strike="noStrike">
              <a:solidFill>
                <a:srgbClr val="000000"/>
              </a:solidFill>
              <a:latin typeface="Arial"/>
              <a:ea typeface="Arial"/>
              <a:cs typeface="Arial"/>
              <a:sym typeface="Arial"/>
            </a:endParaRPr>
          </a:p>
        </p:txBody>
      </p:sp>
    </p:spTree>
  </p:cSld>
  <p:clrMapOvr>
    <a:masterClrMapping/>
  </p:clrMapOvr>
</p:sld>
</file>

<file path=ppt/slides/slide2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4" name="Shape 1644"/>
        <p:cNvGrpSpPr/>
        <p:nvPr/>
      </p:nvGrpSpPr>
      <p:grpSpPr>
        <a:xfrm>
          <a:off x="0" y="0"/>
          <a:ext cx="0" cy="0"/>
          <a:chOff x="0" y="0"/>
          <a:chExt cx="0" cy="0"/>
        </a:xfrm>
      </p:grpSpPr>
      <p:sp>
        <p:nvSpPr>
          <p:cNvPr id="1645" name="Google Shape;1645;p2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800"/>
              <a:buFont typeface="Arial"/>
              <a:buNone/>
            </a:pPr>
            <a:r>
              <a:rPr lang="pt-BR" u="sng">
                <a:solidFill>
                  <a:schemeClr val="hlink"/>
                </a:solidFill>
                <a:hlinkClick r:id="rId3"/>
              </a:rPr>
              <a:t>Arrays em Javascript</a:t>
            </a:r>
            <a:endParaRPr/>
          </a:p>
        </p:txBody>
      </p:sp>
      <p:sp>
        <p:nvSpPr>
          <p:cNvPr id="1646" name="Google Shape;1646;p252"/>
          <p:cNvSpPr txBox="1"/>
          <p:nvPr>
            <p:ph idx="1" type="body"/>
          </p:nvPr>
        </p:nvSpPr>
        <p:spPr>
          <a:xfrm>
            <a:off x="311700" y="114010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pt-BR"/>
              <a:t>Manipulando Arrays</a:t>
            </a:r>
            <a:endParaRPr/>
          </a:p>
          <a:p>
            <a:pPr indent="-342900" lvl="0" marL="457200" rtl="0" algn="l">
              <a:lnSpc>
                <a:spcPct val="115000"/>
              </a:lnSpc>
              <a:spcBef>
                <a:spcPts val="0"/>
              </a:spcBef>
              <a:spcAft>
                <a:spcPts val="0"/>
              </a:spcAft>
              <a:buSzPts val="1800"/>
              <a:buChar char="●"/>
            </a:pPr>
            <a:r>
              <a:rPr lang="pt-BR"/>
              <a:t>.length() =&gt; Permite ver o comprimento do array</a:t>
            </a:r>
            <a:endParaRPr/>
          </a:p>
          <a:p>
            <a:pPr indent="-342900" lvl="0" marL="457200" rtl="0" algn="l">
              <a:lnSpc>
                <a:spcPct val="115000"/>
              </a:lnSpc>
              <a:spcBef>
                <a:spcPts val="0"/>
              </a:spcBef>
              <a:spcAft>
                <a:spcPts val="0"/>
              </a:spcAft>
              <a:buSzPts val="1800"/>
              <a:buChar char="●"/>
            </a:pPr>
            <a:r>
              <a:rPr lang="pt-BR"/>
              <a:t>.join(“,”) =&gt; Junta todos os elementos do array em uma string</a:t>
            </a:r>
            <a:endParaRPr/>
          </a:p>
          <a:p>
            <a:pPr indent="-342900" lvl="0" marL="457200" rtl="0" algn="l">
              <a:lnSpc>
                <a:spcPct val="115000"/>
              </a:lnSpc>
              <a:spcBef>
                <a:spcPts val="0"/>
              </a:spcBef>
              <a:spcAft>
                <a:spcPts val="0"/>
              </a:spcAft>
              <a:buSzPts val="1800"/>
              <a:buChar char="●"/>
            </a:pPr>
            <a:r>
              <a:rPr lang="pt-BR"/>
              <a:t>.pop() =&gt; Remove o último elemento do array</a:t>
            </a:r>
            <a:endParaRPr/>
          </a:p>
          <a:p>
            <a:pPr indent="-342900" lvl="0" marL="457200" rtl="0" algn="l">
              <a:lnSpc>
                <a:spcPct val="115000"/>
              </a:lnSpc>
              <a:spcBef>
                <a:spcPts val="0"/>
              </a:spcBef>
              <a:spcAft>
                <a:spcPts val="0"/>
              </a:spcAft>
              <a:buSzPts val="1800"/>
              <a:buChar char="●"/>
            </a:pPr>
            <a:r>
              <a:rPr lang="pt-BR"/>
              <a:t>.shift() =&gt; Remove o primeiro elemento do array</a:t>
            </a:r>
            <a:endParaRPr/>
          </a:p>
          <a:p>
            <a:pPr indent="-342900" lvl="0" marL="457200" rtl="0" algn="l">
              <a:lnSpc>
                <a:spcPct val="115000"/>
              </a:lnSpc>
              <a:spcBef>
                <a:spcPts val="0"/>
              </a:spcBef>
              <a:spcAft>
                <a:spcPts val="0"/>
              </a:spcAft>
              <a:buSzPts val="1800"/>
              <a:buChar char="●"/>
            </a:pPr>
            <a:r>
              <a:rPr lang="pt-BR"/>
              <a:t>.push() =&gt; Adiciona um elemento ao final do array</a:t>
            </a:r>
            <a:endParaRPr/>
          </a:p>
          <a:p>
            <a:pPr indent="-342900" lvl="0" marL="457200" rtl="0" algn="l">
              <a:lnSpc>
                <a:spcPct val="115000"/>
              </a:lnSpc>
              <a:spcBef>
                <a:spcPts val="0"/>
              </a:spcBef>
              <a:spcAft>
                <a:spcPts val="0"/>
              </a:spcAft>
              <a:buSzPts val="1800"/>
              <a:buChar char="●"/>
            </a:pPr>
            <a:r>
              <a:rPr lang="pt-BR"/>
              <a:t>.indexOf() =&gt; Localiza um elemento no array</a:t>
            </a:r>
            <a:endParaRPr/>
          </a:p>
          <a:p>
            <a:pPr indent="-342900" lvl="0" marL="457200" rtl="0" algn="l">
              <a:lnSpc>
                <a:spcPct val="115000"/>
              </a:lnSpc>
              <a:spcBef>
                <a:spcPts val="0"/>
              </a:spcBef>
              <a:spcAft>
                <a:spcPts val="0"/>
              </a:spcAft>
              <a:buSzPts val="1800"/>
              <a:buChar char="●"/>
            </a:pPr>
            <a:r>
              <a:rPr lang="pt-BR"/>
              <a:t>.find() =&gt; Localiza um elemento no array</a:t>
            </a:r>
            <a:endParaRPr/>
          </a:p>
          <a:p>
            <a:pPr indent="0" lvl="0" marL="0" rtl="0" algn="l">
              <a:lnSpc>
                <a:spcPct val="115000"/>
              </a:lnSpc>
              <a:spcBef>
                <a:spcPts val="0"/>
              </a:spcBef>
              <a:spcAft>
                <a:spcPts val="0"/>
              </a:spcAft>
              <a:buSzPts val="1800"/>
              <a:buNone/>
            </a:pPr>
            <a:r>
              <a:t/>
            </a:r>
            <a:endParaRPr/>
          </a:p>
          <a:p>
            <a:pPr indent="0" lvl="0" marL="45720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a:p>
            <a:pPr indent="0" lvl="0" marL="457200" rtl="0" algn="l">
              <a:lnSpc>
                <a:spcPct val="115000"/>
              </a:lnSpc>
              <a:spcBef>
                <a:spcPts val="0"/>
              </a:spcBef>
              <a:spcAft>
                <a:spcPts val="0"/>
              </a:spcAft>
              <a:buSzPts val="1800"/>
              <a:buNone/>
            </a:pPr>
            <a:r>
              <a:t/>
            </a:r>
            <a:endParaRPr/>
          </a:p>
          <a:p>
            <a:pPr indent="0" lvl="0" marL="457200" rtl="0" algn="l">
              <a:lnSpc>
                <a:spcPct val="115000"/>
              </a:lnSpc>
              <a:spcBef>
                <a:spcPts val="0"/>
              </a:spcBef>
              <a:spcAft>
                <a:spcPts val="0"/>
              </a:spcAft>
              <a:buSzPts val="1800"/>
              <a:buNone/>
            </a:pPr>
            <a:r>
              <a:t/>
            </a:r>
            <a:endParaRPr/>
          </a:p>
          <a:p>
            <a:pPr indent="0" lvl="0" marL="457200" rtl="0" algn="l">
              <a:lnSpc>
                <a:spcPct val="115000"/>
              </a:lnSpc>
              <a:spcBef>
                <a:spcPts val="0"/>
              </a:spcBef>
              <a:spcAft>
                <a:spcPts val="0"/>
              </a:spcAft>
              <a:buSzPts val="1800"/>
              <a:buNone/>
            </a:pPr>
            <a:r>
              <a:t/>
            </a:r>
            <a:endParaRPr sz="1600"/>
          </a:p>
          <a:p>
            <a:pPr indent="457200" lvl="0" marL="1371600" rtl="0" algn="l">
              <a:lnSpc>
                <a:spcPct val="115000"/>
              </a:lnSpc>
              <a:spcBef>
                <a:spcPts val="0"/>
              </a:spcBef>
              <a:spcAft>
                <a:spcPts val="0"/>
              </a:spcAft>
              <a:buSzPts val="1800"/>
              <a:buNone/>
            </a:pPr>
            <a:r>
              <a:t/>
            </a:r>
            <a:endParaRPr sz="2800"/>
          </a:p>
          <a:p>
            <a:pPr indent="0" lvl="0" marL="0" rtl="0" algn="l">
              <a:lnSpc>
                <a:spcPct val="115000"/>
              </a:lnSpc>
              <a:spcBef>
                <a:spcPts val="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2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0" name="Shape 1650"/>
        <p:cNvGrpSpPr/>
        <p:nvPr/>
      </p:nvGrpSpPr>
      <p:grpSpPr>
        <a:xfrm>
          <a:off x="0" y="0"/>
          <a:ext cx="0" cy="0"/>
          <a:chOff x="0" y="0"/>
          <a:chExt cx="0" cy="0"/>
        </a:xfrm>
      </p:grpSpPr>
      <p:sp>
        <p:nvSpPr>
          <p:cNvPr id="1651" name="Google Shape;1651;p25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u="sng">
                <a:solidFill>
                  <a:schemeClr val="hlink"/>
                </a:solidFill>
                <a:hlinkClick r:id="rId3"/>
              </a:rPr>
              <a:t>Arrays em Javascript</a:t>
            </a:r>
            <a:endParaRPr/>
          </a:p>
        </p:txBody>
      </p:sp>
      <p:sp>
        <p:nvSpPr>
          <p:cNvPr id="1652" name="Google Shape;1652;p253"/>
          <p:cNvSpPr txBox="1"/>
          <p:nvPr>
            <p:ph idx="1" type="body"/>
          </p:nvPr>
        </p:nvSpPr>
        <p:spPr>
          <a:xfrm>
            <a:off x="311700" y="114010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pt-BR"/>
              <a:t>Concatenando Arrays</a:t>
            </a:r>
            <a:endParaRPr/>
          </a:p>
          <a:p>
            <a:pPr indent="0" lvl="0" marL="45720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a:p>
            <a:pPr indent="0" lvl="0" marL="45720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a:p>
            <a:pPr indent="0" lvl="0" marL="457200" rtl="0" algn="l">
              <a:lnSpc>
                <a:spcPct val="115000"/>
              </a:lnSpc>
              <a:spcBef>
                <a:spcPts val="0"/>
              </a:spcBef>
              <a:spcAft>
                <a:spcPts val="0"/>
              </a:spcAft>
              <a:buSzPts val="1800"/>
              <a:buNone/>
            </a:pPr>
            <a:r>
              <a:t/>
            </a:r>
            <a:endParaRPr/>
          </a:p>
          <a:p>
            <a:pPr indent="0" lvl="0" marL="457200" rtl="0" algn="l">
              <a:lnSpc>
                <a:spcPct val="115000"/>
              </a:lnSpc>
              <a:spcBef>
                <a:spcPts val="0"/>
              </a:spcBef>
              <a:spcAft>
                <a:spcPts val="0"/>
              </a:spcAft>
              <a:buSzPts val="1800"/>
              <a:buNone/>
            </a:pPr>
            <a:r>
              <a:t/>
            </a:r>
            <a:endParaRPr/>
          </a:p>
          <a:p>
            <a:pPr indent="0" lvl="0" marL="457200" rtl="0" algn="l">
              <a:lnSpc>
                <a:spcPct val="115000"/>
              </a:lnSpc>
              <a:spcBef>
                <a:spcPts val="0"/>
              </a:spcBef>
              <a:spcAft>
                <a:spcPts val="0"/>
              </a:spcAft>
              <a:buSzPts val="1800"/>
              <a:buNone/>
            </a:pPr>
            <a:r>
              <a:t/>
            </a:r>
            <a:endParaRPr sz="1600"/>
          </a:p>
          <a:p>
            <a:pPr indent="457200" lvl="0" marL="1371600" rtl="0" algn="l">
              <a:lnSpc>
                <a:spcPct val="115000"/>
              </a:lnSpc>
              <a:spcBef>
                <a:spcPts val="0"/>
              </a:spcBef>
              <a:spcAft>
                <a:spcPts val="0"/>
              </a:spcAft>
              <a:buSzPts val="1800"/>
              <a:buNone/>
            </a:pPr>
            <a:r>
              <a:t/>
            </a:r>
            <a:endParaRPr sz="2800"/>
          </a:p>
          <a:p>
            <a:pPr indent="0" lvl="0" marL="0" rtl="0" algn="l">
              <a:lnSpc>
                <a:spcPct val="115000"/>
              </a:lnSpc>
              <a:spcBef>
                <a:spcPts val="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pic>
        <p:nvPicPr>
          <p:cNvPr id="1653" name="Google Shape;1653;p253"/>
          <p:cNvPicPr preferRelativeResize="0"/>
          <p:nvPr/>
        </p:nvPicPr>
        <p:blipFill rotWithShape="1">
          <a:blip r:embed="rId4">
            <a:alphaModFix/>
          </a:blip>
          <a:srcRect b="0" l="0" r="0" t="0"/>
          <a:stretch/>
        </p:blipFill>
        <p:spPr>
          <a:xfrm>
            <a:off x="1051300" y="2307180"/>
            <a:ext cx="7041400" cy="1082250"/>
          </a:xfrm>
          <a:prstGeom prst="rect">
            <a:avLst/>
          </a:prstGeom>
          <a:noFill/>
          <a:ln>
            <a:noFill/>
          </a:ln>
        </p:spPr>
      </p:pic>
      <p:pic>
        <p:nvPicPr>
          <p:cNvPr id="1654" name="Google Shape;1654;p253"/>
          <p:cNvPicPr preferRelativeResize="0"/>
          <p:nvPr/>
        </p:nvPicPr>
        <p:blipFill rotWithShape="1">
          <a:blip r:embed="rId5">
            <a:alphaModFix/>
          </a:blip>
          <a:srcRect b="0" l="0" r="0" t="0"/>
          <a:stretch/>
        </p:blipFill>
        <p:spPr>
          <a:xfrm>
            <a:off x="7010450" y="3681875"/>
            <a:ext cx="1082250" cy="1082250"/>
          </a:xfrm>
          <a:prstGeom prst="rect">
            <a:avLst/>
          </a:prstGeom>
          <a:noFill/>
          <a:ln>
            <a:noFill/>
          </a:ln>
        </p:spPr>
      </p:pic>
    </p:spTree>
  </p:cSld>
  <p:clrMapOvr>
    <a:masterClrMapping/>
  </p:clrMapOvr>
</p:sld>
</file>

<file path=ppt/slides/slide2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8" name="Shape 1658"/>
        <p:cNvGrpSpPr/>
        <p:nvPr/>
      </p:nvGrpSpPr>
      <p:grpSpPr>
        <a:xfrm>
          <a:off x="0" y="0"/>
          <a:ext cx="0" cy="0"/>
          <a:chOff x="0" y="0"/>
          <a:chExt cx="0" cy="0"/>
        </a:xfrm>
      </p:grpSpPr>
      <p:sp>
        <p:nvSpPr>
          <p:cNvPr id="1659" name="Google Shape;1659;p2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u="sng">
                <a:solidFill>
                  <a:schemeClr val="hlink"/>
                </a:solidFill>
                <a:hlinkClick r:id="rId3"/>
              </a:rPr>
              <a:t>Laços de Repetição</a:t>
            </a:r>
            <a:r>
              <a:rPr lang="pt-BR"/>
              <a:t> e </a:t>
            </a:r>
            <a:r>
              <a:rPr lang="pt-BR" u="sng">
                <a:solidFill>
                  <a:schemeClr val="hlink"/>
                </a:solidFill>
                <a:hlinkClick r:id="rId4"/>
              </a:rPr>
              <a:t>Condicionais</a:t>
            </a:r>
            <a:endParaRPr/>
          </a:p>
        </p:txBody>
      </p:sp>
      <p:sp>
        <p:nvSpPr>
          <p:cNvPr id="1660" name="Google Shape;1660;p254"/>
          <p:cNvSpPr txBox="1"/>
          <p:nvPr>
            <p:ph idx="1" type="body"/>
          </p:nvPr>
        </p:nvSpPr>
        <p:spPr>
          <a:xfrm>
            <a:off x="311700" y="1152475"/>
            <a:ext cx="8520600" cy="399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pt-BR"/>
              <a:t>Todas as estruturas de laços de repetição e condicionais que vimos em disciplinas passadas </a:t>
            </a:r>
            <a:r>
              <a:rPr lang="pt-BR"/>
              <a:t>funciona</a:t>
            </a:r>
            <a:r>
              <a:rPr lang="pt-BR"/>
              <a:t> em javascript. Apenas alguns exemplos de sintaxe:</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pic>
        <p:nvPicPr>
          <p:cNvPr id="1661" name="Google Shape;1661;p254"/>
          <p:cNvPicPr preferRelativeResize="0"/>
          <p:nvPr/>
        </p:nvPicPr>
        <p:blipFill rotWithShape="1">
          <a:blip r:embed="rId5">
            <a:alphaModFix/>
          </a:blip>
          <a:srcRect b="0" l="0" r="0" t="0"/>
          <a:stretch/>
        </p:blipFill>
        <p:spPr>
          <a:xfrm>
            <a:off x="311708" y="2478808"/>
            <a:ext cx="3193850" cy="941200"/>
          </a:xfrm>
          <a:prstGeom prst="rect">
            <a:avLst/>
          </a:prstGeom>
          <a:noFill/>
          <a:ln>
            <a:noFill/>
          </a:ln>
        </p:spPr>
      </p:pic>
      <p:pic>
        <p:nvPicPr>
          <p:cNvPr id="1662" name="Google Shape;1662;p254"/>
          <p:cNvPicPr preferRelativeResize="0"/>
          <p:nvPr/>
        </p:nvPicPr>
        <p:blipFill rotWithShape="1">
          <a:blip r:embed="rId6">
            <a:alphaModFix/>
          </a:blip>
          <a:srcRect b="0" l="0" r="0" t="0"/>
          <a:stretch/>
        </p:blipFill>
        <p:spPr>
          <a:xfrm>
            <a:off x="1259118" y="3829781"/>
            <a:ext cx="6625779" cy="861775"/>
          </a:xfrm>
          <a:prstGeom prst="rect">
            <a:avLst/>
          </a:prstGeom>
          <a:noFill/>
          <a:ln>
            <a:noFill/>
          </a:ln>
        </p:spPr>
      </p:pic>
      <p:pic>
        <p:nvPicPr>
          <p:cNvPr id="1663" name="Google Shape;1663;p254"/>
          <p:cNvPicPr preferRelativeResize="0"/>
          <p:nvPr/>
        </p:nvPicPr>
        <p:blipFill rotWithShape="1">
          <a:blip r:embed="rId7">
            <a:alphaModFix/>
          </a:blip>
          <a:srcRect b="0" l="0" r="0" t="0"/>
          <a:stretch/>
        </p:blipFill>
        <p:spPr>
          <a:xfrm>
            <a:off x="4921450" y="2478800"/>
            <a:ext cx="3407793" cy="941200"/>
          </a:xfrm>
          <a:prstGeom prst="rect">
            <a:avLst/>
          </a:prstGeom>
          <a:noFill/>
          <a:ln>
            <a:noFill/>
          </a:ln>
        </p:spPr>
      </p:pic>
    </p:spTree>
  </p:cSld>
  <p:clrMapOvr>
    <a:masterClrMapping/>
  </p:clrMapOvr>
</p:sld>
</file>

<file path=ppt/slides/slide2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7" name="Shape 1667"/>
        <p:cNvGrpSpPr/>
        <p:nvPr/>
      </p:nvGrpSpPr>
      <p:grpSpPr>
        <a:xfrm>
          <a:off x="0" y="0"/>
          <a:ext cx="0" cy="0"/>
          <a:chOff x="0" y="0"/>
          <a:chExt cx="0" cy="0"/>
        </a:xfrm>
      </p:grpSpPr>
      <p:sp>
        <p:nvSpPr>
          <p:cNvPr id="1668" name="Google Shape;1668;p2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u="sng">
                <a:solidFill>
                  <a:schemeClr val="hlink"/>
                </a:solidFill>
                <a:hlinkClick r:id="rId3"/>
              </a:rPr>
              <a:t>Funções Temporais</a:t>
            </a:r>
            <a:endParaRPr/>
          </a:p>
        </p:txBody>
      </p:sp>
      <p:sp>
        <p:nvSpPr>
          <p:cNvPr id="1669" name="Google Shape;1669;p25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pt-BR"/>
              <a:t>Em JavaScript, podemos criar um timer para executar um trecho de código após um certo tempo, ou ainda executar algo de tempos em tempos.</a:t>
            </a:r>
            <a:endParaRPr/>
          </a:p>
          <a:p>
            <a:pPr indent="0" lvl="0" marL="0" rtl="0" algn="l">
              <a:lnSpc>
                <a:spcPct val="115000"/>
              </a:lnSpc>
              <a:spcBef>
                <a:spcPts val="1600"/>
              </a:spcBef>
              <a:spcAft>
                <a:spcPts val="0"/>
              </a:spcAft>
              <a:buSzPts val="1800"/>
              <a:buNone/>
            </a:pPr>
            <a:r>
              <a:rPr lang="pt-BR"/>
              <a:t>A função </a:t>
            </a:r>
            <a:r>
              <a:rPr b="1" lang="pt-BR"/>
              <a:t>setTimeout</a:t>
            </a:r>
            <a:r>
              <a:rPr lang="pt-BR"/>
              <a:t> permite que agendemos alguma função para execução no futuro e recebe o nome da função a ser executada e o número de milissegundos a esperar:</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1600"/>
              </a:spcAft>
              <a:buSzPts val="1800"/>
              <a:buNone/>
            </a:pPr>
            <a:r>
              <a:t/>
            </a:r>
            <a:endParaRPr/>
          </a:p>
        </p:txBody>
      </p:sp>
      <p:pic>
        <p:nvPicPr>
          <p:cNvPr id="1670" name="Google Shape;1670;p255"/>
          <p:cNvPicPr preferRelativeResize="0"/>
          <p:nvPr/>
        </p:nvPicPr>
        <p:blipFill rotWithShape="1">
          <a:blip r:embed="rId4">
            <a:alphaModFix/>
          </a:blip>
          <a:srcRect b="0" l="0" r="0" t="0"/>
          <a:stretch/>
        </p:blipFill>
        <p:spPr>
          <a:xfrm>
            <a:off x="2778625" y="3038525"/>
            <a:ext cx="3586750" cy="1530350"/>
          </a:xfrm>
          <a:prstGeom prst="rect">
            <a:avLst/>
          </a:prstGeom>
          <a:noFill/>
          <a:ln>
            <a:noFill/>
          </a:ln>
        </p:spPr>
      </p:pic>
    </p:spTree>
  </p:cSld>
  <p:clrMapOvr>
    <a:masterClrMapping/>
  </p:clrMapOvr>
</p:sld>
</file>

<file path=ppt/slides/slide2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4" name="Shape 1674"/>
        <p:cNvGrpSpPr/>
        <p:nvPr/>
      </p:nvGrpSpPr>
      <p:grpSpPr>
        <a:xfrm>
          <a:off x="0" y="0"/>
          <a:ext cx="0" cy="0"/>
          <a:chOff x="0" y="0"/>
          <a:chExt cx="0" cy="0"/>
        </a:xfrm>
      </p:grpSpPr>
      <p:sp>
        <p:nvSpPr>
          <p:cNvPr id="1675" name="Google Shape;1675;p2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u="sng">
                <a:solidFill>
                  <a:schemeClr val="hlink"/>
                </a:solidFill>
                <a:hlinkClick r:id="rId3"/>
              </a:rPr>
              <a:t>Funções Temporais</a:t>
            </a:r>
            <a:endParaRPr/>
          </a:p>
        </p:txBody>
      </p:sp>
      <p:sp>
        <p:nvSpPr>
          <p:cNvPr id="1676" name="Google Shape;1676;p25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pt-BR"/>
              <a:t>Se for um código recorrente, podemos usar o setInterval que recebe os mesmos argumentos mas executa a função indefinidamente de tempos em tempos:</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pt-BR"/>
              <a:t>É uma função útil para, por exemplo, implementar um banner rotativo, apresentado no exercício à seguir.</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1600"/>
              </a:spcAft>
              <a:buSzPts val="1800"/>
              <a:buNone/>
            </a:pPr>
            <a:r>
              <a:t/>
            </a:r>
            <a:endParaRPr/>
          </a:p>
        </p:txBody>
      </p:sp>
      <p:pic>
        <p:nvPicPr>
          <p:cNvPr id="1677" name="Google Shape;1677;p256"/>
          <p:cNvPicPr preferRelativeResize="0"/>
          <p:nvPr/>
        </p:nvPicPr>
        <p:blipFill rotWithShape="1">
          <a:blip r:embed="rId4">
            <a:alphaModFix/>
          </a:blip>
          <a:srcRect b="0" l="0" r="0" t="0"/>
          <a:stretch/>
        </p:blipFill>
        <p:spPr>
          <a:xfrm>
            <a:off x="1970300" y="2035287"/>
            <a:ext cx="3941625" cy="1650775"/>
          </a:xfrm>
          <a:prstGeom prst="rect">
            <a:avLst/>
          </a:prstGeom>
          <a:noFill/>
          <a:ln>
            <a:noFill/>
          </a:ln>
        </p:spPr>
      </p:pic>
    </p:spTree>
  </p:cSld>
  <p:clrMapOvr>
    <a:masterClrMapping/>
  </p:clrMapOvr>
</p:sld>
</file>

<file path=ppt/slides/slide2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1" name="Shape 1681"/>
        <p:cNvGrpSpPr/>
        <p:nvPr/>
      </p:nvGrpSpPr>
      <p:grpSpPr>
        <a:xfrm>
          <a:off x="0" y="0"/>
          <a:ext cx="0" cy="0"/>
          <a:chOff x="0" y="0"/>
          <a:chExt cx="0" cy="0"/>
        </a:xfrm>
      </p:grpSpPr>
      <p:sp>
        <p:nvSpPr>
          <p:cNvPr id="1682" name="Google Shape;1682;p2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Desestruturação no JavaScript</a:t>
            </a:r>
            <a:endParaRPr/>
          </a:p>
        </p:txBody>
      </p:sp>
      <p:sp>
        <p:nvSpPr>
          <p:cNvPr id="1683" name="Google Shape;1683;p25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pt-BR"/>
              <a:t>Desestruturação consiste em você extrair do objeto apenas as propriedades que precisa. Muito útil para objetos que possuem muitas propriedades.</a:t>
            </a:r>
            <a:endParaRPr/>
          </a:p>
        </p:txBody>
      </p:sp>
      <p:pic>
        <p:nvPicPr>
          <p:cNvPr id="1684" name="Google Shape;1684;p257"/>
          <p:cNvPicPr preferRelativeResize="0"/>
          <p:nvPr/>
        </p:nvPicPr>
        <p:blipFill rotWithShape="1">
          <a:blip r:embed="rId3">
            <a:alphaModFix/>
          </a:blip>
          <a:srcRect b="0" l="0" r="0" t="0"/>
          <a:stretch/>
        </p:blipFill>
        <p:spPr>
          <a:xfrm>
            <a:off x="7010450" y="3681875"/>
            <a:ext cx="1082250" cy="1082250"/>
          </a:xfrm>
          <a:prstGeom prst="rect">
            <a:avLst/>
          </a:prstGeom>
          <a:noFill/>
          <a:ln>
            <a:noFill/>
          </a:ln>
        </p:spPr>
      </p:pic>
      <p:pic>
        <p:nvPicPr>
          <p:cNvPr id="1685" name="Google Shape;1685;p257"/>
          <p:cNvPicPr preferRelativeResize="0"/>
          <p:nvPr/>
        </p:nvPicPr>
        <p:blipFill rotWithShape="1">
          <a:blip r:embed="rId4">
            <a:alphaModFix/>
          </a:blip>
          <a:srcRect b="0" l="0" r="0" t="0"/>
          <a:stretch/>
        </p:blipFill>
        <p:spPr>
          <a:xfrm>
            <a:off x="813129" y="2403400"/>
            <a:ext cx="4417125" cy="1661150"/>
          </a:xfrm>
          <a:prstGeom prst="rect">
            <a:avLst/>
          </a:prstGeom>
          <a:noFill/>
          <a:ln>
            <a:noFill/>
          </a:ln>
        </p:spPr>
      </p:pic>
    </p:spTree>
  </p:cSld>
  <p:clrMapOvr>
    <a:masterClrMapping/>
  </p:clrMapOvr>
</p:sld>
</file>

<file path=ppt/slides/slide2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9" name="Shape 1689"/>
        <p:cNvGrpSpPr/>
        <p:nvPr/>
      </p:nvGrpSpPr>
      <p:grpSpPr>
        <a:xfrm>
          <a:off x="0" y="0"/>
          <a:ext cx="0" cy="0"/>
          <a:chOff x="0" y="0"/>
          <a:chExt cx="0" cy="0"/>
        </a:xfrm>
      </p:grpSpPr>
      <p:sp>
        <p:nvSpPr>
          <p:cNvPr id="1690" name="Google Shape;1690;p25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Desestruturação no JavaScript</a:t>
            </a:r>
            <a:endParaRPr/>
          </a:p>
        </p:txBody>
      </p:sp>
      <p:sp>
        <p:nvSpPr>
          <p:cNvPr id="1691" name="Google Shape;1691;p25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pt-BR"/>
              <a:t>Funciona também com arrays, porém como o array utiliza [ ] a desestruturação fica dessa maneira:</a:t>
            </a:r>
            <a:endParaRPr/>
          </a:p>
        </p:txBody>
      </p:sp>
      <p:pic>
        <p:nvPicPr>
          <p:cNvPr id="1692" name="Google Shape;1692;p258"/>
          <p:cNvPicPr preferRelativeResize="0"/>
          <p:nvPr/>
        </p:nvPicPr>
        <p:blipFill rotWithShape="1">
          <a:blip r:embed="rId3">
            <a:alphaModFix/>
          </a:blip>
          <a:srcRect b="0" l="0" r="0" t="0"/>
          <a:stretch/>
        </p:blipFill>
        <p:spPr>
          <a:xfrm>
            <a:off x="7010450" y="3681875"/>
            <a:ext cx="1082250" cy="1082250"/>
          </a:xfrm>
          <a:prstGeom prst="rect">
            <a:avLst/>
          </a:prstGeom>
          <a:noFill/>
          <a:ln>
            <a:noFill/>
          </a:ln>
        </p:spPr>
      </p:pic>
      <p:pic>
        <p:nvPicPr>
          <p:cNvPr id="1693" name="Google Shape;1693;p258"/>
          <p:cNvPicPr preferRelativeResize="0"/>
          <p:nvPr/>
        </p:nvPicPr>
        <p:blipFill rotWithShape="1">
          <a:blip r:embed="rId4">
            <a:alphaModFix/>
          </a:blip>
          <a:srcRect b="0" l="0" r="0" t="0"/>
          <a:stretch/>
        </p:blipFill>
        <p:spPr>
          <a:xfrm>
            <a:off x="400275" y="2158975"/>
            <a:ext cx="4486675" cy="825550"/>
          </a:xfrm>
          <a:prstGeom prst="rect">
            <a:avLst/>
          </a:prstGeom>
          <a:noFill/>
          <a:ln>
            <a:noFill/>
          </a:ln>
        </p:spPr>
      </p:pic>
      <p:pic>
        <p:nvPicPr>
          <p:cNvPr id="1694" name="Google Shape;1694;p258"/>
          <p:cNvPicPr preferRelativeResize="0"/>
          <p:nvPr/>
        </p:nvPicPr>
        <p:blipFill rotWithShape="1">
          <a:blip r:embed="rId5">
            <a:alphaModFix/>
          </a:blip>
          <a:srcRect b="0" l="0" r="0" t="0"/>
          <a:stretch/>
        </p:blipFill>
        <p:spPr>
          <a:xfrm>
            <a:off x="1317425" y="3519875"/>
            <a:ext cx="4369750" cy="733725"/>
          </a:xfrm>
          <a:prstGeom prst="rect">
            <a:avLst/>
          </a:prstGeom>
          <a:noFill/>
          <a:ln>
            <a:noFill/>
          </a:ln>
        </p:spPr>
      </p:pic>
    </p:spTree>
  </p:cSld>
  <p:clrMapOvr>
    <a:masterClrMapping/>
  </p:clrMapOvr>
</p:sld>
</file>

<file path=ppt/slides/slide2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8" name="Shape 1698"/>
        <p:cNvGrpSpPr/>
        <p:nvPr/>
      </p:nvGrpSpPr>
      <p:grpSpPr>
        <a:xfrm>
          <a:off x="0" y="0"/>
          <a:ext cx="0" cy="0"/>
          <a:chOff x="0" y="0"/>
          <a:chExt cx="0" cy="0"/>
        </a:xfrm>
      </p:grpSpPr>
      <p:sp>
        <p:nvSpPr>
          <p:cNvPr id="1699" name="Google Shape;1699;p25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Spread &amp; Rest Operator...</a:t>
            </a:r>
            <a:endParaRPr/>
          </a:p>
        </p:txBody>
      </p:sp>
      <p:sp>
        <p:nvSpPr>
          <p:cNvPr id="1700" name="Google Shape;1700;p25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pt-BR"/>
              <a:t>Ambos são bem parecidos e podem gerar muita confusão porém, existem suas diferenças. Spread tem a ideia de “espalhar” os dados, enquanto o Rest tem a ideia de “pegar o resto dos dados”. Este operador é muito útil para manipulação de Arrays, Objetos e também na implementação de funções mais dinâmicas.</a:t>
            </a:r>
            <a:endParaRPr/>
          </a:p>
          <a:p>
            <a:pPr indent="0" lvl="0" marL="0" rtl="0" algn="l">
              <a:lnSpc>
                <a:spcPct val="115000"/>
              </a:lnSpc>
              <a:spcBef>
                <a:spcPts val="1200"/>
              </a:spcBef>
              <a:spcAft>
                <a:spcPts val="1200"/>
              </a:spcAft>
              <a:buSzPts val="1800"/>
              <a:buNone/>
            </a:pPr>
            <a:r>
              <a:rPr lang="pt-BR"/>
              <a:t> ...Spread</a:t>
            </a:r>
            <a:endParaRPr/>
          </a:p>
        </p:txBody>
      </p:sp>
      <p:pic>
        <p:nvPicPr>
          <p:cNvPr id="1701" name="Google Shape;1701;p259"/>
          <p:cNvPicPr preferRelativeResize="0"/>
          <p:nvPr/>
        </p:nvPicPr>
        <p:blipFill rotWithShape="1">
          <a:blip r:embed="rId3">
            <a:alphaModFix/>
          </a:blip>
          <a:srcRect b="0" l="0" r="0" t="0"/>
          <a:stretch/>
        </p:blipFill>
        <p:spPr>
          <a:xfrm>
            <a:off x="7010450" y="3681875"/>
            <a:ext cx="1082250" cy="1082250"/>
          </a:xfrm>
          <a:prstGeom prst="rect">
            <a:avLst/>
          </a:prstGeom>
          <a:noFill/>
          <a:ln>
            <a:noFill/>
          </a:ln>
        </p:spPr>
      </p:pic>
      <p:pic>
        <p:nvPicPr>
          <p:cNvPr id="1702" name="Google Shape;1702;p259"/>
          <p:cNvPicPr preferRelativeResize="0"/>
          <p:nvPr/>
        </p:nvPicPr>
        <p:blipFill rotWithShape="1">
          <a:blip r:embed="rId4">
            <a:alphaModFix/>
          </a:blip>
          <a:srcRect b="0" l="0" r="0" t="0"/>
          <a:stretch/>
        </p:blipFill>
        <p:spPr>
          <a:xfrm>
            <a:off x="311700" y="3098875"/>
            <a:ext cx="5975250" cy="930000"/>
          </a:xfrm>
          <a:prstGeom prst="rect">
            <a:avLst/>
          </a:prstGeom>
          <a:noFill/>
          <a:ln>
            <a:noFill/>
          </a:ln>
        </p:spPr>
      </p:pic>
    </p:spTree>
  </p:cSld>
  <p:clrMapOvr>
    <a:masterClrMapping/>
  </p:clrMapOvr>
</p:sld>
</file>

<file path=ppt/slides/slide2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6" name="Shape 1706"/>
        <p:cNvGrpSpPr/>
        <p:nvPr/>
      </p:nvGrpSpPr>
      <p:grpSpPr>
        <a:xfrm>
          <a:off x="0" y="0"/>
          <a:ext cx="0" cy="0"/>
          <a:chOff x="0" y="0"/>
          <a:chExt cx="0" cy="0"/>
        </a:xfrm>
      </p:grpSpPr>
      <p:sp>
        <p:nvSpPr>
          <p:cNvPr id="1707" name="Google Shape;1707;p26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Spread &amp; Rest Operator...</a:t>
            </a:r>
            <a:endParaRPr/>
          </a:p>
        </p:txBody>
      </p:sp>
      <p:sp>
        <p:nvSpPr>
          <p:cNvPr id="1708" name="Google Shape;1708;p26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pt-BR"/>
              <a:t>...Rest</a:t>
            </a:r>
            <a:endParaRPr/>
          </a:p>
        </p:txBody>
      </p:sp>
      <p:pic>
        <p:nvPicPr>
          <p:cNvPr id="1709" name="Google Shape;1709;p260"/>
          <p:cNvPicPr preferRelativeResize="0"/>
          <p:nvPr/>
        </p:nvPicPr>
        <p:blipFill rotWithShape="1">
          <a:blip r:embed="rId3">
            <a:alphaModFix/>
          </a:blip>
          <a:srcRect b="0" l="0" r="0" t="0"/>
          <a:stretch/>
        </p:blipFill>
        <p:spPr>
          <a:xfrm>
            <a:off x="7010450" y="3681875"/>
            <a:ext cx="1082250" cy="1082250"/>
          </a:xfrm>
          <a:prstGeom prst="rect">
            <a:avLst/>
          </a:prstGeom>
          <a:noFill/>
          <a:ln>
            <a:noFill/>
          </a:ln>
        </p:spPr>
      </p:pic>
      <p:pic>
        <p:nvPicPr>
          <p:cNvPr id="1710" name="Google Shape;1710;p260"/>
          <p:cNvPicPr preferRelativeResize="0"/>
          <p:nvPr/>
        </p:nvPicPr>
        <p:blipFill rotWithShape="1">
          <a:blip r:embed="rId4">
            <a:alphaModFix/>
          </a:blip>
          <a:srcRect b="0" l="0" r="0" t="0"/>
          <a:stretch/>
        </p:blipFill>
        <p:spPr>
          <a:xfrm>
            <a:off x="311700" y="1839488"/>
            <a:ext cx="6526700" cy="1464525"/>
          </a:xfrm>
          <a:prstGeom prst="rect">
            <a:avLst/>
          </a:prstGeom>
          <a:noFill/>
          <a:ln>
            <a:noFill/>
          </a:ln>
        </p:spPr>
      </p:pic>
    </p:spTree>
  </p:cSld>
  <p:clrMapOvr>
    <a:masterClrMapping/>
  </p:clrMapOvr>
</p:sld>
</file>

<file path=ppt/slides/slide2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4" name="Shape 1714"/>
        <p:cNvGrpSpPr/>
        <p:nvPr/>
      </p:nvGrpSpPr>
      <p:grpSpPr>
        <a:xfrm>
          <a:off x="0" y="0"/>
          <a:ext cx="0" cy="0"/>
          <a:chOff x="0" y="0"/>
          <a:chExt cx="0" cy="0"/>
        </a:xfrm>
      </p:grpSpPr>
      <p:sp>
        <p:nvSpPr>
          <p:cNvPr id="1715" name="Google Shape;1715;p26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Spread &amp; Rest Operator...</a:t>
            </a:r>
            <a:endParaRPr/>
          </a:p>
        </p:txBody>
      </p:sp>
      <p:sp>
        <p:nvSpPr>
          <p:cNvPr id="1716" name="Google Shape;1716;p26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pt-BR"/>
              <a:t>Aplicação em objetos ...Spread</a:t>
            </a:r>
            <a:endParaRPr/>
          </a:p>
        </p:txBody>
      </p:sp>
      <p:pic>
        <p:nvPicPr>
          <p:cNvPr id="1717" name="Google Shape;1717;p261"/>
          <p:cNvPicPr preferRelativeResize="0"/>
          <p:nvPr/>
        </p:nvPicPr>
        <p:blipFill rotWithShape="1">
          <a:blip r:embed="rId3">
            <a:alphaModFix/>
          </a:blip>
          <a:srcRect b="0" l="0" r="0" t="0"/>
          <a:stretch/>
        </p:blipFill>
        <p:spPr>
          <a:xfrm>
            <a:off x="7010450" y="3681875"/>
            <a:ext cx="1082250" cy="1082250"/>
          </a:xfrm>
          <a:prstGeom prst="rect">
            <a:avLst/>
          </a:prstGeom>
          <a:noFill/>
          <a:ln>
            <a:noFill/>
          </a:ln>
        </p:spPr>
      </p:pic>
      <p:pic>
        <p:nvPicPr>
          <p:cNvPr id="1718" name="Google Shape;1718;p261"/>
          <p:cNvPicPr preferRelativeResize="0"/>
          <p:nvPr/>
        </p:nvPicPr>
        <p:blipFill rotWithShape="1">
          <a:blip r:embed="rId4">
            <a:alphaModFix/>
          </a:blip>
          <a:srcRect b="0" l="0" r="0" t="0"/>
          <a:stretch/>
        </p:blipFill>
        <p:spPr>
          <a:xfrm>
            <a:off x="2791537" y="1813875"/>
            <a:ext cx="3560925" cy="30122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HTML - Tag &lt;body&gt;</a:t>
            </a:r>
            <a:endParaRPr/>
          </a:p>
        </p:txBody>
      </p:sp>
      <p:sp>
        <p:nvSpPr>
          <p:cNvPr id="242" name="Google Shape;242;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115000"/>
              </a:lnSpc>
              <a:spcBef>
                <a:spcPts val="0"/>
              </a:spcBef>
              <a:spcAft>
                <a:spcPts val="0"/>
              </a:spcAft>
              <a:buSzPts val="1800"/>
              <a:buChar char="●"/>
            </a:pPr>
            <a:r>
              <a:rPr lang="pt-BR"/>
              <a:t>Essa tag é responsável por todo o conteúdo exibido pelo navegador.</a:t>
            </a:r>
            <a:endParaRPr/>
          </a:p>
          <a:p>
            <a:pPr indent="-342900" lvl="0" marL="457200" rtl="0" algn="l">
              <a:lnSpc>
                <a:spcPct val="115000"/>
              </a:lnSpc>
              <a:spcBef>
                <a:spcPts val="0"/>
              </a:spcBef>
              <a:spcAft>
                <a:spcPts val="0"/>
              </a:spcAft>
              <a:buSzPts val="1800"/>
              <a:buChar char="●"/>
            </a:pPr>
            <a:r>
              <a:rPr lang="pt-BR"/>
              <a:t>É necessário que o &lt;body&gt; tenha pelo menos um elemento filho, ou seja, uma ou mais tags HTML em seu escopo.</a:t>
            </a:r>
            <a:endParaRPr/>
          </a:p>
          <a:p>
            <a:pPr indent="0" lvl="0" marL="457200" rtl="0" algn="l">
              <a:lnSpc>
                <a:spcPct val="115000"/>
              </a:lnSpc>
              <a:spcBef>
                <a:spcPts val="1200"/>
              </a:spcBef>
              <a:spcAft>
                <a:spcPts val="0"/>
              </a:spcAft>
              <a:buSzPts val="1800"/>
              <a:buNone/>
            </a:pPr>
            <a:r>
              <a:rPr lang="pt-BR"/>
              <a:t>Exemplo:</a:t>
            </a:r>
            <a:endParaRPr/>
          </a:p>
          <a:p>
            <a:pPr indent="0" lvl="0" marL="457200" rtl="0" algn="l">
              <a:lnSpc>
                <a:spcPct val="115000"/>
              </a:lnSpc>
              <a:spcBef>
                <a:spcPts val="1600"/>
              </a:spcBef>
              <a:spcAft>
                <a:spcPts val="0"/>
              </a:spcAft>
              <a:buClr>
                <a:schemeClr val="dk1"/>
              </a:buClr>
              <a:buSzPts val="1100"/>
              <a:buFont typeface="Arial"/>
              <a:buNone/>
            </a:pPr>
            <a:r>
              <a:rPr lang="pt-BR">
                <a:solidFill>
                  <a:srgbClr val="0000CD"/>
                </a:solidFill>
              </a:rPr>
              <a:t>&lt;</a:t>
            </a:r>
            <a:r>
              <a:rPr lang="pt-BR">
                <a:solidFill>
                  <a:srgbClr val="A52A2A"/>
                </a:solidFill>
              </a:rPr>
              <a:t>body</a:t>
            </a:r>
            <a:r>
              <a:rPr lang="pt-BR">
                <a:solidFill>
                  <a:srgbClr val="0000CD"/>
                </a:solidFill>
              </a:rPr>
              <a:t>&gt;</a:t>
            </a:r>
            <a:endParaRPr>
              <a:solidFill>
                <a:schemeClr val="dk1"/>
              </a:solidFill>
            </a:endParaRPr>
          </a:p>
          <a:p>
            <a:pPr indent="457200" lvl="0" marL="457200" rtl="0" algn="l">
              <a:lnSpc>
                <a:spcPct val="115000"/>
              </a:lnSpc>
              <a:spcBef>
                <a:spcPts val="1600"/>
              </a:spcBef>
              <a:spcAft>
                <a:spcPts val="0"/>
              </a:spcAft>
              <a:buClr>
                <a:schemeClr val="dk1"/>
              </a:buClr>
              <a:buSzPts val="1100"/>
              <a:buFont typeface="Arial"/>
              <a:buNone/>
            </a:pPr>
            <a:r>
              <a:rPr lang="pt-BR">
                <a:solidFill>
                  <a:srgbClr val="0000CD"/>
                </a:solidFill>
              </a:rPr>
              <a:t>&lt;</a:t>
            </a:r>
            <a:r>
              <a:rPr lang="pt-BR">
                <a:solidFill>
                  <a:srgbClr val="A52A2A"/>
                </a:solidFill>
              </a:rPr>
              <a:t>h1</a:t>
            </a:r>
            <a:r>
              <a:rPr lang="pt-BR">
                <a:solidFill>
                  <a:srgbClr val="0000CD"/>
                </a:solidFill>
              </a:rPr>
              <a:t>&gt;</a:t>
            </a:r>
            <a:r>
              <a:rPr lang="pt-BR">
                <a:solidFill>
                  <a:schemeClr val="dk1"/>
                </a:solidFill>
                <a:highlight>
                  <a:schemeClr val="lt1"/>
                </a:highlight>
              </a:rPr>
              <a:t>Título Qualquer</a:t>
            </a:r>
            <a:r>
              <a:rPr lang="pt-BR">
                <a:solidFill>
                  <a:srgbClr val="0000CD"/>
                </a:solidFill>
              </a:rPr>
              <a:t>&lt;</a:t>
            </a:r>
            <a:r>
              <a:rPr lang="pt-BR">
                <a:solidFill>
                  <a:srgbClr val="A52A2A"/>
                </a:solidFill>
              </a:rPr>
              <a:t>/h1</a:t>
            </a:r>
            <a:r>
              <a:rPr lang="pt-BR">
                <a:solidFill>
                  <a:srgbClr val="0000CD"/>
                </a:solidFill>
              </a:rPr>
              <a:t>&gt;</a:t>
            </a:r>
            <a:endParaRPr>
              <a:solidFill>
                <a:srgbClr val="0000CD"/>
              </a:solidFill>
            </a:endParaRPr>
          </a:p>
          <a:p>
            <a:pPr indent="457200" lvl="0" marL="457200" rtl="0" algn="l">
              <a:lnSpc>
                <a:spcPct val="115000"/>
              </a:lnSpc>
              <a:spcBef>
                <a:spcPts val="1600"/>
              </a:spcBef>
              <a:spcAft>
                <a:spcPts val="0"/>
              </a:spcAft>
              <a:buClr>
                <a:schemeClr val="dk1"/>
              </a:buClr>
              <a:buSzPts val="1100"/>
              <a:buFont typeface="Arial"/>
              <a:buNone/>
            </a:pPr>
            <a:r>
              <a:rPr lang="pt-BR">
                <a:solidFill>
                  <a:srgbClr val="0000CD"/>
                </a:solidFill>
              </a:rPr>
              <a:t>&lt;</a:t>
            </a:r>
            <a:r>
              <a:rPr lang="pt-BR">
                <a:solidFill>
                  <a:srgbClr val="A52A2A"/>
                </a:solidFill>
              </a:rPr>
              <a:t>p</a:t>
            </a:r>
            <a:r>
              <a:rPr lang="pt-BR">
                <a:solidFill>
                  <a:srgbClr val="0000CD"/>
                </a:solidFill>
              </a:rPr>
              <a:t>&gt;</a:t>
            </a:r>
            <a:r>
              <a:rPr lang="pt-BR">
                <a:solidFill>
                  <a:schemeClr val="dk1"/>
                </a:solidFill>
                <a:highlight>
                  <a:schemeClr val="lt1"/>
                </a:highlight>
              </a:rPr>
              <a:t>Primeiro parágrafo.</a:t>
            </a:r>
            <a:r>
              <a:rPr lang="pt-BR">
                <a:solidFill>
                  <a:srgbClr val="0000CD"/>
                </a:solidFill>
              </a:rPr>
              <a:t>&lt;</a:t>
            </a:r>
            <a:r>
              <a:rPr lang="pt-BR">
                <a:solidFill>
                  <a:srgbClr val="A52A2A"/>
                </a:solidFill>
              </a:rPr>
              <a:t>/p</a:t>
            </a:r>
            <a:r>
              <a:rPr lang="pt-BR">
                <a:solidFill>
                  <a:srgbClr val="0000CD"/>
                </a:solidFill>
              </a:rPr>
              <a:t>&gt;</a:t>
            </a:r>
            <a:endParaRPr>
              <a:solidFill>
                <a:schemeClr val="dk1"/>
              </a:solidFill>
            </a:endParaRPr>
          </a:p>
          <a:p>
            <a:pPr indent="0" lvl="0" marL="457200" rtl="0" algn="l">
              <a:lnSpc>
                <a:spcPct val="115000"/>
              </a:lnSpc>
              <a:spcBef>
                <a:spcPts val="1600"/>
              </a:spcBef>
              <a:spcAft>
                <a:spcPts val="1600"/>
              </a:spcAft>
              <a:buClr>
                <a:schemeClr val="dk1"/>
              </a:buClr>
              <a:buSzPts val="1800"/>
              <a:buFont typeface="Arial"/>
              <a:buNone/>
            </a:pPr>
            <a:r>
              <a:rPr lang="pt-BR">
                <a:solidFill>
                  <a:srgbClr val="0000CD"/>
                </a:solidFill>
              </a:rPr>
              <a:t>&lt;</a:t>
            </a:r>
            <a:r>
              <a:rPr lang="pt-BR">
                <a:solidFill>
                  <a:srgbClr val="A52A2A"/>
                </a:solidFill>
              </a:rPr>
              <a:t>/body</a:t>
            </a:r>
            <a:r>
              <a:rPr lang="pt-BR">
                <a:solidFill>
                  <a:srgbClr val="0000CD"/>
                </a:solidFill>
              </a:rPr>
              <a:t>&gt;</a:t>
            </a:r>
            <a:endParaRPr/>
          </a:p>
        </p:txBody>
      </p:sp>
      <p:sp>
        <p:nvSpPr>
          <p:cNvPr id="243" name="Google Shape;243;p37"/>
          <p:cNvSpPr txBox="1"/>
          <p:nvPr/>
        </p:nvSpPr>
        <p:spPr>
          <a:xfrm>
            <a:off x="1772350" y="2571750"/>
            <a:ext cx="21813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pt-BR" sz="1600" u="none" cap="none" strike="noStrike">
                <a:solidFill>
                  <a:srgbClr val="000000"/>
                </a:solidFill>
                <a:latin typeface="Arial"/>
                <a:ea typeface="Arial"/>
                <a:cs typeface="Arial"/>
                <a:sym typeface="Arial"/>
              </a:rPr>
              <a:t>=&gt; Elemento pai</a:t>
            </a:r>
            <a:endParaRPr b="0" i="0" sz="1600" u="none" cap="none" strike="noStrike">
              <a:solidFill>
                <a:srgbClr val="000000"/>
              </a:solidFill>
              <a:latin typeface="Arial"/>
              <a:ea typeface="Arial"/>
              <a:cs typeface="Arial"/>
              <a:sym typeface="Arial"/>
            </a:endParaRPr>
          </a:p>
        </p:txBody>
      </p:sp>
      <p:sp>
        <p:nvSpPr>
          <p:cNvPr id="244" name="Google Shape;244;p37"/>
          <p:cNvSpPr txBox="1"/>
          <p:nvPr/>
        </p:nvSpPr>
        <p:spPr>
          <a:xfrm>
            <a:off x="4127200" y="3048900"/>
            <a:ext cx="28011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pt-BR" sz="1600" u="none" cap="none" strike="noStrike">
                <a:solidFill>
                  <a:srgbClr val="000000"/>
                </a:solidFill>
                <a:latin typeface="Arial"/>
                <a:ea typeface="Arial"/>
                <a:cs typeface="Arial"/>
                <a:sym typeface="Arial"/>
              </a:rPr>
              <a:t>=&gt; Elemento filho de body</a:t>
            </a:r>
            <a:endParaRPr b="0" i="0" sz="1600" u="none" cap="none" strike="noStrike">
              <a:solidFill>
                <a:srgbClr val="000000"/>
              </a:solidFill>
              <a:latin typeface="Arial"/>
              <a:ea typeface="Arial"/>
              <a:cs typeface="Arial"/>
              <a:sym typeface="Arial"/>
            </a:endParaRPr>
          </a:p>
        </p:txBody>
      </p:sp>
      <p:sp>
        <p:nvSpPr>
          <p:cNvPr id="245" name="Google Shape;245;p37"/>
          <p:cNvSpPr txBox="1"/>
          <p:nvPr/>
        </p:nvSpPr>
        <p:spPr>
          <a:xfrm>
            <a:off x="4189150" y="3480000"/>
            <a:ext cx="25656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pt-BR" sz="1600" u="none" cap="none" strike="noStrike">
                <a:solidFill>
                  <a:srgbClr val="000000"/>
                </a:solidFill>
                <a:latin typeface="Arial"/>
                <a:ea typeface="Arial"/>
                <a:cs typeface="Arial"/>
                <a:sym typeface="Arial"/>
              </a:rPr>
              <a:t>=&gt; Elemento filho de body</a:t>
            </a:r>
            <a:endParaRPr b="0" i="0" sz="16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2" name="Shape 1722"/>
        <p:cNvGrpSpPr/>
        <p:nvPr/>
      </p:nvGrpSpPr>
      <p:grpSpPr>
        <a:xfrm>
          <a:off x="0" y="0"/>
          <a:ext cx="0" cy="0"/>
          <a:chOff x="0" y="0"/>
          <a:chExt cx="0" cy="0"/>
        </a:xfrm>
      </p:grpSpPr>
      <p:sp>
        <p:nvSpPr>
          <p:cNvPr id="1723" name="Google Shape;1723;p26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Spread &amp; Rest Operator...</a:t>
            </a:r>
            <a:endParaRPr/>
          </a:p>
        </p:txBody>
      </p:sp>
      <p:sp>
        <p:nvSpPr>
          <p:cNvPr id="1724" name="Google Shape;1724;p26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pt-BR"/>
              <a:t>Aplicação em objetos ...Rest</a:t>
            </a:r>
            <a:endParaRPr/>
          </a:p>
        </p:txBody>
      </p:sp>
      <p:pic>
        <p:nvPicPr>
          <p:cNvPr id="1725" name="Google Shape;1725;p262"/>
          <p:cNvPicPr preferRelativeResize="0"/>
          <p:nvPr/>
        </p:nvPicPr>
        <p:blipFill rotWithShape="1">
          <a:blip r:embed="rId3">
            <a:alphaModFix/>
          </a:blip>
          <a:srcRect b="0" l="0" r="0" t="0"/>
          <a:stretch/>
        </p:blipFill>
        <p:spPr>
          <a:xfrm>
            <a:off x="7010450" y="3681875"/>
            <a:ext cx="1082250" cy="1082250"/>
          </a:xfrm>
          <a:prstGeom prst="rect">
            <a:avLst/>
          </a:prstGeom>
          <a:noFill/>
          <a:ln>
            <a:noFill/>
          </a:ln>
        </p:spPr>
      </p:pic>
      <p:pic>
        <p:nvPicPr>
          <p:cNvPr id="1726" name="Google Shape;1726;p262"/>
          <p:cNvPicPr preferRelativeResize="0"/>
          <p:nvPr/>
        </p:nvPicPr>
        <p:blipFill rotWithShape="1">
          <a:blip r:embed="rId4">
            <a:alphaModFix/>
          </a:blip>
          <a:srcRect b="0" l="0" r="0" t="0"/>
          <a:stretch/>
        </p:blipFill>
        <p:spPr>
          <a:xfrm>
            <a:off x="2497850" y="1595175"/>
            <a:ext cx="3575200" cy="3168950"/>
          </a:xfrm>
          <a:prstGeom prst="rect">
            <a:avLst/>
          </a:prstGeom>
          <a:noFill/>
          <a:ln>
            <a:noFill/>
          </a:ln>
        </p:spPr>
      </p:pic>
    </p:spTree>
  </p:cSld>
  <p:clrMapOvr>
    <a:masterClrMapping/>
  </p:clrMapOvr>
</p:sld>
</file>

<file path=ppt/slides/slide2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0" name="Shape 1730"/>
        <p:cNvGrpSpPr/>
        <p:nvPr/>
      </p:nvGrpSpPr>
      <p:grpSpPr>
        <a:xfrm>
          <a:off x="0" y="0"/>
          <a:ext cx="0" cy="0"/>
          <a:chOff x="0" y="0"/>
          <a:chExt cx="0" cy="0"/>
        </a:xfrm>
      </p:grpSpPr>
      <p:sp>
        <p:nvSpPr>
          <p:cNvPr id="1731" name="Google Shape;1731;p26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Spread &amp; Rest Operator...</a:t>
            </a:r>
            <a:endParaRPr/>
          </a:p>
        </p:txBody>
      </p:sp>
      <p:sp>
        <p:nvSpPr>
          <p:cNvPr id="1732" name="Google Shape;1732;p26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pt-BR"/>
              <a:t>Aplicação em funções ...Spread</a:t>
            </a:r>
            <a:endParaRPr/>
          </a:p>
        </p:txBody>
      </p:sp>
      <p:pic>
        <p:nvPicPr>
          <p:cNvPr id="1733" name="Google Shape;1733;p263"/>
          <p:cNvPicPr preferRelativeResize="0"/>
          <p:nvPr/>
        </p:nvPicPr>
        <p:blipFill rotWithShape="1">
          <a:blip r:embed="rId3">
            <a:alphaModFix/>
          </a:blip>
          <a:srcRect b="0" l="0" r="0" t="0"/>
          <a:stretch/>
        </p:blipFill>
        <p:spPr>
          <a:xfrm>
            <a:off x="7010450" y="3681875"/>
            <a:ext cx="1082250" cy="1082250"/>
          </a:xfrm>
          <a:prstGeom prst="rect">
            <a:avLst/>
          </a:prstGeom>
          <a:noFill/>
          <a:ln>
            <a:noFill/>
          </a:ln>
        </p:spPr>
      </p:pic>
      <p:pic>
        <p:nvPicPr>
          <p:cNvPr id="1734" name="Google Shape;1734;p263"/>
          <p:cNvPicPr preferRelativeResize="0"/>
          <p:nvPr/>
        </p:nvPicPr>
        <p:blipFill rotWithShape="1">
          <a:blip r:embed="rId4">
            <a:alphaModFix/>
          </a:blip>
          <a:srcRect b="0" l="0" r="0" t="0"/>
          <a:stretch/>
        </p:blipFill>
        <p:spPr>
          <a:xfrm>
            <a:off x="1102700" y="1977325"/>
            <a:ext cx="4301075" cy="2040275"/>
          </a:xfrm>
          <a:prstGeom prst="rect">
            <a:avLst/>
          </a:prstGeom>
          <a:noFill/>
          <a:ln>
            <a:noFill/>
          </a:ln>
        </p:spPr>
      </p:pic>
    </p:spTree>
  </p:cSld>
  <p:clrMapOvr>
    <a:masterClrMapping/>
  </p:clrMapOvr>
</p:sld>
</file>

<file path=ppt/slides/slide2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8" name="Shape 1738"/>
        <p:cNvGrpSpPr/>
        <p:nvPr/>
      </p:nvGrpSpPr>
      <p:grpSpPr>
        <a:xfrm>
          <a:off x="0" y="0"/>
          <a:ext cx="0" cy="0"/>
          <a:chOff x="0" y="0"/>
          <a:chExt cx="0" cy="0"/>
        </a:xfrm>
      </p:grpSpPr>
      <p:sp>
        <p:nvSpPr>
          <p:cNvPr id="1739" name="Google Shape;1739;p26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Spread &amp; Rest Operator...</a:t>
            </a:r>
            <a:endParaRPr/>
          </a:p>
        </p:txBody>
      </p:sp>
      <p:sp>
        <p:nvSpPr>
          <p:cNvPr id="1740" name="Google Shape;1740;p26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pt-BR"/>
              <a:t>Aplicação em funções ...Rest</a:t>
            </a:r>
            <a:endParaRPr/>
          </a:p>
        </p:txBody>
      </p:sp>
      <p:pic>
        <p:nvPicPr>
          <p:cNvPr id="1741" name="Google Shape;1741;p264"/>
          <p:cNvPicPr preferRelativeResize="0"/>
          <p:nvPr/>
        </p:nvPicPr>
        <p:blipFill rotWithShape="1">
          <a:blip r:embed="rId3">
            <a:alphaModFix/>
          </a:blip>
          <a:srcRect b="0" l="0" r="0" t="0"/>
          <a:stretch/>
        </p:blipFill>
        <p:spPr>
          <a:xfrm>
            <a:off x="7010450" y="3681875"/>
            <a:ext cx="1082250" cy="1082250"/>
          </a:xfrm>
          <a:prstGeom prst="rect">
            <a:avLst/>
          </a:prstGeom>
          <a:noFill/>
          <a:ln>
            <a:noFill/>
          </a:ln>
        </p:spPr>
      </p:pic>
      <p:pic>
        <p:nvPicPr>
          <p:cNvPr id="1742" name="Google Shape;1742;p264"/>
          <p:cNvPicPr preferRelativeResize="0"/>
          <p:nvPr/>
        </p:nvPicPr>
        <p:blipFill rotWithShape="1">
          <a:blip r:embed="rId4">
            <a:alphaModFix/>
          </a:blip>
          <a:srcRect b="0" l="0" r="0" t="0"/>
          <a:stretch/>
        </p:blipFill>
        <p:spPr>
          <a:xfrm>
            <a:off x="311700" y="1921075"/>
            <a:ext cx="6105925" cy="1774625"/>
          </a:xfrm>
          <a:prstGeom prst="rect">
            <a:avLst/>
          </a:prstGeom>
          <a:noFill/>
          <a:ln>
            <a:noFill/>
          </a:ln>
        </p:spPr>
      </p:pic>
    </p:spTree>
  </p:cSld>
  <p:clrMapOvr>
    <a:masterClrMapping/>
  </p:clrMapOvr>
</p:sld>
</file>

<file path=ppt/slides/slide2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6" name="Shape 1746"/>
        <p:cNvGrpSpPr/>
        <p:nvPr/>
      </p:nvGrpSpPr>
      <p:grpSpPr>
        <a:xfrm>
          <a:off x="0" y="0"/>
          <a:ext cx="0" cy="0"/>
          <a:chOff x="0" y="0"/>
          <a:chExt cx="0" cy="0"/>
        </a:xfrm>
      </p:grpSpPr>
      <p:sp>
        <p:nvSpPr>
          <p:cNvPr id="1747" name="Google Shape;1747;p26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Arrow Functions =&gt;</a:t>
            </a:r>
            <a:endParaRPr/>
          </a:p>
        </p:txBody>
      </p:sp>
      <p:sp>
        <p:nvSpPr>
          <p:cNvPr id="1748" name="Google Shape;1748;p26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pt-BR">
                <a:solidFill>
                  <a:srgbClr val="1B1B1B"/>
                </a:solidFill>
                <a:highlight>
                  <a:srgbClr val="FFFFFF"/>
                </a:highlight>
              </a:rPr>
              <a:t>Uma expressão arrow function possui uma sintaxe mais curta quando comparada a uma expressão de função.</a:t>
            </a:r>
            <a:endParaRPr/>
          </a:p>
        </p:txBody>
      </p:sp>
      <p:pic>
        <p:nvPicPr>
          <p:cNvPr id="1749" name="Google Shape;1749;p265"/>
          <p:cNvPicPr preferRelativeResize="0"/>
          <p:nvPr/>
        </p:nvPicPr>
        <p:blipFill rotWithShape="1">
          <a:blip r:embed="rId3">
            <a:alphaModFix/>
          </a:blip>
          <a:srcRect b="0" l="0" r="0" t="0"/>
          <a:stretch/>
        </p:blipFill>
        <p:spPr>
          <a:xfrm>
            <a:off x="7010450" y="3681875"/>
            <a:ext cx="1082250" cy="1082250"/>
          </a:xfrm>
          <a:prstGeom prst="rect">
            <a:avLst/>
          </a:prstGeom>
          <a:noFill/>
          <a:ln>
            <a:noFill/>
          </a:ln>
        </p:spPr>
      </p:pic>
      <p:pic>
        <p:nvPicPr>
          <p:cNvPr id="1750" name="Google Shape;1750;p265"/>
          <p:cNvPicPr preferRelativeResize="0"/>
          <p:nvPr/>
        </p:nvPicPr>
        <p:blipFill rotWithShape="1">
          <a:blip r:embed="rId4">
            <a:alphaModFix/>
          </a:blip>
          <a:srcRect b="0" l="0" r="0" t="0"/>
          <a:stretch/>
        </p:blipFill>
        <p:spPr>
          <a:xfrm>
            <a:off x="1428975" y="2639925"/>
            <a:ext cx="3235775" cy="726400"/>
          </a:xfrm>
          <a:prstGeom prst="rect">
            <a:avLst/>
          </a:prstGeom>
          <a:noFill/>
          <a:ln>
            <a:noFill/>
          </a:ln>
        </p:spPr>
      </p:pic>
    </p:spTree>
  </p:cSld>
  <p:clrMapOvr>
    <a:masterClrMapping/>
  </p:clrMapOvr>
</p:sld>
</file>

<file path=ppt/slides/slide2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4" name="Shape 1754"/>
        <p:cNvGrpSpPr/>
        <p:nvPr/>
      </p:nvGrpSpPr>
      <p:grpSpPr>
        <a:xfrm>
          <a:off x="0" y="0"/>
          <a:ext cx="0" cy="0"/>
          <a:chOff x="0" y="0"/>
          <a:chExt cx="0" cy="0"/>
        </a:xfrm>
      </p:grpSpPr>
      <p:sp>
        <p:nvSpPr>
          <p:cNvPr id="1755" name="Google Shape;1755;p26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Arrow Functions =&gt;</a:t>
            </a:r>
            <a:endParaRPr/>
          </a:p>
        </p:txBody>
      </p:sp>
      <p:pic>
        <p:nvPicPr>
          <p:cNvPr id="1756" name="Google Shape;1756;p266"/>
          <p:cNvPicPr preferRelativeResize="0"/>
          <p:nvPr/>
        </p:nvPicPr>
        <p:blipFill rotWithShape="1">
          <a:blip r:embed="rId3">
            <a:alphaModFix/>
          </a:blip>
          <a:srcRect b="0" l="0" r="0" t="0"/>
          <a:stretch/>
        </p:blipFill>
        <p:spPr>
          <a:xfrm>
            <a:off x="7010450" y="3681875"/>
            <a:ext cx="1082250" cy="1082250"/>
          </a:xfrm>
          <a:prstGeom prst="rect">
            <a:avLst/>
          </a:prstGeom>
          <a:noFill/>
          <a:ln>
            <a:noFill/>
          </a:ln>
        </p:spPr>
      </p:pic>
      <p:pic>
        <p:nvPicPr>
          <p:cNvPr id="1757" name="Google Shape;1757;p266"/>
          <p:cNvPicPr preferRelativeResize="0"/>
          <p:nvPr/>
        </p:nvPicPr>
        <p:blipFill rotWithShape="1">
          <a:blip r:embed="rId4">
            <a:alphaModFix/>
          </a:blip>
          <a:srcRect b="0" l="0" r="0" t="0"/>
          <a:stretch/>
        </p:blipFill>
        <p:spPr>
          <a:xfrm>
            <a:off x="4856925" y="2641075"/>
            <a:ext cx="3235775" cy="726400"/>
          </a:xfrm>
          <a:prstGeom prst="rect">
            <a:avLst/>
          </a:prstGeom>
          <a:noFill/>
          <a:ln>
            <a:noFill/>
          </a:ln>
        </p:spPr>
      </p:pic>
      <p:pic>
        <p:nvPicPr>
          <p:cNvPr id="1758" name="Google Shape;1758;p266"/>
          <p:cNvPicPr preferRelativeResize="0"/>
          <p:nvPr/>
        </p:nvPicPr>
        <p:blipFill rotWithShape="1">
          <a:blip r:embed="rId5">
            <a:alphaModFix/>
          </a:blip>
          <a:srcRect b="0" l="0" r="0" t="0"/>
          <a:stretch/>
        </p:blipFill>
        <p:spPr>
          <a:xfrm>
            <a:off x="598625" y="1456363"/>
            <a:ext cx="3635877" cy="11847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pt-BR"/>
              <a:t>Explorando algumas tags para marcação de textos...</a:t>
            </a:r>
            <a:endParaRPr/>
          </a:p>
          <a:p>
            <a:pPr indent="0" lvl="0" marL="0" rtl="0" algn="l">
              <a:lnSpc>
                <a:spcPct val="100000"/>
              </a:lnSpc>
              <a:spcBef>
                <a:spcPts val="0"/>
              </a:spcBef>
              <a:spcAft>
                <a:spcPts val="0"/>
              </a:spcAft>
              <a:buSzPct val="111111"/>
              <a:buNone/>
            </a:pPr>
            <a:r>
              <a:t/>
            </a:r>
            <a:endParaRPr/>
          </a:p>
        </p:txBody>
      </p:sp>
      <p:sp>
        <p:nvSpPr>
          <p:cNvPr id="251" name="Google Shape;251;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115000"/>
              </a:lnSpc>
              <a:spcBef>
                <a:spcPts val="0"/>
              </a:spcBef>
              <a:spcAft>
                <a:spcPts val="0"/>
              </a:spcAft>
              <a:buSzPts val="1800"/>
              <a:buChar char="●"/>
            </a:pPr>
            <a:r>
              <a:rPr lang="pt-BR"/>
              <a:t>Temos tags para formatação de </a:t>
            </a:r>
            <a:r>
              <a:rPr b="1" lang="pt-BR" u="sng">
                <a:solidFill>
                  <a:schemeClr val="hlink"/>
                </a:solidFill>
                <a:hlinkClick r:id="rId3"/>
              </a:rPr>
              <a:t>títulos</a:t>
            </a:r>
            <a:r>
              <a:rPr lang="pt-BR"/>
              <a:t>, </a:t>
            </a:r>
            <a:r>
              <a:rPr b="1" lang="pt-BR" u="sng">
                <a:solidFill>
                  <a:schemeClr val="hlink"/>
                </a:solidFill>
                <a:hlinkClick r:id="rId4"/>
              </a:rPr>
              <a:t>parágrafos</a:t>
            </a:r>
            <a:r>
              <a:rPr b="1" lang="pt-BR"/>
              <a:t> </a:t>
            </a:r>
            <a:r>
              <a:rPr lang="pt-BR"/>
              <a:t>e podemos criar </a:t>
            </a:r>
            <a:r>
              <a:rPr b="1" lang="pt-BR" u="sng">
                <a:solidFill>
                  <a:schemeClr val="hlink"/>
                </a:solidFill>
                <a:hlinkClick r:id="rId5"/>
              </a:rPr>
              <a:t>ênfase</a:t>
            </a:r>
            <a:r>
              <a:rPr b="1" lang="pt-BR"/>
              <a:t> </a:t>
            </a:r>
            <a:r>
              <a:rPr lang="pt-BR"/>
              <a:t>para alguma palavra ou trecho do texto.</a:t>
            </a:r>
            <a:endParaRPr/>
          </a:p>
          <a:p>
            <a:pPr indent="-342900" lvl="0" marL="457200" rtl="0" algn="l">
              <a:lnSpc>
                <a:spcPct val="115000"/>
              </a:lnSpc>
              <a:spcBef>
                <a:spcPts val="0"/>
              </a:spcBef>
              <a:spcAft>
                <a:spcPts val="0"/>
              </a:spcAft>
              <a:buSzPts val="1800"/>
              <a:buChar char="●"/>
            </a:pPr>
            <a:r>
              <a:rPr lang="pt-BR"/>
              <a:t>Para formatação de títulos utilizamos as tags:</a:t>
            </a:r>
            <a:endParaRPr/>
          </a:p>
          <a:p>
            <a:pPr indent="0" lvl="0" marL="0" rtl="0" algn="ctr">
              <a:lnSpc>
                <a:spcPct val="115000"/>
              </a:lnSpc>
              <a:spcBef>
                <a:spcPts val="1200"/>
              </a:spcBef>
              <a:spcAft>
                <a:spcPts val="0"/>
              </a:spcAft>
              <a:buSzPts val="1800"/>
              <a:buNone/>
            </a:pPr>
            <a:r>
              <a:rPr lang="pt-BR" sz="1550">
                <a:solidFill>
                  <a:srgbClr val="0000CD"/>
                </a:solidFill>
              </a:rPr>
              <a:t>&lt;</a:t>
            </a:r>
            <a:r>
              <a:rPr lang="pt-BR" sz="1550">
                <a:solidFill>
                  <a:srgbClr val="A52A2A"/>
                </a:solidFill>
              </a:rPr>
              <a:t>h1</a:t>
            </a:r>
            <a:r>
              <a:rPr lang="pt-BR" sz="1550">
                <a:solidFill>
                  <a:srgbClr val="0000CD"/>
                </a:solidFill>
              </a:rPr>
              <a:t>&gt;</a:t>
            </a:r>
            <a:r>
              <a:rPr lang="pt-BR" sz="1550">
                <a:solidFill>
                  <a:schemeClr val="dk1"/>
                </a:solidFill>
              </a:rPr>
              <a:t>Heading 1</a:t>
            </a:r>
            <a:r>
              <a:rPr lang="pt-BR" sz="1550">
                <a:solidFill>
                  <a:srgbClr val="0000CD"/>
                </a:solidFill>
              </a:rPr>
              <a:t>&lt;</a:t>
            </a:r>
            <a:r>
              <a:rPr lang="pt-BR" sz="1550">
                <a:solidFill>
                  <a:srgbClr val="A52A2A"/>
                </a:solidFill>
              </a:rPr>
              <a:t>/h1</a:t>
            </a:r>
            <a:r>
              <a:rPr lang="pt-BR" sz="1550">
                <a:solidFill>
                  <a:srgbClr val="0000CD"/>
                </a:solidFill>
              </a:rPr>
              <a:t>&gt;</a:t>
            </a:r>
            <a:endParaRPr sz="1550">
              <a:solidFill>
                <a:srgbClr val="0000CD"/>
              </a:solidFill>
            </a:endParaRPr>
          </a:p>
          <a:p>
            <a:pPr indent="0" lvl="0" marL="0" rtl="0" algn="ctr">
              <a:lnSpc>
                <a:spcPct val="115000"/>
              </a:lnSpc>
              <a:spcBef>
                <a:spcPts val="1200"/>
              </a:spcBef>
              <a:spcAft>
                <a:spcPts val="0"/>
              </a:spcAft>
              <a:buSzPts val="1800"/>
              <a:buNone/>
            </a:pPr>
            <a:r>
              <a:rPr lang="pt-BR" sz="1550">
                <a:solidFill>
                  <a:srgbClr val="0000CD"/>
                </a:solidFill>
              </a:rPr>
              <a:t>&lt;</a:t>
            </a:r>
            <a:r>
              <a:rPr lang="pt-BR" sz="1550">
                <a:solidFill>
                  <a:srgbClr val="A52A2A"/>
                </a:solidFill>
              </a:rPr>
              <a:t>h2</a:t>
            </a:r>
            <a:r>
              <a:rPr lang="pt-BR" sz="1550">
                <a:solidFill>
                  <a:srgbClr val="0000CD"/>
                </a:solidFill>
              </a:rPr>
              <a:t>&gt;</a:t>
            </a:r>
            <a:r>
              <a:rPr lang="pt-BR" sz="1550">
                <a:solidFill>
                  <a:schemeClr val="dk1"/>
                </a:solidFill>
              </a:rPr>
              <a:t>Heading 2</a:t>
            </a:r>
            <a:r>
              <a:rPr lang="pt-BR" sz="1550">
                <a:solidFill>
                  <a:srgbClr val="0000CD"/>
                </a:solidFill>
              </a:rPr>
              <a:t>&lt;</a:t>
            </a:r>
            <a:r>
              <a:rPr lang="pt-BR" sz="1550">
                <a:solidFill>
                  <a:srgbClr val="A52A2A"/>
                </a:solidFill>
              </a:rPr>
              <a:t>/h2</a:t>
            </a:r>
            <a:r>
              <a:rPr lang="pt-BR" sz="1550">
                <a:solidFill>
                  <a:srgbClr val="0000CD"/>
                </a:solidFill>
              </a:rPr>
              <a:t>&gt;</a:t>
            </a:r>
            <a:endParaRPr sz="1550">
              <a:solidFill>
                <a:srgbClr val="0000CD"/>
              </a:solidFill>
            </a:endParaRPr>
          </a:p>
          <a:p>
            <a:pPr indent="0" lvl="0" marL="0" rtl="0" algn="ctr">
              <a:lnSpc>
                <a:spcPct val="115000"/>
              </a:lnSpc>
              <a:spcBef>
                <a:spcPts val="1200"/>
              </a:spcBef>
              <a:spcAft>
                <a:spcPts val="0"/>
              </a:spcAft>
              <a:buSzPts val="1800"/>
              <a:buNone/>
            </a:pPr>
            <a:r>
              <a:rPr lang="pt-BR" sz="1550">
                <a:solidFill>
                  <a:srgbClr val="0000CD"/>
                </a:solidFill>
              </a:rPr>
              <a:t>&lt;</a:t>
            </a:r>
            <a:r>
              <a:rPr lang="pt-BR" sz="1550">
                <a:solidFill>
                  <a:srgbClr val="A52A2A"/>
                </a:solidFill>
              </a:rPr>
              <a:t>h3</a:t>
            </a:r>
            <a:r>
              <a:rPr lang="pt-BR" sz="1550">
                <a:solidFill>
                  <a:srgbClr val="0000CD"/>
                </a:solidFill>
              </a:rPr>
              <a:t>&gt;</a:t>
            </a:r>
            <a:r>
              <a:rPr lang="pt-BR" sz="1550">
                <a:solidFill>
                  <a:schemeClr val="dk1"/>
                </a:solidFill>
              </a:rPr>
              <a:t>Heading 3</a:t>
            </a:r>
            <a:r>
              <a:rPr lang="pt-BR" sz="1550">
                <a:solidFill>
                  <a:srgbClr val="0000CD"/>
                </a:solidFill>
              </a:rPr>
              <a:t>&lt;</a:t>
            </a:r>
            <a:r>
              <a:rPr lang="pt-BR" sz="1550">
                <a:solidFill>
                  <a:srgbClr val="A52A2A"/>
                </a:solidFill>
              </a:rPr>
              <a:t>/h3</a:t>
            </a:r>
            <a:r>
              <a:rPr lang="pt-BR" sz="1550">
                <a:solidFill>
                  <a:srgbClr val="0000CD"/>
                </a:solidFill>
              </a:rPr>
              <a:t>&gt;</a:t>
            </a:r>
            <a:endParaRPr sz="1550">
              <a:solidFill>
                <a:srgbClr val="0000CD"/>
              </a:solidFill>
            </a:endParaRPr>
          </a:p>
          <a:p>
            <a:pPr indent="0" lvl="0" marL="0" rtl="0" algn="ctr">
              <a:lnSpc>
                <a:spcPct val="115000"/>
              </a:lnSpc>
              <a:spcBef>
                <a:spcPts val="1200"/>
              </a:spcBef>
              <a:spcAft>
                <a:spcPts val="0"/>
              </a:spcAft>
              <a:buSzPts val="1800"/>
              <a:buNone/>
            </a:pPr>
            <a:r>
              <a:rPr lang="pt-BR" sz="1550">
                <a:solidFill>
                  <a:srgbClr val="0000CD"/>
                </a:solidFill>
              </a:rPr>
              <a:t>&lt;</a:t>
            </a:r>
            <a:r>
              <a:rPr lang="pt-BR" sz="1550">
                <a:solidFill>
                  <a:srgbClr val="A52A2A"/>
                </a:solidFill>
              </a:rPr>
              <a:t>h4</a:t>
            </a:r>
            <a:r>
              <a:rPr lang="pt-BR" sz="1550">
                <a:solidFill>
                  <a:srgbClr val="0000CD"/>
                </a:solidFill>
              </a:rPr>
              <a:t>&gt;</a:t>
            </a:r>
            <a:r>
              <a:rPr lang="pt-BR" sz="1550">
                <a:solidFill>
                  <a:schemeClr val="dk1"/>
                </a:solidFill>
              </a:rPr>
              <a:t>Heading 4</a:t>
            </a:r>
            <a:r>
              <a:rPr lang="pt-BR" sz="1550">
                <a:solidFill>
                  <a:srgbClr val="0000CD"/>
                </a:solidFill>
              </a:rPr>
              <a:t>&lt;</a:t>
            </a:r>
            <a:r>
              <a:rPr lang="pt-BR" sz="1550">
                <a:solidFill>
                  <a:srgbClr val="A52A2A"/>
                </a:solidFill>
              </a:rPr>
              <a:t>/h4</a:t>
            </a:r>
            <a:r>
              <a:rPr lang="pt-BR" sz="1550">
                <a:solidFill>
                  <a:srgbClr val="0000CD"/>
                </a:solidFill>
              </a:rPr>
              <a:t>&gt;</a:t>
            </a:r>
            <a:endParaRPr sz="1550">
              <a:solidFill>
                <a:srgbClr val="0000CD"/>
              </a:solidFill>
            </a:endParaRPr>
          </a:p>
          <a:p>
            <a:pPr indent="0" lvl="0" marL="0" rtl="0" algn="ctr">
              <a:lnSpc>
                <a:spcPct val="115000"/>
              </a:lnSpc>
              <a:spcBef>
                <a:spcPts val="1200"/>
              </a:spcBef>
              <a:spcAft>
                <a:spcPts val="0"/>
              </a:spcAft>
              <a:buSzPts val="1800"/>
              <a:buNone/>
            </a:pPr>
            <a:r>
              <a:rPr lang="pt-BR" sz="1550">
                <a:solidFill>
                  <a:srgbClr val="0000CD"/>
                </a:solidFill>
              </a:rPr>
              <a:t>&lt;</a:t>
            </a:r>
            <a:r>
              <a:rPr lang="pt-BR" sz="1550">
                <a:solidFill>
                  <a:srgbClr val="A52A2A"/>
                </a:solidFill>
              </a:rPr>
              <a:t>h5</a:t>
            </a:r>
            <a:r>
              <a:rPr lang="pt-BR" sz="1550">
                <a:solidFill>
                  <a:srgbClr val="0000CD"/>
                </a:solidFill>
              </a:rPr>
              <a:t>&gt;</a:t>
            </a:r>
            <a:r>
              <a:rPr lang="pt-BR" sz="1550">
                <a:solidFill>
                  <a:schemeClr val="dk1"/>
                </a:solidFill>
              </a:rPr>
              <a:t>Heading 5</a:t>
            </a:r>
            <a:r>
              <a:rPr lang="pt-BR" sz="1550">
                <a:solidFill>
                  <a:srgbClr val="0000CD"/>
                </a:solidFill>
              </a:rPr>
              <a:t>&lt;</a:t>
            </a:r>
            <a:r>
              <a:rPr lang="pt-BR" sz="1550">
                <a:solidFill>
                  <a:srgbClr val="A52A2A"/>
                </a:solidFill>
              </a:rPr>
              <a:t>/h5</a:t>
            </a:r>
            <a:r>
              <a:rPr lang="pt-BR" sz="1550">
                <a:solidFill>
                  <a:srgbClr val="0000CD"/>
                </a:solidFill>
              </a:rPr>
              <a:t>&gt;</a:t>
            </a:r>
            <a:endParaRPr sz="1550">
              <a:solidFill>
                <a:srgbClr val="0000CD"/>
              </a:solidFill>
            </a:endParaRPr>
          </a:p>
          <a:p>
            <a:pPr indent="0" lvl="0" marL="0" rtl="0" algn="ctr">
              <a:lnSpc>
                <a:spcPct val="115000"/>
              </a:lnSpc>
              <a:spcBef>
                <a:spcPts val="1200"/>
              </a:spcBef>
              <a:spcAft>
                <a:spcPts val="1200"/>
              </a:spcAft>
              <a:buSzPts val="1800"/>
              <a:buNone/>
            </a:pPr>
            <a:r>
              <a:rPr lang="pt-BR" sz="1550">
                <a:solidFill>
                  <a:srgbClr val="0000CD"/>
                </a:solidFill>
              </a:rPr>
              <a:t>&lt;</a:t>
            </a:r>
            <a:r>
              <a:rPr lang="pt-BR" sz="1550">
                <a:solidFill>
                  <a:srgbClr val="A52A2A"/>
                </a:solidFill>
              </a:rPr>
              <a:t>h6</a:t>
            </a:r>
            <a:r>
              <a:rPr lang="pt-BR" sz="1550">
                <a:solidFill>
                  <a:srgbClr val="0000CD"/>
                </a:solidFill>
              </a:rPr>
              <a:t>&gt;</a:t>
            </a:r>
            <a:r>
              <a:rPr lang="pt-BR" sz="1550">
                <a:solidFill>
                  <a:schemeClr val="dk1"/>
                </a:solidFill>
              </a:rPr>
              <a:t>Heading 6</a:t>
            </a:r>
            <a:r>
              <a:rPr lang="pt-BR" sz="1550">
                <a:solidFill>
                  <a:srgbClr val="0000CD"/>
                </a:solidFill>
              </a:rPr>
              <a:t>&lt;</a:t>
            </a:r>
            <a:r>
              <a:rPr lang="pt-BR" sz="1550">
                <a:solidFill>
                  <a:srgbClr val="A52A2A"/>
                </a:solidFill>
              </a:rPr>
              <a:t>/h6</a:t>
            </a:r>
            <a:r>
              <a:rPr lang="pt-BR" sz="1550">
                <a:solidFill>
                  <a:srgbClr val="0000CD"/>
                </a:solidFill>
              </a:rPr>
              <a:t>&gt;</a:t>
            </a:r>
            <a:endParaRPr sz="2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pt-BR"/>
              <a:t>Explorando algumas tags para marcação de textos...</a:t>
            </a:r>
            <a:endParaRPr/>
          </a:p>
        </p:txBody>
      </p:sp>
      <p:sp>
        <p:nvSpPr>
          <p:cNvPr id="257" name="Google Shape;257;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pt-BR"/>
              <a:t>Para formatação de textos podemos utilizar a tag &lt;p&gt; para definirmos um </a:t>
            </a:r>
            <a:r>
              <a:rPr lang="pt-BR" u="sng">
                <a:solidFill>
                  <a:schemeClr val="hlink"/>
                </a:solidFill>
                <a:hlinkClick r:id="rId3"/>
              </a:rPr>
              <a:t>parágrafo</a:t>
            </a:r>
            <a:r>
              <a:rPr lang="pt-BR"/>
              <a:t>. </a:t>
            </a:r>
            <a:endParaRPr/>
          </a:p>
          <a:p>
            <a:pPr indent="0" lvl="0" marL="0" rtl="0" algn="ctr">
              <a:lnSpc>
                <a:spcPct val="115000"/>
              </a:lnSpc>
              <a:spcBef>
                <a:spcPts val="1200"/>
              </a:spcBef>
              <a:spcAft>
                <a:spcPts val="0"/>
              </a:spcAft>
              <a:buSzPts val="1800"/>
              <a:buNone/>
            </a:pPr>
            <a:r>
              <a:rPr lang="pt-BR" sz="1650">
                <a:solidFill>
                  <a:srgbClr val="0000CD"/>
                </a:solidFill>
              </a:rPr>
              <a:t>&lt;</a:t>
            </a:r>
            <a:r>
              <a:rPr lang="pt-BR" sz="1650">
                <a:solidFill>
                  <a:srgbClr val="A52A2A"/>
                </a:solidFill>
              </a:rPr>
              <a:t>p</a:t>
            </a:r>
            <a:r>
              <a:rPr lang="pt-BR" sz="1650">
                <a:solidFill>
                  <a:srgbClr val="0000CD"/>
                </a:solidFill>
              </a:rPr>
              <a:t>&gt;</a:t>
            </a:r>
            <a:r>
              <a:rPr lang="pt-BR" sz="1650">
                <a:solidFill>
                  <a:schemeClr val="dk1"/>
                </a:solidFill>
                <a:highlight>
                  <a:srgbClr val="FFFFFF"/>
                </a:highlight>
              </a:rPr>
              <a:t>This is a paragraph.</a:t>
            </a:r>
            <a:r>
              <a:rPr lang="pt-BR" sz="1650">
                <a:solidFill>
                  <a:srgbClr val="0000CD"/>
                </a:solidFill>
              </a:rPr>
              <a:t>&lt;</a:t>
            </a:r>
            <a:r>
              <a:rPr lang="pt-BR" sz="1650">
                <a:solidFill>
                  <a:srgbClr val="A52A2A"/>
                </a:solidFill>
              </a:rPr>
              <a:t>/p</a:t>
            </a:r>
            <a:r>
              <a:rPr lang="pt-BR" sz="1650">
                <a:solidFill>
                  <a:srgbClr val="0000CD"/>
                </a:solidFill>
              </a:rPr>
              <a:t>&gt;</a:t>
            </a:r>
            <a:endParaRPr sz="1650">
              <a:solidFill>
                <a:srgbClr val="0000CD"/>
              </a:solidFill>
            </a:endParaRPr>
          </a:p>
          <a:p>
            <a:pPr indent="0" lvl="0" marL="0" rtl="0" algn="ctr">
              <a:lnSpc>
                <a:spcPct val="115000"/>
              </a:lnSpc>
              <a:spcBef>
                <a:spcPts val="1200"/>
              </a:spcBef>
              <a:spcAft>
                <a:spcPts val="0"/>
              </a:spcAft>
              <a:buSzPts val="1800"/>
              <a:buNone/>
            </a:pPr>
            <a:r>
              <a:rPr lang="pt-BR" sz="1650">
                <a:solidFill>
                  <a:srgbClr val="0000CD"/>
                </a:solidFill>
              </a:rPr>
              <a:t>&lt;</a:t>
            </a:r>
            <a:r>
              <a:rPr lang="pt-BR" sz="1650">
                <a:solidFill>
                  <a:srgbClr val="A52A2A"/>
                </a:solidFill>
              </a:rPr>
              <a:t>p</a:t>
            </a:r>
            <a:r>
              <a:rPr lang="pt-BR" sz="1650">
                <a:solidFill>
                  <a:srgbClr val="0000CD"/>
                </a:solidFill>
              </a:rPr>
              <a:t>&gt;</a:t>
            </a:r>
            <a:r>
              <a:rPr lang="pt-BR" sz="1650">
                <a:solidFill>
                  <a:schemeClr val="dk1"/>
                </a:solidFill>
                <a:highlight>
                  <a:srgbClr val="FFFFFF"/>
                </a:highlight>
              </a:rPr>
              <a:t>This is another paragraph.</a:t>
            </a:r>
            <a:r>
              <a:rPr lang="pt-BR" sz="1650">
                <a:solidFill>
                  <a:srgbClr val="0000CD"/>
                </a:solidFill>
              </a:rPr>
              <a:t>&lt;</a:t>
            </a:r>
            <a:r>
              <a:rPr lang="pt-BR" sz="1650">
                <a:solidFill>
                  <a:srgbClr val="A52A2A"/>
                </a:solidFill>
              </a:rPr>
              <a:t>/p</a:t>
            </a:r>
            <a:r>
              <a:rPr lang="pt-BR" sz="1650">
                <a:solidFill>
                  <a:srgbClr val="0000CD"/>
                </a:solidFill>
              </a:rPr>
              <a:t>&gt;</a:t>
            </a:r>
            <a:endParaRPr sz="1650">
              <a:solidFill>
                <a:srgbClr val="0000CD"/>
              </a:solidFill>
            </a:endParaRPr>
          </a:p>
          <a:p>
            <a:pPr indent="0" lvl="0" marL="0" rtl="0" algn="ctr">
              <a:lnSpc>
                <a:spcPct val="115000"/>
              </a:lnSpc>
              <a:spcBef>
                <a:spcPts val="1200"/>
              </a:spcBef>
              <a:spcAft>
                <a:spcPts val="0"/>
              </a:spcAft>
              <a:buSzPts val="1800"/>
              <a:buNone/>
            </a:pPr>
            <a:r>
              <a:t/>
            </a:r>
            <a:endParaRPr sz="1650">
              <a:solidFill>
                <a:srgbClr val="0000CD"/>
              </a:solidFill>
            </a:endParaRPr>
          </a:p>
          <a:p>
            <a:pPr indent="-333375" lvl="0" marL="457200" rtl="0" algn="l">
              <a:lnSpc>
                <a:spcPct val="115000"/>
              </a:lnSpc>
              <a:spcBef>
                <a:spcPts val="1200"/>
              </a:spcBef>
              <a:spcAft>
                <a:spcPts val="0"/>
              </a:spcAft>
              <a:buSzPts val="1650"/>
              <a:buChar char="●"/>
            </a:pPr>
            <a:r>
              <a:rPr lang="pt-BR" sz="1650"/>
              <a:t>Para criar uma linha horizontal, usada para separar conteúdos, podemos utilizar a tag </a:t>
            </a:r>
            <a:r>
              <a:rPr lang="pt-BR" sz="1650">
                <a:solidFill>
                  <a:schemeClr val="accent1"/>
                </a:solidFill>
              </a:rPr>
              <a:t>&lt;</a:t>
            </a:r>
            <a:r>
              <a:rPr lang="pt-BR" sz="1650">
                <a:solidFill>
                  <a:srgbClr val="CC4125"/>
                </a:solidFill>
              </a:rPr>
              <a:t>hr</a:t>
            </a:r>
            <a:r>
              <a:rPr lang="pt-BR" sz="1650">
                <a:solidFill>
                  <a:schemeClr val="accent1"/>
                </a:solidFill>
              </a:rPr>
              <a:t>&gt;</a:t>
            </a:r>
            <a:r>
              <a:rPr lang="pt-BR" sz="1650"/>
              <a:t> e para uma quebra de linha podemos utilizar a tag </a:t>
            </a:r>
            <a:r>
              <a:rPr lang="pt-BR" sz="1650">
                <a:solidFill>
                  <a:schemeClr val="accent1"/>
                </a:solidFill>
              </a:rPr>
              <a:t>&lt;</a:t>
            </a:r>
            <a:r>
              <a:rPr lang="pt-BR" sz="1650">
                <a:solidFill>
                  <a:srgbClr val="CC4125"/>
                </a:solidFill>
              </a:rPr>
              <a:t>br</a:t>
            </a:r>
            <a:r>
              <a:rPr lang="pt-BR" sz="1650">
                <a:solidFill>
                  <a:schemeClr val="accent1"/>
                </a:solidFill>
              </a:rPr>
              <a:t>&gt;,</a:t>
            </a:r>
            <a:r>
              <a:rPr lang="pt-BR" sz="1650"/>
              <a:t> ambos elementos não possuem tag de fechamento. </a:t>
            </a:r>
            <a:endParaRPr sz="165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pt-BR"/>
              <a:t>Explorando algumas tags para marcação de textos...</a:t>
            </a:r>
            <a:endParaRPr/>
          </a:p>
          <a:p>
            <a:pPr indent="0" lvl="0" marL="0" rtl="0" algn="l">
              <a:lnSpc>
                <a:spcPct val="100000"/>
              </a:lnSpc>
              <a:spcBef>
                <a:spcPts val="0"/>
              </a:spcBef>
              <a:spcAft>
                <a:spcPts val="0"/>
              </a:spcAft>
              <a:buSzPct val="111111"/>
              <a:buNone/>
            </a:pPr>
            <a:r>
              <a:t/>
            </a:r>
            <a:endParaRPr/>
          </a:p>
        </p:txBody>
      </p:sp>
      <p:sp>
        <p:nvSpPr>
          <p:cNvPr id="263" name="Google Shape;263;p4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pt-BR"/>
              <a:t>Caso precisamos que algum texto seja exibido em um formatação pré-definida, ou seja, não queremos que nosso texto sofra uma formatação do navegador podemos utilizar o elemento </a:t>
            </a:r>
            <a:r>
              <a:rPr lang="pt-BR">
                <a:solidFill>
                  <a:schemeClr val="accent1"/>
                </a:solidFill>
              </a:rPr>
              <a:t>&lt;</a:t>
            </a:r>
            <a:r>
              <a:rPr lang="pt-BR">
                <a:solidFill>
                  <a:srgbClr val="CC4125"/>
                </a:solidFill>
              </a:rPr>
              <a:t>pre</a:t>
            </a:r>
            <a:r>
              <a:rPr lang="pt-BR">
                <a:solidFill>
                  <a:schemeClr val="accent1"/>
                </a:solidFill>
              </a:rPr>
              <a:t>&gt; </a:t>
            </a:r>
            <a:r>
              <a:rPr lang="pt-BR"/>
              <a:t>esse elemento permite apresentar o texto na formatação em que foi escrito no documento.</a:t>
            </a:r>
            <a:endParaRPr/>
          </a:p>
          <a:p>
            <a:pPr indent="0" lvl="0" marL="457200" rtl="0" algn="l">
              <a:lnSpc>
                <a:spcPct val="115000"/>
              </a:lnSpc>
              <a:spcBef>
                <a:spcPts val="1200"/>
              </a:spcBef>
              <a:spcAft>
                <a:spcPts val="0"/>
              </a:spcAft>
              <a:buSzPts val="1800"/>
              <a:buNone/>
            </a:pPr>
            <a:r>
              <a:t/>
            </a:r>
            <a:endParaRPr/>
          </a:p>
          <a:p>
            <a:pPr indent="0" lvl="0" marL="457200" rtl="0" algn="l">
              <a:lnSpc>
                <a:spcPct val="115000"/>
              </a:lnSpc>
              <a:spcBef>
                <a:spcPts val="1200"/>
              </a:spcBef>
              <a:spcAft>
                <a:spcPts val="1200"/>
              </a:spcAft>
              <a:buSzPts val="1800"/>
              <a:buNone/>
            </a:pPr>
            <a:r>
              <a:t/>
            </a:r>
            <a:endParaRPr sz="3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pt-BR"/>
              <a:t>Explorando algumas tags para marcação de textos...</a:t>
            </a:r>
            <a:endParaRPr/>
          </a:p>
          <a:p>
            <a:pPr indent="0" lvl="0" marL="0" rtl="0" algn="l">
              <a:lnSpc>
                <a:spcPct val="100000"/>
              </a:lnSpc>
              <a:spcBef>
                <a:spcPts val="0"/>
              </a:spcBef>
              <a:spcAft>
                <a:spcPts val="0"/>
              </a:spcAft>
              <a:buClr>
                <a:schemeClr val="dk1"/>
              </a:buClr>
              <a:buSzPct val="39285"/>
              <a:buFont typeface="Arial"/>
              <a:buNone/>
            </a:pPr>
            <a:r>
              <a:t/>
            </a:r>
            <a:endParaRPr/>
          </a:p>
          <a:p>
            <a:pPr indent="0" lvl="0" marL="0" rtl="0" algn="l">
              <a:lnSpc>
                <a:spcPct val="100000"/>
              </a:lnSpc>
              <a:spcBef>
                <a:spcPts val="0"/>
              </a:spcBef>
              <a:spcAft>
                <a:spcPts val="0"/>
              </a:spcAft>
              <a:buSzPct val="111111"/>
              <a:buNone/>
            </a:pPr>
            <a:r>
              <a:t/>
            </a:r>
            <a:endParaRPr/>
          </a:p>
        </p:txBody>
      </p:sp>
      <p:sp>
        <p:nvSpPr>
          <p:cNvPr id="269" name="Google Shape;269;p4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pt-BR"/>
              <a:t>Exemplo:</a:t>
            </a:r>
            <a:endParaRPr/>
          </a:p>
          <a:p>
            <a:pPr indent="0" lvl="0" marL="457200" rtl="0" algn="l">
              <a:lnSpc>
                <a:spcPct val="115000"/>
              </a:lnSpc>
              <a:spcBef>
                <a:spcPts val="1200"/>
              </a:spcBef>
              <a:spcAft>
                <a:spcPts val="0"/>
              </a:spcAft>
              <a:buClr>
                <a:schemeClr val="dk1"/>
              </a:buClr>
              <a:buSzPts val="1100"/>
              <a:buFont typeface="Arial"/>
              <a:buNone/>
            </a:pPr>
            <a:r>
              <a:rPr lang="pt-BR" sz="2000">
                <a:solidFill>
                  <a:srgbClr val="0000CD"/>
                </a:solidFill>
              </a:rPr>
              <a:t>&lt;</a:t>
            </a:r>
            <a:r>
              <a:rPr lang="pt-BR" sz="2000">
                <a:solidFill>
                  <a:srgbClr val="A52A2A"/>
                </a:solidFill>
              </a:rPr>
              <a:t>p</a:t>
            </a:r>
            <a:r>
              <a:rPr lang="pt-BR" sz="2000">
                <a:solidFill>
                  <a:srgbClr val="0000CD"/>
                </a:solidFill>
              </a:rPr>
              <a:t>&gt;</a:t>
            </a:r>
            <a:endParaRPr sz="2000">
              <a:solidFill>
                <a:srgbClr val="0000CD"/>
              </a:solidFill>
            </a:endParaRPr>
          </a:p>
          <a:p>
            <a:pPr indent="0" lvl="0" marL="457200" rtl="0" algn="l">
              <a:lnSpc>
                <a:spcPct val="115000"/>
              </a:lnSpc>
              <a:spcBef>
                <a:spcPts val="1200"/>
              </a:spcBef>
              <a:spcAft>
                <a:spcPts val="0"/>
              </a:spcAft>
              <a:buClr>
                <a:schemeClr val="dk1"/>
              </a:buClr>
              <a:buSzPts val="1100"/>
              <a:buFont typeface="Arial"/>
              <a:buNone/>
            </a:pPr>
            <a:r>
              <a:rPr lang="pt-BR" sz="2000">
                <a:solidFill>
                  <a:schemeClr val="dk1"/>
                </a:solidFill>
                <a:highlight>
                  <a:srgbClr val="FFFFFF"/>
                </a:highlight>
              </a:rPr>
              <a:t>  My Bonnie lies over the ocean.</a:t>
            </a:r>
            <a:endParaRPr sz="2000">
              <a:solidFill>
                <a:schemeClr val="dk1"/>
              </a:solidFill>
            </a:endParaRPr>
          </a:p>
          <a:p>
            <a:pPr indent="0" lvl="0" marL="457200" rtl="0" algn="l">
              <a:lnSpc>
                <a:spcPct val="115000"/>
              </a:lnSpc>
              <a:spcBef>
                <a:spcPts val="1200"/>
              </a:spcBef>
              <a:spcAft>
                <a:spcPts val="0"/>
              </a:spcAft>
              <a:buClr>
                <a:schemeClr val="dk1"/>
              </a:buClr>
              <a:buSzPts val="1100"/>
              <a:buFont typeface="Arial"/>
              <a:buNone/>
            </a:pPr>
            <a:r>
              <a:rPr lang="pt-BR" sz="2000">
                <a:solidFill>
                  <a:schemeClr val="dk1"/>
                </a:solidFill>
                <a:highlight>
                  <a:srgbClr val="FFFFFF"/>
                </a:highlight>
              </a:rPr>
              <a:t>  My Bonnie lies over the sea.</a:t>
            </a:r>
            <a:endParaRPr sz="2000">
              <a:solidFill>
                <a:schemeClr val="dk1"/>
              </a:solidFill>
            </a:endParaRPr>
          </a:p>
          <a:p>
            <a:pPr indent="0" lvl="0" marL="457200" rtl="0" algn="l">
              <a:lnSpc>
                <a:spcPct val="115000"/>
              </a:lnSpc>
              <a:spcBef>
                <a:spcPts val="1200"/>
              </a:spcBef>
              <a:spcAft>
                <a:spcPts val="0"/>
              </a:spcAft>
              <a:buClr>
                <a:schemeClr val="dk1"/>
              </a:buClr>
              <a:buSzPts val="1100"/>
              <a:buFont typeface="Arial"/>
              <a:buNone/>
            </a:pPr>
            <a:r>
              <a:rPr lang="pt-BR" sz="2000">
                <a:solidFill>
                  <a:schemeClr val="dk1"/>
                </a:solidFill>
                <a:highlight>
                  <a:srgbClr val="FFFFFF"/>
                </a:highlight>
              </a:rPr>
              <a:t>  My Bonnie lies over the ocean.</a:t>
            </a:r>
            <a:endParaRPr sz="2000">
              <a:solidFill>
                <a:schemeClr val="dk1"/>
              </a:solidFill>
            </a:endParaRPr>
          </a:p>
          <a:p>
            <a:pPr indent="0" lvl="0" marL="457200" rtl="0" algn="l">
              <a:lnSpc>
                <a:spcPct val="115000"/>
              </a:lnSpc>
              <a:spcBef>
                <a:spcPts val="1200"/>
              </a:spcBef>
              <a:spcAft>
                <a:spcPts val="0"/>
              </a:spcAft>
              <a:buClr>
                <a:schemeClr val="dk1"/>
              </a:buClr>
              <a:buSzPts val="1100"/>
              <a:buFont typeface="Arial"/>
              <a:buNone/>
            </a:pPr>
            <a:r>
              <a:rPr lang="pt-BR" sz="2000">
                <a:solidFill>
                  <a:schemeClr val="dk1"/>
                </a:solidFill>
                <a:highlight>
                  <a:srgbClr val="FFFFFF"/>
                </a:highlight>
              </a:rPr>
              <a:t>  Oh, bring back my Bonnie to me.</a:t>
            </a:r>
            <a:endParaRPr sz="2000">
              <a:solidFill>
                <a:schemeClr val="dk1"/>
              </a:solidFill>
              <a:highlight>
                <a:srgbClr val="FFFFFF"/>
              </a:highlight>
            </a:endParaRPr>
          </a:p>
          <a:p>
            <a:pPr indent="0" lvl="0" marL="457200" rtl="0" algn="l">
              <a:lnSpc>
                <a:spcPct val="115000"/>
              </a:lnSpc>
              <a:spcBef>
                <a:spcPts val="1200"/>
              </a:spcBef>
              <a:spcAft>
                <a:spcPts val="1200"/>
              </a:spcAft>
              <a:buSzPts val="1800"/>
              <a:buNone/>
            </a:pPr>
            <a:r>
              <a:rPr lang="pt-BR" sz="2000">
                <a:solidFill>
                  <a:srgbClr val="0000CD"/>
                </a:solidFill>
              </a:rPr>
              <a:t>&lt;</a:t>
            </a:r>
            <a:r>
              <a:rPr lang="pt-BR" sz="2000">
                <a:solidFill>
                  <a:srgbClr val="A52A2A"/>
                </a:solidFill>
              </a:rPr>
              <a:t>/p</a:t>
            </a:r>
            <a:r>
              <a:rPr lang="pt-BR" sz="2000">
                <a:solidFill>
                  <a:srgbClr val="0000CD"/>
                </a:solidFill>
              </a:rPr>
              <a:t>&gt;</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Avaliação da Disciplina</a:t>
            </a:r>
            <a:endParaRPr/>
          </a:p>
        </p:txBody>
      </p:sp>
      <p:sp>
        <p:nvSpPr>
          <p:cNvPr id="71" name="Google Shape;71;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pt-BR"/>
              <a:t>Avaliação conceito de 10 pontos</a:t>
            </a:r>
            <a:endParaRPr/>
          </a:p>
          <a:p>
            <a:pPr indent="-342900" lvl="0" marL="457200" rtl="0" algn="l">
              <a:lnSpc>
                <a:spcPct val="115000"/>
              </a:lnSpc>
              <a:spcBef>
                <a:spcPts val="0"/>
              </a:spcBef>
              <a:spcAft>
                <a:spcPts val="0"/>
              </a:spcAft>
              <a:buSzPts val="1800"/>
              <a:buChar char="●"/>
            </a:pPr>
            <a:r>
              <a:rPr lang="pt-BR"/>
              <a:t>Avaliação de 30 pontos</a:t>
            </a:r>
            <a:endParaRPr/>
          </a:p>
          <a:p>
            <a:pPr indent="-342900" lvl="0" marL="457200" rtl="0" algn="l">
              <a:lnSpc>
                <a:spcPct val="115000"/>
              </a:lnSpc>
              <a:spcBef>
                <a:spcPts val="0"/>
              </a:spcBef>
              <a:spcAft>
                <a:spcPts val="0"/>
              </a:spcAft>
              <a:buSzPts val="1800"/>
              <a:buChar char="●"/>
            </a:pPr>
            <a:r>
              <a:rPr lang="pt-BR"/>
              <a:t>Avaliação final de 60 pontos</a:t>
            </a:r>
            <a:endParaRPr/>
          </a:p>
          <a:p>
            <a:pPr indent="-317500" lvl="1" marL="914400" rtl="0" algn="l">
              <a:lnSpc>
                <a:spcPct val="115000"/>
              </a:lnSpc>
              <a:spcBef>
                <a:spcPts val="0"/>
              </a:spcBef>
              <a:spcAft>
                <a:spcPts val="0"/>
              </a:spcAft>
              <a:buSzPts val="1400"/>
              <a:buChar char="○"/>
            </a:pPr>
            <a:r>
              <a:rPr lang="pt-BR"/>
              <a:t>Projeto em grupo </a:t>
            </a:r>
            <a:endParaRPr/>
          </a:p>
          <a:p>
            <a:pPr indent="-317500" lvl="2" marL="1371600" rtl="0" algn="l">
              <a:lnSpc>
                <a:spcPct val="115000"/>
              </a:lnSpc>
              <a:spcBef>
                <a:spcPts val="0"/>
              </a:spcBef>
              <a:spcAft>
                <a:spcPts val="0"/>
              </a:spcAft>
              <a:buSzPts val="1400"/>
              <a:buChar char="■"/>
            </a:pPr>
            <a:r>
              <a:rPr lang="pt-BR"/>
              <a:t>Construção de um site (60 pontos)</a:t>
            </a:r>
            <a:endParaRPr/>
          </a:p>
        </p:txBody>
      </p:sp>
      <p:pic>
        <p:nvPicPr>
          <p:cNvPr id="72" name="Google Shape;72;p15"/>
          <p:cNvPicPr preferRelativeResize="0"/>
          <p:nvPr/>
        </p:nvPicPr>
        <p:blipFill rotWithShape="1">
          <a:blip r:embed="rId3">
            <a:alphaModFix/>
          </a:blip>
          <a:srcRect b="0" l="0" r="0" t="0"/>
          <a:stretch/>
        </p:blipFill>
        <p:spPr>
          <a:xfrm>
            <a:off x="5891975" y="1378138"/>
            <a:ext cx="2387225" cy="23872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Explorando algumas tags para marcação de textos...</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275" name="Google Shape;275;p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pt-BR"/>
              <a:t>Exemplo:</a:t>
            </a:r>
            <a:endParaRPr/>
          </a:p>
          <a:p>
            <a:pPr indent="0" lvl="0" marL="457200" rtl="0" algn="l">
              <a:lnSpc>
                <a:spcPct val="115000"/>
              </a:lnSpc>
              <a:spcBef>
                <a:spcPts val="1200"/>
              </a:spcBef>
              <a:spcAft>
                <a:spcPts val="0"/>
              </a:spcAft>
              <a:buSzPts val="1800"/>
              <a:buNone/>
            </a:pPr>
            <a:r>
              <a:rPr lang="pt-BR" sz="2000">
                <a:solidFill>
                  <a:srgbClr val="0000CD"/>
                </a:solidFill>
              </a:rPr>
              <a:t>&lt;</a:t>
            </a:r>
            <a:r>
              <a:rPr lang="pt-BR" sz="2000">
                <a:solidFill>
                  <a:srgbClr val="A52A2A"/>
                </a:solidFill>
              </a:rPr>
              <a:t>pre</a:t>
            </a:r>
            <a:r>
              <a:rPr lang="pt-BR" sz="2000">
                <a:solidFill>
                  <a:srgbClr val="0000CD"/>
                </a:solidFill>
              </a:rPr>
              <a:t>&gt;</a:t>
            </a:r>
            <a:endParaRPr sz="2000">
              <a:solidFill>
                <a:srgbClr val="0000CD"/>
              </a:solidFill>
            </a:endParaRPr>
          </a:p>
          <a:p>
            <a:pPr indent="0" lvl="0" marL="457200" rtl="0" algn="l">
              <a:lnSpc>
                <a:spcPct val="115000"/>
              </a:lnSpc>
              <a:spcBef>
                <a:spcPts val="1200"/>
              </a:spcBef>
              <a:spcAft>
                <a:spcPts val="0"/>
              </a:spcAft>
              <a:buSzPts val="1800"/>
              <a:buNone/>
            </a:pPr>
            <a:r>
              <a:rPr lang="pt-BR" sz="2000">
                <a:solidFill>
                  <a:schemeClr val="dk1"/>
                </a:solidFill>
                <a:highlight>
                  <a:srgbClr val="FFFFFF"/>
                </a:highlight>
              </a:rPr>
              <a:t>  My Bonnie lies over the ocean.</a:t>
            </a:r>
            <a:endParaRPr sz="2000">
              <a:solidFill>
                <a:schemeClr val="dk1"/>
              </a:solidFill>
            </a:endParaRPr>
          </a:p>
          <a:p>
            <a:pPr indent="0" lvl="0" marL="457200" rtl="0" algn="l">
              <a:lnSpc>
                <a:spcPct val="115000"/>
              </a:lnSpc>
              <a:spcBef>
                <a:spcPts val="1200"/>
              </a:spcBef>
              <a:spcAft>
                <a:spcPts val="0"/>
              </a:spcAft>
              <a:buSzPts val="1800"/>
              <a:buNone/>
            </a:pPr>
            <a:r>
              <a:rPr lang="pt-BR" sz="2000">
                <a:solidFill>
                  <a:schemeClr val="dk1"/>
                </a:solidFill>
                <a:highlight>
                  <a:srgbClr val="FFFFFF"/>
                </a:highlight>
              </a:rPr>
              <a:t>  My Bonnie lies over the sea.</a:t>
            </a:r>
            <a:endParaRPr sz="2000">
              <a:solidFill>
                <a:schemeClr val="dk1"/>
              </a:solidFill>
            </a:endParaRPr>
          </a:p>
          <a:p>
            <a:pPr indent="0" lvl="0" marL="457200" rtl="0" algn="l">
              <a:lnSpc>
                <a:spcPct val="115000"/>
              </a:lnSpc>
              <a:spcBef>
                <a:spcPts val="1200"/>
              </a:spcBef>
              <a:spcAft>
                <a:spcPts val="0"/>
              </a:spcAft>
              <a:buSzPts val="1800"/>
              <a:buNone/>
            </a:pPr>
            <a:r>
              <a:rPr lang="pt-BR" sz="2000">
                <a:solidFill>
                  <a:schemeClr val="dk1"/>
                </a:solidFill>
                <a:highlight>
                  <a:srgbClr val="FFFFFF"/>
                </a:highlight>
              </a:rPr>
              <a:t>  My Bonnie lies over the ocean.</a:t>
            </a:r>
            <a:endParaRPr sz="2000">
              <a:solidFill>
                <a:schemeClr val="dk1"/>
              </a:solidFill>
            </a:endParaRPr>
          </a:p>
          <a:p>
            <a:pPr indent="0" lvl="0" marL="457200" rtl="0" algn="l">
              <a:lnSpc>
                <a:spcPct val="115000"/>
              </a:lnSpc>
              <a:spcBef>
                <a:spcPts val="1200"/>
              </a:spcBef>
              <a:spcAft>
                <a:spcPts val="0"/>
              </a:spcAft>
              <a:buSzPts val="1800"/>
              <a:buNone/>
            </a:pPr>
            <a:r>
              <a:rPr lang="pt-BR" sz="2000">
                <a:solidFill>
                  <a:schemeClr val="dk1"/>
                </a:solidFill>
                <a:highlight>
                  <a:srgbClr val="FFFFFF"/>
                </a:highlight>
              </a:rPr>
              <a:t>  Oh, bring back my Bonnie to me.</a:t>
            </a:r>
            <a:endParaRPr sz="2000">
              <a:solidFill>
                <a:schemeClr val="dk1"/>
              </a:solidFill>
              <a:highlight>
                <a:srgbClr val="FFFFFF"/>
              </a:highlight>
            </a:endParaRPr>
          </a:p>
          <a:p>
            <a:pPr indent="0" lvl="0" marL="457200" rtl="0" algn="l">
              <a:lnSpc>
                <a:spcPct val="115000"/>
              </a:lnSpc>
              <a:spcBef>
                <a:spcPts val="1200"/>
              </a:spcBef>
              <a:spcAft>
                <a:spcPts val="1200"/>
              </a:spcAft>
              <a:buSzPts val="1800"/>
              <a:buNone/>
            </a:pPr>
            <a:r>
              <a:rPr lang="pt-BR" sz="2000">
                <a:solidFill>
                  <a:srgbClr val="0000CD"/>
                </a:solidFill>
              </a:rPr>
              <a:t>&lt;</a:t>
            </a:r>
            <a:r>
              <a:rPr lang="pt-BR" sz="2000">
                <a:solidFill>
                  <a:srgbClr val="A52A2A"/>
                </a:solidFill>
              </a:rPr>
              <a:t>/pre</a:t>
            </a:r>
            <a:r>
              <a:rPr lang="pt-BR" sz="2000">
                <a:solidFill>
                  <a:srgbClr val="0000CD"/>
                </a:solidFill>
              </a:rPr>
              <a:t>&gt;</a:t>
            </a:r>
            <a:endParaRPr sz="20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100000"/>
              <a:buFont typeface="Arial"/>
              <a:buNone/>
            </a:pPr>
            <a:r>
              <a:rPr lang="pt-BR" u="sng">
                <a:solidFill>
                  <a:schemeClr val="hlink"/>
                </a:solidFill>
                <a:hlinkClick r:id="rId3"/>
              </a:rPr>
              <a:t>Tags HTML - Marcações de ênfase</a:t>
            </a:r>
            <a:endParaRPr/>
          </a:p>
          <a:p>
            <a:pPr indent="0" lvl="0" marL="0" rtl="0" algn="l">
              <a:lnSpc>
                <a:spcPct val="100000"/>
              </a:lnSpc>
              <a:spcBef>
                <a:spcPts val="0"/>
              </a:spcBef>
              <a:spcAft>
                <a:spcPts val="0"/>
              </a:spcAft>
              <a:buClr>
                <a:schemeClr val="dk1"/>
              </a:buClr>
              <a:buSzPct val="39285"/>
              <a:buFont typeface="Arial"/>
              <a:buNone/>
            </a:pPr>
            <a:r>
              <a:t/>
            </a:r>
            <a:endParaRPr/>
          </a:p>
          <a:p>
            <a:pPr indent="0" lvl="0" marL="0" rtl="0" algn="l">
              <a:lnSpc>
                <a:spcPct val="100000"/>
              </a:lnSpc>
              <a:spcBef>
                <a:spcPts val="0"/>
              </a:spcBef>
              <a:spcAft>
                <a:spcPts val="0"/>
              </a:spcAft>
              <a:buSzPct val="111111"/>
              <a:buNone/>
            </a:pPr>
            <a:r>
              <a:t/>
            </a:r>
            <a:endParaRPr/>
          </a:p>
        </p:txBody>
      </p:sp>
      <p:sp>
        <p:nvSpPr>
          <p:cNvPr id="281" name="Google Shape;281;p4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pt-BR"/>
              <a:t>Elementos para exibir tipos especiais de texto</a:t>
            </a:r>
            <a:endParaRPr/>
          </a:p>
        </p:txBody>
      </p:sp>
      <p:sp>
        <p:nvSpPr>
          <p:cNvPr id="282" name="Google Shape;282;p43"/>
          <p:cNvSpPr txBox="1"/>
          <p:nvPr/>
        </p:nvSpPr>
        <p:spPr>
          <a:xfrm>
            <a:off x="508150" y="1906375"/>
            <a:ext cx="3977100" cy="19086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15000"/>
              </a:lnSpc>
              <a:spcBef>
                <a:spcPts val="1100"/>
              </a:spcBef>
              <a:spcAft>
                <a:spcPts val="0"/>
              </a:spcAft>
              <a:buClr>
                <a:schemeClr val="dk1"/>
              </a:buClr>
              <a:buSzPts val="2000"/>
              <a:buFont typeface="Verdana"/>
              <a:buChar char="●"/>
            </a:pPr>
            <a:r>
              <a:rPr b="0" i="0" lang="pt-BR" sz="2000" u="none" cap="none" strike="noStrike">
                <a:solidFill>
                  <a:srgbClr val="DC143C"/>
                </a:solidFill>
                <a:highlight>
                  <a:srgbClr val="FFFFFF"/>
                </a:highlight>
                <a:latin typeface="Arial"/>
                <a:ea typeface="Arial"/>
                <a:cs typeface="Arial"/>
                <a:sym typeface="Arial"/>
              </a:rPr>
              <a:t>&lt;b&gt;</a:t>
            </a:r>
            <a:r>
              <a:rPr b="0" i="0" lang="pt-BR" sz="2000" u="none" cap="none" strike="noStrike">
                <a:solidFill>
                  <a:schemeClr val="dk1"/>
                </a:solidFill>
                <a:highlight>
                  <a:srgbClr val="FFFFFF"/>
                </a:highlight>
                <a:latin typeface="Arial"/>
                <a:ea typeface="Arial"/>
                <a:cs typeface="Arial"/>
                <a:sym typeface="Arial"/>
              </a:rPr>
              <a:t> - texto em negrito</a:t>
            </a:r>
            <a:endParaRPr b="0" i="0" sz="2000" u="none" cap="none" strike="noStrike">
              <a:solidFill>
                <a:schemeClr val="dk1"/>
              </a:solidFill>
              <a:highlight>
                <a:srgbClr val="FFFFFF"/>
              </a:highlight>
              <a:latin typeface="Arial"/>
              <a:ea typeface="Arial"/>
              <a:cs typeface="Arial"/>
              <a:sym typeface="Arial"/>
            </a:endParaRPr>
          </a:p>
          <a:p>
            <a:pPr indent="-355600" lvl="0" marL="457200" marR="0" rtl="0" algn="l">
              <a:lnSpc>
                <a:spcPct val="115000"/>
              </a:lnSpc>
              <a:spcBef>
                <a:spcPts val="0"/>
              </a:spcBef>
              <a:spcAft>
                <a:spcPts val="0"/>
              </a:spcAft>
              <a:buClr>
                <a:schemeClr val="dk1"/>
              </a:buClr>
              <a:buSzPts val="2000"/>
              <a:buFont typeface="Verdana"/>
              <a:buChar char="●"/>
            </a:pPr>
            <a:r>
              <a:rPr b="0" i="0" lang="pt-BR" sz="2000" u="none" cap="none" strike="noStrike">
                <a:solidFill>
                  <a:srgbClr val="DC143C"/>
                </a:solidFill>
                <a:highlight>
                  <a:srgbClr val="FFFFFF"/>
                </a:highlight>
                <a:latin typeface="Arial"/>
                <a:ea typeface="Arial"/>
                <a:cs typeface="Arial"/>
                <a:sym typeface="Arial"/>
              </a:rPr>
              <a:t>&lt;strong&gt;</a:t>
            </a:r>
            <a:r>
              <a:rPr b="0" i="0" lang="pt-BR" sz="2000" u="none" cap="none" strike="noStrike">
                <a:solidFill>
                  <a:schemeClr val="dk1"/>
                </a:solidFill>
                <a:highlight>
                  <a:srgbClr val="FFFFFF"/>
                </a:highlight>
                <a:latin typeface="Arial"/>
                <a:ea typeface="Arial"/>
                <a:cs typeface="Arial"/>
                <a:sym typeface="Arial"/>
              </a:rPr>
              <a:t> - texto importante</a:t>
            </a:r>
            <a:endParaRPr b="0" i="0" sz="2000" u="none" cap="none" strike="noStrike">
              <a:solidFill>
                <a:schemeClr val="dk1"/>
              </a:solidFill>
              <a:highlight>
                <a:srgbClr val="FFFFFF"/>
              </a:highlight>
              <a:latin typeface="Arial"/>
              <a:ea typeface="Arial"/>
              <a:cs typeface="Arial"/>
              <a:sym typeface="Arial"/>
            </a:endParaRPr>
          </a:p>
          <a:p>
            <a:pPr indent="-355600" lvl="0" marL="457200" marR="0" rtl="0" algn="l">
              <a:lnSpc>
                <a:spcPct val="115000"/>
              </a:lnSpc>
              <a:spcBef>
                <a:spcPts val="0"/>
              </a:spcBef>
              <a:spcAft>
                <a:spcPts val="0"/>
              </a:spcAft>
              <a:buClr>
                <a:schemeClr val="dk1"/>
              </a:buClr>
              <a:buSzPts val="2000"/>
              <a:buFont typeface="Verdana"/>
              <a:buChar char="●"/>
            </a:pPr>
            <a:r>
              <a:rPr b="0" i="0" lang="pt-BR" sz="2000" u="none" cap="none" strike="noStrike">
                <a:solidFill>
                  <a:srgbClr val="DC143C"/>
                </a:solidFill>
                <a:highlight>
                  <a:srgbClr val="FFFFFF"/>
                </a:highlight>
                <a:latin typeface="Arial"/>
                <a:ea typeface="Arial"/>
                <a:cs typeface="Arial"/>
                <a:sym typeface="Arial"/>
              </a:rPr>
              <a:t>&lt;i&gt;</a:t>
            </a:r>
            <a:r>
              <a:rPr b="0" i="0" lang="pt-BR" sz="2000" u="none" cap="none" strike="noStrike">
                <a:solidFill>
                  <a:schemeClr val="dk1"/>
                </a:solidFill>
                <a:highlight>
                  <a:srgbClr val="FFFFFF"/>
                </a:highlight>
                <a:latin typeface="Arial"/>
                <a:ea typeface="Arial"/>
                <a:cs typeface="Arial"/>
                <a:sym typeface="Arial"/>
              </a:rPr>
              <a:t> - texto em itálico</a:t>
            </a:r>
            <a:endParaRPr b="0" i="0" sz="2000" u="none" cap="none" strike="noStrike">
              <a:solidFill>
                <a:schemeClr val="dk1"/>
              </a:solidFill>
              <a:highlight>
                <a:srgbClr val="FFFFFF"/>
              </a:highlight>
              <a:latin typeface="Arial"/>
              <a:ea typeface="Arial"/>
              <a:cs typeface="Arial"/>
              <a:sym typeface="Arial"/>
            </a:endParaRPr>
          </a:p>
          <a:p>
            <a:pPr indent="-355600" lvl="0" marL="457200" marR="0" rtl="0" algn="l">
              <a:lnSpc>
                <a:spcPct val="115000"/>
              </a:lnSpc>
              <a:spcBef>
                <a:spcPts val="0"/>
              </a:spcBef>
              <a:spcAft>
                <a:spcPts val="0"/>
              </a:spcAft>
              <a:buClr>
                <a:schemeClr val="dk1"/>
              </a:buClr>
              <a:buSzPts val="2000"/>
              <a:buFont typeface="Verdana"/>
              <a:buChar char="●"/>
            </a:pPr>
            <a:r>
              <a:rPr b="0" i="0" lang="pt-BR" sz="2000" u="none" cap="none" strike="noStrike">
                <a:solidFill>
                  <a:srgbClr val="DC143C"/>
                </a:solidFill>
                <a:highlight>
                  <a:srgbClr val="FFFFFF"/>
                </a:highlight>
                <a:latin typeface="Arial"/>
                <a:ea typeface="Arial"/>
                <a:cs typeface="Arial"/>
                <a:sym typeface="Arial"/>
              </a:rPr>
              <a:t>&lt;em&gt;</a:t>
            </a:r>
            <a:r>
              <a:rPr b="0" i="0" lang="pt-BR" sz="2000" u="none" cap="none" strike="noStrike">
                <a:solidFill>
                  <a:schemeClr val="dk1"/>
                </a:solidFill>
                <a:highlight>
                  <a:srgbClr val="FFFFFF"/>
                </a:highlight>
                <a:latin typeface="Arial"/>
                <a:ea typeface="Arial"/>
                <a:cs typeface="Arial"/>
                <a:sym typeface="Arial"/>
              </a:rPr>
              <a:t> - texto enfatizado</a:t>
            </a:r>
            <a:endParaRPr b="0" i="0" sz="2000" u="none" cap="none" strike="noStrike">
              <a:solidFill>
                <a:schemeClr val="dk1"/>
              </a:solidFill>
              <a:highlight>
                <a:srgbClr val="FFFFFF"/>
              </a:highlight>
              <a:latin typeface="Arial"/>
              <a:ea typeface="Arial"/>
              <a:cs typeface="Arial"/>
              <a:sym typeface="Arial"/>
            </a:endParaRPr>
          </a:p>
          <a:p>
            <a:pPr indent="-355600" lvl="0" marL="457200" marR="0" rtl="0" algn="l">
              <a:lnSpc>
                <a:spcPct val="115000"/>
              </a:lnSpc>
              <a:spcBef>
                <a:spcPts val="0"/>
              </a:spcBef>
              <a:spcAft>
                <a:spcPts val="0"/>
              </a:spcAft>
              <a:buClr>
                <a:schemeClr val="dk1"/>
              </a:buClr>
              <a:buSzPts val="2000"/>
              <a:buFont typeface="Verdana"/>
              <a:buChar char="●"/>
            </a:pPr>
            <a:r>
              <a:rPr b="0" i="0" lang="pt-BR" sz="2000" u="none" cap="none" strike="noStrike">
                <a:solidFill>
                  <a:srgbClr val="DC143C"/>
                </a:solidFill>
                <a:highlight>
                  <a:srgbClr val="FFFFFF"/>
                </a:highlight>
                <a:latin typeface="Arial"/>
                <a:ea typeface="Arial"/>
                <a:cs typeface="Arial"/>
                <a:sym typeface="Arial"/>
              </a:rPr>
              <a:t>&lt;mark&gt;</a:t>
            </a:r>
            <a:r>
              <a:rPr b="0" i="0" lang="pt-BR" sz="2000" u="none" cap="none" strike="noStrike">
                <a:solidFill>
                  <a:schemeClr val="dk1"/>
                </a:solidFill>
                <a:highlight>
                  <a:srgbClr val="FFFFFF"/>
                </a:highlight>
                <a:latin typeface="Arial"/>
                <a:ea typeface="Arial"/>
                <a:cs typeface="Arial"/>
                <a:sym typeface="Arial"/>
              </a:rPr>
              <a:t> - texto marcado</a:t>
            </a:r>
            <a:endParaRPr b="0" i="0" sz="1400" u="none" cap="none" strike="noStrike">
              <a:solidFill>
                <a:srgbClr val="000000"/>
              </a:solidFill>
              <a:latin typeface="Arial"/>
              <a:ea typeface="Arial"/>
              <a:cs typeface="Arial"/>
              <a:sym typeface="Arial"/>
            </a:endParaRPr>
          </a:p>
        </p:txBody>
      </p:sp>
      <p:sp>
        <p:nvSpPr>
          <p:cNvPr id="283" name="Google Shape;283;p43"/>
          <p:cNvSpPr txBox="1"/>
          <p:nvPr/>
        </p:nvSpPr>
        <p:spPr>
          <a:xfrm>
            <a:off x="4759275" y="1970650"/>
            <a:ext cx="4073100" cy="19086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15000"/>
              </a:lnSpc>
              <a:spcBef>
                <a:spcPts val="1100"/>
              </a:spcBef>
              <a:spcAft>
                <a:spcPts val="0"/>
              </a:spcAft>
              <a:buClr>
                <a:schemeClr val="dk1"/>
              </a:buClr>
              <a:buSzPts val="2000"/>
              <a:buFont typeface="Verdana"/>
              <a:buChar char="●"/>
            </a:pPr>
            <a:r>
              <a:rPr b="0" i="0" lang="pt-BR" sz="2000" u="none" cap="none" strike="noStrike">
                <a:solidFill>
                  <a:srgbClr val="DC143C"/>
                </a:solidFill>
                <a:highlight>
                  <a:srgbClr val="FFFFFF"/>
                </a:highlight>
                <a:latin typeface="Arial"/>
                <a:ea typeface="Arial"/>
                <a:cs typeface="Arial"/>
                <a:sym typeface="Arial"/>
              </a:rPr>
              <a:t>&lt;small&gt;</a:t>
            </a:r>
            <a:r>
              <a:rPr b="0" i="0" lang="pt-BR" sz="2000" u="none" cap="none" strike="noStrike">
                <a:solidFill>
                  <a:schemeClr val="dk1"/>
                </a:solidFill>
                <a:highlight>
                  <a:srgbClr val="FFFFFF"/>
                </a:highlight>
                <a:latin typeface="Arial"/>
                <a:ea typeface="Arial"/>
                <a:cs typeface="Arial"/>
                <a:sym typeface="Arial"/>
              </a:rPr>
              <a:t> - texto menor</a:t>
            </a:r>
            <a:endParaRPr b="0" i="0" sz="2000" u="none" cap="none" strike="noStrike">
              <a:solidFill>
                <a:schemeClr val="dk1"/>
              </a:solidFill>
              <a:highlight>
                <a:srgbClr val="FFFFFF"/>
              </a:highlight>
              <a:latin typeface="Arial"/>
              <a:ea typeface="Arial"/>
              <a:cs typeface="Arial"/>
              <a:sym typeface="Arial"/>
            </a:endParaRPr>
          </a:p>
          <a:p>
            <a:pPr indent="-355600" lvl="0" marL="457200" marR="0" rtl="0" algn="l">
              <a:lnSpc>
                <a:spcPct val="115000"/>
              </a:lnSpc>
              <a:spcBef>
                <a:spcPts val="0"/>
              </a:spcBef>
              <a:spcAft>
                <a:spcPts val="0"/>
              </a:spcAft>
              <a:buClr>
                <a:schemeClr val="dk1"/>
              </a:buClr>
              <a:buSzPts val="2000"/>
              <a:buFont typeface="Verdana"/>
              <a:buChar char="●"/>
            </a:pPr>
            <a:r>
              <a:rPr b="0" i="0" lang="pt-BR" sz="2000" u="none" cap="none" strike="noStrike">
                <a:solidFill>
                  <a:srgbClr val="DC143C"/>
                </a:solidFill>
                <a:highlight>
                  <a:srgbClr val="FFFFFF"/>
                </a:highlight>
                <a:latin typeface="Arial"/>
                <a:ea typeface="Arial"/>
                <a:cs typeface="Arial"/>
                <a:sym typeface="Arial"/>
              </a:rPr>
              <a:t>&lt;del&gt;</a:t>
            </a:r>
            <a:r>
              <a:rPr b="0" i="0" lang="pt-BR" sz="2000" u="none" cap="none" strike="noStrike">
                <a:solidFill>
                  <a:schemeClr val="dk1"/>
                </a:solidFill>
                <a:highlight>
                  <a:srgbClr val="FFFFFF"/>
                </a:highlight>
                <a:latin typeface="Arial"/>
                <a:ea typeface="Arial"/>
                <a:cs typeface="Arial"/>
                <a:sym typeface="Arial"/>
              </a:rPr>
              <a:t> - texto excluído</a:t>
            </a:r>
            <a:endParaRPr b="0" i="0" sz="2000" u="none" cap="none" strike="noStrike">
              <a:solidFill>
                <a:schemeClr val="dk1"/>
              </a:solidFill>
              <a:highlight>
                <a:srgbClr val="FFFFFF"/>
              </a:highlight>
              <a:latin typeface="Arial"/>
              <a:ea typeface="Arial"/>
              <a:cs typeface="Arial"/>
              <a:sym typeface="Arial"/>
            </a:endParaRPr>
          </a:p>
          <a:p>
            <a:pPr indent="-355600" lvl="0" marL="457200" marR="0" rtl="0" algn="l">
              <a:lnSpc>
                <a:spcPct val="115000"/>
              </a:lnSpc>
              <a:spcBef>
                <a:spcPts val="0"/>
              </a:spcBef>
              <a:spcAft>
                <a:spcPts val="0"/>
              </a:spcAft>
              <a:buClr>
                <a:schemeClr val="dk1"/>
              </a:buClr>
              <a:buSzPts val="2000"/>
              <a:buFont typeface="Verdana"/>
              <a:buChar char="●"/>
            </a:pPr>
            <a:r>
              <a:rPr b="0" i="0" lang="pt-BR" sz="2000" u="none" cap="none" strike="noStrike">
                <a:solidFill>
                  <a:srgbClr val="DC143C"/>
                </a:solidFill>
                <a:highlight>
                  <a:srgbClr val="FFFFFF"/>
                </a:highlight>
                <a:latin typeface="Arial"/>
                <a:ea typeface="Arial"/>
                <a:cs typeface="Arial"/>
                <a:sym typeface="Arial"/>
              </a:rPr>
              <a:t>&lt;ins&gt;</a:t>
            </a:r>
            <a:r>
              <a:rPr b="0" i="0" lang="pt-BR" sz="2000" u="none" cap="none" strike="noStrike">
                <a:solidFill>
                  <a:schemeClr val="dk1"/>
                </a:solidFill>
                <a:highlight>
                  <a:srgbClr val="FFFFFF"/>
                </a:highlight>
                <a:latin typeface="Arial"/>
                <a:ea typeface="Arial"/>
                <a:cs typeface="Arial"/>
                <a:sym typeface="Arial"/>
              </a:rPr>
              <a:t> - texto inserido</a:t>
            </a:r>
            <a:endParaRPr b="0" i="0" sz="2000" u="none" cap="none" strike="noStrike">
              <a:solidFill>
                <a:schemeClr val="dk1"/>
              </a:solidFill>
              <a:highlight>
                <a:srgbClr val="FFFFFF"/>
              </a:highlight>
              <a:latin typeface="Arial"/>
              <a:ea typeface="Arial"/>
              <a:cs typeface="Arial"/>
              <a:sym typeface="Arial"/>
            </a:endParaRPr>
          </a:p>
          <a:p>
            <a:pPr indent="-355600" lvl="0" marL="457200" marR="0" rtl="0" algn="l">
              <a:lnSpc>
                <a:spcPct val="115000"/>
              </a:lnSpc>
              <a:spcBef>
                <a:spcPts val="0"/>
              </a:spcBef>
              <a:spcAft>
                <a:spcPts val="0"/>
              </a:spcAft>
              <a:buClr>
                <a:schemeClr val="dk1"/>
              </a:buClr>
              <a:buSzPts val="2000"/>
              <a:buFont typeface="Verdana"/>
              <a:buChar char="●"/>
            </a:pPr>
            <a:r>
              <a:rPr b="0" i="0" lang="pt-BR" sz="2000" u="none" cap="none" strike="noStrike">
                <a:solidFill>
                  <a:srgbClr val="DC143C"/>
                </a:solidFill>
                <a:highlight>
                  <a:srgbClr val="FFFFFF"/>
                </a:highlight>
                <a:latin typeface="Arial"/>
                <a:ea typeface="Arial"/>
                <a:cs typeface="Arial"/>
                <a:sym typeface="Arial"/>
              </a:rPr>
              <a:t>&lt;sub&gt;</a:t>
            </a:r>
            <a:r>
              <a:rPr b="0" i="0" lang="pt-BR" sz="2000" u="none" cap="none" strike="noStrike">
                <a:solidFill>
                  <a:schemeClr val="dk1"/>
                </a:solidFill>
                <a:highlight>
                  <a:srgbClr val="FFFFFF"/>
                </a:highlight>
                <a:latin typeface="Arial"/>
                <a:ea typeface="Arial"/>
                <a:cs typeface="Arial"/>
                <a:sym typeface="Arial"/>
              </a:rPr>
              <a:t> - texto subscrito</a:t>
            </a:r>
            <a:endParaRPr b="0" i="0" sz="2000" u="none" cap="none" strike="noStrike">
              <a:solidFill>
                <a:schemeClr val="dk1"/>
              </a:solidFill>
              <a:highlight>
                <a:srgbClr val="FFFFFF"/>
              </a:highlight>
              <a:latin typeface="Arial"/>
              <a:ea typeface="Arial"/>
              <a:cs typeface="Arial"/>
              <a:sym typeface="Arial"/>
            </a:endParaRPr>
          </a:p>
          <a:p>
            <a:pPr indent="-355600" lvl="0" marL="457200" marR="0" rtl="0" algn="l">
              <a:lnSpc>
                <a:spcPct val="115000"/>
              </a:lnSpc>
              <a:spcBef>
                <a:spcPts val="0"/>
              </a:spcBef>
              <a:spcAft>
                <a:spcPts val="0"/>
              </a:spcAft>
              <a:buClr>
                <a:schemeClr val="dk1"/>
              </a:buClr>
              <a:buSzPts val="2000"/>
              <a:buFont typeface="Verdana"/>
              <a:buChar char="●"/>
            </a:pPr>
            <a:r>
              <a:rPr b="0" i="0" lang="pt-BR" sz="2000" u="none" cap="none" strike="noStrike">
                <a:solidFill>
                  <a:srgbClr val="DC143C"/>
                </a:solidFill>
                <a:highlight>
                  <a:srgbClr val="FFFFFF"/>
                </a:highlight>
                <a:latin typeface="Arial"/>
                <a:ea typeface="Arial"/>
                <a:cs typeface="Arial"/>
                <a:sym typeface="Arial"/>
              </a:rPr>
              <a:t>&lt;sup&gt;</a:t>
            </a:r>
            <a:r>
              <a:rPr b="0" i="0" lang="pt-BR" sz="2000" u="none" cap="none" strike="noStrike">
                <a:solidFill>
                  <a:schemeClr val="dk1"/>
                </a:solidFill>
                <a:highlight>
                  <a:srgbClr val="FFFFFF"/>
                </a:highlight>
                <a:latin typeface="Arial"/>
                <a:ea typeface="Arial"/>
                <a:cs typeface="Arial"/>
                <a:sym typeface="Arial"/>
              </a:rPr>
              <a:t> - texto sobrescrito</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Aplicando estilos</a:t>
            </a:r>
            <a:endParaRPr/>
          </a:p>
        </p:txBody>
      </p:sp>
      <p:sp>
        <p:nvSpPr>
          <p:cNvPr id="289" name="Google Shape;289;p4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pt-BR"/>
              <a:t>Podemos estilizar os elementos HTML através do atributo </a:t>
            </a:r>
            <a:r>
              <a:rPr b="1" lang="pt-BR"/>
              <a:t>style. </a:t>
            </a:r>
            <a:r>
              <a:rPr lang="pt-BR"/>
              <a:t>Alguns dos muitos estilos que podemos aplicar são cor, fonte, tamanho e muitos outros.</a:t>
            </a:r>
            <a:endParaRPr/>
          </a:p>
          <a:p>
            <a:pPr indent="0" lvl="0" marL="914400" rtl="0" algn="l">
              <a:lnSpc>
                <a:spcPct val="115000"/>
              </a:lnSpc>
              <a:spcBef>
                <a:spcPts val="1500"/>
              </a:spcBef>
              <a:spcAft>
                <a:spcPts val="0"/>
              </a:spcAft>
              <a:buClr>
                <a:schemeClr val="dk1"/>
              </a:buClr>
              <a:buSzPts val="1100"/>
              <a:buFont typeface="Arial"/>
              <a:buNone/>
            </a:pPr>
            <a:r>
              <a:rPr lang="pt-BR">
                <a:solidFill>
                  <a:srgbClr val="FF0000"/>
                </a:solidFill>
              </a:rPr>
              <a:t>Eu sou vermelho</a:t>
            </a:r>
            <a:endParaRPr>
              <a:solidFill>
                <a:srgbClr val="FF0000"/>
              </a:solidFill>
            </a:endParaRPr>
          </a:p>
          <a:p>
            <a:pPr indent="0" lvl="0" marL="914400" rtl="0" algn="l">
              <a:lnSpc>
                <a:spcPct val="115000"/>
              </a:lnSpc>
              <a:spcBef>
                <a:spcPts val="1500"/>
              </a:spcBef>
              <a:spcAft>
                <a:spcPts val="0"/>
              </a:spcAft>
              <a:buClr>
                <a:schemeClr val="dk1"/>
              </a:buClr>
              <a:buSzPts val="1100"/>
              <a:buFont typeface="Arial"/>
              <a:buNone/>
            </a:pPr>
            <a:r>
              <a:rPr lang="pt-BR">
                <a:solidFill>
                  <a:srgbClr val="0000FF"/>
                </a:solidFill>
              </a:rPr>
              <a:t>Eu sou azul</a:t>
            </a:r>
            <a:endParaRPr>
              <a:solidFill>
                <a:srgbClr val="0000FF"/>
              </a:solidFill>
            </a:endParaRPr>
          </a:p>
          <a:p>
            <a:pPr indent="0" lvl="0" marL="914400" rtl="0" algn="l">
              <a:lnSpc>
                <a:spcPct val="115000"/>
              </a:lnSpc>
              <a:spcBef>
                <a:spcPts val="1500"/>
              </a:spcBef>
              <a:spcAft>
                <a:spcPts val="0"/>
              </a:spcAft>
              <a:buClr>
                <a:schemeClr val="dk1"/>
              </a:buClr>
              <a:buSzPts val="1100"/>
              <a:buFont typeface="Arial"/>
              <a:buNone/>
            </a:pPr>
            <a:r>
              <a:rPr lang="pt-BR" sz="3000">
                <a:solidFill>
                  <a:schemeClr val="dk1"/>
                </a:solidFill>
              </a:rPr>
              <a:t>Eu sou grande</a:t>
            </a:r>
            <a:endParaRPr sz="3000">
              <a:solidFill>
                <a:schemeClr val="dk1"/>
              </a:solidFill>
            </a:endParaRPr>
          </a:p>
          <a:p>
            <a:pPr indent="0" lvl="0" marL="0" rtl="0" algn="l">
              <a:lnSpc>
                <a:spcPct val="115000"/>
              </a:lnSpc>
              <a:spcBef>
                <a:spcPts val="900"/>
              </a:spcBef>
              <a:spcAft>
                <a:spcPts val="1200"/>
              </a:spcAft>
              <a:buSzPts val="18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Aplicando estilos</a:t>
            </a:r>
            <a:endParaRPr/>
          </a:p>
        </p:txBody>
      </p:sp>
      <p:sp>
        <p:nvSpPr>
          <p:cNvPr id="295" name="Google Shape;295;p4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pt-BR"/>
              <a:t>Como fazemos isso?</a:t>
            </a:r>
            <a:endParaRPr/>
          </a:p>
          <a:p>
            <a:pPr indent="0" lvl="0" marL="0" rtl="0" algn="l">
              <a:lnSpc>
                <a:spcPct val="115000"/>
              </a:lnSpc>
              <a:spcBef>
                <a:spcPts val="1200"/>
              </a:spcBef>
              <a:spcAft>
                <a:spcPts val="0"/>
              </a:spcAft>
              <a:buSzPts val="1800"/>
              <a:buNone/>
            </a:pPr>
            <a:r>
              <a:t/>
            </a:r>
            <a:endParaRPr/>
          </a:p>
          <a:p>
            <a:pPr indent="0" lvl="0" marL="0" rtl="0" algn="ctr">
              <a:lnSpc>
                <a:spcPct val="115000"/>
              </a:lnSpc>
              <a:spcBef>
                <a:spcPts val="1200"/>
              </a:spcBef>
              <a:spcAft>
                <a:spcPts val="0"/>
              </a:spcAft>
              <a:buSzPts val="1800"/>
              <a:buNone/>
            </a:pPr>
            <a:r>
              <a:rPr lang="pt-BR" sz="2050">
                <a:solidFill>
                  <a:srgbClr val="0000CD"/>
                </a:solidFill>
                <a:highlight>
                  <a:srgbClr val="FFFFFF"/>
                </a:highlight>
              </a:rPr>
              <a:t>&lt;</a:t>
            </a:r>
            <a:r>
              <a:rPr i="1" lang="pt-BR" sz="2050">
                <a:solidFill>
                  <a:srgbClr val="A52A2A"/>
                </a:solidFill>
                <a:highlight>
                  <a:srgbClr val="FFFFFF"/>
                </a:highlight>
              </a:rPr>
              <a:t>tagname</a:t>
            </a:r>
            <a:r>
              <a:rPr lang="pt-BR" sz="2050">
                <a:solidFill>
                  <a:srgbClr val="FF0000"/>
                </a:solidFill>
                <a:highlight>
                  <a:srgbClr val="FFFFFF"/>
                </a:highlight>
              </a:rPr>
              <a:t> style</a:t>
            </a:r>
            <a:r>
              <a:rPr lang="pt-BR" sz="2050">
                <a:solidFill>
                  <a:srgbClr val="0000CD"/>
                </a:solidFill>
                <a:highlight>
                  <a:srgbClr val="FFFFFF"/>
                </a:highlight>
              </a:rPr>
              <a:t>="</a:t>
            </a:r>
            <a:r>
              <a:rPr i="1" lang="pt-BR" sz="2050">
                <a:solidFill>
                  <a:srgbClr val="0000CD"/>
                </a:solidFill>
                <a:highlight>
                  <a:srgbClr val="FFFFFF"/>
                </a:highlight>
              </a:rPr>
              <a:t>property</a:t>
            </a:r>
            <a:r>
              <a:rPr lang="pt-BR" sz="2050">
                <a:solidFill>
                  <a:srgbClr val="0000CD"/>
                </a:solidFill>
                <a:highlight>
                  <a:srgbClr val="FFFFFF"/>
                </a:highlight>
              </a:rPr>
              <a:t>:</a:t>
            </a:r>
            <a:r>
              <a:rPr i="1" lang="pt-BR" sz="2050">
                <a:solidFill>
                  <a:srgbClr val="0000CD"/>
                </a:solidFill>
                <a:highlight>
                  <a:srgbClr val="FFFFFF"/>
                </a:highlight>
              </a:rPr>
              <a:t>value;</a:t>
            </a:r>
            <a:r>
              <a:rPr lang="pt-BR" sz="2050">
                <a:solidFill>
                  <a:srgbClr val="0000CD"/>
                </a:solidFill>
                <a:highlight>
                  <a:srgbClr val="FFFFFF"/>
                </a:highlight>
              </a:rPr>
              <a:t>"&gt;</a:t>
            </a:r>
            <a:endParaRPr sz="2050">
              <a:solidFill>
                <a:srgbClr val="0000CD"/>
              </a:solidFill>
              <a:highlight>
                <a:srgbClr val="FFFFFF"/>
              </a:highlight>
            </a:endParaRPr>
          </a:p>
          <a:p>
            <a:pPr indent="0" lvl="0" marL="0" rtl="0" algn="ctr">
              <a:lnSpc>
                <a:spcPct val="115000"/>
              </a:lnSpc>
              <a:spcBef>
                <a:spcPts val="1200"/>
              </a:spcBef>
              <a:spcAft>
                <a:spcPts val="0"/>
              </a:spcAft>
              <a:buSzPts val="1800"/>
              <a:buNone/>
            </a:pPr>
            <a:r>
              <a:t/>
            </a:r>
            <a:endParaRPr sz="2050">
              <a:solidFill>
                <a:srgbClr val="0000CD"/>
              </a:solidFill>
              <a:highlight>
                <a:srgbClr val="FFFFFF"/>
              </a:highlight>
            </a:endParaRPr>
          </a:p>
          <a:p>
            <a:pPr indent="-342900" lvl="0" marL="457200" rtl="0" algn="l">
              <a:lnSpc>
                <a:spcPct val="115000"/>
              </a:lnSpc>
              <a:spcBef>
                <a:spcPts val="1200"/>
              </a:spcBef>
              <a:spcAft>
                <a:spcPts val="0"/>
              </a:spcAft>
              <a:buSzPts val="1800"/>
              <a:buChar char="●"/>
            </a:pPr>
            <a:r>
              <a:rPr i="1" lang="pt-BR">
                <a:solidFill>
                  <a:schemeClr val="accent1"/>
                </a:solidFill>
              </a:rPr>
              <a:t>property </a:t>
            </a:r>
            <a:r>
              <a:rPr i="1" lang="pt-BR"/>
              <a:t>=&gt; </a:t>
            </a:r>
            <a:r>
              <a:rPr lang="pt-BR"/>
              <a:t>Propriedade </a:t>
            </a:r>
            <a:r>
              <a:rPr b="1" lang="pt-BR"/>
              <a:t>CSS</a:t>
            </a:r>
            <a:endParaRPr b="1"/>
          </a:p>
          <a:p>
            <a:pPr indent="-342900" lvl="0" marL="457200" rtl="0" algn="l">
              <a:lnSpc>
                <a:spcPct val="115000"/>
              </a:lnSpc>
              <a:spcBef>
                <a:spcPts val="0"/>
              </a:spcBef>
              <a:spcAft>
                <a:spcPts val="0"/>
              </a:spcAft>
              <a:buSzPts val="1800"/>
              <a:buChar char="●"/>
            </a:pPr>
            <a:r>
              <a:rPr i="1" lang="pt-BR">
                <a:solidFill>
                  <a:schemeClr val="accent1"/>
                </a:solidFill>
              </a:rPr>
              <a:t>value </a:t>
            </a:r>
            <a:r>
              <a:rPr i="1" lang="pt-BR"/>
              <a:t>=&gt; </a:t>
            </a:r>
            <a:r>
              <a:rPr lang="pt-BR"/>
              <a:t>Valor </a:t>
            </a:r>
            <a:r>
              <a:rPr b="1" lang="pt-BR"/>
              <a:t>CSS</a:t>
            </a:r>
            <a:endParaRPr b="1"/>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Aplicando estilos</a:t>
            </a:r>
            <a:endParaRPr/>
          </a:p>
        </p:txBody>
      </p:sp>
      <p:sp>
        <p:nvSpPr>
          <p:cNvPr id="301" name="Google Shape;301;p4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pt-BR"/>
              <a:t>Definir a cor de fundo de um elemento</a:t>
            </a:r>
            <a:endParaRPr/>
          </a:p>
          <a:p>
            <a:pPr indent="0" lvl="0" marL="457200" rtl="0" algn="l">
              <a:lnSpc>
                <a:spcPct val="115000"/>
              </a:lnSpc>
              <a:spcBef>
                <a:spcPts val="1200"/>
              </a:spcBef>
              <a:spcAft>
                <a:spcPts val="0"/>
              </a:spcAft>
              <a:buSzPts val="1800"/>
              <a:buNone/>
            </a:pPr>
            <a:r>
              <a:t/>
            </a:r>
            <a:endParaRPr/>
          </a:p>
          <a:p>
            <a:pPr indent="457200" lvl="0" marL="457200" rtl="0" algn="l">
              <a:lnSpc>
                <a:spcPct val="115000"/>
              </a:lnSpc>
              <a:spcBef>
                <a:spcPts val="1200"/>
              </a:spcBef>
              <a:spcAft>
                <a:spcPts val="0"/>
              </a:spcAft>
              <a:buSzPts val="1800"/>
              <a:buNone/>
            </a:pPr>
            <a:r>
              <a:rPr lang="pt-BR" sz="1650">
                <a:solidFill>
                  <a:srgbClr val="0000CD"/>
                </a:solidFill>
                <a:highlight>
                  <a:srgbClr val="FFFFFF"/>
                </a:highlight>
              </a:rPr>
              <a:t>&lt;</a:t>
            </a:r>
            <a:r>
              <a:rPr lang="pt-BR" sz="1650">
                <a:solidFill>
                  <a:srgbClr val="A52A2A"/>
                </a:solidFill>
                <a:highlight>
                  <a:srgbClr val="FFFFFF"/>
                </a:highlight>
              </a:rPr>
              <a:t>body</a:t>
            </a:r>
            <a:r>
              <a:rPr lang="pt-BR" sz="1650">
                <a:solidFill>
                  <a:srgbClr val="FF0000"/>
                </a:solidFill>
                <a:highlight>
                  <a:srgbClr val="FFFFFF"/>
                </a:highlight>
              </a:rPr>
              <a:t> style</a:t>
            </a:r>
            <a:r>
              <a:rPr lang="pt-BR" sz="1650">
                <a:solidFill>
                  <a:srgbClr val="0000CD"/>
                </a:solidFill>
                <a:highlight>
                  <a:srgbClr val="FFFFFF"/>
                </a:highlight>
              </a:rPr>
              <a:t>="background-color:powderblue;"&gt;</a:t>
            </a:r>
            <a:endParaRPr sz="1650">
              <a:solidFill>
                <a:srgbClr val="0000CD"/>
              </a:solidFill>
              <a:highlight>
                <a:srgbClr val="FFFFFF"/>
              </a:highlight>
            </a:endParaRPr>
          </a:p>
          <a:p>
            <a:pPr indent="457200" lvl="0" marL="457200" rtl="0" algn="l">
              <a:lnSpc>
                <a:spcPct val="115000"/>
              </a:lnSpc>
              <a:spcBef>
                <a:spcPts val="1200"/>
              </a:spcBef>
              <a:spcAft>
                <a:spcPts val="0"/>
              </a:spcAft>
              <a:buClr>
                <a:schemeClr val="dk1"/>
              </a:buClr>
              <a:buSzPts val="1100"/>
              <a:buFont typeface="Arial"/>
              <a:buNone/>
            </a:pPr>
            <a:r>
              <a:rPr lang="pt-BR" sz="1650">
                <a:solidFill>
                  <a:srgbClr val="0000CD"/>
                </a:solidFill>
              </a:rPr>
              <a:t>&lt;</a:t>
            </a:r>
            <a:r>
              <a:rPr lang="pt-BR" sz="1650">
                <a:solidFill>
                  <a:srgbClr val="A52A2A"/>
                </a:solidFill>
              </a:rPr>
              <a:t>h1</a:t>
            </a:r>
            <a:r>
              <a:rPr lang="pt-BR" sz="1650">
                <a:solidFill>
                  <a:srgbClr val="FF0000"/>
                </a:solidFill>
              </a:rPr>
              <a:t> style</a:t>
            </a:r>
            <a:r>
              <a:rPr lang="pt-BR" sz="1650">
                <a:solidFill>
                  <a:srgbClr val="0000CD"/>
                </a:solidFill>
              </a:rPr>
              <a:t>="background-color:powderblue;"&gt;</a:t>
            </a:r>
            <a:r>
              <a:rPr lang="pt-BR" sz="1650">
                <a:solidFill>
                  <a:schemeClr val="dk1"/>
                </a:solidFill>
                <a:highlight>
                  <a:srgbClr val="FFFFFF"/>
                </a:highlight>
              </a:rPr>
              <a:t>This is a heading</a:t>
            </a:r>
            <a:r>
              <a:rPr lang="pt-BR" sz="1650">
                <a:solidFill>
                  <a:srgbClr val="0000CD"/>
                </a:solidFill>
              </a:rPr>
              <a:t>&lt;</a:t>
            </a:r>
            <a:r>
              <a:rPr lang="pt-BR" sz="1650">
                <a:solidFill>
                  <a:srgbClr val="A52A2A"/>
                </a:solidFill>
              </a:rPr>
              <a:t>/h1</a:t>
            </a:r>
            <a:r>
              <a:rPr lang="pt-BR" sz="1650">
                <a:solidFill>
                  <a:srgbClr val="0000CD"/>
                </a:solidFill>
              </a:rPr>
              <a:t>&gt;</a:t>
            </a:r>
            <a:endParaRPr sz="1650">
              <a:solidFill>
                <a:srgbClr val="0000CD"/>
              </a:solidFill>
            </a:endParaRPr>
          </a:p>
          <a:p>
            <a:pPr indent="457200" lvl="0" marL="457200" rtl="0" algn="l">
              <a:lnSpc>
                <a:spcPct val="115000"/>
              </a:lnSpc>
              <a:spcBef>
                <a:spcPts val="1200"/>
              </a:spcBef>
              <a:spcAft>
                <a:spcPts val="1200"/>
              </a:spcAft>
              <a:buSzPts val="1800"/>
              <a:buNone/>
            </a:pPr>
            <a:r>
              <a:rPr lang="pt-BR" sz="1650">
                <a:solidFill>
                  <a:srgbClr val="0000CD"/>
                </a:solidFill>
              </a:rPr>
              <a:t>&lt;</a:t>
            </a:r>
            <a:r>
              <a:rPr lang="pt-BR" sz="1650">
                <a:solidFill>
                  <a:srgbClr val="A52A2A"/>
                </a:solidFill>
              </a:rPr>
              <a:t>p</a:t>
            </a:r>
            <a:r>
              <a:rPr lang="pt-BR" sz="1650">
                <a:solidFill>
                  <a:srgbClr val="FF0000"/>
                </a:solidFill>
              </a:rPr>
              <a:t> style</a:t>
            </a:r>
            <a:r>
              <a:rPr lang="pt-BR" sz="1650">
                <a:solidFill>
                  <a:srgbClr val="0000CD"/>
                </a:solidFill>
              </a:rPr>
              <a:t>="background-color:tomato;"&gt;</a:t>
            </a:r>
            <a:r>
              <a:rPr lang="pt-BR" sz="1650">
                <a:solidFill>
                  <a:schemeClr val="dk1"/>
                </a:solidFill>
                <a:highlight>
                  <a:srgbClr val="FFFFFF"/>
                </a:highlight>
              </a:rPr>
              <a:t>This is a paragraph.</a:t>
            </a:r>
            <a:r>
              <a:rPr lang="pt-BR" sz="1650">
                <a:solidFill>
                  <a:srgbClr val="0000CD"/>
                </a:solidFill>
              </a:rPr>
              <a:t>&lt;</a:t>
            </a:r>
            <a:r>
              <a:rPr lang="pt-BR" sz="1650">
                <a:solidFill>
                  <a:srgbClr val="A52A2A"/>
                </a:solidFill>
              </a:rPr>
              <a:t>/p</a:t>
            </a:r>
            <a:r>
              <a:rPr lang="pt-BR" sz="1650">
                <a:solidFill>
                  <a:srgbClr val="0000CD"/>
                </a:solidFill>
              </a:rPr>
              <a:t>&gt;</a:t>
            </a:r>
            <a:endParaRPr sz="2150">
              <a:solidFill>
                <a:srgbClr val="0000CD"/>
              </a:solidFill>
              <a:highlight>
                <a:srgbClr val="FFFFFF"/>
              </a:high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Aplicando estilos</a:t>
            </a:r>
            <a:endParaRPr/>
          </a:p>
        </p:txBody>
      </p:sp>
      <p:sp>
        <p:nvSpPr>
          <p:cNvPr id="307" name="Google Shape;307;p4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pt-BR"/>
              <a:t>Definir a cor do texto</a:t>
            </a:r>
            <a:endParaRPr/>
          </a:p>
          <a:p>
            <a:pPr indent="0" lvl="0" marL="457200" rtl="0" algn="l">
              <a:lnSpc>
                <a:spcPct val="115000"/>
              </a:lnSpc>
              <a:spcBef>
                <a:spcPts val="1200"/>
              </a:spcBef>
              <a:spcAft>
                <a:spcPts val="0"/>
              </a:spcAft>
              <a:buSzPts val="1800"/>
              <a:buNone/>
            </a:pPr>
            <a:r>
              <a:t/>
            </a:r>
            <a:endParaRPr/>
          </a:p>
          <a:p>
            <a:pPr indent="457200" lvl="0" marL="457200" rtl="0" algn="l">
              <a:lnSpc>
                <a:spcPct val="115000"/>
              </a:lnSpc>
              <a:spcBef>
                <a:spcPts val="1200"/>
              </a:spcBef>
              <a:spcAft>
                <a:spcPts val="0"/>
              </a:spcAft>
              <a:buSzPts val="1800"/>
              <a:buNone/>
            </a:pPr>
            <a:r>
              <a:rPr lang="pt-BR" sz="1650">
                <a:solidFill>
                  <a:srgbClr val="0000CD"/>
                </a:solidFill>
                <a:highlight>
                  <a:srgbClr val="FFFFFF"/>
                </a:highlight>
              </a:rPr>
              <a:t>&lt;</a:t>
            </a:r>
            <a:r>
              <a:rPr lang="pt-BR" sz="1650">
                <a:solidFill>
                  <a:srgbClr val="A52A2A"/>
                </a:solidFill>
                <a:highlight>
                  <a:srgbClr val="FFFFFF"/>
                </a:highlight>
              </a:rPr>
              <a:t>body</a:t>
            </a:r>
            <a:r>
              <a:rPr lang="pt-BR" sz="1650">
                <a:solidFill>
                  <a:srgbClr val="FF0000"/>
                </a:solidFill>
                <a:highlight>
                  <a:srgbClr val="FFFFFF"/>
                </a:highlight>
              </a:rPr>
              <a:t> style</a:t>
            </a:r>
            <a:r>
              <a:rPr lang="pt-BR" sz="1650">
                <a:solidFill>
                  <a:srgbClr val="0000CD"/>
                </a:solidFill>
                <a:highlight>
                  <a:srgbClr val="FFFFFF"/>
                </a:highlight>
              </a:rPr>
              <a:t>="color:powderblue;"&gt;</a:t>
            </a:r>
            <a:endParaRPr sz="1650">
              <a:solidFill>
                <a:srgbClr val="0000CD"/>
              </a:solidFill>
              <a:highlight>
                <a:srgbClr val="FFFFFF"/>
              </a:highlight>
            </a:endParaRPr>
          </a:p>
          <a:p>
            <a:pPr indent="457200" lvl="0" marL="457200" rtl="0" algn="l">
              <a:lnSpc>
                <a:spcPct val="115000"/>
              </a:lnSpc>
              <a:spcBef>
                <a:spcPts val="1200"/>
              </a:spcBef>
              <a:spcAft>
                <a:spcPts val="0"/>
              </a:spcAft>
              <a:buSzPts val="1800"/>
              <a:buNone/>
            </a:pPr>
            <a:r>
              <a:rPr lang="pt-BR" sz="1650">
                <a:solidFill>
                  <a:srgbClr val="0000CD"/>
                </a:solidFill>
              </a:rPr>
              <a:t>&lt;</a:t>
            </a:r>
            <a:r>
              <a:rPr lang="pt-BR" sz="1650">
                <a:solidFill>
                  <a:srgbClr val="A52A2A"/>
                </a:solidFill>
              </a:rPr>
              <a:t>h1</a:t>
            </a:r>
            <a:r>
              <a:rPr lang="pt-BR" sz="1650">
                <a:solidFill>
                  <a:srgbClr val="FF0000"/>
                </a:solidFill>
              </a:rPr>
              <a:t> style</a:t>
            </a:r>
            <a:r>
              <a:rPr lang="pt-BR" sz="1650">
                <a:solidFill>
                  <a:srgbClr val="0000CD"/>
                </a:solidFill>
              </a:rPr>
              <a:t>="color:blue;"&gt;</a:t>
            </a:r>
            <a:r>
              <a:rPr lang="pt-BR" sz="1650">
                <a:solidFill>
                  <a:schemeClr val="dk1"/>
                </a:solidFill>
                <a:highlight>
                  <a:srgbClr val="FFFFFF"/>
                </a:highlight>
              </a:rPr>
              <a:t>This is a heading</a:t>
            </a:r>
            <a:r>
              <a:rPr lang="pt-BR" sz="1650">
                <a:solidFill>
                  <a:srgbClr val="0000CD"/>
                </a:solidFill>
              </a:rPr>
              <a:t>&lt;</a:t>
            </a:r>
            <a:r>
              <a:rPr lang="pt-BR" sz="1650">
                <a:solidFill>
                  <a:srgbClr val="A52A2A"/>
                </a:solidFill>
              </a:rPr>
              <a:t>/h1</a:t>
            </a:r>
            <a:r>
              <a:rPr lang="pt-BR" sz="1650">
                <a:solidFill>
                  <a:srgbClr val="0000CD"/>
                </a:solidFill>
              </a:rPr>
              <a:t>&gt;</a:t>
            </a:r>
            <a:endParaRPr sz="1650">
              <a:solidFill>
                <a:srgbClr val="0000CD"/>
              </a:solidFill>
            </a:endParaRPr>
          </a:p>
          <a:p>
            <a:pPr indent="457200" lvl="0" marL="457200" rtl="0" algn="l">
              <a:lnSpc>
                <a:spcPct val="115000"/>
              </a:lnSpc>
              <a:spcBef>
                <a:spcPts val="1200"/>
              </a:spcBef>
              <a:spcAft>
                <a:spcPts val="1200"/>
              </a:spcAft>
              <a:buSzPts val="1800"/>
              <a:buNone/>
            </a:pPr>
            <a:r>
              <a:rPr lang="pt-BR" sz="1650">
                <a:solidFill>
                  <a:srgbClr val="0000CD"/>
                </a:solidFill>
              </a:rPr>
              <a:t>&lt;</a:t>
            </a:r>
            <a:r>
              <a:rPr lang="pt-BR" sz="1650">
                <a:solidFill>
                  <a:srgbClr val="A52A2A"/>
                </a:solidFill>
              </a:rPr>
              <a:t>p</a:t>
            </a:r>
            <a:r>
              <a:rPr lang="pt-BR" sz="1650">
                <a:solidFill>
                  <a:srgbClr val="FF0000"/>
                </a:solidFill>
              </a:rPr>
              <a:t> style</a:t>
            </a:r>
            <a:r>
              <a:rPr lang="pt-BR" sz="1650">
                <a:solidFill>
                  <a:srgbClr val="0000CD"/>
                </a:solidFill>
              </a:rPr>
              <a:t>="color:red;"&gt;</a:t>
            </a:r>
            <a:r>
              <a:rPr lang="pt-BR" sz="1650">
                <a:solidFill>
                  <a:schemeClr val="dk1"/>
                </a:solidFill>
                <a:highlight>
                  <a:srgbClr val="FFFFFF"/>
                </a:highlight>
              </a:rPr>
              <a:t>This is a paragraph.</a:t>
            </a:r>
            <a:r>
              <a:rPr lang="pt-BR" sz="1650">
                <a:solidFill>
                  <a:srgbClr val="0000CD"/>
                </a:solidFill>
              </a:rPr>
              <a:t>&lt;</a:t>
            </a:r>
            <a:r>
              <a:rPr lang="pt-BR" sz="1650">
                <a:solidFill>
                  <a:srgbClr val="A52A2A"/>
                </a:solidFill>
              </a:rPr>
              <a:t>/p</a:t>
            </a:r>
            <a:r>
              <a:rPr lang="pt-BR" sz="1650">
                <a:solidFill>
                  <a:srgbClr val="0000CD"/>
                </a:solidFill>
              </a:rPr>
              <a:t>&gt;</a:t>
            </a:r>
            <a:endParaRPr sz="2150">
              <a:solidFill>
                <a:srgbClr val="0000CD"/>
              </a:solidFill>
              <a:highlight>
                <a:srgbClr val="FFFFFF"/>
              </a:high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Aplicando estilos</a:t>
            </a:r>
            <a:endParaRPr/>
          </a:p>
        </p:txBody>
      </p:sp>
      <p:sp>
        <p:nvSpPr>
          <p:cNvPr id="313" name="Google Shape;313;p4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pt-BR"/>
              <a:t>Definir a font do texto</a:t>
            </a:r>
            <a:endParaRPr/>
          </a:p>
          <a:p>
            <a:pPr indent="457200" lvl="0" marL="457200" rtl="0" algn="l">
              <a:lnSpc>
                <a:spcPct val="115000"/>
              </a:lnSpc>
              <a:spcBef>
                <a:spcPts val="1200"/>
              </a:spcBef>
              <a:spcAft>
                <a:spcPts val="0"/>
              </a:spcAft>
              <a:buSzPts val="1800"/>
              <a:buNone/>
            </a:pPr>
            <a:r>
              <a:t/>
            </a:r>
            <a:endParaRPr sz="1650">
              <a:solidFill>
                <a:srgbClr val="0000CD"/>
              </a:solidFill>
              <a:highlight>
                <a:srgbClr val="FFFFFF"/>
              </a:highlight>
            </a:endParaRPr>
          </a:p>
          <a:p>
            <a:pPr indent="457200" lvl="0" marL="457200" rtl="0" algn="l">
              <a:lnSpc>
                <a:spcPct val="115000"/>
              </a:lnSpc>
              <a:spcBef>
                <a:spcPts val="1200"/>
              </a:spcBef>
              <a:spcAft>
                <a:spcPts val="0"/>
              </a:spcAft>
              <a:buClr>
                <a:schemeClr val="dk1"/>
              </a:buClr>
              <a:buSzPts val="1100"/>
              <a:buFont typeface="Arial"/>
              <a:buNone/>
            </a:pPr>
            <a:r>
              <a:rPr lang="pt-BR" sz="1850">
                <a:solidFill>
                  <a:srgbClr val="0000CD"/>
                </a:solidFill>
              </a:rPr>
              <a:t>&lt;</a:t>
            </a:r>
            <a:r>
              <a:rPr lang="pt-BR" sz="1850">
                <a:solidFill>
                  <a:srgbClr val="A52A2A"/>
                </a:solidFill>
              </a:rPr>
              <a:t>h1</a:t>
            </a:r>
            <a:r>
              <a:rPr lang="pt-BR" sz="1850">
                <a:solidFill>
                  <a:srgbClr val="FF0000"/>
                </a:solidFill>
              </a:rPr>
              <a:t> style</a:t>
            </a:r>
            <a:r>
              <a:rPr lang="pt-BR" sz="1850">
                <a:solidFill>
                  <a:srgbClr val="0000CD"/>
                </a:solidFill>
              </a:rPr>
              <a:t>="font-family:verdana;"&gt;</a:t>
            </a:r>
            <a:r>
              <a:rPr lang="pt-BR" sz="1850">
                <a:solidFill>
                  <a:schemeClr val="dk1"/>
                </a:solidFill>
                <a:highlight>
                  <a:srgbClr val="FFFFFF"/>
                </a:highlight>
              </a:rPr>
              <a:t>This is a heading</a:t>
            </a:r>
            <a:r>
              <a:rPr lang="pt-BR" sz="1850">
                <a:solidFill>
                  <a:srgbClr val="0000CD"/>
                </a:solidFill>
              </a:rPr>
              <a:t>&lt;</a:t>
            </a:r>
            <a:r>
              <a:rPr lang="pt-BR" sz="1850">
                <a:solidFill>
                  <a:srgbClr val="A52A2A"/>
                </a:solidFill>
              </a:rPr>
              <a:t>/h1</a:t>
            </a:r>
            <a:r>
              <a:rPr lang="pt-BR" sz="1850">
                <a:solidFill>
                  <a:srgbClr val="0000CD"/>
                </a:solidFill>
              </a:rPr>
              <a:t>&gt;</a:t>
            </a:r>
            <a:endParaRPr sz="1850">
              <a:solidFill>
                <a:srgbClr val="0000CD"/>
              </a:solidFill>
            </a:endParaRPr>
          </a:p>
          <a:p>
            <a:pPr indent="457200" lvl="0" marL="457200" rtl="0" algn="l">
              <a:lnSpc>
                <a:spcPct val="115000"/>
              </a:lnSpc>
              <a:spcBef>
                <a:spcPts val="1200"/>
              </a:spcBef>
              <a:spcAft>
                <a:spcPts val="1200"/>
              </a:spcAft>
              <a:buSzPts val="1800"/>
              <a:buNone/>
            </a:pPr>
            <a:r>
              <a:rPr lang="pt-BR" sz="1850">
                <a:solidFill>
                  <a:srgbClr val="0000CD"/>
                </a:solidFill>
              </a:rPr>
              <a:t>&lt;</a:t>
            </a:r>
            <a:r>
              <a:rPr lang="pt-BR" sz="1850">
                <a:solidFill>
                  <a:srgbClr val="A52A2A"/>
                </a:solidFill>
              </a:rPr>
              <a:t>p</a:t>
            </a:r>
            <a:r>
              <a:rPr lang="pt-BR" sz="1850">
                <a:solidFill>
                  <a:srgbClr val="FF0000"/>
                </a:solidFill>
              </a:rPr>
              <a:t> style</a:t>
            </a:r>
            <a:r>
              <a:rPr lang="pt-BR" sz="1850">
                <a:solidFill>
                  <a:srgbClr val="0000CD"/>
                </a:solidFill>
              </a:rPr>
              <a:t>="font-family:courier;"&gt;</a:t>
            </a:r>
            <a:r>
              <a:rPr lang="pt-BR" sz="1850">
                <a:solidFill>
                  <a:schemeClr val="dk1"/>
                </a:solidFill>
                <a:highlight>
                  <a:srgbClr val="FFFFFF"/>
                </a:highlight>
              </a:rPr>
              <a:t>This is a paragraph.</a:t>
            </a:r>
            <a:r>
              <a:rPr lang="pt-BR" sz="1850">
                <a:solidFill>
                  <a:srgbClr val="0000CD"/>
                </a:solidFill>
              </a:rPr>
              <a:t>&lt;</a:t>
            </a:r>
            <a:r>
              <a:rPr lang="pt-BR" sz="1850">
                <a:solidFill>
                  <a:srgbClr val="A52A2A"/>
                </a:solidFill>
              </a:rPr>
              <a:t>/p</a:t>
            </a:r>
            <a:r>
              <a:rPr lang="pt-BR" sz="1850">
                <a:solidFill>
                  <a:srgbClr val="0000CD"/>
                </a:solidFill>
              </a:rPr>
              <a:t>&gt;</a:t>
            </a:r>
            <a:endParaRPr sz="2350">
              <a:solidFill>
                <a:srgbClr val="0000CD"/>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Aplicando estilos</a:t>
            </a:r>
            <a:endParaRPr/>
          </a:p>
        </p:txBody>
      </p:sp>
      <p:sp>
        <p:nvSpPr>
          <p:cNvPr id="319" name="Google Shape;319;p4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pt-BR"/>
              <a:t>Definir o tamanho do texto</a:t>
            </a:r>
            <a:endParaRPr/>
          </a:p>
          <a:p>
            <a:pPr indent="457200" lvl="0" marL="457200" rtl="0" algn="l">
              <a:lnSpc>
                <a:spcPct val="115000"/>
              </a:lnSpc>
              <a:spcBef>
                <a:spcPts val="1200"/>
              </a:spcBef>
              <a:spcAft>
                <a:spcPts val="0"/>
              </a:spcAft>
              <a:buSzPts val="1800"/>
              <a:buNone/>
            </a:pPr>
            <a:r>
              <a:t/>
            </a:r>
            <a:endParaRPr sz="1650">
              <a:solidFill>
                <a:srgbClr val="0000CD"/>
              </a:solidFill>
              <a:highlight>
                <a:srgbClr val="FFFFFF"/>
              </a:highlight>
            </a:endParaRPr>
          </a:p>
          <a:p>
            <a:pPr indent="457200" lvl="0" marL="457200" rtl="0" algn="l">
              <a:lnSpc>
                <a:spcPct val="115000"/>
              </a:lnSpc>
              <a:spcBef>
                <a:spcPts val="1200"/>
              </a:spcBef>
              <a:spcAft>
                <a:spcPts val="0"/>
              </a:spcAft>
              <a:buClr>
                <a:schemeClr val="dk1"/>
              </a:buClr>
              <a:buSzPts val="1100"/>
              <a:buFont typeface="Arial"/>
              <a:buNone/>
            </a:pPr>
            <a:r>
              <a:rPr lang="pt-BR" sz="1750">
                <a:solidFill>
                  <a:srgbClr val="0000CD"/>
                </a:solidFill>
              </a:rPr>
              <a:t>&lt;</a:t>
            </a:r>
            <a:r>
              <a:rPr lang="pt-BR" sz="1750">
                <a:solidFill>
                  <a:srgbClr val="A52A2A"/>
                </a:solidFill>
              </a:rPr>
              <a:t>h1</a:t>
            </a:r>
            <a:r>
              <a:rPr lang="pt-BR" sz="1750">
                <a:solidFill>
                  <a:srgbClr val="FF0000"/>
                </a:solidFill>
              </a:rPr>
              <a:t> style</a:t>
            </a:r>
            <a:r>
              <a:rPr lang="pt-BR" sz="1750">
                <a:solidFill>
                  <a:srgbClr val="0000CD"/>
                </a:solidFill>
              </a:rPr>
              <a:t>="font-size:300%;"&gt;</a:t>
            </a:r>
            <a:r>
              <a:rPr lang="pt-BR" sz="1750">
                <a:solidFill>
                  <a:schemeClr val="dk1"/>
                </a:solidFill>
                <a:highlight>
                  <a:srgbClr val="FFFFFF"/>
                </a:highlight>
              </a:rPr>
              <a:t>This is a heading</a:t>
            </a:r>
            <a:r>
              <a:rPr lang="pt-BR" sz="1750">
                <a:solidFill>
                  <a:srgbClr val="0000CD"/>
                </a:solidFill>
              </a:rPr>
              <a:t>&lt;</a:t>
            </a:r>
            <a:r>
              <a:rPr lang="pt-BR" sz="1750">
                <a:solidFill>
                  <a:srgbClr val="A52A2A"/>
                </a:solidFill>
              </a:rPr>
              <a:t>/h1</a:t>
            </a:r>
            <a:r>
              <a:rPr lang="pt-BR" sz="1750">
                <a:solidFill>
                  <a:srgbClr val="0000CD"/>
                </a:solidFill>
              </a:rPr>
              <a:t>&gt;</a:t>
            </a:r>
            <a:endParaRPr sz="1750">
              <a:solidFill>
                <a:srgbClr val="0000CD"/>
              </a:solidFill>
            </a:endParaRPr>
          </a:p>
          <a:p>
            <a:pPr indent="457200" lvl="0" marL="457200" rtl="0" algn="l">
              <a:lnSpc>
                <a:spcPct val="115000"/>
              </a:lnSpc>
              <a:spcBef>
                <a:spcPts val="1200"/>
              </a:spcBef>
              <a:spcAft>
                <a:spcPts val="1200"/>
              </a:spcAft>
              <a:buSzPts val="1800"/>
              <a:buNone/>
            </a:pPr>
            <a:r>
              <a:rPr lang="pt-BR" sz="1750">
                <a:solidFill>
                  <a:srgbClr val="0000CD"/>
                </a:solidFill>
              </a:rPr>
              <a:t>&lt;</a:t>
            </a:r>
            <a:r>
              <a:rPr lang="pt-BR" sz="1750">
                <a:solidFill>
                  <a:srgbClr val="A52A2A"/>
                </a:solidFill>
              </a:rPr>
              <a:t>p</a:t>
            </a:r>
            <a:r>
              <a:rPr lang="pt-BR" sz="1750">
                <a:solidFill>
                  <a:srgbClr val="FF0000"/>
                </a:solidFill>
              </a:rPr>
              <a:t> style</a:t>
            </a:r>
            <a:r>
              <a:rPr lang="pt-BR" sz="1750">
                <a:solidFill>
                  <a:srgbClr val="0000CD"/>
                </a:solidFill>
              </a:rPr>
              <a:t>="font-size:160%;"&gt;</a:t>
            </a:r>
            <a:r>
              <a:rPr lang="pt-BR" sz="1750">
                <a:solidFill>
                  <a:schemeClr val="dk1"/>
                </a:solidFill>
                <a:highlight>
                  <a:srgbClr val="FFFFFF"/>
                </a:highlight>
              </a:rPr>
              <a:t>This is a paragraph.</a:t>
            </a:r>
            <a:r>
              <a:rPr lang="pt-BR" sz="1750">
                <a:solidFill>
                  <a:srgbClr val="0000CD"/>
                </a:solidFill>
              </a:rPr>
              <a:t>&lt;</a:t>
            </a:r>
            <a:r>
              <a:rPr lang="pt-BR" sz="1750">
                <a:solidFill>
                  <a:srgbClr val="A52A2A"/>
                </a:solidFill>
              </a:rPr>
              <a:t>/p</a:t>
            </a:r>
            <a:r>
              <a:rPr lang="pt-BR" sz="1750">
                <a:solidFill>
                  <a:srgbClr val="0000CD"/>
                </a:solidFill>
              </a:rPr>
              <a:t>&gt;</a:t>
            </a:r>
            <a:endParaRPr sz="2450">
              <a:solidFill>
                <a:srgbClr val="0000CD"/>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Aplicando estilos</a:t>
            </a:r>
            <a:endParaRPr/>
          </a:p>
        </p:txBody>
      </p:sp>
      <p:sp>
        <p:nvSpPr>
          <p:cNvPr id="325" name="Google Shape;325;p5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pt-BR"/>
              <a:t>Definir o alinhamento do texto</a:t>
            </a:r>
            <a:endParaRPr/>
          </a:p>
          <a:p>
            <a:pPr indent="457200" lvl="0" marL="457200" rtl="0" algn="l">
              <a:lnSpc>
                <a:spcPct val="115000"/>
              </a:lnSpc>
              <a:spcBef>
                <a:spcPts val="1200"/>
              </a:spcBef>
              <a:spcAft>
                <a:spcPts val="0"/>
              </a:spcAft>
              <a:buSzPts val="1800"/>
              <a:buNone/>
            </a:pPr>
            <a:r>
              <a:t/>
            </a:r>
            <a:endParaRPr sz="1650">
              <a:solidFill>
                <a:srgbClr val="0000CD"/>
              </a:solidFill>
              <a:highlight>
                <a:srgbClr val="FFFFFF"/>
              </a:highlight>
            </a:endParaRPr>
          </a:p>
          <a:p>
            <a:pPr indent="457200" lvl="0" marL="457200" rtl="0" algn="l">
              <a:lnSpc>
                <a:spcPct val="115000"/>
              </a:lnSpc>
              <a:spcBef>
                <a:spcPts val="1200"/>
              </a:spcBef>
              <a:spcAft>
                <a:spcPts val="0"/>
              </a:spcAft>
              <a:buClr>
                <a:schemeClr val="dk1"/>
              </a:buClr>
              <a:buSzPts val="1100"/>
              <a:buFont typeface="Arial"/>
              <a:buNone/>
            </a:pPr>
            <a:r>
              <a:rPr lang="pt-BR" sz="1750">
                <a:solidFill>
                  <a:srgbClr val="0000CD"/>
                </a:solidFill>
              </a:rPr>
              <a:t>&lt;</a:t>
            </a:r>
            <a:r>
              <a:rPr lang="pt-BR" sz="1750">
                <a:solidFill>
                  <a:srgbClr val="A52A2A"/>
                </a:solidFill>
              </a:rPr>
              <a:t>h1</a:t>
            </a:r>
            <a:r>
              <a:rPr lang="pt-BR" sz="1750">
                <a:solidFill>
                  <a:srgbClr val="FF0000"/>
                </a:solidFill>
              </a:rPr>
              <a:t> style</a:t>
            </a:r>
            <a:r>
              <a:rPr lang="pt-BR" sz="1750">
                <a:solidFill>
                  <a:srgbClr val="0000CD"/>
                </a:solidFill>
              </a:rPr>
              <a:t>="text-align:center;"&gt;</a:t>
            </a:r>
            <a:r>
              <a:rPr lang="pt-BR" sz="1750">
                <a:solidFill>
                  <a:schemeClr val="dk1"/>
                </a:solidFill>
                <a:highlight>
                  <a:srgbClr val="FFFFFF"/>
                </a:highlight>
              </a:rPr>
              <a:t>Centered Heading</a:t>
            </a:r>
            <a:r>
              <a:rPr lang="pt-BR" sz="1750">
                <a:solidFill>
                  <a:srgbClr val="0000CD"/>
                </a:solidFill>
              </a:rPr>
              <a:t>&lt;</a:t>
            </a:r>
            <a:r>
              <a:rPr lang="pt-BR" sz="1750">
                <a:solidFill>
                  <a:srgbClr val="A52A2A"/>
                </a:solidFill>
              </a:rPr>
              <a:t>/h1</a:t>
            </a:r>
            <a:r>
              <a:rPr lang="pt-BR" sz="1750">
                <a:solidFill>
                  <a:srgbClr val="0000CD"/>
                </a:solidFill>
              </a:rPr>
              <a:t>&gt;</a:t>
            </a:r>
            <a:endParaRPr sz="1750">
              <a:solidFill>
                <a:srgbClr val="0000CD"/>
              </a:solidFill>
            </a:endParaRPr>
          </a:p>
          <a:p>
            <a:pPr indent="457200" lvl="0" marL="457200" rtl="0" algn="l">
              <a:lnSpc>
                <a:spcPct val="115000"/>
              </a:lnSpc>
              <a:spcBef>
                <a:spcPts val="1200"/>
              </a:spcBef>
              <a:spcAft>
                <a:spcPts val="1200"/>
              </a:spcAft>
              <a:buSzPts val="1800"/>
              <a:buNone/>
            </a:pPr>
            <a:r>
              <a:rPr lang="pt-BR" sz="1750">
                <a:solidFill>
                  <a:srgbClr val="0000CD"/>
                </a:solidFill>
              </a:rPr>
              <a:t>&lt;</a:t>
            </a:r>
            <a:r>
              <a:rPr lang="pt-BR" sz="1750">
                <a:solidFill>
                  <a:srgbClr val="A52A2A"/>
                </a:solidFill>
              </a:rPr>
              <a:t>p</a:t>
            </a:r>
            <a:r>
              <a:rPr lang="pt-BR" sz="1750">
                <a:solidFill>
                  <a:srgbClr val="FF0000"/>
                </a:solidFill>
              </a:rPr>
              <a:t> style</a:t>
            </a:r>
            <a:r>
              <a:rPr lang="pt-BR" sz="1750">
                <a:solidFill>
                  <a:srgbClr val="0000CD"/>
                </a:solidFill>
              </a:rPr>
              <a:t>="text-align:center;"&gt;</a:t>
            </a:r>
            <a:r>
              <a:rPr lang="pt-BR" sz="1750">
                <a:solidFill>
                  <a:schemeClr val="dk1"/>
                </a:solidFill>
                <a:highlight>
                  <a:srgbClr val="FFFFFF"/>
                </a:highlight>
              </a:rPr>
              <a:t>Centered paragraph.</a:t>
            </a:r>
            <a:r>
              <a:rPr lang="pt-BR" sz="1750">
                <a:solidFill>
                  <a:srgbClr val="0000CD"/>
                </a:solidFill>
              </a:rPr>
              <a:t>&lt;</a:t>
            </a:r>
            <a:r>
              <a:rPr lang="pt-BR" sz="1750">
                <a:solidFill>
                  <a:srgbClr val="A52A2A"/>
                </a:solidFill>
              </a:rPr>
              <a:t>/p</a:t>
            </a:r>
            <a:r>
              <a:rPr lang="pt-BR" sz="1750">
                <a:solidFill>
                  <a:srgbClr val="0000CD"/>
                </a:solidFill>
              </a:rPr>
              <a:t>&gt;</a:t>
            </a:r>
            <a:endParaRPr sz="2350">
              <a:solidFill>
                <a:srgbClr val="0000CD"/>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Aplicando estilos</a:t>
            </a:r>
            <a:endParaRPr/>
          </a:p>
        </p:txBody>
      </p:sp>
      <p:sp>
        <p:nvSpPr>
          <p:cNvPr id="331" name="Google Shape;331;p5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20000"/>
          </a:bodyPr>
          <a:lstStyle/>
          <a:p>
            <a:pPr indent="-334327" lvl="0" marL="457200" rtl="0" algn="l">
              <a:lnSpc>
                <a:spcPct val="115000"/>
              </a:lnSpc>
              <a:spcBef>
                <a:spcPts val="0"/>
              </a:spcBef>
              <a:spcAft>
                <a:spcPts val="0"/>
              </a:spcAft>
              <a:buSzPct val="100000"/>
              <a:buChar char="●"/>
            </a:pPr>
            <a:r>
              <a:rPr lang="pt-BR"/>
              <a:t>Atributo style e algumas propriedades CSS</a:t>
            </a:r>
            <a:endParaRPr/>
          </a:p>
          <a:p>
            <a:pPr indent="0" lvl="0" marL="457200" rtl="0" algn="l">
              <a:lnSpc>
                <a:spcPct val="115000"/>
              </a:lnSpc>
              <a:spcBef>
                <a:spcPts val="1200"/>
              </a:spcBef>
              <a:spcAft>
                <a:spcPts val="0"/>
              </a:spcAft>
              <a:buSzPct val="108108"/>
              <a:buNone/>
            </a:pPr>
            <a:r>
              <a:t/>
            </a:r>
            <a:endParaRPr/>
          </a:p>
          <a:p>
            <a:pPr indent="-296157" lvl="0" marL="457200" rtl="0" algn="l">
              <a:lnSpc>
                <a:spcPct val="115000"/>
              </a:lnSpc>
              <a:spcBef>
                <a:spcPts val="1200"/>
              </a:spcBef>
              <a:spcAft>
                <a:spcPts val="0"/>
              </a:spcAft>
              <a:buClr>
                <a:schemeClr val="dk1"/>
              </a:buClr>
              <a:buSzPct val="62162"/>
              <a:buFont typeface="Verdana"/>
              <a:buChar char="●"/>
            </a:pPr>
            <a:r>
              <a:rPr lang="pt-BR" sz="1850">
                <a:solidFill>
                  <a:schemeClr val="dk1"/>
                </a:solidFill>
                <a:highlight>
                  <a:srgbClr val="FFFFFF"/>
                </a:highlight>
              </a:rPr>
              <a:t>Use o </a:t>
            </a:r>
            <a:r>
              <a:rPr lang="pt-BR" sz="1900">
                <a:solidFill>
                  <a:srgbClr val="DC143C"/>
                </a:solidFill>
                <a:highlight>
                  <a:srgbClr val="FFFFFF"/>
                </a:highlight>
              </a:rPr>
              <a:t>style </a:t>
            </a:r>
            <a:r>
              <a:rPr lang="pt-BR" sz="1850">
                <a:solidFill>
                  <a:schemeClr val="dk1"/>
                </a:solidFill>
                <a:highlight>
                  <a:srgbClr val="FFFFFF"/>
                </a:highlight>
              </a:rPr>
              <a:t>atributo para estilizar os elementos HTML</a:t>
            </a:r>
            <a:endParaRPr sz="1850">
              <a:solidFill>
                <a:schemeClr val="dk1"/>
              </a:solidFill>
              <a:highlight>
                <a:srgbClr val="FFFFFF"/>
              </a:highlight>
            </a:endParaRPr>
          </a:p>
          <a:p>
            <a:pPr indent="-296157" lvl="0" marL="457200" rtl="0" algn="l">
              <a:lnSpc>
                <a:spcPct val="115000"/>
              </a:lnSpc>
              <a:spcBef>
                <a:spcPts val="0"/>
              </a:spcBef>
              <a:spcAft>
                <a:spcPts val="0"/>
              </a:spcAft>
              <a:buClr>
                <a:schemeClr val="dk1"/>
              </a:buClr>
              <a:buSzPct val="62162"/>
              <a:buFont typeface="Verdana"/>
              <a:buChar char="●"/>
            </a:pPr>
            <a:r>
              <a:rPr lang="pt-BR" sz="1850">
                <a:solidFill>
                  <a:schemeClr val="dk1"/>
                </a:solidFill>
                <a:highlight>
                  <a:srgbClr val="FFFFFF"/>
                </a:highlight>
              </a:rPr>
              <a:t>Use </a:t>
            </a:r>
            <a:r>
              <a:rPr lang="pt-BR" sz="1900">
                <a:solidFill>
                  <a:srgbClr val="DC143C"/>
                </a:solidFill>
                <a:highlight>
                  <a:srgbClr val="FFFFFF"/>
                </a:highlight>
              </a:rPr>
              <a:t>background-color </a:t>
            </a:r>
            <a:r>
              <a:rPr lang="pt-BR" sz="1850">
                <a:solidFill>
                  <a:schemeClr val="dk1"/>
                </a:solidFill>
                <a:highlight>
                  <a:srgbClr val="FFFFFF"/>
                </a:highlight>
              </a:rPr>
              <a:t>para a cor de fundo</a:t>
            </a:r>
            <a:endParaRPr sz="1850">
              <a:solidFill>
                <a:schemeClr val="dk1"/>
              </a:solidFill>
              <a:highlight>
                <a:srgbClr val="FFFFFF"/>
              </a:highlight>
            </a:endParaRPr>
          </a:p>
          <a:p>
            <a:pPr indent="-296157" lvl="0" marL="457200" rtl="0" algn="l">
              <a:lnSpc>
                <a:spcPct val="115000"/>
              </a:lnSpc>
              <a:spcBef>
                <a:spcPts val="0"/>
              </a:spcBef>
              <a:spcAft>
                <a:spcPts val="0"/>
              </a:spcAft>
              <a:buClr>
                <a:schemeClr val="dk1"/>
              </a:buClr>
              <a:buSzPct val="62162"/>
              <a:buFont typeface="Verdana"/>
              <a:buChar char="●"/>
            </a:pPr>
            <a:r>
              <a:rPr lang="pt-BR" sz="1850">
                <a:solidFill>
                  <a:schemeClr val="dk1"/>
                </a:solidFill>
                <a:highlight>
                  <a:srgbClr val="FFFFFF"/>
                </a:highlight>
              </a:rPr>
              <a:t>Use </a:t>
            </a:r>
            <a:r>
              <a:rPr lang="pt-BR" sz="1900">
                <a:solidFill>
                  <a:srgbClr val="DC143C"/>
                </a:solidFill>
                <a:highlight>
                  <a:srgbClr val="FFFFFF"/>
                </a:highlight>
              </a:rPr>
              <a:t>color </a:t>
            </a:r>
            <a:r>
              <a:rPr lang="pt-BR" sz="1850">
                <a:solidFill>
                  <a:schemeClr val="dk1"/>
                </a:solidFill>
                <a:highlight>
                  <a:srgbClr val="FFFFFF"/>
                </a:highlight>
              </a:rPr>
              <a:t>para cores de texto</a:t>
            </a:r>
            <a:endParaRPr sz="1850">
              <a:solidFill>
                <a:schemeClr val="dk1"/>
              </a:solidFill>
              <a:highlight>
                <a:srgbClr val="FFFFFF"/>
              </a:highlight>
            </a:endParaRPr>
          </a:p>
          <a:p>
            <a:pPr indent="-296157" lvl="0" marL="457200" rtl="0" algn="l">
              <a:lnSpc>
                <a:spcPct val="115000"/>
              </a:lnSpc>
              <a:spcBef>
                <a:spcPts val="0"/>
              </a:spcBef>
              <a:spcAft>
                <a:spcPts val="0"/>
              </a:spcAft>
              <a:buClr>
                <a:schemeClr val="dk1"/>
              </a:buClr>
              <a:buSzPct val="62162"/>
              <a:buFont typeface="Verdana"/>
              <a:buChar char="●"/>
            </a:pPr>
            <a:r>
              <a:rPr lang="pt-BR" sz="1850">
                <a:solidFill>
                  <a:schemeClr val="dk1"/>
                </a:solidFill>
                <a:highlight>
                  <a:srgbClr val="FFFFFF"/>
                </a:highlight>
              </a:rPr>
              <a:t>Use </a:t>
            </a:r>
            <a:r>
              <a:rPr lang="pt-BR" sz="1900">
                <a:solidFill>
                  <a:srgbClr val="DC143C"/>
                </a:solidFill>
                <a:highlight>
                  <a:srgbClr val="FFFFFF"/>
                </a:highlight>
              </a:rPr>
              <a:t>font-family </a:t>
            </a:r>
            <a:r>
              <a:rPr lang="pt-BR" sz="1850">
                <a:solidFill>
                  <a:schemeClr val="dk1"/>
                </a:solidFill>
                <a:highlight>
                  <a:srgbClr val="FFFFFF"/>
                </a:highlight>
              </a:rPr>
              <a:t>para fontes de texto</a:t>
            </a:r>
            <a:endParaRPr sz="1850">
              <a:solidFill>
                <a:schemeClr val="dk1"/>
              </a:solidFill>
              <a:highlight>
                <a:srgbClr val="FFFFFF"/>
              </a:highlight>
            </a:endParaRPr>
          </a:p>
          <a:p>
            <a:pPr indent="-296157" lvl="0" marL="457200" rtl="0" algn="l">
              <a:lnSpc>
                <a:spcPct val="115000"/>
              </a:lnSpc>
              <a:spcBef>
                <a:spcPts val="0"/>
              </a:spcBef>
              <a:spcAft>
                <a:spcPts val="0"/>
              </a:spcAft>
              <a:buClr>
                <a:schemeClr val="dk1"/>
              </a:buClr>
              <a:buSzPct val="62162"/>
              <a:buFont typeface="Verdana"/>
              <a:buChar char="●"/>
            </a:pPr>
            <a:r>
              <a:rPr lang="pt-BR" sz="1850">
                <a:solidFill>
                  <a:schemeClr val="dk1"/>
                </a:solidFill>
                <a:highlight>
                  <a:srgbClr val="FFFFFF"/>
                </a:highlight>
              </a:rPr>
              <a:t>Use </a:t>
            </a:r>
            <a:r>
              <a:rPr lang="pt-BR" sz="1900">
                <a:solidFill>
                  <a:srgbClr val="DC143C"/>
                </a:solidFill>
                <a:highlight>
                  <a:srgbClr val="FFFFFF"/>
                </a:highlight>
              </a:rPr>
              <a:t>font-size </a:t>
            </a:r>
            <a:r>
              <a:rPr lang="pt-BR" sz="1850">
                <a:solidFill>
                  <a:schemeClr val="dk1"/>
                </a:solidFill>
                <a:highlight>
                  <a:srgbClr val="FFFFFF"/>
                </a:highlight>
              </a:rPr>
              <a:t>para tamanhos de texto</a:t>
            </a:r>
            <a:endParaRPr sz="1850">
              <a:solidFill>
                <a:schemeClr val="dk1"/>
              </a:solidFill>
              <a:highlight>
                <a:srgbClr val="FFFFFF"/>
              </a:highlight>
            </a:endParaRPr>
          </a:p>
          <a:p>
            <a:pPr indent="-296157" lvl="0" marL="457200" rtl="0" algn="l">
              <a:lnSpc>
                <a:spcPct val="115000"/>
              </a:lnSpc>
              <a:spcBef>
                <a:spcPts val="0"/>
              </a:spcBef>
              <a:spcAft>
                <a:spcPts val="0"/>
              </a:spcAft>
              <a:buClr>
                <a:schemeClr val="dk1"/>
              </a:buClr>
              <a:buSzPct val="62162"/>
              <a:buFont typeface="Verdana"/>
              <a:buChar char="●"/>
            </a:pPr>
            <a:r>
              <a:rPr lang="pt-BR" sz="1850">
                <a:solidFill>
                  <a:schemeClr val="dk1"/>
                </a:solidFill>
                <a:highlight>
                  <a:srgbClr val="FFFFFF"/>
                </a:highlight>
              </a:rPr>
              <a:t>Use </a:t>
            </a:r>
            <a:r>
              <a:rPr lang="pt-BR" sz="1900">
                <a:solidFill>
                  <a:srgbClr val="DC143C"/>
                </a:solidFill>
                <a:highlight>
                  <a:srgbClr val="FFFFFF"/>
                </a:highlight>
              </a:rPr>
              <a:t>text-align </a:t>
            </a:r>
            <a:r>
              <a:rPr lang="pt-BR" sz="1850">
                <a:solidFill>
                  <a:schemeClr val="dk1"/>
                </a:solidFill>
                <a:highlight>
                  <a:srgbClr val="FFFFFF"/>
                </a:highlight>
              </a:rPr>
              <a:t>para alinhamento de texto</a:t>
            </a:r>
            <a:endParaRPr sz="1850">
              <a:solidFill>
                <a:schemeClr val="dk1"/>
              </a:solidFill>
              <a:highlight>
                <a:srgbClr val="FFFFFF"/>
              </a:highlight>
            </a:endParaRPr>
          </a:p>
          <a:p>
            <a:pPr indent="0" lvl="0" marL="457200" rtl="0" algn="l">
              <a:lnSpc>
                <a:spcPct val="115000"/>
              </a:lnSpc>
              <a:spcBef>
                <a:spcPts val="1100"/>
              </a:spcBef>
              <a:spcAft>
                <a:spcPts val="0"/>
              </a:spcAft>
              <a:buSzPct val="105186"/>
              <a:buNone/>
            </a:pPr>
            <a:r>
              <a:t/>
            </a:r>
            <a:endParaRPr sz="1850">
              <a:solidFill>
                <a:schemeClr val="dk1"/>
              </a:solidFill>
              <a:highlight>
                <a:srgbClr val="FFFFFF"/>
              </a:highlight>
            </a:endParaRPr>
          </a:p>
          <a:p>
            <a:pPr indent="457200" lvl="0" marL="457200" rtl="0" algn="l">
              <a:lnSpc>
                <a:spcPct val="115000"/>
              </a:lnSpc>
              <a:spcBef>
                <a:spcPts val="1100"/>
              </a:spcBef>
              <a:spcAft>
                <a:spcPts val="1200"/>
              </a:spcAft>
              <a:buSzPct val="111196"/>
              <a:buNone/>
            </a:pPr>
            <a:r>
              <a:t/>
            </a:r>
            <a:endParaRPr sz="1750">
              <a:solidFill>
                <a:srgbClr val="0000CD"/>
              </a:solidFill>
            </a:endParaRPr>
          </a:p>
        </p:txBody>
      </p:sp>
      <p:sp>
        <p:nvSpPr>
          <p:cNvPr id="332" name="Google Shape;332;p51"/>
          <p:cNvSpPr txBox="1"/>
          <p:nvPr/>
        </p:nvSpPr>
        <p:spPr>
          <a:xfrm>
            <a:off x="1572600" y="4091875"/>
            <a:ext cx="59988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0" i="0" lang="pt-BR" sz="1900" u="none" cap="none" strike="noStrike">
                <a:solidFill>
                  <a:srgbClr val="000000"/>
                </a:solidFill>
                <a:latin typeface="Arial"/>
                <a:ea typeface="Arial"/>
                <a:cs typeface="Arial"/>
                <a:sym typeface="Arial"/>
              </a:rPr>
              <a:t>Vamos aprofundar nos estilos CSS mais a frente!!!</a:t>
            </a:r>
            <a:endParaRPr b="0" i="0" sz="19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Documentação utilizada para disciplina</a:t>
            </a:r>
            <a:endParaRPr/>
          </a:p>
        </p:txBody>
      </p:sp>
      <p:sp>
        <p:nvSpPr>
          <p:cNvPr id="78" name="Google Shape;78;p16"/>
          <p:cNvSpPr txBox="1"/>
          <p:nvPr>
            <p:ph idx="1" type="body"/>
          </p:nvPr>
        </p:nvSpPr>
        <p:spPr>
          <a:xfrm>
            <a:off x="311700" y="1078125"/>
            <a:ext cx="8520600" cy="34164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SzPts val="2000"/>
              <a:buChar char="●"/>
            </a:pPr>
            <a:r>
              <a:rPr lang="pt-BR" sz="2000" u="sng">
                <a:solidFill>
                  <a:schemeClr val="hlink"/>
                </a:solidFill>
                <a:hlinkClick r:id="rId3"/>
              </a:rPr>
              <a:t>W3Schools</a:t>
            </a:r>
            <a:endParaRPr/>
          </a:p>
          <a:p>
            <a:pPr indent="-342900" lvl="0" marL="457200" rtl="0" algn="l">
              <a:lnSpc>
                <a:spcPct val="115000"/>
              </a:lnSpc>
              <a:spcBef>
                <a:spcPts val="0"/>
              </a:spcBef>
              <a:spcAft>
                <a:spcPts val="0"/>
              </a:spcAft>
              <a:buSzPts val="1800"/>
              <a:buChar char="●"/>
            </a:pPr>
            <a:r>
              <a:rPr lang="pt-BR" u="sng">
                <a:solidFill>
                  <a:schemeClr val="hlink"/>
                </a:solidFill>
                <a:hlinkClick r:id="rId4"/>
              </a:rPr>
              <a:t>MDN Web Docs</a:t>
            </a:r>
            <a:endParaRPr/>
          </a:p>
          <a:p>
            <a:pPr indent="-342900" lvl="0" marL="457200" rtl="0" algn="l">
              <a:lnSpc>
                <a:spcPct val="115000"/>
              </a:lnSpc>
              <a:spcBef>
                <a:spcPts val="0"/>
              </a:spcBef>
              <a:spcAft>
                <a:spcPts val="0"/>
              </a:spcAft>
              <a:buSzPts val="1800"/>
              <a:buChar char="●"/>
            </a:pPr>
            <a:r>
              <a:rPr lang="pt-BR" u="sng">
                <a:solidFill>
                  <a:schemeClr val="hlink"/>
                </a:solidFill>
                <a:hlinkClick r:id="rId5"/>
              </a:rPr>
              <a:t>Bootstrap</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rPr lang="pt-BR"/>
              <a:t>Apostila Caelum - (Material Auxiliar)</a:t>
            </a:r>
            <a:endParaRPr/>
          </a:p>
          <a:p>
            <a:pPr indent="-355600" lvl="0" marL="457200" rtl="0" algn="l">
              <a:lnSpc>
                <a:spcPct val="115000"/>
              </a:lnSpc>
              <a:spcBef>
                <a:spcPts val="1200"/>
              </a:spcBef>
              <a:spcAft>
                <a:spcPts val="0"/>
              </a:spcAft>
              <a:buSzPts val="2000"/>
              <a:buChar char="●"/>
            </a:pPr>
            <a:r>
              <a:rPr lang="pt-BR" u="sng">
                <a:solidFill>
                  <a:schemeClr val="hlink"/>
                </a:solidFill>
                <a:hlinkClick r:id="rId6"/>
              </a:rPr>
              <a:t>https://www.caelum.com.br/apostila-html-css-javascript/</a:t>
            </a:r>
            <a:endParaRPr sz="2000"/>
          </a:p>
          <a:p>
            <a:pPr indent="0" lvl="0" marL="457200" rtl="0" algn="l">
              <a:lnSpc>
                <a:spcPct val="115000"/>
              </a:lnSpc>
              <a:spcBef>
                <a:spcPts val="1200"/>
              </a:spcBef>
              <a:spcAft>
                <a:spcPts val="1200"/>
              </a:spcAft>
              <a:buSzPts val="18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Inserindo comentários </a:t>
            </a:r>
            <a:endParaRPr/>
          </a:p>
        </p:txBody>
      </p:sp>
      <p:sp>
        <p:nvSpPr>
          <p:cNvPr id="338" name="Google Shape;338;p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pt-BR"/>
              <a:t>Podemos incluir comentários em nosso documento HTML, que não será interpretado pelo navegador ao exibir o conteúdo.</a:t>
            </a:r>
            <a:endParaRPr/>
          </a:p>
          <a:p>
            <a:pPr indent="0" lvl="0" marL="457200" rtl="0" algn="l">
              <a:lnSpc>
                <a:spcPct val="115000"/>
              </a:lnSpc>
              <a:spcBef>
                <a:spcPts val="1200"/>
              </a:spcBef>
              <a:spcAft>
                <a:spcPts val="0"/>
              </a:spcAft>
              <a:buSzPts val="1800"/>
              <a:buNone/>
            </a:pPr>
            <a:r>
              <a:t/>
            </a:r>
            <a:endParaRPr sz="2000">
              <a:solidFill>
                <a:srgbClr val="008000"/>
              </a:solidFill>
            </a:endParaRPr>
          </a:p>
          <a:p>
            <a:pPr indent="0" lvl="0" marL="457200" rtl="0" algn="l">
              <a:lnSpc>
                <a:spcPct val="115000"/>
              </a:lnSpc>
              <a:spcBef>
                <a:spcPts val="1200"/>
              </a:spcBef>
              <a:spcAft>
                <a:spcPts val="0"/>
              </a:spcAft>
              <a:buSzPts val="1800"/>
              <a:buNone/>
            </a:pPr>
            <a:r>
              <a:rPr lang="pt-BR" sz="2000">
                <a:solidFill>
                  <a:srgbClr val="008000"/>
                </a:solidFill>
              </a:rPr>
              <a:t>&lt;!-- This is a comment --&gt;</a:t>
            </a:r>
            <a:endParaRPr sz="2000">
              <a:solidFill>
                <a:schemeClr val="dk1"/>
              </a:solidFill>
            </a:endParaRPr>
          </a:p>
          <a:p>
            <a:pPr indent="0" lvl="0" marL="457200" rtl="0" algn="l">
              <a:lnSpc>
                <a:spcPct val="115000"/>
              </a:lnSpc>
              <a:spcBef>
                <a:spcPts val="1200"/>
              </a:spcBef>
              <a:spcAft>
                <a:spcPts val="0"/>
              </a:spcAft>
              <a:buSzPts val="1800"/>
              <a:buNone/>
            </a:pPr>
            <a:r>
              <a:rPr lang="pt-BR" sz="2000">
                <a:solidFill>
                  <a:srgbClr val="0000CD"/>
                </a:solidFill>
              </a:rPr>
              <a:t>&lt;</a:t>
            </a:r>
            <a:r>
              <a:rPr lang="pt-BR" sz="2000">
                <a:solidFill>
                  <a:srgbClr val="A52A2A"/>
                </a:solidFill>
              </a:rPr>
              <a:t>p</a:t>
            </a:r>
            <a:r>
              <a:rPr lang="pt-BR" sz="2000">
                <a:solidFill>
                  <a:srgbClr val="0000CD"/>
                </a:solidFill>
              </a:rPr>
              <a:t>&gt;</a:t>
            </a:r>
            <a:r>
              <a:rPr lang="pt-BR" sz="2000">
                <a:solidFill>
                  <a:schemeClr val="dk1"/>
                </a:solidFill>
                <a:highlight>
                  <a:srgbClr val="FFFFFF"/>
                </a:highlight>
              </a:rPr>
              <a:t>This is a paragraph.</a:t>
            </a:r>
            <a:r>
              <a:rPr lang="pt-BR" sz="2000">
                <a:solidFill>
                  <a:srgbClr val="0000CD"/>
                </a:solidFill>
              </a:rPr>
              <a:t>&lt;</a:t>
            </a:r>
            <a:r>
              <a:rPr lang="pt-BR" sz="2000">
                <a:solidFill>
                  <a:srgbClr val="A52A2A"/>
                </a:solidFill>
              </a:rPr>
              <a:t>/p</a:t>
            </a:r>
            <a:r>
              <a:rPr lang="pt-BR" sz="2000">
                <a:solidFill>
                  <a:srgbClr val="0000CD"/>
                </a:solidFill>
              </a:rPr>
              <a:t>&gt;</a:t>
            </a:r>
            <a:endParaRPr sz="2000">
              <a:solidFill>
                <a:schemeClr val="dk1"/>
              </a:solidFill>
            </a:endParaRPr>
          </a:p>
          <a:p>
            <a:pPr indent="0" lvl="0" marL="457200" rtl="0" algn="l">
              <a:lnSpc>
                <a:spcPct val="115000"/>
              </a:lnSpc>
              <a:spcBef>
                <a:spcPts val="1200"/>
              </a:spcBef>
              <a:spcAft>
                <a:spcPts val="1200"/>
              </a:spcAft>
              <a:buSzPts val="1800"/>
              <a:buNone/>
            </a:pPr>
            <a:r>
              <a:rPr lang="pt-BR" sz="2000">
                <a:solidFill>
                  <a:srgbClr val="008000"/>
                </a:solidFill>
              </a:rPr>
              <a:t>&lt;!-- Remember to add more information here --&gt;</a:t>
            </a:r>
            <a:endParaRPr sz="20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Vamos começar a </a:t>
            </a:r>
            <a:r>
              <a:rPr lang="pt-BR">
                <a:solidFill>
                  <a:schemeClr val="accent1"/>
                </a:solidFill>
              </a:rPr>
              <a:t>C</a:t>
            </a:r>
            <a:r>
              <a:rPr lang="pt-BR">
                <a:solidFill>
                  <a:srgbClr val="93C47D"/>
                </a:solidFill>
              </a:rPr>
              <a:t>O</a:t>
            </a:r>
            <a:r>
              <a:rPr lang="pt-BR">
                <a:solidFill>
                  <a:srgbClr val="FF0000"/>
                </a:solidFill>
              </a:rPr>
              <a:t>L</a:t>
            </a:r>
            <a:r>
              <a:rPr lang="pt-BR">
                <a:solidFill>
                  <a:srgbClr val="BF9000"/>
                </a:solidFill>
              </a:rPr>
              <a:t>O</a:t>
            </a:r>
            <a:r>
              <a:rPr lang="pt-BR">
                <a:solidFill>
                  <a:srgbClr val="FF00FF"/>
                </a:solidFill>
              </a:rPr>
              <a:t>R</a:t>
            </a:r>
            <a:r>
              <a:rPr lang="pt-BR">
                <a:solidFill>
                  <a:srgbClr val="9900FF"/>
                </a:solidFill>
              </a:rPr>
              <a:t>I</a:t>
            </a:r>
            <a:r>
              <a:rPr lang="pt-BR">
                <a:solidFill>
                  <a:schemeClr val="accent5"/>
                </a:solidFill>
              </a:rPr>
              <a:t>R</a:t>
            </a:r>
            <a:r>
              <a:rPr lang="pt-BR"/>
              <a:t> as coisas</a:t>
            </a:r>
            <a:endParaRPr/>
          </a:p>
        </p:txBody>
      </p:sp>
      <p:sp>
        <p:nvSpPr>
          <p:cNvPr id="344" name="Google Shape;344;p5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SzPts val="1500"/>
              <a:buChar char="●"/>
            </a:pPr>
            <a:r>
              <a:rPr lang="pt-BR" sz="1500">
                <a:solidFill>
                  <a:schemeClr val="dk1"/>
                </a:solidFill>
                <a:highlight>
                  <a:srgbClr val="FFFFFF"/>
                </a:highlight>
              </a:rPr>
              <a:t>As cores HTML são especificadas com nomes de cores predefinidos ou com valores RGB, HEX, HSL, RGBA ou HSLA.</a:t>
            </a:r>
            <a:endParaRPr sz="1500">
              <a:solidFill>
                <a:schemeClr val="dk1"/>
              </a:solidFill>
              <a:highlight>
                <a:srgbClr val="FFFFFF"/>
              </a:highlight>
            </a:endParaRPr>
          </a:p>
          <a:p>
            <a:pPr indent="-323850" lvl="0" marL="457200" rtl="0" algn="l">
              <a:lnSpc>
                <a:spcPct val="115000"/>
              </a:lnSpc>
              <a:spcBef>
                <a:spcPts val="0"/>
              </a:spcBef>
              <a:spcAft>
                <a:spcPts val="0"/>
              </a:spcAft>
              <a:buClr>
                <a:schemeClr val="dk1"/>
              </a:buClr>
              <a:buSzPts val="1500"/>
              <a:buChar char="●"/>
            </a:pPr>
            <a:r>
              <a:rPr lang="pt-BR" sz="1500">
                <a:solidFill>
                  <a:schemeClr val="dk1"/>
                </a:solidFill>
                <a:highlight>
                  <a:srgbClr val="FFFFFF"/>
                </a:highlight>
              </a:rPr>
              <a:t>Podemos definir a cor de fundo para elementos HTML </a:t>
            </a:r>
            <a:endParaRPr sz="1500">
              <a:solidFill>
                <a:schemeClr val="dk1"/>
              </a:solidFill>
              <a:highlight>
                <a:srgbClr val="FFFFFF"/>
              </a:highlight>
            </a:endParaRPr>
          </a:p>
          <a:p>
            <a:pPr indent="0" lvl="0" marL="457200" rtl="0" algn="l">
              <a:lnSpc>
                <a:spcPct val="115000"/>
              </a:lnSpc>
              <a:spcBef>
                <a:spcPts val="1200"/>
              </a:spcBef>
              <a:spcAft>
                <a:spcPts val="0"/>
              </a:spcAft>
              <a:buSzPts val="1800"/>
              <a:buNone/>
            </a:pPr>
            <a:r>
              <a:rPr lang="pt-BR" sz="1500">
                <a:solidFill>
                  <a:schemeClr val="dk1"/>
                </a:solidFill>
                <a:highlight>
                  <a:srgbClr val="FFFFFF"/>
                </a:highlight>
              </a:rPr>
              <a:t>Exemplo utilizando o nome das cores:</a:t>
            </a:r>
            <a:endParaRPr sz="1500">
              <a:solidFill>
                <a:schemeClr val="dk1"/>
              </a:solidFill>
              <a:highlight>
                <a:srgbClr val="FFFFFF"/>
              </a:highlight>
            </a:endParaRPr>
          </a:p>
          <a:p>
            <a:pPr indent="0" lvl="0" marL="457200" rtl="0" algn="l">
              <a:lnSpc>
                <a:spcPct val="115000"/>
              </a:lnSpc>
              <a:spcBef>
                <a:spcPts val="1200"/>
              </a:spcBef>
              <a:spcAft>
                <a:spcPts val="0"/>
              </a:spcAft>
              <a:buSzPts val="1800"/>
              <a:buNone/>
            </a:pPr>
            <a:r>
              <a:t/>
            </a:r>
            <a:endParaRPr sz="1500">
              <a:solidFill>
                <a:schemeClr val="dk1"/>
              </a:solidFill>
              <a:highlight>
                <a:srgbClr val="FFFFFF"/>
              </a:highlight>
            </a:endParaRPr>
          </a:p>
          <a:p>
            <a:pPr indent="0" lvl="0" marL="457200" rtl="0" algn="l">
              <a:lnSpc>
                <a:spcPct val="115000"/>
              </a:lnSpc>
              <a:spcBef>
                <a:spcPts val="1200"/>
              </a:spcBef>
              <a:spcAft>
                <a:spcPts val="0"/>
              </a:spcAft>
              <a:buClr>
                <a:schemeClr val="dk1"/>
              </a:buClr>
              <a:buSzPts val="1100"/>
              <a:buFont typeface="Arial"/>
              <a:buNone/>
            </a:pPr>
            <a:r>
              <a:rPr lang="pt-BR" sz="2050">
                <a:solidFill>
                  <a:srgbClr val="0000CD"/>
                </a:solidFill>
              </a:rPr>
              <a:t>&lt;</a:t>
            </a:r>
            <a:r>
              <a:rPr lang="pt-BR" sz="2050">
                <a:solidFill>
                  <a:srgbClr val="A52A2A"/>
                </a:solidFill>
              </a:rPr>
              <a:t>h1</a:t>
            </a:r>
            <a:r>
              <a:rPr lang="pt-BR" sz="2050">
                <a:solidFill>
                  <a:srgbClr val="FF0000"/>
                </a:solidFill>
              </a:rPr>
              <a:t> style</a:t>
            </a:r>
            <a:r>
              <a:rPr lang="pt-BR" sz="2050">
                <a:solidFill>
                  <a:srgbClr val="0000CD"/>
                </a:solidFill>
              </a:rPr>
              <a:t>="background-color:DodgerBlue;"&gt;</a:t>
            </a:r>
            <a:r>
              <a:rPr lang="pt-BR" sz="2050">
                <a:solidFill>
                  <a:schemeClr val="dk1"/>
                </a:solidFill>
                <a:highlight>
                  <a:srgbClr val="FFFFFF"/>
                </a:highlight>
              </a:rPr>
              <a:t>Hello World</a:t>
            </a:r>
            <a:r>
              <a:rPr lang="pt-BR" sz="2050">
                <a:solidFill>
                  <a:srgbClr val="0000CD"/>
                </a:solidFill>
              </a:rPr>
              <a:t>&lt;</a:t>
            </a:r>
            <a:r>
              <a:rPr lang="pt-BR" sz="2050">
                <a:solidFill>
                  <a:srgbClr val="A52A2A"/>
                </a:solidFill>
              </a:rPr>
              <a:t>/h1</a:t>
            </a:r>
            <a:r>
              <a:rPr lang="pt-BR" sz="2050">
                <a:solidFill>
                  <a:srgbClr val="0000CD"/>
                </a:solidFill>
              </a:rPr>
              <a:t>&gt;</a:t>
            </a:r>
            <a:endParaRPr sz="2050">
              <a:solidFill>
                <a:srgbClr val="0000CD"/>
              </a:solidFill>
            </a:endParaRPr>
          </a:p>
          <a:p>
            <a:pPr indent="0" lvl="0" marL="457200" rtl="0" algn="l">
              <a:lnSpc>
                <a:spcPct val="115000"/>
              </a:lnSpc>
              <a:spcBef>
                <a:spcPts val="1200"/>
              </a:spcBef>
              <a:spcAft>
                <a:spcPts val="1200"/>
              </a:spcAft>
              <a:buSzPts val="1800"/>
              <a:buNone/>
            </a:pPr>
            <a:r>
              <a:rPr lang="pt-BR" sz="2050">
                <a:solidFill>
                  <a:srgbClr val="0000CD"/>
                </a:solidFill>
              </a:rPr>
              <a:t>&lt;</a:t>
            </a:r>
            <a:r>
              <a:rPr lang="pt-BR" sz="2050">
                <a:solidFill>
                  <a:srgbClr val="A52A2A"/>
                </a:solidFill>
              </a:rPr>
              <a:t>p</a:t>
            </a:r>
            <a:r>
              <a:rPr lang="pt-BR" sz="2050">
                <a:solidFill>
                  <a:srgbClr val="FF0000"/>
                </a:solidFill>
              </a:rPr>
              <a:t> style</a:t>
            </a:r>
            <a:r>
              <a:rPr lang="pt-BR" sz="2050">
                <a:solidFill>
                  <a:srgbClr val="0000CD"/>
                </a:solidFill>
              </a:rPr>
              <a:t>="background-color:Tomato;"&gt;</a:t>
            </a:r>
            <a:r>
              <a:rPr lang="pt-BR" sz="2050">
                <a:solidFill>
                  <a:schemeClr val="dk1"/>
                </a:solidFill>
                <a:highlight>
                  <a:srgbClr val="FFFFFF"/>
                </a:highlight>
              </a:rPr>
              <a:t>Lorem ipsum...</a:t>
            </a:r>
            <a:r>
              <a:rPr lang="pt-BR" sz="2050">
                <a:solidFill>
                  <a:srgbClr val="0000CD"/>
                </a:solidFill>
              </a:rPr>
              <a:t>&lt;</a:t>
            </a:r>
            <a:r>
              <a:rPr lang="pt-BR" sz="2050">
                <a:solidFill>
                  <a:srgbClr val="A52A2A"/>
                </a:solidFill>
              </a:rPr>
              <a:t>/p</a:t>
            </a:r>
            <a:r>
              <a:rPr lang="pt-BR" sz="2050">
                <a:solidFill>
                  <a:srgbClr val="0000CD"/>
                </a:solidFill>
              </a:rPr>
              <a:t>&gt;</a:t>
            </a:r>
            <a:endParaRPr sz="1500">
              <a:solidFill>
                <a:schemeClr val="dk1"/>
              </a:solidFill>
              <a:highlight>
                <a:srgbClr val="FFFFFF"/>
              </a:high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Vamos começar a </a:t>
            </a:r>
            <a:r>
              <a:rPr lang="pt-BR">
                <a:solidFill>
                  <a:schemeClr val="accent1"/>
                </a:solidFill>
              </a:rPr>
              <a:t>C</a:t>
            </a:r>
            <a:r>
              <a:rPr lang="pt-BR">
                <a:solidFill>
                  <a:srgbClr val="93C47D"/>
                </a:solidFill>
              </a:rPr>
              <a:t>O</a:t>
            </a:r>
            <a:r>
              <a:rPr lang="pt-BR">
                <a:solidFill>
                  <a:srgbClr val="FF0000"/>
                </a:solidFill>
              </a:rPr>
              <a:t>L</a:t>
            </a:r>
            <a:r>
              <a:rPr lang="pt-BR">
                <a:solidFill>
                  <a:srgbClr val="BF9000"/>
                </a:solidFill>
              </a:rPr>
              <a:t>O</a:t>
            </a:r>
            <a:r>
              <a:rPr lang="pt-BR">
                <a:solidFill>
                  <a:srgbClr val="FF00FF"/>
                </a:solidFill>
              </a:rPr>
              <a:t>R</a:t>
            </a:r>
            <a:r>
              <a:rPr lang="pt-BR">
                <a:solidFill>
                  <a:srgbClr val="9900FF"/>
                </a:solidFill>
              </a:rPr>
              <a:t>I</a:t>
            </a:r>
            <a:r>
              <a:rPr lang="pt-BR">
                <a:solidFill>
                  <a:schemeClr val="accent5"/>
                </a:solidFill>
              </a:rPr>
              <a:t>R</a:t>
            </a:r>
            <a:r>
              <a:rPr lang="pt-BR"/>
              <a:t> as coisas</a:t>
            </a:r>
            <a:endParaRPr/>
          </a:p>
        </p:txBody>
      </p:sp>
      <p:sp>
        <p:nvSpPr>
          <p:cNvPr id="350" name="Google Shape;350;p5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SzPts val="1500"/>
              <a:buChar char="●"/>
            </a:pPr>
            <a:r>
              <a:rPr lang="pt-BR" sz="1500">
                <a:solidFill>
                  <a:schemeClr val="dk1"/>
                </a:solidFill>
                <a:highlight>
                  <a:srgbClr val="FFFFFF"/>
                </a:highlight>
              </a:rPr>
              <a:t>As cores HTML são especificadas com nomes de cores predefinidos ou com valores RGB, HEX, HSL, RGBA ou HSLA.</a:t>
            </a:r>
            <a:endParaRPr sz="1500">
              <a:solidFill>
                <a:schemeClr val="dk1"/>
              </a:solidFill>
              <a:highlight>
                <a:srgbClr val="FFFFFF"/>
              </a:highlight>
            </a:endParaRPr>
          </a:p>
          <a:p>
            <a:pPr indent="-323850" lvl="0" marL="457200" rtl="0" algn="l">
              <a:lnSpc>
                <a:spcPct val="115000"/>
              </a:lnSpc>
              <a:spcBef>
                <a:spcPts val="0"/>
              </a:spcBef>
              <a:spcAft>
                <a:spcPts val="0"/>
              </a:spcAft>
              <a:buClr>
                <a:schemeClr val="dk1"/>
              </a:buClr>
              <a:buSzPts val="1500"/>
              <a:buChar char="●"/>
            </a:pPr>
            <a:r>
              <a:rPr lang="pt-BR" sz="1500">
                <a:solidFill>
                  <a:schemeClr val="dk1"/>
                </a:solidFill>
                <a:highlight>
                  <a:srgbClr val="FFFFFF"/>
                </a:highlight>
              </a:rPr>
              <a:t>Podemos definir a cor do texto. </a:t>
            </a:r>
            <a:endParaRPr sz="1500">
              <a:solidFill>
                <a:schemeClr val="dk1"/>
              </a:solidFill>
              <a:highlight>
                <a:srgbClr val="FFFFFF"/>
              </a:highlight>
            </a:endParaRPr>
          </a:p>
          <a:p>
            <a:pPr indent="0" lvl="0" marL="457200" rtl="0" algn="l">
              <a:lnSpc>
                <a:spcPct val="115000"/>
              </a:lnSpc>
              <a:spcBef>
                <a:spcPts val="1200"/>
              </a:spcBef>
              <a:spcAft>
                <a:spcPts val="0"/>
              </a:spcAft>
              <a:buSzPts val="1800"/>
              <a:buNone/>
            </a:pPr>
            <a:r>
              <a:rPr lang="pt-BR" sz="1500">
                <a:solidFill>
                  <a:schemeClr val="dk1"/>
                </a:solidFill>
                <a:highlight>
                  <a:srgbClr val="FFFFFF"/>
                </a:highlight>
              </a:rPr>
              <a:t>Exemplo utilizando o nome das cores:</a:t>
            </a:r>
            <a:endParaRPr sz="1500">
              <a:solidFill>
                <a:schemeClr val="dk1"/>
              </a:solidFill>
              <a:highlight>
                <a:srgbClr val="FFFFFF"/>
              </a:highlight>
            </a:endParaRPr>
          </a:p>
          <a:p>
            <a:pPr indent="0" lvl="0" marL="457200" rtl="0" algn="l">
              <a:lnSpc>
                <a:spcPct val="115000"/>
              </a:lnSpc>
              <a:spcBef>
                <a:spcPts val="1200"/>
              </a:spcBef>
              <a:spcAft>
                <a:spcPts val="0"/>
              </a:spcAft>
              <a:buSzPts val="1800"/>
              <a:buNone/>
            </a:pPr>
            <a:r>
              <a:t/>
            </a:r>
            <a:endParaRPr sz="1500">
              <a:solidFill>
                <a:schemeClr val="dk1"/>
              </a:solidFill>
              <a:highlight>
                <a:srgbClr val="FFFFFF"/>
              </a:highlight>
            </a:endParaRPr>
          </a:p>
          <a:p>
            <a:pPr indent="0" lvl="0" marL="457200" rtl="0" algn="l">
              <a:lnSpc>
                <a:spcPct val="115000"/>
              </a:lnSpc>
              <a:spcBef>
                <a:spcPts val="1200"/>
              </a:spcBef>
              <a:spcAft>
                <a:spcPts val="0"/>
              </a:spcAft>
              <a:buClr>
                <a:schemeClr val="dk1"/>
              </a:buClr>
              <a:buSzPts val="1100"/>
              <a:buFont typeface="Arial"/>
              <a:buNone/>
            </a:pPr>
            <a:r>
              <a:rPr lang="pt-BR" sz="2050">
                <a:solidFill>
                  <a:srgbClr val="0000CD"/>
                </a:solidFill>
              </a:rPr>
              <a:t>&lt;</a:t>
            </a:r>
            <a:r>
              <a:rPr lang="pt-BR" sz="2050">
                <a:solidFill>
                  <a:srgbClr val="A52A2A"/>
                </a:solidFill>
              </a:rPr>
              <a:t>h1</a:t>
            </a:r>
            <a:r>
              <a:rPr lang="pt-BR" sz="2050">
                <a:solidFill>
                  <a:srgbClr val="FF0000"/>
                </a:solidFill>
              </a:rPr>
              <a:t> style</a:t>
            </a:r>
            <a:r>
              <a:rPr lang="pt-BR" sz="2050">
                <a:solidFill>
                  <a:srgbClr val="0000CD"/>
                </a:solidFill>
              </a:rPr>
              <a:t>="color:Tomato;"&gt;</a:t>
            </a:r>
            <a:r>
              <a:rPr lang="pt-BR" sz="2050">
                <a:solidFill>
                  <a:schemeClr val="dk1"/>
                </a:solidFill>
                <a:highlight>
                  <a:srgbClr val="FFFFFF"/>
                </a:highlight>
              </a:rPr>
              <a:t>Hello World</a:t>
            </a:r>
            <a:r>
              <a:rPr lang="pt-BR" sz="2050">
                <a:solidFill>
                  <a:srgbClr val="0000CD"/>
                </a:solidFill>
              </a:rPr>
              <a:t>&lt;</a:t>
            </a:r>
            <a:r>
              <a:rPr lang="pt-BR" sz="2050">
                <a:solidFill>
                  <a:srgbClr val="A52A2A"/>
                </a:solidFill>
              </a:rPr>
              <a:t>/h1</a:t>
            </a:r>
            <a:r>
              <a:rPr lang="pt-BR" sz="2050">
                <a:solidFill>
                  <a:srgbClr val="0000CD"/>
                </a:solidFill>
              </a:rPr>
              <a:t>&gt;</a:t>
            </a:r>
            <a:endParaRPr sz="2050">
              <a:solidFill>
                <a:srgbClr val="0000CD"/>
              </a:solidFill>
            </a:endParaRPr>
          </a:p>
          <a:p>
            <a:pPr indent="0" lvl="0" marL="457200" rtl="0" algn="l">
              <a:lnSpc>
                <a:spcPct val="115000"/>
              </a:lnSpc>
              <a:spcBef>
                <a:spcPts val="1200"/>
              </a:spcBef>
              <a:spcAft>
                <a:spcPts val="0"/>
              </a:spcAft>
              <a:buClr>
                <a:schemeClr val="dk1"/>
              </a:buClr>
              <a:buSzPts val="1100"/>
              <a:buFont typeface="Arial"/>
              <a:buNone/>
            </a:pPr>
            <a:r>
              <a:rPr lang="pt-BR" sz="2050">
                <a:solidFill>
                  <a:srgbClr val="0000CD"/>
                </a:solidFill>
              </a:rPr>
              <a:t>&lt;</a:t>
            </a:r>
            <a:r>
              <a:rPr lang="pt-BR" sz="2050">
                <a:solidFill>
                  <a:srgbClr val="A52A2A"/>
                </a:solidFill>
              </a:rPr>
              <a:t>p</a:t>
            </a:r>
            <a:r>
              <a:rPr lang="pt-BR" sz="2050">
                <a:solidFill>
                  <a:srgbClr val="FF0000"/>
                </a:solidFill>
              </a:rPr>
              <a:t> style</a:t>
            </a:r>
            <a:r>
              <a:rPr lang="pt-BR" sz="2050">
                <a:solidFill>
                  <a:srgbClr val="0000CD"/>
                </a:solidFill>
              </a:rPr>
              <a:t>="color:DodgerBlue;"&gt;</a:t>
            </a:r>
            <a:r>
              <a:rPr lang="pt-BR" sz="2050">
                <a:solidFill>
                  <a:schemeClr val="dk1"/>
                </a:solidFill>
                <a:highlight>
                  <a:srgbClr val="FFFFFF"/>
                </a:highlight>
              </a:rPr>
              <a:t>Lorem ipsum...</a:t>
            </a:r>
            <a:r>
              <a:rPr lang="pt-BR" sz="2050">
                <a:solidFill>
                  <a:srgbClr val="0000CD"/>
                </a:solidFill>
              </a:rPr>
              <a:t>&lt;</a:t>
            </a:r>
            <a:r>
              <a:rPr lang="pt-BR" sz="2050">
                <a:solidFill>
                  <a:srgbClr val="A52A2A"/>
                </a:solidFill>
              </a:rPr>
              <a:t>/p</a:t>
            </a:r>
            <a:r>
              <a:rPr lang="pt-BR" sz="2050">
                <a:solidFill>
                  <a:srgbClr val="0000CD"/>
                </a:solidFill>
              </a:rPr>
              <a:t>&gt;</a:t>
            </a:r>
            <a:endParaRPr sz="2050">
              <a:solidFill>
                <a:srgbClr val="0000CD"/>
              </a:solidFill>
            </a:endParaRPr>
          </a:p>
          <a:p>
            <a:pPr indent="0" lvl="0" marL="457200" rtl="0" algn="l">
              <a:lnSpc>
                <a:spcPct val="115000"/>
              </a:lnSpc>
              <a:spcBef>
                <a:spcPts val="1200"/>
              </a:spcBef>
              <a:spcAft>
                <a:spcPts val="1200"/>
              </a:spcAft>
              <a:buSzPts val="1800"/>
              <a:buNone/>
            </a:pPr>
            <a:r>
              <a:rPr lang="pt-BR" sz="2050">
                <a:solidFill>
                  <a:srgbClr val="0000CD"/>
                </a:solidFill>
              </a:rPr>
              <a:t>&lt;</a:t>
            </a:r>
            <a:r>
              <a:rPr lang="pt-BR" sz="2050">
                <a:solidFill>
                  <a:srgbClr val="A52A2A"/>
                </a:solidFill>
              </a:rPr>
              <a:t>p</a:t>
            </a:r>
            <a:r>
              <a:rPr lang="pt-BR" sz="2050">
                <a:solidFill>
                  <a:srgbClr val="FF0000"/>
                </a:solidFill>
              </a:rPr>
              <a:t> style</a:t>
            </a:r>
            <a:r>
              <a:rPr lang="pt-BR" sz="2050">
                <a:solidFill>
                  <a:srgbClr val="0000CD"/>
                </a:solidFill>
              </a:rPr>
              <a:t>="color:MediumSeaGreen;"&gt;</a:t>
            </a:r>
            <a:r>
              <a:rPr lang="pt-BR" sz="2050">
                <a:solidFill>
                  <a:schemeClr val="dk1"/>
                </a:solidFill>
                <a:highlight>
                  <a:srgbClr val="FFFFFF"/>
                </a:highlight>
              </a:rPr>
              <a:t>Ut wisi enim...</a:t>
            </a:r>
            <a:r>
              <a:rPr lang="pt-BR" sz="2050">
                <a:solidFill>
                  <a:srgbClr val="0000CD"/>
                </a:solidFill>
              </a:rPr>
              <a:t>&lt;</a:t>
            </a:r>
            <a:r>
              <a:rPr lang="pt-BR" sz="2050">
                <a:solidFill>
                  <a:srgbClr val="A52A2A"/>
                </a:solidFill>
              </a:rPr>
              <a:t>/p</a:t>
            </a:r>
            <a:r>
              <a:rPr lang="pt-BR" sz="2050">
                <a:solidFill>
                  <a:srgbClr val="0000CD"/>
                </a:solidFill>
              </a:rPr>
              <a:t>&gt;</a:t>
            </a:r>
            <a:endParaRPr sz="2950">
              <a:solidFill>
                <a:srgbClr val="0000CD"/>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Vamos começar a </a:t>
            </a:r>
            <a:r>
              <a:rPr lang="pt-BR">
                <a:solidFill>
                  <a:schemeClr val="accent1"/>
                </a:solidFill>
              </a:rPr>
              <a:t>C</a:t>
            </a:r>
            <a:r>
              <a:rPr lang="pt-BR">
                <a:solidFill>
                  <a:srgbClr val="93C47D"/>
                </a:solidFill>
              </a:rPr>
              <a:t>O</a:t>
            </a:r>
            <a:r>
              <a:rPr lang="pt-BR">
                <a:solidFill>
                  <a:srgbClr val="FF0000"/>
                </a:solidFill>
              </a:rPr>
              <a:t>L</a:t>
            </a:r>
            <a:r>
              <a:rPr lang="pt-BR">
                <a:solidFill>
                  <a:srgbClr val="BF9000"/>
                </a:solidFill>
              </a:rPr>
              <a:t>O</a:t>
            </a:r>
            <a:r>
              <a:rPr lang="pt-BR">
                <a:solidFill>
                  <a:srgbClr val="FF00FF"/>
                </a:solidFill>
              </a:rPr>
              <a:t>R</a:t>
            </a:r>
            <a:r>
              <a:rPr lang="pt-BR">
                <a:solidFill>
                  <a:srgbClr val="9900FF"/>
                </a:solidFill>
              </a:rPr>
              <a:t>I</a:t>
            </a:r>
            <a:r>
              <a:rPr lang="pt-BR">
                <a:solidFill>
                  <a:schemeClr val="accent5"/>
                </a:solidFill>
              </a:rPr>
              <a:t>R</a:t>
            </a:r>
            <a:r>
              <a:rPr lang="pt-BR"/>
              <a:t> as coisas</a:t>
            </a:r>
            <a:endParaRPr/>
          </a:p>
        </p:txBody>
      </p:sp>
      <p:sp>
        <p:nvSpPr>
          <p:cNvPr id="356" name="Google Shape;356;p5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SzPts val="1500"/>
              <a:buChar char="●"/>
            </a:pPr>
            <a:r>
              <a:rPr lang="pt-BR" sz="1500">
                <a:solidFill>
                  <a:schemeClr val="dk1"/>
                </a:solidFill>
                <a:highlight>
                  <a:srgbClr val="FFFFFF"/>
                </a:highlight>
              </a:rPr>
              <a:t>As cores HTML são especificadas com nomes de cores predefinidos ou com valores RGB, HEX, HSL, RGBA ou HSLA.</a:t>
            </a:r>
            <a:endParaRPr sz="1500">
              <a:solidFill>
                <a:schemeClr val="dk1"/>
              </a:solidFill>
              <a:highlight>
                <a:srgbClr val="FFFFFF"/>
              </a:highlight>
            </a:endParaRPr>
          </a:p>
          <a:p>
            <a:pPr indent="-323850" lvl="0" marL="457200" rtl="0" algn="l">
              <a:lnSpc>
                <a:spcPct val="115000"/>
              </a:lnSpc>
              <a:spcBef>
                <a:spcPts val="0"/>
              </a:spcBef>
              <a:spcAft>
                <a:spcPts val="0"/>
              </a:spcAft>
              <a:buClr>
                <a:schemeClr val="dk1"/>
              </a:buClr>
              <a:buSzPts val="1500"/>
              <a:buChar char="●"/>
            </a:pPr>
            <a:r>
              <a:rPr lang="pt-BR" sz="1500">
                <a:solidFill>
                  <a:schemeClr val="dk1"/>
                </a:solidFill>
                <a:highlight>
                  <a:srgbClr val="FFFFFF"/>
                </a:highlight>
              </a:rPr>
              <a:t>Podemos definir a cor da borda.</a:t>
            </a:r>
            <a:endParaRPr sz="1500">
              <a:solidFill>
                <a:schemeClr val="dk1"/>
              </a:solidFill>
              <a:highlight>
                <a:srgbClr val="FFFFFF"/>
              </a:highlight>
            </a:endParaRPr>
          </a:p>
          <a:p>
            <a:pPr indent="-323850" lvl="0" marL="457200" rtl="0" algn="l">
              <a:lnSpc>
                <a:spcPct val="115000"/>
              </a:lnSpc>
              <a:spcBef>
                <a:spcPts val="0"/>
              </a:spcBef>
              <a:spcAft>
                <a:spcPts val="0"/>
              </a:spcAft>
              <a:buClr>
                <a:schemeClr val="dk1"/>
              </a:buClr>
              <a:buSzPts val="1500"/>
              <a:buChar char="●"/>
            </a:pPr>
            <a:r>
              <a:rPr lang="pt-BR" sz="1500">
                <a:solidFill>
                  <a:schemeClr val="dk1"/>
                </a:solidFill>
                <a:highlight>
                  <a:srgbClr val="FFFFFF"/>
                </a:highlight>
              </a:rPr>
              <a:t>Para a borda precisamos definir alguns atributos a mais. Além da cor precisamos informar também o tamanho e modelo da borda. </a:t>
            </a:r>
            <a:endParaRPr sz="1500">
              <a:solidFill>
                <a:schemeClr val="dk1"/>
              </a:solidFill>
              <a:highlight>
                <a:srgbClr val="FFFFFF"/>
              </a:highlight>
            </a:endParaRPr>
          </a:p>
          <a:p>
            <a:pPr indent="0" lvl="0" marL="457200" rtl="0" algn="l">
              <a:lnSpc>
                <a:spcPct val="115000"/>
              </a:lnSpc>
              <a:spcBef>
                <a:spcPts val="1200"/>
              </a:spcBef>
              <a:spcAft>
                <a:spcPts val="0"/>
              </a:spcAft>
              <a:buSzPts val="1800"/>
              <a:buNone/>
            </a:pPr>
            <a:r>
              <a:rPr lang="pt-BR" sz="1500">
                <a:solidFill>
                  <a:schemeClr val="dk1"/>
                </a:solidFill>
                <a:highlight>
                  <a:srgbClr val="FFFFFF"/>
                </a:highlight>
              </a:rPr>
              <a:t>Exemplo utilizando o nome das cores:</a:t>
            </a:r>
            <a:endParaRPr sz="1500">
              <a:solidFill>
                <a:schemeClr val="dk1"/>
              </a:solidFill>
              <a:highlight>
                <a:srgbClr val="FFFFFF"/>
              </a:highlight>
            </a:endParaRPr>
          </a:p>
          <a:p>
            <a:pPr indent="0" lvl="0" marL="457200" rtl="0" algn="l">
              <a:lnSpc>
                <a:spcPct val="115000"/>
              </a:lnSpc>
              <a:spcBef>
                <a:spcPts val="1200"/>
              </a:spcBef>
              <a:spcAft>
                <a:spcPts val="0"/>
              </a:spcAft>
              <a:buClr>
                <a:schemeClr val="dk1"/>
              </a:buClr>
              <a:buSzPts val="1100"/>
              <a:buFont typeface="Arial"/>
              <a:buNone/>
            </a:pPr>
            <a:r>
              <a:rPr lang="pt-BR" sz="2050">
                <a:solidFill>
                  <a:srgbClr val="0000CD"/>
                </a:solidFill>
              </a:rPr>
              <a:t>&lt;</a:t>
            </a:r>
            <a:r>
              <a:rPr lang="pt-BR" sz="2050">
                <a:solidFill>
                  <a:srgbClr val="A52A2A"/>
                </a:solidFill>
              </a:rPr>
              <a:t>h1</a:t>
            </a:r>
            <a:r>
              <a:rPr lang="pt-BR" sz="2050">
                <a:solidFill>
                  <a:srgbClr val="FF0000"/>
                </a:solidFill>
              </a:rPr>
              <a:t> style</a:t>
            </a:r>
            <a:r>
              <a:rPr lang="pt-BR" sz="2050">
                <a:solidFill>
                  <a:srgbClr val="0000CD"/>
                </a:solidFill>
              </a:rPr>
              <a:t>="border:2px solid Tomato;"&gt;</a:t>
            </a:r>
            <a:r>
              <a:rPr lang="pt-BR" sz="2050">
                <a:solidFill>
                  <a:schemeClr val="dk1"/>
                </a:solidFill>
                <a:highlight>
                  <a:srgbClr val="FFFFFF"/>
                </a:highlight>
              </a:rPr>
              <a:t>Hello World</a:t>
            </a:r>
            <a:r>
              <a:rPr lang="pt-BR" sz="2050">
                <a:solidFill>
                  <a:srgbClr val="0000CD"/>
                </a:solidFill>
              </a:rPr>
              <a:t>&lt;</a:t>
            </a:r>
            <a:r>
              <a:rPr lang="pt-BR" sz="2050">
                <a:solidFill>
                  <a:srgbClr val="A52A2A"/>
                </a:solidFill>
              </a:rPr>
              <a:t>/h1</a:t>
            </a:r>
            <a:r>
              <a:rPr lang="pt-BR" sz="2050">
                <a:solidFill>
                  <a:srgbClr val="0000CD"/>
                </a:solidFill>
              </a:rPr>
              <a:t>&gt;</a:t>
            </a:r>
            <a:endParaRPr sz="2050">
              <a:solidFill>
                <a:srgbClr val="0000CD"/>
              </a:solidFill>
            </a:endParaRPr>
          </a:p>
          <a:p>
            <a:pPr indent="0" lvl="0" marL="457200" rtl="0" algn="l">
              <a:lnSpc>
                <a:spcPct val="115000"/>
              </a:lnSpc>
              <a:spcBef>
                <a:spcPts val="1200"/>
              </a:spcBef>
              <a:spcAft>
                <a:spcPts val="0"/>
              </a:spcAft>
              <a:buClr>
                <a:schemeClr val="dk1"/>
              </a:buClr>
              <a:buSzPts val="1100"/>
              <a:buFont typeface="Arial"/>
              <a:buNone/>
            </a:pPr>
            <a:r>
              <a:rPr lang="pt-BR" sz="2050">
                <a:solidFill>
                  <a:srgbClr val="0000CD"/>
                </a:solidFill>
              </a:rPr>
              <a:t>&lt;</a:t>
            </a:r>
            <a:r>
              <a:rPr lang="pt-BR" sz="2050">
                <a:solidFill>
                  <a:srgbClr val="A52A2A"/>
                </a:solidFill>
              </a:rPr>
              <a:t>h1</a:t>
            </a:r>
            <a:r>
              <a:rPr lang="pt-BR" sz="2050">
                <a:solidFill>
                  <a:srgbClr val="FF0000"/>
                </a:solidFill>
              </a:rPr>
              <a:t> style</a:t>
            </a:r>
            <a:r>
              <a:rPr lang="pt-BR" sz="2050">
                <a:solidFill>
                  <a:srgbClr val="0000CD"/>
                </a:solidFill>
              </a:rPr>
              <a:t>="border:2px solid DodgerBlue;"&gt;</a:t>
            </a:r>
            <a:r>
              <a:rPr lang="pt-BR" sz="2050">
                <a:solidFill>
                  <a:schemeClr val="dk1"/>
                </a:solidFill>
                <a:highlight>
                  <a:srgbClr val="FFFFFF"/>
                </a:highlight>
              </a:rPr>
              <a:t>Hello World</a:t>
            </a:r>
            <a:r>
              <a:rPr lang="pt-BR" sz="2050">
                <a:solidFill>
                  <a:srgbClr val="0000CD"/>
                </a:solidFill>
              </a:rPr>
              <a:t>&lt;</a:t>
            </a:r>
            <a:r>
              <a:rPr lang="pt-BR" sz="2050">
                <a:solidFill>
                  <a:srgbClr val="A52A2A"/>
                </a:solidFill>
              </a:rPr>
              <a:t>/h1</a:t>
            </a:r>
            <a:r>
              <a:rPr lang="pt-BR" sz="2050">
                <a:solidFill>
                  <a:srgbClr val="0000CD"/>
                </a:solidFill>
              </a:rPr>
              <a:t>&gt;</a:t>
            </a:r>
            <a:endParaRPr sz="2050">
              <a:solidFill>
                <a:srgbClr val="0000CD"/>
              </a:solidFill>
            </a:endParaRPr>
          </a:p>
          <a:p>
            <a:pPr indent="0" lvl="0" marL="457200" rtl="0" algn="l">
              <a:lnSpc>
                <a:spcPct val="115000"/>
              </a:lnSpc>
              <a:spcBef>
                <a:spcPts val="1200"/>
              </a:spcBef>
              <a:spcAft>
                <a:spcPts val="1200"/>
              </a:spcAft>
              <a:buSzPts val="1800"/>
              <a:buNone/>
            </a:pPr>
            <a:r>
              <a:rPr lang="pt-BR" sz="2050">
                <a:solidFill>
                  <a:srgbClr val="0000CD"/>
                </a:solidFill>
              </a:rPr>
              <a:t>&lt;</a:t>
            </a:r>
            <a:r>
              <a:rPr lang="pt-BR" sz="2050">
                <a:solidFill>
                  <a:srgbClr val="A52A2A"/>
                </a:solidFill>
              </a:rPr>
              <a:t>h1</a:t>
            </a:r>
            <a:r>
              <a:rPr lang="pt-BR" sz="2050">
                <a:solidFill>
                  <a:srgbClr val="FF0000"/>
                </a:solidFill>
              </a:rPr>
              <a:t> style</a:t>
            </a:r>
            <a:r>
              <a:rPr lang="pt-BR" sz="2050">
                <a:solidFill>
                  <a:srgbClr val="0000CD"/>
                </a:solidFill>
              </a:rPr>
              <a:t>="border:2px solid Violet;"&gt;</a:t>
            </a:r>
            <a:r>
              <a:rPr lang="pt-BR" sz="2050">
                <a:solidFill>
                  <a:schemeClr val="dk1"/>
                </a:solidFill>
                <a:highlight>
                  <a:srgbClr val="FFFFFF"/>
                </a:highlight>
              </a:rPr>
              <a:t>Hello World</a:t>
            </a:r>
            <a:r>
              <a:rPr lang="pt-BR" sz="2050">
                <a:solidFill>
                  <a:srgbClr val="0000CD"/>
                </a:solidFill>
              </a:rPr>
              <a:t>&lt;</a:t>
            </a:r>
            <a:r>
              <a:rPr lang="pt-BR" sz="2050">
                <a:solidFill>
                  <a:srgbClr val="A52A2A"/>
                </a:solidFill>
              </a:rPr>
              <a:t>/h1</a:t>
            </a:r>
            <a:r>
              <a:rPr lang="pt-BR" sz="2050">
                <a:solidFill>
                  <a:srgbClr val="0000CD"/>
                </a:solidFill>
              </a:rPr>
              <a:t>&gt;</a:t>
            </a:r>
            <a:endParaRPr sz="2950">
              <a:solidFill>
                <a:srgbClr val="0000CD"/>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Vamos começar a </a:t>
            </a:r>
            <a:r>
              <a:rPr lang="pt-BR">
                <a:solidFill>
                  <a:schemeClr val="accent1"/>
                </a:solidFill>
              </a:rPr>
              <a:t>C</a:t>
            </a:r>
            <a:r>
              <a:rPr lang="pt-BR">
                <a:solidFill>
                  <a:srgbClr val="93C47D"/>
                </a:solidFill>
              </a:rPr>
              <a:t>O</a:t>
            </a:r>
            <a:r>
              <a:rPr lang="pt-BR">
                <a:solidFill>
                  <a:srgbClr val="FF0000"/>
                </a:solidFill>
              </a:rPr>
              <a:t>L</a:t>
            </a:r>
            <a:r>
              <a:rPr lang="pt-BR">
                <a:solidFill>
                  <a:srgbClr val="BF9000"/>
                </a:solidFill>
              </a:rPr>
              <a:t>O</a:t>
            </a:r>
            <a:r>
              <a:rPr lang="pt-BR">
                <a:solidFill>
                  <a:srgbClr val="FF00FF"/>
                </a:solidFill>
              </a:rPr>
              <a:t>R</a:t>
            </a:r>
            <a:r>
              <a:rPr lang="pt-BR">
                <a:solidFill>
                  <a:srgbClr val="9900FF"/>
                </a:solidFill>
              </a:rPr>
              <a:t>I</a:t>
            </a:r>
            <a:r>
              <a:rPr lang="pt-BR">
                <a:solidFill>
                  <a:schemeClr val="accent5"/>
                </a:solidFill>
              </a:rPr>
              <a:t>R</a:t>
            </a:r>
            <a:r>
              <a:rPr lang="pt-BR"/>
              <a:t> as coisas</a:t>
            </a:r>
            <a:endParaRPr/>
          </a:p>
        </p:txBody>
      </p:sp>
      <p:sp>
        <p:nvSpPr>
          <p:cNvPr id="362" name="Google Shape;362;p56"/>
          <p:cNvSpPr txBox="1"/>
          <p:nvPr>
            <p:ph idx="1" type="body"/>
          </p:nvPr>
        </p:nvSpPr>
        <p:spPr>
          <a:xfrm>
            <a:off x="311700" y="1140075"/>
            <a:ext cx="8520600" cy="3416400"/>
          </a:xfrm>
          <a:prstGeom prst="rect">
            <a:avLst/>
          </a:prstGeom>
          <a:noFill/>
          <a:ln>
            <a:noFill/>
          </a:ln>
        </p:spPr>
        <p:txBody>
          <a:bodyPr anchorCtr="0" anchor="t" bIns="91425" lIns="91425" spcFirstLastPara="1" rIns="91425" wrap="square" tIns="91425">
            <a:normAutofit lnSpcReduction="10000"/>
          </a:bodyPr>
          <a:lstStyle/>
          <a:p>
            <a:pPr indent="-339725" lvl="0" marL="457200" rtl="0" algn="l">
              <a:lnSpc>
                <a:spcPct val="115000"/>
              </a:lnSpc>
              <a:spcBef>
                <a:spcPts val="0"/>
              </a:spcBef>
              <a:spcAft>
                <a:spcPts val="0"/>
              </a:spcAft>
              <a:buClr>
                <a:schemeClr val="dk1"/>
              </a:buClr>
              <a:buSzPts val="1750"/>
              <a:buChar char="●"/>
            </a:pPr>
            <a:r>
              <a:rPr lang="pt-BR" sz="1750">
                <a:solidFill>
                  <a:schemeClr val="dk1"/>
                </a:solidFill>
              </a:rPr>
              <a:t>Podemos representar as cores por nomes ou valores de cores RGB, HEX, HSL</a:t>
            </a:r>
            <a:endParaRPr sz="1750">
              <a:solidFill>
                <a:schemeClr val="dk1"/>
              </a:solidFill>
            </a:endParaRPr>
          </a:p>
          <a:p>
            <a:pPr indent="-339725" lvl="0" marL="457200" rtl="0" algn="l">
              <a:lnSpc>
                <a:spcPct val="115000"/>
              </a:lnSpc>
              <a:spcBef>
                <a:spcPts val="0"/>
              </a:spcBef>
              <a:spcAft>
                <a:spcPts val="0"/>
              </a:spcAft>
              <a:buClr>
                <a:schemeClr val="dk1"/>
              </a:buClr>
              <a:buSzPts val="1750"/>
              <a:buChar char="●"/>
            </a:pPr>
            <a:r>
              <a:rPr lang="pt-BR" sz="1750">
                <a:solidFill>
                  <a:schemeClr val="dk1"/>
                </a:solidFill>
              </a:rPr>
              <a:t>Nomes de cores (O HTML suporta 140 nomes de cores padrão)</a:t>
            </a:r>
            <a:endParaRPr sz="1750">
              <a:solidFill>
                <a:schemeClr val="dk1"/>
              </a:solidFill>
            </a:endParaRPr>
          </a:p>
          <a:p>
            <a:pPr indent="-339725" lvl="1" marL="1371600" rtl="0" algn="l">
              <a:lnSpc>
                <a:spcPct val="115000"/>
              </a:lnSpc>
              <a:spcBef>
                <a:spcPts val="0"/>
              </a:spcBef>
              <a:spcAft>
                <a:spcPts val="0"/>
              </a:spcAft>
              <a:buClr>
                <a:schemeClr val="dk1"/>
              </a:buClr>
              <a:buSzPts val="1750"/>
              <a:buChar char="○"/>
            </a:pPr>
            <a:r>
              <a:rPr lang="pt-BR" sz="1750">
                <a:solidFill>
                  <a:schemeClr val="dk1"/>
                </a:solidFill>
              </a:rPr>
              <a:t>Tomato</a:t>
            </a:r>
            <a:endParaRPr sz="1750">
              <a:solidFill>
                <a:schemeClr val="dk1"/>
              </a:solidFill>
            </a:endParaRPr>
          </a:p>
          <a:p>
            <a:pPr indent="-339725" lvl="1" marL="1371600" rtl="0" algn="l">
              <a:lnSpc>
                <a:spcPct val="115000"/>
              </a:lnSpc>
              <a:spcBef>
                <a:spcPts val="0"/>
              </a:spcBef>
              <a:spcAft>
                <a:spcPts val="0"/>
              </a:spcAft>
              <a:buClr>
                <a:schemeClr val="dk1"/>
              </a:buClr>
              <a:buSzPts val="1750"/>
              <a:buChar char="○"/>
            </a:pPr>
            <a:r>
              <a:rPr lang="pt-BR" sz="1750">
                <a:solidFill>
                  <a:schemeClr val="dk1"/>
                </a:solidFill>
              </a:rPr>
              <a:t>Orange</a:t>
            </a:r>
            <a:endParaRPr sz="1750">
              <a:solidFill>
                <a:schemeClr val="dk1"/>
              </a:solidFill>
            </a:endParaRPr>
          </a:p>
          <a:p>
            <a:pPr indent="-339725" lvl="1" marL="1371600" rtl="0" algn="l">
              <a:lnSpc>
                <a:spcPct val="115000"/>
              </a:lnSpc>
              <a:spcBef>
                <a:spcPts val="0"/>
              </a:spcBef>
              <a:spcAft>
                <a:spcPts val="0"/>
              </a:spcAft>
              <a:buClr>
                <a:schemeClr val="dk1"/>
              </a:buClr>
              <a:buSzPts val="1750"/>
              <a:buChar char="○"/>
            </a:pPr>
            <a:r>
              <a:rPr lang="pt-BR" sz="1750">
                <a:solidFill>
                  <a:schemeClr val="dk1"/>
                </a:solidFill>
              </a:rPr>
              <a:t>Gray</a:t>
            </a:r>
            <a:endParaRPr sz="1750">
              <a:solidFill>
                <a:schemeClr val="dk1"/>
              </a:solidFill>
            </a:endParaRPr>
          </a:p>
          <a:p>
            <a:pPr indent="-339725" lvl="1" marL="1371600" rtl="0" algn="l">
              <a:lnSpc>
                <a:spcPct val="115000"/>
              </a:lnSpc>
              <a:spcBef>
                <a:spcPts val="0"/>
              </a:spcBef>
              <a:spcAft>
                <a:spcPts val="0"/>
              </a:spcAft>
              <a:buClr>
                <a:schemeClr val="dk1"/>
              </a:buClr>
              <a:buSzPts val="1750"/>
              <a:buChar char="○"/>
            </a:pPr>
            <a:r>
              <a:rPr lang="pt-BR" sz="1750">
                <a:solidFill>
                  <a:schemeClr val="dk1"/>
                </a:solidFill>
              </a:rPr>
              <a:t>Blue</a:t>
            </a:r>
            <a:endParaRPr sz="1750">
              <a:solidFill>
                <a:schemeClr val="dk1"/>
              </a:solidFill>
            </a:endParaRPr>
          </a:p>
          <a:p>
            <a:pPr indent="-339725" lvl="1" marL="1371600" rtl="0" algn="l">
              <a:lnSpc>
                <a:spcPct val="115000"/>
              </a:lnSpc>
              <a:spcBef>
                <a:spcPts val="0"/>
              </a:spcBef>
              <a:spcAft>
                <a:spcPts val="0"/>
              </a:spcAft>
              <a:buClr>
                <a:schemeClr val="dk1"/>
              </a:buClr>
              <a:buSzPts val="1750"/>
              <a:buChar char="○"/>
            </a:pPr>
            <a:r>
              <a:rPr lang="pt-BR" sz="1750">
                <a:solidFill>
                  <a:schemeClr val="dk1"/>
                </a:solidFill>
              </a:rPr>
              <a:t>Red</a:t>
            </a:r>
            <a:endParaRPr sz="1750">
              <a:solidFill>
                <a:schemeClr val="dk1"/>
              </a:solidFill>
            </a:endParaRPr>
          </a:p>
          <a:p>
            <a:pPr indent="0" lvl="0" marL="1371600" rtl="0" algn="l">
              <a:lnSpc>
                <a:spcPct val="115000"/>
              </a:lnSpc>
              <a:spcBef>
                <a:spcPts val="1200"/>
              </a:spcBef>
              <a:spcAft>
                <a:spcPts val="0"/>
              </a:spcAft>
              <a:buSzPts val="1800"/>
              <a:buNone/>
            </a:pPr>
            <a:r>
              <a:rPr lang="pt-BR" sz="1650">
                <a:solidFill>
                  <a:srgbClr val="0000CD"/>
                </a:solidFill>
              </a:rPr>
              <a:t>&lt;</a:t>
            </a:r>
            <a:r>
              <a:rPr lang="pt-BR" sz="1650">
                <a:solidFill>
                  <a:srgbClr val="A52A2A"/>
                </a:solidFill>
              </a:rPr>
              <a:t>h1</a:t>
            </a:r>
            <a:r>
              <a:rPr lang="pt-BR" sz="1650">
                <a:solidFill>
                  <a:srgbClr val="FF0000"/>
                </a:solidFill>
              </a:rPr>
              <a:t> style</a:t>
            </a:r>
            <a:r>
              <a:rPr lang="pt-BR" sz="1650">
                <a:solidFill>
                  <a:srgbClr val="0000CD"/>
                </a:solidFill>
              </a:rPr>
              <a:t>="background-color:DodgerBlue;"&gt;</a:t>
            </a:r>
            <a:r>
              <a:rPr lang="pt-BR" sz="1650">
                <a:solidFill>
                  <a:schemeClr val="dk1"/>
                </a:solidFill>
                <a:highlight>
                  <a:srgbClr val="FFFFFF"/>
                </a:highlight>
              </a:rPr>
              <a:t>Hello World</a:t>
            </a:r>
            <a:r>
              <a:rPr lang="pt-BR" sz="1650">
                <a:solidFill>
                  <a:srgbClr val="0000CD"/>
                </a:solidFill>
              </a:rPr>
              <a:t>&lt;</a:t>
            </a:r>
            <a:r>
              <a:rPr lang="pt-BR" sz="1650">
                <a:solidFill>
                  <a:srgbClr val="A52A2A"/>
                </a:solidFill>
              </a:rPr>
              <a:t>/h1</a:t>
            </a:r>
            <a:r>
              <a:rPr lang="pt-BR" sz="1650">
                <a:solidFill>
                  <a:srgbClr val="0000CD"/>
                </a:solidFill>
              </a:rPr>
              <a:t>&gt;</a:t>
            </a:r>
            <a:endParaRPr sz="1650">
              <a:solidFill>
                <a:srgbClr val="0000CD"/>
              </a:solidFill>
            </a:endParaRPr>
          </a:p>
          <a:p>
            <a:pPr indent="0" lvl="0" marL="1371600" rtl="0" algn="l">
              <a:lnSpc>
                <a:spcPct val="115000"/>
              </a:lnSpc>
              <a:spcBef>
                <a:spcPts val="1200"/>
              </a:spcBef>
              <a:spcAft>
                <a:spcPts val="0"/>
              </a:spcAft>
              <a:buSzPts val="1800"/>
              <a:buNone/>
            </a:pPr>
            <a:r>
              <a:rPr lang="pt-BR" sz="1650">
                <a:solidFill>
                  <a:srgbClr val="0000CD"/>
                </a:solidFill>
              </a:rPr>
              <a:t>&lt;</a:t>
            </a:r>
            <a:r>
              <a:rPr lang="pt-BR" sz="1650">
                <a:solidFill>
                  <a:srgbClr val="A52A2A"/>
                </a:solidFill>
              </a:rPr>
              <a:t>p</a:t>
            </a:r>
            <a:r>
              <a:rPr lang="pt-BR" sz="1650">
                <a:solidFill>
                  <a:srgbClr val="FF0000"/>
                </a:solidFill>
              </a:rPr>
              <a:t> style</a:t>
            </a:r>
            <a:r>
              <a:rPr lang="pt-BR" sz="1650">
                <a:solidFill>
                  <a:srgbClr val="0000CD"/>
                </a:solidFill>
              </a:rPr>
              <a:t>="background-color:Tomato;"&gt;</a:t>
            </a:r>
            <a:r>
              <a:rPr lang="pt-BR" sz="1650">
                <a:solidFill>
                  <a:schemeClr val="dk1"/>
                </a:solidFill>
                <a:highlight>
                  <a:srgbClr val="FFFFFF"/>
                </a:highlight>
              </a:rPr>
              <a:t>Lorem ipsum...</a:t>
            </a:r>
            <a:r>
              <a:rPr lang="pt-BR" sz="1650">
                <a:solidFill>
                  <a:srgbClr val="0000CD"/>
                </a:solidFill>
              </a:rPr>
              <a:t>&lt;</a:t>
            </a:r>
            <a:r>
              <a:rPr lang="pt-BR" sz="1650">
                <a:solidFill>
                  <a:srgbClr val="A52A2A"/>
                </a:solidFill>
              </a:rPr>
              <a:t>/p</a:t>
            </a:r>
            <a:r>
              <a:rPr lang="pt-BR" sz="1650">
                <a:solidFill>
                  <a:srgbClr val="0000CD"/>
                </a:solidFill>
              </a:rPr>
              <a:t>&gt;</a:t>
            </a:r>
            <a:endParaRPr sz="1650">
              <a:solidFill>
                <a:srgbClr val="0000CD"/>
              </a:solidFill>
            </a:endParaRPr>
          </a:p>
          <a:p>
            <a:pPr indent="0" lvl="0" marL="1371600" rtl="0" algn="l">
              <a:lnSpc>
                <a:spcPct val="115000"/>
              </a:lnSpc>
              <a:spcBef>
                <a:spcPts val="1200"/>
              </a:spcBef>
              <a:spcAft>
                <a:spcPts val="1200"/>
              </a:spcAft>
              <a:buSzPts val="1800"/>
              <a:buNone/>
            </a:pPr>
            <a:r>
              <a:rPr lang="pt-BR" sz="1650">
                <a:solidFill>
                  <a:srgbClr val="0000CD"/>
                </a:solidFill>
              </a:rPr>
              <a:t>&lt;</a:t>
            </a:r>
            <a:r>
              <a:rPr lang="pt-BR" sz="1650">
                <a:solidFill>
                  <a:srgbClr val="A52A2A"/>
                </a:solidFill>
              </a:rPr>
              <a:t>h1</a:t>
            </a:r>
            <a:r>
              <a:rPr lang="pt-BR" sz="1650">
                <a:solidFill>
                  <a:srgbClr val="FF0000"/>
                </a:solidFill>
              </a:rPr>
              <a:t> style</a:t>
            </a:r>
            <a:r>
              <a:rPr lang="pt-BR" sz="1650">
                <a:solidFill>
                  <a:srgbClr val="0000CD"/>
                </a:solidFill>
              </a:rPr>
              <a:t>="border:2px solid Violet;"&gt;</a:t>
            </a:r>
            <a:r>
              <a:rPr lang="pt-BR" sz="1650">
                <a:solidFill>
                  <a:schemeClr val="dk1"/>
                </a:solidFill>
                <a:highlight>
                  <a:srgbClr val="FFFFFF"/>
                </a:highlight>
              </a:rPr>
              <a:t>Hello World</a:t>
            </a:r>
            <a:r>
              <a:rPr lang="pt-BR" sz="1650">
                <a:solidFill>
                  <a:srgbClr val="0000CD"/>
                </a:solidFill>
              </a:rPr>
              <a:t>&lt;</a:t>
            </a:r>
            <a:r>
              <a:rPr lang="pt-BR" sz="1650">
                <a:solidFill>
                  <a:srgbClr val="A52A2A"/>
                </a:solidFill>
              </a:rPr>
              <a:t>/h1</a:t>
            </a:r>
            <a:r>
              <a:rPr lang="pt-BR" sz="1650">
                <a:solidFill>
                  <a:srgbClr val="0000CD"/>
                </a:solidFill>
              </a:rPr>
              <a:t>&gt;</a:t>
            </a:r>
            <a:endParaRPr sz="2150">
              <a:solidFill>
                <a:srgbClr val="0000CD"/>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Vamos começar a </a:t>
            </a:r>
            <a:r>
              <a:rPr lang="pt-BR">
                <a:solidFill>
                  <a:schemeClr val="accent1"/>
                </a:solidFill>
              </a:rPr>
              <a:t>C</a:t>
            </a:r>
            <a:r>
              <a:rPr lang="pt-BR">
                <a:solidFill>
                  <a:srgbClr val="93C47D"/>
                </a:solidFill>
              </a:rPr>
              <a:t>O</a:t>
            </a:r>
            <a:r>
              <a:rPr lang="pt-BR">
                <a:solidFill>
                  <a:srgbClr val="FF0000"/>
                </a:solidFill>
              </a:rPr>
              <a:t>L</a:t>
            </a:r>
            <a:r>
              <a:rPr lang="pt-BR">
                <a:solidFill>
                  <a:srgbClr val="BF9000"/>
                </a:solidFill>
              </a:rPr>
              <a:t>O</a:t>
            </a:r>
            <a:r>
              <a:rPr lang="pt-BR">
                <a:solidFill>
                  <a:srgbClr val="FF00FF"/>
                </a:solidFill>
              </a:rPr>
              <a:t>R</a:t>
            </a:r>
            <a:r>
              <a:rPr lang="pt-BR">
                <a:solidFill>
                  <a:srgbClr val="9900FF"/>
                </a:solidFill>
              </a:rPr>
              <a:t>I</a:t>
            </a:r>
            <a:r>
              <a:rPr lang="pt-BR">
                <a:solidFill>
                  <a:schemeClr val="accent5"/>
                </a:solidFill>
              </a:rPr>
              <a:t>R</a:t>
            </a:r>
            <a:r>
              <a:rPr lang="pt-BR"/>
              <a:t> as coisas</a:t>
            </a:r>
            <a:endParaRPr/>
          </a:p>
        </p:txBody>
      </p:sp>
      <p:sp>
        <p:nvSpPr>
          <p:cNvPr id="368" name="Google Shape;368;p57"/>
          <p:cNvSpPr txBox="1"/>
          <p:nvPr>
            <p:ph idx="1" type="body"/>
          </p:nvPr>
        </p:nvSpPr>
        <p:spPr>
          <a:xfrm>
            <a:off x="311700" y="1140075"/>
            <a:ext cx="8520600" cy="3416400"/>
          </a:xfrm>
          <a:prstGeom prst="rect">
            <a:avLst/>
          </a:prstGeom>
          <a:noFill/>
          <a:ln>
            <a:noFill/>
          </a:ln>
        </p:spPr>
        <p:txBody>
          <a:bodyPr anchorCtr="0" anchor="t" bIns="91425" lIns="91425" spcFirstLastPara="1" rIns="91425" wrap="square" tIns="91425">
            <a:normAutofit/>
          </a:bodyPr>
          <a:lstStyle/>
          <a:p>
            <a:pPr indent="-314325" lvl="0" marL="457200" rtl="0" algn="l">
              <a:lnSpc>
                <a:spcPct val="115000"/>
              </a:lnSpc>
              <a:spcBef>
                <a:spcPts val="0"/>
              </a:spcBef>
              <a:spcAft>
                <a:spcPts val="0"/>
              </a:spcAft>
              <a:buClr>
                <a:schemeClr val="dk1"/>
              </a:buClr>
              <a:buSzPts val="1350"/>
              <a:buChar char="●"/>
            </a:pPr>
            <a:r>
              <a:rPr lang="pt-BR" sz="1650">
                <a:solidFill>
                  <a:schemeClr val="dk1"/>
                </a:solidFill>
              </a:rPr>
              <a:t>RGB e RGBA</a:t>
            </a:r>
            <a:endParaRPr sz="1650">
              <a:solidFill>
                <a:schemeClr val="dk1"/>
              </a:solidFill>
            </a:endParaRPr>
          </a:p>
          <a:p>
            <a:pPr indent="-320160" lvl="0" marL="457200" rtl="0" algn="l">
              <a:lnSpc>
                <a:spcPct val="115000"/>
              </a:lnSpc>
              <a:spcBef>
                <a:spcPts val="0"/>
              </a:spcBef>
              <a:spcAft>
                <a:spcPts val="0"/>
              </a:spcAft>
              <a:buClr>
                <a:schemeClr val="dk1"/>
              </a:buClr>
              <a:buSzPts val="1442"/>
              <a:buChar char="●"/>
            </a:pPr>
            <a:r>
              <a:rPr lang="pt-BR" sz="1391">
                <a:solidFill>
                  <a:schemeClr val="dk1"/>
                </a:solidFill>
                <a:highlight>
                  <a:srgbClr val="FFFFFF"/>
                </a:highlight>
              </a:rPr>
              <a:t>Um valor de cor RGB representa as fontes de luz VERMELHA, VERDE e AZUL.</a:t>
            </a:r>
            <a:endParaRPr sz="1391">
              <a:solidFill>
                <a:schemeClr val="dk1"/>
              </a:solidFill>
              <a:highlight>
                <a:srgbClr val="FFFFFF"/>
              </a:highlight>
            </a:endParaRPr>
          </a:p>
          <a:p>
            <a:pPr indent="-320160" lvl="0" marL="457200" rtl="0" algn="l">
              <a:lnSpc>
                <a:spcPct val="115000"/>
              </a:lnSpc>
              <a:spcBef>
                <a:spcPts val="0"/>
              </a:spcBef>
              <a:spcAft>
                <a:spcPts val="0"/>
              </a:spcAft>
              <a:buClr>
                <a:schemeClr val="dk1"/>
              </a:buClr>
              <a:buSzPts val="1442"/>
              <a:buChar char="●"/>
            </a:pPr>
            <a:r>
              <a:rPr lang="pt-BR" sz="1391">
                <a:solidFill>
                  <a:schemeClr val="dk1"/>
                </a:solidFill>
                <a:highlight>
                  <a:srgbClr val="FFFFFF"/>
                </a:highlight>
              </a:rPr>
              <a:t>Um valor de cor RGBA é uma extensão de RGB com um canal Alfa (opacidade).</a:t>
            </a:r>
            <a:endParaRPr sz="1391">
              <a:solidFill>
                <a:schemeClr val="dk1"/>
              </a:solidFill>
              <a:highlight>
                <a:srgbClr val="FFFFFF"/>
              </a:highlight>
            </a:endParaRPr>
          </a:p>
          <a:p>
            <a:pPr indent="457200" lvl="0" marL="457200" rtl="0" algn="ctr">
              <a:lnSpc>
                <a:spcPct val="115000"/>
              </a:lnSpc>
              <a:spcBef>
                <a:spcPts val="1400"/>
              </a:spcBef>
              <a:spcAft>
                <a:spcPts val="0"/>
              </a:spcAft>
              <a:buSzPts val="1800"/>
              <a:buNone/>
            </a:pPr>
            <a:r>
              <a:rPr b="1" lang="pt-BR" sz="1600">
                <a:solidFill>
                  <a:schemeClr val="dk1"/>
                </a:solidFill>
                <a:highlight>
                  <a:srgbClr val="FFFFFF"/>
                </a:highlight>
              </a:rPr>
              <a:t>rgb ( </a:t>
            </a:r>
            <a:r>
              <a:rPr b="1" i="1" lang="pt-BR" sz="1600">
                <a:solidFill>
                  <a:schemeClr val="dk1"/>
                </a:solidFill>
                <a:highlight>
                  <a:srgbClr val="FFFFFF"/>
                </a:highlight>
              </a:rPr>
              <a:t>vermelho, verde</a:t>
            </a:r>
            <a:r>
              <a:rPr b="1" lang="pt-BR" sz="1600">
                <a:solidFill>
                  <a:schemeClr val="dk1"/>
                </a:solidFill>
                <a:highlight>
                  <a:srgbClr val="FFFFFF"/>
                </a:highlight>
              </a:rPr>
              <a:t> , </a:t>
            </a:r>
            <a:r>
              <a:rPr b="1" i="1" lang="pt-BR" sz="1600">
                <a:solidFill>
                  <a:schemeClr val="dk1"/>
                </a:solidFill>
                <a:highlight>
                  <a:srgbClr val="FFFFFF"/>
                </a:highlight>
              </a:rPr>
              <a:t>azul</a:t>
            </a:r>
            <a:r>
              <a:rPr b="1" lang="pt-BR" sz="1600">
                <a:solidFill>
                  <a:schemeClr val="dk1"/>
                </a:solidFill>
                <a:highlight>
                  <a:srgbClr val="FFFFFF"/>
                </a:highlight>
              </a:rPr>
              <a:t> )</a:t>
            </a:r>
            <a:endParaRPr b="1" sz="1600">
              <a:solidFill>
                <a:schemeClr val="dk1"/>
              </a:solidFill>
              <a:highlight>
                <a:srgbClr val="FFFFFF"/>
              </a:highlight>
            </a:endParaRPr>
          </a:p>
          <a:p>
            <a:pPr indent="-320675" lvl="0" marL="457200" rtl="0" algn="l">
              <a:lnSpc>
                <a:spcPct val="115000"/>
              </a:lnSpc>
              <a:spcBef>
                <a:spcPts val="1400"/>
              </a:spcBef>
              <a:spcAft>
                <a:spcPts val="0"/>
              </a:spcAft>
              <a:buClr>
                <a:schemeClr val="dk1"/>
              </a:buClr>
              <a:buSzPts val="1450"/>
              <a:buChar char="●"/>
            </a:pPr>
            <a:r>
              <a:rPr lang="pt-BR" sz="1450">
                <a:solidFill>
                  <a:schemeClr val="dk1"/>
                </a:solidFill>
                <a:highlight>
                  <a:srgbClr val="FFFFFF"/>
                </a:highlight>
              </a:rPr>
              <a:t>Cada parâmetro (vermelho, verde e azul) define a intensidade da cor com um valor entre 0 e 255.</a:t>
            </a:r>
            <a:endParaRPr sz="1450">
              <a:solidFill>
                <a:schemeClr val="dk1"/>
              </a:solidFill>
              <a:highlight>
                <a:srgbClr val="FFFFFF"/>
              </a:highlight>
            </a:endParaRPr>
          </a:p>
          <a:p>
            <a:pPr indent="-320675" lvl="0" marL="457200" rtl="0" algn="l">
              <a:lnSpc>
                <a:spcPct val="115000"/>
              </a:lnSpc>
              <a:spcBef>
                <a:spcPts val="0"/>
              </a:spcBef>
              <a:spcAft>
                <a:spcPts val="0"/>
              </a:spcAft>
              <a:buClr>
                <a:schemeClr val="dk1"/>
              </a:buClr>
              <a:buSzPts val="1450"/>
              <a:buChar char="●"/>
            </a:pPr>
            <a:r>
              <a:rPr lang="pt-BR" sz="1450">
                <a:solidFill>
                  <a:schemeClr val="dk1"/>
                </a:solidFill>
                <a:highlight>
                  <a:srgbClr val="FFFFFF"/>
                </a:highlight>
              </a:rPr>
              <a:t>Isso significa que existem 256 x 256 x 256 = 16777216 cores possíveis!</a:t>
            </a:r>
            <a:endParaRPr b="1" sz="1600">
              <a:solidFill>
                <a:schemeClr val="dk1"/>
              </a:solidFill>
              <a:highlight>
                <a:srgbClr val="FFFFFF"/>
              </a:highlight>
            </a:endParaRPr>
          </a:p>
          <a:p>
            <a:pPr indent="457200" lvl="0" marL="457200" rtl="0" algn="l">
              <a:lnSpc>
                <a:spcPct val="115000"/>
              </a:lnSpc>
              <a:spcBef>
                <a:spcPts val="1400"/>
              </a:spcBef>
              <a:spcAft>
                <a:spcPts val="1200"/>
              </a:spcAft>
              <a:buSzPts val="1800"/>
              <a:buNone/>
            </a:pPr>
            <a:r>
              <a:rPr b="1" lang="pt-BR" sz="1600" u="sng">
                <a:solidFill>
                  <a:schemeClr val="hlink"/>
                </a:solidFill>
                <a:highlight>
                  <a:srgbClr val="FFFFFF"/>
                </a:highlight>
                <a:hlinkClick r:id="rId3"/>
              </a:rPr>
              <a:t>https://www.w3schools.com/html/html_colors_rgb.asp</a:t>
            </a:r>
            <a:endParaRPr b="1" sz="1600">
              <a:solidFill>
                <a:schemeClr val="dk1"/>
              </a:solidFill>
              <a:highlight>
                <a:srgbClr val="FFFFFF"/>
              </a:highligh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Vamos começar a </a:t>
            </a:r>
            <a:r>
              <a:rPr lang="pt-BR">
                <a:solidFill>
                  <a:schemeClr val="accent1"/>
                </a:solidFill>
              </a:rPr>
              <a:t>C</a:t>
            </a:r>
            <a:r>
              <a:rPr lang="pt-BR">
                <a:solidFill>
                  <a:srgbClr val="93C47D"/>
                </a:solidFill>
              </a:rPr>
              <a:t>O</a:t>
            </a:r>
            <a:r>
              <a:rPr lang="pt-BR">
                <a:solidFill>
                  <a:srgbClr val="FF0000"/>
                </a:solidFill>
              </a:rPr>
              <a:t>L</a:t>
            </a:r>
            <a:r>
              <a:rPr lang="pt-BR">
                <a:solidFill>
                  <a:srgbClr val="BF9000"/>
                </a:solidFill>
              </a:rPr>
              <a:t>O</a:t>
            </a:r>
            <a:r>
              <a:rPr lang="pt-BR">
                <a:solidFill>
                  <a:srgbClr val="FF00FF"/>
                </a:solidFill>
              </a:rPr>
              <a:t>R</a:t>
            </a:r>
            <a:r>
              <a:rPr lang="pt-BR">
                <a:solidFill>
                  <a:srgbClr val="9900FF"/>
                </a:solidFill>
              </a:rPr>
              <a:t>I</a:t>
            </a:r>
            <a:r>
              <a:rPr lang="pt-BR">
                <a:solidFill>
                  <a:schemeClr val="accent5"/>
                </a:solidFill>
              </a:rPr>
              <a:t>R</a:t>
            </a:r>
            <a:r>
              <a:rPr lang="pt-BR"/>
              <a:t> as coisas</a:t>
            </a:r>
            <a:endParaRPr/>
          </a:p>
        </p:txBody>
      </p:sp>
      <p:sp>
        <p:nvSpPr>
          <p:cNvPr id="374" name="Google Shape;374;p58"/>
          <p:cNvSpPr txBox="1"/>
          <p:nvPr>
            <p:ph idx="1" type="body"/>
          </p:nvPr>
        </p:nvSpPr>
        <p:spPr>
          <a:xfrm>
            <a:off x="311700" y="1140075"/>
            <a:ext cx="8520600" cy="3416400"/>
          </a:xfrm>
          <a:prstGeom prst="rect">
            <a:avLst/>
          </a:prstGeom>
          <a:noFill/>
          <a:ln>
            <a:noFill/>
          </a:ln>
        </p:spPr>
        <p:txBody>
          <a:bodyPr anchorCtr="0" anchor="t" bIns="91425" lIns="91425" spcFirstLastPara="1" rIns="91425" wrap="square" tIns="91425">
            <a:normAutofit/>
          </a:bodyPr>
          <a:lstStyle/>
          <a:p>
            <a:pPr indent="-333375" lvl="0" marL="457200" rtl="0" algn="l">
              <a:lnSpc>
                <a:spcPct val="115000"/>
              </a:lnSpc>
              <a:spcBef>
                <a:spcPts val="0"/>
              </a:spcBef>
              <a:spcAft>
                <a:spcPts val="0"/>
              </a:spcAft>
              <a:buClr>
                <a:schemeClr val="dk1"/>
              </a:buClr>
              <a:buSzPts val="1650"/>
              <a:buChar char="●"/>
            </a:pPr>
            <a:r>
              <a:rPr lang="pt-BR" sz="1650">
                <a:solidFill>
                  <a:schemeClr val="dk1"/>
                </a:solidFill>
              </a:rPr>
              <a:t>RGBA</a:t>
            </a:r>
            <a:endParaRPr sz="1650">
              <a:solidFill>
                <a:schemeClr val="dk1"/>
              </a:solidFill>
            </a:endParaRPr>
          </a:p>
          <a:p>
            <a:pPr indent="-339210" lvl="0" marL="457200" rtl="0" algn="l">
              <a:lnSpc>
                <a:spcPct val="115000"/>
              </a:lnSpc>
              <a:spcBef>
                <a:spcPts val="0"/>
              </a:spcBef>
              <a:spcAft>
                <a:spcPts val="0"/>
              </a:spcAft>
              <a:buClr>
                <a:schemeClr val="dk1"/>
              </a:buClr>
              <a:buSzPts val="1742"/>
              <a:buChar char="●"/>
            </a:pPr>
            <a:r>
              <a:rPr lang="pt-BR" sz="1450">
                <a:solidFill>
                  <a:schemeClr val="dk1"/>
                </a:solidFill>
                <a:highlight>
                  <a:srgbClr val="FFFFFF"/>
                </a:highlight>
              </a:rPr>
              <a:t>Os valores de cores RGBA são uma extensão dos valores de cores RGB com um canal Alfa - que especifica a opacidade de uma cor.</a:t>
            </a:r>
            <a:endParaRPr sz="1450">
              <a:solidFill>
                <a:schemeClr val="dk1"/>
              </a:solidFill>
              <a:highlight>
                <a:srgbClr val="FFFFFF"/>
              </a:highlight>
            </a:endParaRPr>
          </a:p>
          <a:p>
            <a:pPr indent="-339725" lvl="0" marL="457200" rtl="0" algn="l">
              <a:lnSpc>
                <a:spcPct val="115000"/>
              </a:lnSpc>
              <a:spcBef>
                <a:spcPts val="0"/>
              </a:spcBef>
              <a:spcAft>
                <a:spcPts val="0"/>
              </a:spcAft>
              <a:buClr>
                <a:schemeClr val="dk1"/>
              </a:buClr>
              <a:buSzPts val="1750"/>
              <a:buChar char="●"/>
            </a:pPr>
            <a:r>
              <a:rPr lang="pt-BR" sz="1450">
                <a:solidFill>
                  <a:schemeClr val="dk1"/>
                </a:solidFill>
                <a:highlight>
                  <a:srgbClr val="FFFFFF"/>
                </a:highlight>
              </a:rPr>
              <a:t>O parâmetro alfa é um número entre 0,0 (totalmente transparente) e 1,0 (nem um pouco transparente)</a:t>
            </a:r>
            <a:endParaRPr sz="1750">
              <a:solidFill>
                <a:schemeClr val="dk1"/>
              </a:solidFill>
              <a:highlight>
                <a:srgbClr val="FFFFFF"/>
              </a:highlight>
            </a:endParaRPr>
          </a:p>
          <a:p>
            <a:pPr indent="-339210" lvl="0" marL="457200" rtl="0" algn="l">
              <a:lnSpc>
                <a:spcPct val="115000"/>
              </a:lnSpc>
              <a:spcBef>
                <a:spcPts val="0"/>
              </a:spcBef>
              <a:spcAft>
                <a:spcPts val="0"/>
              </a:spcAft>
              <a:buClr>
                <a:schemeClr val="dk1"/>
              </a:buClr>
              <a:buSzPts val="1742"/>
              <a:buChar char="●"/>
            </a:pPr>
            <a:r>
              <a:rPr lang="pt-BR" sz="1450">
                <a:solidFill>
                  <a:schemeClr val="dk1"/>
                </a:solidFill>
                <a:highlight>
                  <a:srgbClr val="FFFFFF"/>
                </a:highlight>
              </a:rPr>
              <a:t>Um valor de cor RGBA é especificado com:</a:t>
            </a:r>
            <a:endParaRPr sz="1391">
              <a:solidFill>
                <a:schemeClr val="dk1"/>
              </a:solidFill>
              <a:highlight>
                <a:srgbClr val="FFFFFF"/>
              </a:highlight>
            </a:endParaRPr>
          </a:p>
          <a:p>
            <a:pPr indent="457200" lvl="0" marL="457200" rtl="0" algn="ctr">
              <a:lnSpc>
                <a:spcPct val="115000"/>
              </a:lnSpc>
              <a:spcBef>
                <a:spcPts val="1400"/>
              </a:spcBef>
              <a:spcAft>
                <a:spcPts val="0"/>
              </a:spcAft>
              <a:buSzPts val="1800"/>
              <a:buNone/>
            </a:pPr>
            <a:r>
              <a:rPr b="1" lang="pt-BR" sz="1600">
                <a:solidFill>
                  <a:schemeClr val="dk1"/>
                </a:solidFill>
                <a:highlight>
                  <a:srgbClr val="FFFFFF"/>
                </a:highlight>
              </a:rPr>
              <a:t>rgba ( </a:t>
            </a:r>
            <a:r>
              <a:rPr b="1" i="1" lang="pt-BR" sz="1600">
                <a:solidFill>
                  <a:schemeClr val="dk1"/>
                </a:solidFill>
                <a:highlight>
                  <a:srgbClr val="FFFFFF"/>
                </a:highlight>
              </a:rPr>
              <a:t>vermelho, verde</a:t>
            </a:r>
            <a:r>
              <a:rPr b="1" lang="pt-BR" sz="1600">
                <a:solidFill>
                  <a:schemeClr val="dk1"/>
                </a:solidFill>
                <a:highlight>
                  <a:srgbClr val="FFFFFF"/>
                </a:highlight>
              </a:rPr>
              <a:t> , </a:t>
            </a:r>
            <a:r>
              <a:rPr b="1" i="1" lang="pt-BR" sz="1600">
                <a:solidFill>
                  <a:schemeClr val="dk1"/>
                </a:solidFill>
                <a:highlight>
                  <a:srgbClr val="FFFFFF"/>
                </a:highlight>
              </a:rPr>
              <a:t>azul, alfa</a:t>
            </a:r>
            <a:r>
              <a:rPr b="1" lang="pt-BR" sz="1600">
                <a:solidFill>
                  <a:schemeClr val="dk1"/>
                </a:solidFill>
                <a:highlight>
                  <a:srgbClr val="FFFFFF"/>
                </a:highlight>
              </a:rPr>
              <a:t> )</a:t>
            </a:r>
            <a:endParaRPr b="1" sz="1600">
              <a:solidFill>
                <a:schemeClr val="dk1"/>
              </a:solidFill>
              <a:highlight>
                <a:srgbClr val="FFFFFF"/>
              </a:highlight>
            </a:endParaRPr>
          </a:p>
          <a:p>
            <a:pPr indent="457200" lvl="0" marL="457200" rtl="0" algn="l">
              <a:lnSpc>
                <a:spcPct val="115000"/>
              </a:lnSpc>
              <a:spcBef>
                <a:spcPts val="1200"/>
              </a:spcBef>
              <a:spcAft>
                <a:spcPts val="0"/>
              </a:spcAft>
              <a:buSzPts val="1800"/>
              <a:buNone/>
            </a:pPr>
            <a:r>
              <a:t/>
            </a:r>
            <a:endParaRPr b="1" sz="1600">
              <a:solidFill>
                <a:schemeClr val="dk1"/>
              </a:solidFill>
              <a:highlight>
                <a:srgbClr val="FFFFFF"/>
              </a:highlight>
            </a:endParaRPr>
          </a:p>
          <a:p>
            <a:pPr indent="457200" lvl="0" marL="457200" rtl="0" algn="l">
              <a:lnSpc>
                <a:spcPct val="115000"/>
              </a:lnSpc>
              <a:spcBef>
                <a:spcPts val="1200"/>
              </a:spcBef>
              <a:spcAft>
                <a:spcPts val="1200"/>
              </a:spcAft>
              <a:buSzPts val="1800"/>
              <a:buNone/>
            </a:pPr>
            <a:r>
              <a:rPr b="1" lang="pt-BR" sz="1600" u="sng">
                <a:solidFill>
                  <a:schemeClr val="hlink"/>
                </a:solidFill>
                <a:highlight>
                  <a:srgbClr val="FFFFFF"/>
                </a:highlight>
                <a:hlinkClick r:id="rId3"/>
              </a:rPr>
              <a:t>https://www.w3schools.com/html/html_colors_rgb.asp</a:t>
            </a:r>
            <a:endParaRPr b="1" sz="1600">
              <a:solidFill>
                <a:schemeClr val="dk1"/>
              </a:solidFill>
              <a:highlight>
                <a:srgbClr val="FFFFFF"/>
              </a:highlight>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Vamos começar a </a:t>
            </a:r>
            <a:r>
              <a:rPr lang="pt-BR">
                <a:solidFill>
                  <a:schemeClr val="accent1"/>
                </a:solidFill>
              </a:rPr>
              <a:t>C</a:t>
            </a:r>
            <a:r>
              <a:rPr lang="pt-BR">
                <a:solidFill>
                  <a:srgbClr val="93C47D"/>
                </a:solidFill>
              </a:rPr>
              <a:t>O</a:t>
            </a:r>
            <a:r>
              <a:rPr lang="pt-BR">
                <a:solidFill>
                  <a:srgbClr val="FF0000"/>
                </a:solidFill>
              </a:rPr>
              <a:t>L</a:t>
            </a:r>
            <a:r>
              <a:rPr lang="pt-BR">
                <a:solidFill>
                  <a:srgbClr val="BF9000"/>
                </a:solidFill>
              </a:rPr>
              <a:t>O</a:t>
            </a:r>
            <a:r>
              <a:rPr lang="pt-BR">
                <a:solidFill>
                  <a:srgbClr val="FF00FF"/>
                </a:solidFill>
              </a:rPr>
              <a:t>R</a:t>
            </a:r>
            <a:r>
              <a:rPr lang="pt-BR">
                <a:solidFill>
                  <a:srgbClr val="9900FF"/>
                </a:solidFill>
              </a:rPr>
              <a:t>I</a:t>
            </a:r>
            <a:r>
              <a:rPr lang="pt-BR">
                <a:solidFill>
                  <a:schemeClr val="accent5"/>
                </a:solidFill>
              </a:rPr>
              <a:t>R</a:t>
            </a:r>
            <a:r>
              <a:rPr lang="pt-BR"/>
              <a:t> as coisas</a:t>
            </a:r>
            <a:endParaRPr/>
          </a:p>
        </p:txBody>
      </p:sp>
      <p:sp>
        <p:nvSpPr>
          <p:cNvPr id="380" name="Google Shape;380;p59"/>
          <p:cNvSpPr txBox="1"/>
          <p:nvPr>
            <p:ph idx="1" type="body"/>
          </p:nvPr>
        </p:nvSpPr>
        <p:spPr>
          <a:xfrm>
            <a:off x="311700" y="1140075"/>
            <a:ext cx="8520600" cy="3416400"/>
          </a:xfrm>
          <a:prstGeom prst="rect">
            <a:avLst/>
          </a:prstGeom>
          <a:noFill/>
          <a:ln>
            <a:noFill/>
          </a:ln>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Clr>
                <a:schemeClr val="dk1"/>
              </a:buClr>
              <a:buSzPts val="1500"/>
              <a:buChar char="●"/>
            </a:pPr>
            <a:r>
              <a:rPr lang="pt-BR" sz="1500">
                <a:solidFill>
                  <a:schemeClr val="dk1"/>
                </a:solidFill>
              </a:rPr>
              <a:t>HEX (hexadecimal) </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pt-BR" sz="1500">
                <a:solidFill>
                  <a:schemeClr val="dk1"/>
                </a:solidFill>
              </a:rPr>
              <a:t>Meio mais comum de representação de cores no HTML e CSS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pt-BR" sz="1500">
                <a:solidFill>
                  <a:schemeClr val="dk1"/>
                </a:solidFill>
                <a:highlight>
                  <a:srgbClr val="FFFFFF"/>
                </a:highlight>
              </a:rPr>
              <a:t>Uma cor hexadecimal é especificada com: #RRGGBB, onde os inteiros hexadecimais RR (vermelho), GG (verde) e BB (azul) especificam os componentes da cor.</a:t>
            </a:r>
            <a:endParaRPr sz="1500">
              <a:solidFill>
                <a:schemeClr val="dk1"/>
              </a:solidFill>
              <a:highlight>
                <a:srgbClr val="FFFFFF"/>
              </a:highlight>
            </a:endParaRPr>
          </a:p>
          <a:p>
            <a:pPr indent="0" lvl="0" marL="0" rtl="0" algn="ctr">
              <a:lnSpc>
                <a:spcPct val="115000"/>
              </a:lnSpc>
              <a:spcBef>
                <a:spcPts val="1200"/>
              </a:spcBef>
              <a:spcAft>
                <a:spcPts val="0"/>
              </a:spcAft>
              <a:buSzPts val="1800"/>
              <a:buNone/>
            </a:pPr>
            <a:r>
              <a:rPr b="1" lang="pt-BR" sz="1500">
                <a:solidFill>
                  <a:schemeClr val="dk1"/>
                </a:solidFill>
                <a:highlight>
                  <a:srgbClr val="FFFFFF"/>
                </a:highlight>
              </a:rPr>
              <a:t>#</a:t>
            </a:r>
            <a:r>
              <a:rPr b="1" i="1" lang="pt-BR" sz="1500">
                <a:solidFill>
                  <a:schemeClr val="dk1"/>
                </a:solidFill>
                <a:highlight>
                  <a:srgbClr val="FFFFFF"/>
                </a:highlight>
              </a:rPr>
              <a:t>rrggbb</a:t>
            </a:r>
            <a:endParaRPr sz="1500">
              <a:solidFill>
                <a:schemeClr val="dk1"/>
              </a:solidFill>
              <a:highlight>
                <a:srgbClr val="FFFFFF"/>
              </a:highlight>
            </a:endParaRPr>
          </a:p>
          <a:p>
            <a:pPr indent="0" lvl="0" marL="457200" rtl="0" algn="l">
              <a:lnSpc>
                <a:spcPct val="115000"/>
              </a:lnSpc>
              <a:spcBef>
                <a:spcPts val="1200"/>
              </a:spcBef>
              <a:spcAft>
                <a:spcPts val="0"/>
              </a:spcAft>
              <a:buSzPts val="1800"/>
              <a:buNone/>
            </a:pPr>
            <a:r>
              <a:t/>
            </a:r>
            <a:endParaRPr sz="1500">
              <a:solidFill>
                <a:schemeClr val="dk1"/>
              </a:solidFill>
              <a:highlight>
                <a:srgbClr val="FFFFFF"/>
              </a:highlight>
            </a:endParaRPr>
          </a:p>
          <a:p>
            <a:pPr indent="0" lvl="0" marL="457200" rtl="0" algn="l">
              <a:lnSpc>
                <a:spcPct val="115000"/>
              </a:lnSpc>
              <a:spcBef>
                <a:spcPts val="1200"/>
              </a:spcBef>
              <a:spcAft>
                <a:spcPts val="1200"/>
              </a:spcAft>
              <a:buSzPts val="1800"/>
              <a:buNone/>
            </a:pPr>
            <a:r>
              <a:rPr lang="pt-BR" sz="1500" u="sng">
                <a:solidFill>
                  <a:schemeClr val="hlink"/>
                </a:solidFill>
                <a:highlight>
                  <a:srgbClr val="FFFFFF"/>
                </a:highlight>
                <a:hlinkClick r:id="rId3"/>
              </a:rPr>
              <a:t>https://www.w3schools.com/html/html_colors_hex.asp</a:t>
            </a:r>
            <a:endParaRPr sz="1500">
              <a:solidFill>
                <a:schemeClr val="dk1"/>
              </a:solidFill>
              <a:highlight>
                <a:srgbClr val="FFFFFF"/>
              </a:highlight>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Vamos começar a </a:t>
            </a:r>
            <a:r>
              <a:rPr lang="pt-BR">
                <a:solidFill>
                  <a:schemeClr val="accent1"/>
                </a:solidFill>
              </a:rPr>
              <a:t>C</a:t>
            </a:r>
            <a:r>
              <a:rPr lang="pt-BR">
                <a:solidFill>
                  <a:srgbClr val="93C47D"/>
                </a:solidFill>
              </a:rPr>
              <a:t>O</a:t>
            </a:r>
            <a:r>
              <a:rPr lang="pt-BR">
                <a:solidFill>
                  <a:srgbClr val="FF0000"/>
                </a:solidFill>
              </a:rPr>
              <a:t>L</a:t>
            </a:r>
            <a:r>
              <a:rPr lang="pt-BR">
                <a:solidFill>
                  <a:srgbClr val="BF9000"/>
                </a:solidFill>
              </a:rPr>
              <a:t>O</a:t>
            </a:r>
            <a:r>
              <a:rPr lang="pt-BR">
                <a:solidFill>
                  <a:srgbClr val="FF00FF"/>
                </a:solidFill>
              </a:rPr>
              <a:t>R</a:t>
            </a:r>
            <a:r>
              <a:rPr lang="pt-BR">
                <a:solidFill>
                  <a:srgbClr val="9900FF"/>
                </a:solidFill>
              </a:rPr>
              <a:t>I</a:t>
            </a:r>
            <a:r>
              <a:rPr lang="pt-BR">
                <a:solidFill>
                  <a:schemeClr val="accent5"/>
                </a:solidFill>
              </a:rPr>
              <a:t>R</a:t>
            </a:r>
            <a:r>
              <a:rPr lang="pt-BR"/>
              <a:t> as coisas</a:t>
            </a:r>
            <a:endParaRPr/>
          </a:p>
        </p:txBody>
      </p:sp>
      <p:sp>
        <p:nvSpPr>
          <p:cNvPr id="386" name="Google Shape;386;p60"/>
          <p:cNvSpPr txBox="1"/>
          <p:nvPr>
            <p:ph idx="1" type="body"/>
          </p:nvPr>
        </p:nvSpPr>
        <p:spPr>
          <a:xfrm>
            <a:off x="311700" y="1140075"/>
            <a:ext cx="8520600" cy="3416400"/>
          </a:xfrm>
          <a:prstGeom prst="rect">
            <a:avLst/>
          </a:prstGeom>
          <a:noFill/>
          <a:ln>
            <a:noFill/>
          </a:ln>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Clr>
                <a:schemeClr val="dk1"/>
              </a:buClr>
              <a:buSzPts val="1500"/>
              <a:buChar char="●"/>
            </a:pPr>
            <a:r>
              <a:rPr lang="pt-BR" sz="1500">
                <a:solidFill>
                  <a:schemeClr val="dk1"/>
                </a:solidFill>
              </a:rPr>
              <a:t>HSL e HSLA</a:t>
            </a:r>
            <a:endParaRPr sz="1500">
              <a:solidFill>
                <a:schemeClr val="dk1"/>
              </a:solidFill>
            </a:endParaRPr>
          </a:p>
          <a:p>
            <a:pPr indent="-342900" lvl="0" marL="457200" rtl="0" algn="l">
              <a:lnSpc>
                <a:spcPct val="115000"/>
              </a:lnSpc>
              <a:spcBef>
                <a:spcPts val="0"/>
              </a:spcBef>
              <a:spcAft>
                <a:spcPts val="0"/>
              </a:spcAft>
              <a:buClr>
                <a:schemeClr val="dk1"/>
              </a:buClr>
              <a:buSzPts val="1800"/>
              <a:buChar char="●"/>
            </a:pPr>
            <a:r>
              <a:rPr lang="pt-BR" sz="1500">
                <a:solidFill>
                  <a:schemeClr val="dk1"/>
                </a:solidFill>
                <a:highlight>
                  <a:srgbClr val="FFFFFF"/>
                </a:highlight>
              </a:rPr>
              <a:t>HSL significa matiz, saturação e luminosidade.</a:t>
            </a:r>
            <a:endParaRPr sz="1500">
              <a:solidFill>
                <a:schemeClr val="dk1"/>
              </a:solidFill>
              <a:highlight>
                <a:srgbClr val="FFFFFF"/>
              </a:highlight>
            </a:endParaRPr>
          </a:p>
          <a:p>
            <a:pPr indent="-342900" lvl="0" marL="457200" rtl="0" algn="l">
              <a:lnSpc>
                <a:spcPct val="115000"/>
              </a:lnSpc>
              <a:spcBef>
                <a:spcPts val="0"/>
              </a:spcBef>
              <a:spcAft>
                <a:spcPts val="0"/>
              </a:spcAft>
              <a:buClr>
                <a:schemeClr val="dk1"/>
              </a:buClr>
              <a:buSzPts val="1800"/>
              <a:buChar char="●"/>
            </a:pPr>
            <a:r>
              <a:rPr lang="pt-BR" sz="1500">
                <a:solidFill>
                  <a:schemeClr val="dk1"/>
                </a:solidFill>
                <a:highlight>
                  <a:srgbClr val="FFFFFF"/>
                </a:highlight>
              </a:rPr>
              <a:t>Os valores de cor HSLA são uma extensão do HSL com um canal Alfa (opacidade).</a:t>
            </a:r>
            <a:endParaRPr sz="1500">
              <a:solidFill>
                <a:schemeClr val="dk1"/>
              </a:solidFill>
              <a:highlight>
                <a:srgbClr val="FFFFFF"/>
              </a:highlight>
            </a:endParaRPr>
          </a:p>
          <a:p>
            <a:pPr indent="0" lvl="0" marL="457200" rtl="0" algn="ctr">
              <a:lnSpc>
                <a:spcPct val="115000"/>
              </a:lnSpc>
              <a:spcBef>
                <a:spcPts val="1400"/>
              </a:spcBef>
              <a:spcAft>
                <a:spcPts val="0"/>
              </a:spcAft>
              <a:buSzPts val="1800"/>
              <a:buNone/>
            </a:pPr>
            <a:r>
              <a:rPr b="1" lang="pt-BR" sz="1500">
                <a:solidFill>
                  <a:schemeClr val="dk1"/>
                </a:solidFill>
                <a:highlight>
                  <a:srgbClr val="FFFFFF"/>
                </a:highlight>
              </a:rPr>
              <a:t>hsl ( </a:t>
            </a:r>
            <a:r>
              <a:rPr b="1" i="1" lang="pt-BR" sz="1500">
                <a:solidFill>
                  <a:schemeClr val="dk1"/>
                </a:solidFill>
                <a:highlight>
                  <a:srgbClr val="FFFFFF"/>
                </a:highlight>
              </a:rPr>
              <a:t>matriz</a:t>
            </a:r>
            <a:r>
              <a:rPr b="1" lang="pt-BR" sz="1500">
                <a:solidFill>
                  <a:schemeClr val="dk1"/>
                </a:solidFill>
                <a:highlight>
                  <a:srgbClr val="FFFFFF"/>
                </a:highlight>
              </a:rPr>
              <a:t> , </a:t>
            </a:r>
            <a:r>
              <a:rPr b="1" i="1" lang="pt-BR" sz="1500">
                <a:solidFill>
                  <a:schemeClr val="dk1"/>
                </a:solidFill>
                <a:highlight>
                  <a:srgbClr val="FFFFFF"/>
                </a:highlight>
              </a:rPr>
              <a:t>saturação</a:t>
            </a:r>
            <a:r>
              <a:rPr b="1" lang="pt-BR" sz="1500">
                <a:solidFill>
                  <a:schemeClr val="dk1"/>
                </a:solidFill>
                <a:highlight>
                  <a:srgbClr val="FFFFFF"/>
                </a:highlight>
              </a:rPr>
              <a:t> , </a:t>
            </a:r>
            <a:r>
              <a:rPr b="1" i="1" lang="pt-BR" sz="1500">
                <a:solidFill>
                  <a:schemeClr val="dk1"/>
                </a:solidFill>
                <a:highlight>
                  <a:srgbClr val="FFFFFF"/>
                </a:highlight>
              </a:rPr>
              <a:t>luminosidade</a:t>
            </a:r>
            <a:r>
              <a:rPr b="1" lang="pt-BR" sz="1500">
                <a:solidFill>
                  <a:schemeClr val="dk1"/>
                </a:solidFill>
                <a:highlight>
                  <a:srgbClr val="FFFFFF"/>
                </a:highlight>
              </a:rPr>
              <a:t> )</a:t>
            </a:r>
            <a:endParaRPr b="1" sz="1500">
              <a:solidFill>
                <a:schemeClr val="dk1"/>
              </a:solidFill>
              <a:highlight>
                <a:srgbClr val="FFFFFF"/>
              </a:highlight>
            </a:endParaRPr>
          </a:p>
          <a:p>
            <a:pPr indent="-323850" lvl="0" marL="457200" rtl="0" algn="l">
              <a:lnSpc>
                <a:spcPct val="115000"/>
              </a:lnSpc>
              <a:spcBef>
                <a:spcPts val="1400"/>
              </a:spcBef>
              <a:spcAft>
                <a:spcPts val="0"/>
              </a:spcAft>
              <a:buClr>
                <a:schemeClr val="dk1"/>
              </a:buClr>
              <a:buSzPts val="1500"/>
              <a:buChar char="●"/>
            </a:pPr>
            <a:r>
              <a:rPr lang="pt-BR" sz="1500">
                <a:solidFill>
                  <a:schemeClr val="dk1"/>
                </a:solidFill>
                <a:highlight>
                  <a:srgbClr val="FFFFFF"/>
                </a:highlight>
              </a:rPr>
              <a:t>Matiz é um grau na roda de cores de 0 a 360. 0 é vermelho, 120 é verde e 240 é azul.</a:t>
            </a:r>
            <a:endParaRPr sz="1500">
              <a:solidFill>
                <a:schemeClr val="dk1"/>
              </a:solidFill>
              <a:highlight>
                <a:srgbClr val="FFFFFF"/>
              </a:highlight>
            </a:endParaRPr>
          </a:p>
          <a:p>
            <a:pPr indent="-323850" lvl="0" marL="457200" rtl="0" algn="l">
              <a:lnSpc>
                <a:spcPct val="115000"/>
              </a:lnSpc>
              <a:spcBef>
                <a:spcPts val="0"/>
              </a:spcBef>
              <a:spcAft>
                <a:spcPts val="0"/>
              </a:spcAft>
              <a:buClr>
                <a:schemeClr val="dk1"/>
              </a:buClr>
              <a:buSzPts val="1500"/>
              <a:buChar char="●"/>
            </a:pPr>
            <a:r>
              <a:rPr lang="pt-BR" sz="1500">
                <a:solidFill>
                  <a:schemeClr val="dk1"/>
                </a:solidFill>
                <a:highlight>
                  <a:srgbClr val="FFFFFF"/>
                </a:highlight>
              </a:rPr>
              <a:t>A saturação é um valor percentual, 0% significa um tom de cinza e 100% é a cor total.</a:t>
            </a:r>
            <a:endParaRPr sz="1500">
              <a:solidFill>
                <a:schemeClr val="dk1"/>
              </a:solidFill>
              <a:highlight>
                <a:srgbClr val="FFFFFF"/>
              </a:highlight>
            </a:endParaRPr>
          </a:p>
          <a:p>
            <a:pPr indent="-323850" lvl="0" marL="457200" rtl="0" algn="l">
              <a:lnSpc>
                <a:spcPct val="115000"/>
              </a:lnSpc>
              <a:spcBef>
                <a:spcPts val="0"/>
              </a:spcBef>
              <a:spcAft>
                <a:spcPts val="0"/>
              </a:spcAft>
              <a:buClr>
                <a:schemeClr val="dk1"/>
              </a:buClr>
              <a:buSzPts val="1500"/>
              <a:buChar char="●"/>
            </a:pPr>
            <a:r>
              <a:rPr lang="pt-BR" sz="1500">
                <a:solidFill>
                  <a:schemeClr val="dk1"/>
                </a:solidFill>
                <a:highlight>
                  <a:srgbClr val="FFFFFF"/>
                </a:highlight>
              </a:rPr>
              <a:t>A luminosidade também é um valor percentual, 0% é preto e 100% é branco.</a:t>
            </a:r>
            <a:endParaRPr sz="1500">
              <a:solidFill>
                <a:schemeClr val="dk1"/>
              </a:solidFill>
              <a:highlight>
                <a:srgbClr val="FFFFFF"/>
              </a:highlight>
            </a:endParaRPr>
          </a:p>
          <a:p>
            <a:pPr indent="0" lvl="0" marL="457200" rtl="0" algn="l">
              <a:lnSpc>
                <a:spcPct val="115000"/>
              </a:lnSpc>
              <a:spcBef>
                <a:spcPts val="1400"/>
              </a:spcBef>
              <a:spcAft>
                <a:spcPts val="1200"/>
              </a:spcAft>
              <a:buSzPts val="1800"/>
              <a:buNone/>
            </a:pPr>
            <a:r>
              <a:rPr lang="pt-BR" sz="1500" u="sng">
                <a:solidFill>
                  <a:schemeClr val="hlink"/>
                </a:solidFill>
                <a:highlight>
                  <a:srgbClr val="FFFFFF"/>
                </a:highlight>
                <a:hlinkClick r:id="rId3"/>
              </a:rPr>
              <a:t>https://www.w3schools.com/html/html_colors_hex.asp</a:t>
            </a:r>
            <a:endParaRPr sz="1500">
              <a:solidFill>
                <a:schemeClr val="dk1"/>
              </a:solidFill>
              <a:highlight>
                <a:srgbClr val="FFFFFF"/>
              </a:highlight>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Vamos começar a </a:t>
            </a:r>
            <a:r>
              <a:rPr lang="pt-BR">
                <a:solidFill>
                  <a:schemeClr val="accent1"/>
                </a:solidFill>
              </a:rPr>
              <a:t>C</a:t>
            </a:r>
            <a:r>
              <a:rPr lang="pt-BR">
                <a:solidFill>
                  <a:srgbClr val="93C47D"/>
                </a:solidFill>
              </a:rPr>
              <a:t>O</a:t>
            </a:r>
            <a:r>
              <a:rPr lang="pt-BR">
                <a:solidFill>
                  <a:srgbClr val="FF0000"/>
                </a:solidFill>
              </a:rPr>
              <a:t>L</a:t>
            </a:r>
            <a:r>
              <a:rPr lang="pt-BR">
                <a:solidFill>
                  <a:srgbClr val="BF9000"/>
                </a:solidFill>
              </a:rPr>
              <a:t>O</a:t>
            </a:r>
            <a:r>
              <a:rPr lang="pt-BR">
                <a:solidFill>
                  <a:srgbClr val="FF00FF"/>
                </a:solidFill>
              </a:rPr>
              <a:t>R</a:t>
            </a:r>
            <a:r>
              <a:rPr lang="pt-BR">
                <a:solidFill>
                  <a:srgbClr val="9900FF"/>
                </a:solidFill>
              </a:rPr>
              <a:t>I</a:t>
            </a:r>
            <a:r>
              <a:rPr lang="pt-BR">
                <a:solidFill>
                  <a:schemeClr val="accent5"/>
                </a:solidFill>
              </a:rPr>
              <a:t>R</a:t>
            </a:r>
            <a:r>
              <a:rPr lang="pt-BR"/>
              <a:t> as coisas</a:t>
            </a:r>
            <a:endParaRPr/>
          </a:p>
        </p:txBody>
      </p:sp>
      <p:sp>
        <p:nvSpPr>
          <p:cNvPr id="392" name="Google Shape;392;p61"/>
          <p:cNvSpPr txBox="1"/>
          <p:nvPr>
            <p:ph idx="1" type="body"/>
          </p:nvPr>
        </p:nvSpPr>
        <p:spPr>
          <a:xfrm>
            <a:off x="311700" y="1140075"/>
            <a:ext cx="8520600" cy="3416400"/>
          </a:xfrm>
          <a:prstGeom prst="rect">
            <a:avLst/>
          </a:prstGeom>
          <a:noFill/>
          <a:ln>
            <a:noFill/>
          </a:ln>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Clr>
                <a:schemeClr val="dk1"/>
              </a:buClr>
              <a:buSzPts val="1500"/>
              <a:buChar char="●"/>
            </a:pPr>
            <a:r>
              <a:rPr lang="pt-BR" sz="1500">
                <a:solidFill>
                  <a:schemeClr val="dk1"/>
                </a:solidFill>
              </a:rPr>
              <a:t>HSLA</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pt-BR" sz="1500">
                <a:solidFill>
                  <a:schemeClr val="dk1"/>
                </a:solidFill>
                <a:highlight>
                  <a:srgbClr val="FFFFFF"/>
                </a:highlight>
                <a:latin typeface="Verdana"/>
                <a:ea typeface="Verdana"/>
                <a:cs typeface="Verdana"/>
                <a:sym typeface="Verdana"/>
              </a:rPr>
              <a:t>Os valores de cor HSLA são uma extensão dos valores de cor HSL com um canal Alfa - que especifica a opacidade de uma cor.</a:t>
            </a:r>
            <a:endParaRPr sz="1500">
              <a:solidFill>
                <a:schemeClr val="dk1"/>
              </a:solidFill>
              <a:highlight>
                <a:srgbClr val="FFFFFF"/>
              </a:highlight>
              <a:latin typeface="Verdana"/>
              <a:ea typeface="Verdana"/>
              <a:cs typeface="Verdana"/>
              <a:sym typeface="Verdana"/>
            </a:endParaRPr>
          </a:p>
          <a:p>
            <a:pPr indent="-323850" lvl="0" marL="457200" rtl="0" algn="l">
              <a:lnSpc>
                <a:spcPct val="115000"/>
              </a:lnSpc>
              <a:spcBef>
                <a:spcPts val="0"/>
              </a:spcBef>
              <a:spcAft>
                <a:spcPts val="0"/>
              </a:spcAft>
              <a:buClr>
                <a:schemeClr val="dk1"/>
              </a:buClr>
              <a:buSzPts val="1500"/>
              <a:buChar char="●"/>
            </a:pPr>
            <a:r>
              <a:rPr lang="pt-BR" sz="1500">
                <a:solidFill>
                  <a:schemeClr val="dk1"/>
                </a:solidFill>
                <a:highlight>
                  <a:srgbClr val="FFFFFF"/>
                </a:highlight>
              </a:rPr>
              <a:t>O parâmetro alfa é um número entre 0,0 (totalmente transparente) e 1,0 (nem um pouco transparente)</a:t>
            </a:r>
            <a:endParaRPr sz="1500">
              <a:solidFill>
                <a:schemeClr val="dk1"/>
              </a:solidFill>
              <a:highlight>
                <a:srgbClr val="FFFFFF"/>
              </a:highlight>
            </a:endParaRPr>
          </a:p>
          <a:p>
            <a:pPr indent="0" lvl="0" marL="457200" rtl="0" algn="ctr">
              <a:lnSpc>
                <a:spcPct val="115000"/>
              </a:lnSpc>
              <a:spcBef>
                <a:spcPts val="1400"/>
              </a:spcBef>
              <a:spcAft>
                <a:spcPts val="0"/>
              </a:spcAft>
              <a:buSzPts val="1800"/>
              <a:buNone/>
            </a:pPr>
            <a:r>
              <a:rPr b="1" lang="pt-BR" sz="1500">
                <a:solidFill>
                  <a:schemeClr val="dk1"/>
                </a:solidFill>
                <a:highlight>
                  <a:srgbClr val="FFFFFF"/>
                </a:highlight>
              </a:rPr>
              <a:t>hsla ( </a:t>
            </a:r>
            <a:r>
              <a:rPr b="1" i="1" lang="pt-BR" sz="1500">
                <a:solidFill>
                  <a:schemeClr val="dk1"/>
                </a:solidFill>
                <a:highlight>
                  <a:srgbClr val="FFFFFF"/>
                </a:highlight>
              </a:rPr>
              <a:t>matriz</a:t>
            </a:r>
            <a:r>
              <a:rPr b="1" lang="pt-BR" sz="1500">
                <a:solidFill>
                  <a:schemeClr val="dk1"/>
                </a:solidFill>
                <a:highlight>
                  <a:srgbClr val="FFFFFF"/>
                </a:highlight>
              </a:rPr>
              <a:t> , </a:t>
            </a:r>
            <a:r>
              <a:rPr b="1" i="1" lang="pt-BR" sz="1500">
                <a:solidFill>
                  <a:schemeClr val="dk1"/>
                </a:solidFill>
                <a:highlight>
                  <a:srgbClr val="FFFFFF"/>
                </a:highlight>
              </a:rPr>
              <a:t>saturação</a:t>
            </a:r>
            <a:r>
              <a:rPr b="1" lang="pt-BR" sz="1500">
                <a:solidFill>
                  <a:schemeClr val="dk1"/>
                </a:solidFill>
                <a:highlight>
                  <a:srgbClr val="FFFFFF"/>
                </a:highlight>
              </a:rPr>
              <a:t> , </a:t>
            </a:r>
            <a:r>
              <a:rPr b="1" i="1" lang="pt-BR" sz="1500">
                <a:solidFill>
                  <a:schemeClr val="dk1"/>
                </a:solidFill>
                <a:highlight>
                  <a:srgbClr val="FFFFFF"/>
                </a:highlight>
              </a:rPr>
              <a:t>luminosidade, alfa</a:t>
            </a:r>
            <a:r>
              <a:rPr b="1" lang="pt-BR" sz="1500">
                <a:solidFill>
                  <a:schemeClr val="dk1"/>
                </a:solidFill>
                <a:highlight>
                  <a:srgbClr val="FFFFFF"/>
                </a:highlight>
              </a:rPr>
              <a:t> )</a:t>
            </a:r>
            <a:endParaRPr b="1" sz="1500">
              <a:solidFill>
                <a:schemeClr val="dk1"/>
              </a:solidFill>
              <a:highlight>
                <a:srgbClr val="FFFFFF"/>
              </a:highlight>
            </a:endParaRPr>
          </a:p>
          <a:p>
            <a:pPr indent="0" lvl="0" marL="457200" rtl="0" algn="l">
              <a:lnSpc>
                <a:spcPct val="115000"/>
              </a:lnSpc>
              <a:spcBef>
                <a:spcPts val="1400"/>
              </a:spcBef>
              <a:spcAft>
                <a:spcPts val="0"/>
              </a:spcAft>
              <a:buSzPts val="1800"/>
              <a:buNone/>
            </a:pPr>
            <a:r>
              <a:t/>
            </a:r>
            <a:endParaRPr sz="1500">
              <a:solidFill>
                <a:schemeClr val="dk1"/>
              </a:solidFill>
              <a:highlight>
                <a:srgbClr val="FFFFFF"/>
              </a:highlight>
            </a:endParaRPr>
          </a:p>
          <a:p>
            <a:pPr indent="0" lvl="0" marL="457200" rtl="0" algn="l">
              <a:lnSpc>
                <a:spcPct val="115000"/>
              </a:lnSpc>
              <a:spcBef>
                <a:spcPts val="1400"/>
              </a:spcBef>
              <a:spcAft>
                <a:spcPts val="1200"/>
              </a:spcAft>
              <a:buSzPts val="1800"/>
              <a:buNone/>
            </a:pPr>
            <a:r>
              <a:rPr lang="pt-BR" sz="1500" u="sng">
                <a:solidFill>
                  <a:schemeClr val="hlink"/>
                </a:solidFill>
                <a:highlight>
                  <a:srgbClr val="FFFFFF"/>
                </a:highlight>
                <a:hlinkClick r:id="rId3"/>
              </a:rPr>
              <a:t>https://www.w3schools.com/html/html_colors_hex.asp</a:t>
            </a:r>
            <a:endParaRPr sz="1500">
              <a:solidFill>
                <a:schemeClr val="dk1"/>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Ferramentas para o desenvolvimento</a:t>
            </a:r>
            <a:endParaRPr/>
          </a:p>
        </p:txBody>
      </p:sp>
      <p:sp>
        <p:nvSpPr>
          <p:cNvPr id="84" name="Google Shape;84;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pt-BR"/>
              <a:t>Visual Studio Code (Editor de texto)</a:t>
            </a:r>
            <a:endParaRPr/>
          </a:p>
          <a:p>
            <a:pPr indent="-342900" lvl="0" marL="457200" rtl="0" algn="l">
              <a:lnSpc>
                <a:spcPct val="115000"/>
              </a:lnSpc>
              <a:spcBef>
                <a:spcPts val="0"/>
              </a:spcBef>
              <a:spcAft>
                <a:spcPts val="0"/>
              </a:spcAft>
              <a:buSzPts val="1800"/>
              <a:buChar char="●"/>
            </a:pPr>
            <a:r>
              <a:rPr lang="pt-BR"/>
              <a:t>Browser (Chrome)</a:t>
            </a:r>
            <a:endParaRPr/>
          </a:p>
        </p:txBody>
      </p:sp>
      <p:pic>
        <p:nvPicPr>
          <p:cNvPr id="85" name="Google Shape;85;p17"/>
          <p:cNvPicPr preferRelativeResize="0"/>
          <p:nvPr/>
        </p:nvPicPr>
        <p:blipFill rotWithShape="1">
          <a:blip r:embed="rId3">
            <a:alphaModFix/>
          </a:blip>
          <a:srcRect b="0" l="0" r="0" t="0"/>
          <a:stretch/>
        </p:blipFill>
        <p:spPr>
          <a:xfrm>
            <a:off x="1925875" y="2330076"/>
            <a:ext cx="1673201" cy="1673201"/>
          </a:xfrm>
          <a:prstGeom prst="rect">
            <a:avLst/>
          </a:prstGeom>
          <a:noFill/>
          <a:ln>
            <a:noFill/>
          </a:ln>
        </p:spPr>
      </p:pic>
      <p:pic>
        <p:nvPicPr>
          <p:cNvPr id="86" name="Google Shape;86;p17"/>
          <p:cNvPicPr preferRelativeResize="0"/>
          <p:nvPr/>
        </p:nvPicPr>
        <p:blipFill rotWithShape="1">
          <a:blip r:embed="rId4">
            <a:alphaModFix/>
          </a:blip>
          <a:srcRect b="0" l="0" r="0" t="0"/>
          <a:stretch/>
        </p:blipFill>
        <p:spPr>
          <a:xfrm>
            <a:off x="4999600" y="2330075"/>
            <a:ext cx="1561649" cy="1561649"/>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Vamos começar a </a:t>
            </a:r>
            <a:r>
              <a:rPr lang="pt-BR">
                <a:solidFill>
                  <a:schemeClr val="accent1"/>
                </a:solidFill>
              </a:rPr>
              <a:t>C</a:t>
            </a:r>
            <a:r>
              <a:rPr lang="pt-BR">
                <a:solidFill>
                  <a:srgbClr val="93C47D"/>
                </a:solidFill>
              </a:rPr>
              <a:t>O</a:t>
            </a:r>
            <a:r>
              <a:rPr lang="pt-BR">
                <a:solidFill>
                  <a:srgbClr val="FF0000"/>
                </a:solidFill>
              </a:rPr>
              <a:t>L</a:t>
            </a:r>
            <a:r>
              <a:rPr lang="pt-BR">
                <a:solidFill>
                  <a:srgbClr val="BF9000"/>
                </a:solidFill>
              </a:rPr>
              <a:t>O</a:t>
            </a:r>
            <a:r>
              <a:rPr lang="pt-BR">
                <a:solidFill>
                  <a:srgbClr val="FF00FF"/>
                </a:solidFill>
              </a:rPr>
              <a:t>R</a:t>
            </a:r>
            <a:r>
              <a:rPr lang="pt-BR">
                <a:solidFill>
                  <a:srgbClr val="9900FF"/>
                </a:solidFill>
              </a:rPr>
              <a:t>I</a:t>
            </a:r>
            <a:r>
              <a:rPr lang="pt-BR">
                <a:solidFill>
                  <a:schemeClr val="accent5"/>
                </a:solidFill>
              </a:rPr>
              <a:t>R</a:t>
            </a:r>
            <a:r>
              <a:rPr lang="pt-BR"/>
              <a:t> as coisas</a:t>
            </a:r>
            <a:endParaRPr/>
          </a:p>
        </p:txBody>
      </p:sp>
      <p:sp>
        <p:nvSpPr>
          <p:cNvPr id="398" name="Google Shape;398;p62"/>
          <p:cNvSpPr txBox="1"/>
          <p:nvPr>
            <p:ph idx="1" type="body"/>
          </p:nvPr>
        </p:nvSpPr>
        <p:spPr>
          <a:xfrm>
            <a:off x="311700" y="1140075"/>
            <a:ext cx="8520600" cy="3416400"/>
          </a:xfrm>
          <a:prstGeom prst="rect">
            <a:avLst/>
          </a:prstGeom>
          <a:noFill/>
          <a:ln>
            <a:noFill/>
          </a:ln>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Clr>
                <a:schemeClr val="dk1"/>
              </a:buClr>
              <a:buSzPts val="1500"/>
              <a:buChar char="●"/>
            </a:pPr>
            <a:r>
              <a:rPr lang="pt-BR" sz="1500">
                <a:solidFill>
                  <a:schemeClr val="dk1"/>
                </a:solidFill>
              </a:rPr>
              <a:t>Obviamente não temos como memorizar esses códigos de todos esses códigos de cores, mas a boa notícia é que não precisamos nos preocupar com qual código vai gerar tal cor? </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pt-BR" sz="1500">
                <a:solidFill>
                  <a:schemeClr val="dk1"/>
                </a:solidFill>
              </a:rPr>
              <a:t>Temos softwares onlines que nos auxiliam nas paletas de cores.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pt-BR" sz="1500">
                <a:solidFill>
                  <a:schemeClr val="dk1"/>
                </a:solidFill>
              </a:rPr>
              <a:t>Precisamos apenas escolher a cor e copiar o código no formato que quisermos.</a:t>
            </a:r>
            <a:endParaRPr sz="1500">
              <a:solidFill>
                <a:schemeClr val="dk1"/>
              </a:solidFill>
            </a:endParaRPr>
          </a:p>
          <a:p>
            <a:pPr indent="0" lvl="0" marL="457200" rtl="0" algn="l">
              <a:lnSpc>
                <a:spcPct val="115000"/>
              </a:lnSpc>
              <a:spcBef>
                <a:spcPts val="1200"/>
              </a:spcBef>
              <a:spcAft>
                <a:spcPts val="0"/>
              </a:spcAft>
              <a:buSzPts val="1800"/>
              <a:buNone/>
            </a:pPr>
            <a:r>
              <a:rPr lang="pt-BR" sz="1500">
                <a:solidFill>
                  <a:schemeClr val="dk1"/>
                </a:solidFill>
              </a:rPr>
              <a:t>Exemplo:</a:t>
            </a:r>
            <a:endParaRPr sz="1500">
              <a:solidFill>
                <a:schemeClr val="dk1"/>
              </a:solidFill>
            </a:endParaRPr>
          </a:p>
          <a:p>
            <a:pPr indent="0" lvl="0" marL="914400" rtl="0" algn="l">
              <a:lnSpc>
                <a:spcPct val="115000"/>
              </a:lnSpc>
              <a:spcBef>
                <a:spcPts val="1200"/>
              </a:spcBef>
              <a:spcAft>
                <a:spcPts val="0"/>
              </a:spcAft>
              <a:buSzPts val="1800"/>
              <a:buNone/>
            </a:pPr>
            <a:r>
              <a:rPr lang="pt-BR" sz="1500" u="sng">
                <a:solidFill>
                  <a:schemeClr val="hlink"/>
                </a:solidFill>
                <a:hlinkClick r:id="rId3"/>
              </a:rPr>
              <a:t>https://htmlcolorcodes.com/</a:t>
            </a:r>
            <a:endParaRPr sz="1500">
              <a:solidFill>
                <a:schemeClr val="dk1"/>
              </a:solidFill>
            </a:endParaRPr>
          </a:p>
          <a:p>
            <a:pPr indent="0" lvl="0" marL="914400" rtl="0" algn="l">
              <a:lnSpc>
                <a:spcPct val="115000"/>
              </a:lnSpc>
              <a:spcBef>
                <a:spcPts val="1200"/>
              </a:spcBef>
              <a:spcAft>
                <a:spcPts val="1200"/>
              </a:spcAft>
              <a:buSzPts val="1800"/>
              <a:buNone/>
            </a:pPr>
            <a:r>
              <a:t/>
            </a:r>
            <a:endParaRPr sz="1500">
              <a:solidFill>
                <a:schemeClr val="dk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Inserindo imagem </a:t>
            </a:r>
            <a:endParaRPr/>
          </a:p>
        </p:txBody>
      </p:sp>
      <p:sp>
        <p:nvSpPr>
          <p:cNvPr id="404" name="Google Shape;404;p6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pt-BR"/>
              <a:t>Através da  tag &lt;img&gt; conseguimos referenciar imagens para nosso documento.</a:t>
            </a:r>
            <a:endParaRPr/>
          </a:p>
          <a:p>
            <a:pPr indent="-342900" lvl="0" marL="457200" rtl="0" algn="l">
              <a:lnSpc>
                <a:spcPct val="115000"/>
              </a:lnSpc>
              <a:spcBef>
                <a:spcPts val="0"/>
              </a:spcBef>
              <a:spcAft>
                <a:spcPts val="0"/>
              </a:spcAft>
              <a:buSzPts val="1800"/>
              <a:buChar char="●"/>
            </a:pPr>
            <a:r>
              <a:rPr lang="pt-BR"/>
              <a:t>Alguns atributos são esperados nessa tag:</a:t>
            </a:r>
            <a:endParaRPr/>
          </a:p>
          <a:p>
            <a:pPr indent="-317500" lvl="1" marL="914400" rtl="0" algn="l">
              <a:lnSpc>
                <a:spcPct val="115000"/>
              </a:lnSpc>
              <a:spcBef>
                <a:spcPts val="0"/>
              </a:spcBef>
              <a:spcAft>
                <a:spcPts val="0"/>
              </a:spcAft>
              <a:buSzPts val="1400"/>
              <a:buChar char="○"/>
            </a:pPr>
            <a:r>
              <a:rPr b="1" lang="pt-BR"/>
              <a:t>src </a:t>
            </a:r>
            <a:r>
              <a:rPr lang="pt-BR"/>
              <a:t>=&gt; Caminho do arquivo de origem</a:t>
            </a:r>
            <a:endParaRPr/>
          </a:p>
          <a:p>
            <a:pPr indent="-317500" lvl="1" marL="914400" rtl="0" algn="l">
              <a:lnSpc>
                <a:spcPct val="115000"/>
              </a:lnSpc>
              <a:spcBef>
                <a:spcPts val="0"/>
              </a:spcBef>
              <a:spcAft>
                <a:spcPts val="0"/>
              </a:spcAft>
              <a:buSzPts val="1400"/>
              <a:buChar char="○"/>
            </a:pPr>
            <a:r>
              <a:rPr b="1" lang="pt-BR"/>
              <a:t>alt </a:t>
            </a:r>
            <a:r>
              <a:rPr lang="pt-BR"/>
              <a:t>=&gt; Texto alternativo </a:t>
            </a:r>
            <a:r>
              <a:rPr b="1" lang="pt-BR"/>
              <a:t>(importante para questões de acessibilidade e má conexão)</a:t>
            </a:r>
            <a:endParaRPr b="1"/>
          </a:p>
          <a:p>
            <a:pPr indent="-317500" lvl="1" marL="914400" rtl="0" algn="l">
              <a:lnSpc>
                <a:spcPct val="115000"/>
              </a:lnSpc>
              <a:spcBef>
                <a:spcPts val="0"/>
              </a:spcBef>
              <a:spcAft>
                <a:spcPts val="0"/>
              </a:spcAft>
              <a:buSzPts val="1400"/>
              <a:buChar char="○"/>
            </a:pPr>
            <a:r>
              <a:rPr b="1" lang="pt-BR"/>
              <a:t>width </a:t>
            </a:r>
            <a:r>
              <a:rPr lang="pt-BR"/>
              <a:t>=&gt; Largura</a:t>
            </a:r>
            <a:endParaRPr/>
          </a:p>
          <a:p>
            <a:pPr indent="-317500" lvl="1" marL="914400" rtl="0" algn="l">
              <a:lnSpc>
                <a:spcPct val="115000"/>
              </a:lnSpc>
              <a:spcBef>
                <a:spcPts val="0"/>
              </a:spcBef>
              <a:spcAft>
                <a:spcPts val="0"/>
              </a:spcAft>
              <a:buSzPts val="1400"/>
              <a:buChar char="○"/>
            </a:pPr>
            <a:r>
              <a:rPr b="1" lang="pt-BR"/>
              <a:t>height </a:t>
            </a:r>
            <a:r>
              <a:rPr lang="pt-BR"/>
              <a:t>=&gt; Altura</a:t>
            </a:r>
            <a:endParaRPr/>
          </a:p>
          <a:p>
            <a:pPr indent="0" lvl="0" marL="914400" rtl="0" algn="l">
              <a:lnSpc>
                <a:spcPct val="115000"/>
              </a:lnSpc>
              <a:spcBef>
                <a:spcPts val="1600"/>
              </a:spcBef>
              <a:spcAft>
                <a:spcPts val="1600"/>
              </a:spcAft>
              <a:buSzPts val="1800"/>
              <a:buNone/>
            </a:pPr>
            <a:r>
              <a:rPr lang="pt-BR">
                <a:solidFill>
                  <a:srgbClr val="0000CD"/>
                </a:solidFill>
                <a:highlight>
                  <a:schemeClr val="lt1"/>
                </a:highlight>
              </a:rPr>
              <a:t>&lt;</a:t>
            </a:r>
            <a:r>
              <a:rPr lang="pt-BR">
                <a:solidFill>
                  <a:srgbClr val="A52A2A"/>
                </a:solidFill>
                <a:highlight>
                  <a:schemeClr val="lt1"/>
                </a:highlight>
              </a:rPr>
              <a:t>img</a:t>
            </a:r>
            <a:r>
              <a:rPr lang="pt-BR">
                <a:solidFill>
                  <a:srgbClr val="FF0000"/>
                </a:solidFill>
                <a:highlight>
                  <a:schemeClr val="lt1"/>
                </a:highlight>
              </a:rPr>
              <a:t> src</a:t>
            </a:r>
            <a:r>
              <a:rPr lang="pt-BR">
                <a:solidFill>
                  <a:srgbClr val="0000CD"/>
                </a:solidFill>
                <a:highlight>
                  <a:schemeClr val="lt1"/>
                </a:highlight>
              </a:rPr>
              <a:t>="foto.jpg"</a:t>
            </a:r>
            <a:r>
              <a:rPr lang="pt-BR">
                <a:solidFill>
                  <a:srgbClr val="FF0000"/>
                </a:solidFill>
                <a:highlight>
                  <a:schemeClr val="lt1"/>
                </a:highlight>
              </a:rPr>
              <a:t> alt</a:t>
            </a:r>
            <a:r>
              <a:rPr lang="pt-BR">
                <a:solidFill>
                  <a:srgbClr val="0000CD"/>
                </a:solidFill>
                <a:highlight>
                  <a:schemeClr val="lt1"/>
                </a:highlight>
              </a:rPr>
              <a:t>="FotoDePerfil"</a:t>
            </a:r>
            <a:r>
              <a:rPr lang="pt-BR">
                <a:solidFill>
                  <a:srgbClr val="FF0000"/>
                </a:solidFill>
                <a:highlight>
                  <a:schemeClr val="lt1"/>
                </a:highlight>
              </a:rPr>
              <a:t> width</a:t>
            </a:r>
            <a:r>
              <a:rPr lang="pt-BR">
                <a:solidFill>
                  <a:srgbClr val="0000CD"/>
                </a:solidFill>
                <a:highlight>
                  <a:schemeClr val="lt1"/>
                </a:highlight>
              </a:rPr>
              <a:t>="104"</a:t>
            </a:r>
            <a:r>
              <a:rPr lang="pt-BR">
                <a:solidFill>
                  <a:srgbClr val="FF0000"/>
                </a:solidFill>
                <a:highlight>
                  <a:schemeClr val="lt1"/>
                </a:highlight>
              </a:rPr>
              <a:t> height</a:t>
            </a:r>
            <a:r>
              <a:rPr lang="pt-BR">
                <a:solidFill>
                  <a:srgbClr val="0000CD"/>
                </a:solidFill>
                <a:highlight>
                  <a:schemeClr val="lt1"/>
                </a:highlight>
              </a:rPr>
              <a:t>="142"&gt;</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Exercicios sugeridos</a:t>
            </a:r>
            <a:endParaRPr/>
          </a:p>
        </p:txBody>
      </p:sp>
      <p:sp>
        <p:nvSpPr>
          <p:cNvPr id="410" name="Google Shape;410;p6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pt-BR" u="sng">
                <a:solidFill>
                  <a:schemeClr val="hlink"/>
                </a:solidFill>
                <a:hlinkClick r:id="rId3"/>
              </a:rPr>
              <a:t>https://www.w3schools.com/html/exercise.asp</a:t>
            </a:r>
            <a:endParaRPr/>
          </a:p>
          <a:p>
            <a:pPr indent="-342900" lvl="0" marL="457200" rtl="0" algn="l">
              <a:lnSpc>
                <a:spcPct val="115000"/>
              </a:lnSpc>
              <a:spcBef>
                <a:spcPts val="1200"/>
              </a:spcBef>
              <a:spcAft>
                <a:spcPts val="0"/>
              </a:spcAft>
              <a:buSzPts val="1800"/>
              <a:buChar char="●"/>
            </a:pPr>
            <a:r>
              <a:rPr lang="pt-BR"/>
              <a:t>HTML Attributes</a:t>
            </a:r>
            <a:endParaRPr/>
          </a:p>
          <a:p>
            <a:pPr indent="-342900" lvl="0" marL="457200" rtl="0" algn="l">
              <a:lnSpc>
                <a:spcPct val="115000"/>
              </a:lnSpc>
              <a:spcBef>
                <a:spcPts val="0"/>
              </a:spcBef>
              <a:spcAft>
                <a:spcPts val="0"/>
              </a:spcAft>
              <a:buSzPts val="1800"/>
              <a:buChar char="●"/>
            </a:pPr>
            <a:r>
              <a:rPr lang="pt-BR"/>
              <a:t>HTML Headings</a:t>
            </a:r>
            <a:endParaRPr/>
          </a:p>
          <a:p>
            <a:pPr indent="-342900" lvl="0" marL="457200" rtl="0" algn="l">
              <a:lnSpc>
                <a:spcPct val="115000"/>
              </a:lnSpc>
              <a:spcBef>
                <a:spcPts val="0"/>
              </a:spcBef>
              <a:spcAft>
                <a:spcPts val="0"/>
              </a:spcAft>
              <a:buSzPts val="1800"/>
              <a:buChar char="●"/>
            </a:pPr>
            <a:r>
              <a:rPr lang="pt-BR"/>
              <a:t>HTML Paragraphs</a:t>
            </a:r>
            <a:endParaRPr/>
          </a:p>
          <a:p>
            <a:pPr indent="-342900" lvl="0" marL="457200" rtl="0" algn="l">
              <a:lnSpc>
                <a:spcPct val="115000"/>
              </a:lnSpc>
              <a:spcBef>
                <a:spcPts val="0"/>
              </a:spcBef>
              <a:spcAft>
                <a:spcPts val="0"/>
              </a:spcAft>
              <a:buSzPts val="1800"/>
              <a:buChar char="●"/>
            </a:pPr>
            <a:r>
              <a:rPr lang="pt-BR"/>
              <a:t>HTML Styles</a:t>
            </a:r>
            <a:endParaRPr/>
          </a:p>
          <a:p>
            <a:pPr indent="-342900" lvl="0" marL="457200" rtl="0" algn="l">
              <a:lnSpc>
                <a:spcPct val="115000"/>
              </a:lnSpc>
              <a:spcBef>
                <a:spcPts val="0"/>
              </a:spcBef>
              <a:spcAft>
                <a:spcPts val="0"/>
              </a:spcAft>
              <a:buSzPts val="1800"/>
              <a:buChar char="●"/>
            </a:pPr>
            <a:r>
              <a:rPr lang="pt-BR"/>
              <a:t>HTML Formatting</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t/>
            </a:r>
            <a:endParaRPr/>
          </a:p>
        </p:txBody>
      </p:sp>
      <p:sp>
        <p:nvSpPr>
          <p:cNvPr id="411" name="Google Shape;411;p64"/>
          <p:cNvSpPr txBox="1"/>
          <p:nvPr/>
        </p:nvSpPr>
        <p:spPr>
          <a:xfrm>
            <a:off x="756025" y="4288325"/>
            <a:ext cx="7138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CSS - Cascading Style Sheets</a:t>
            </a:r>
            <a:endParaRPr/>
          </a:p>
        </p:txBody>
      </p:sp>
      <p:sp>
        <p:nvSpPr>
          <p:cNvPr id="417" name="Google Shape;417;p6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pt-BR" sz="1600"/>
              <a:t>CSS é utilizado para formatar layout de uma página web.</a:t>
            </a:r>
            <a:endParaRPr sz="1600"/>
          </a:p>
          <a:p>
            <a:pPr indent="-355600" lvl="0" marL="457200" rtl="0" algn="l">
              <a:lnSpc>
                <a:spcPct val="115000"/>
              </a:lnSpc>
              <a:spcBef>
                <a:spcPts val="0"/>
              </a:spcBef>
              <a:spcAft>
                <a:spcPts val="0"/>
              </a:spcAft>
              <a:buSzPts val="2000"/>
              <a:buChar char="●"/>
            </a:pPr>
            <a:r>
              <a:rPr lang="pt-BR" sz="1550">
                <a:solidFill>
                  <a:schemeClr val="dk1"/>
                </a:solidFill>
                <a:highlight>
                  <a:srgbClr val="FFFFFF"/>
                </a:highlight>
              </a:rPr>
              <a:t>Com CSS, você pode controlar a cor, a fonte, o tamanho do texto, o espaçamento entre os elementos, como os elementos são posicionados e dispostos, quais imagens ou cores de fundo devem ser usadas, diferentes exibições para diferentes dispositivos e tamanhos de tela e muito mais!</a:t>
            </a:r>
            <a:endParaRPr sz="2000"/>
          </a:p>
        </p:txBody>
      </p:sp>
      <p:pic>
        <p:nvPicPr>
          <p:cNvPr id="418" name="Google Shape;418;p65"/>
          <p:cNvPicPr preferRelativeResize="0"/>
          <p:nvPr/>
        </p:nvPicPr>
        <p:blipFill rotWithShape="1">
          <a:blip r:embed="rId3">
            <a:alphaModFix/>
          </a:blip>
          <a:srcRect b="0" l="0" r="0" t="0"/>
          <a:stretch/>
        </p:blipFill>
        <p:spPr>
          <a:xfrm>
            <a:off x="6472672" y="2571750"/>
            <a:ext cx="1615363" cy="2082199"/>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CSS - Cascading Style Sheets</a:t>
            </a:r>
            <a:endParaRPr/>
          </a:p>
        </p:txBody>
      </p:sp>
      <p:sp>
        <p:nvSpPr>
          <p:cNvPr id="424" name="Google Shape;424;p6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pt-BR" sz="1600"/>
              <a:t>Podemos adicionar CSS ao nosso documento HTML de 3 maneiras.</a:t>
            </a:r>
            <a:endParaRPr sz="1600"/>
          </a:p>
          <a:p>
            <a:pPr indent="-330200" lvl="0" marL="457200" rtl="0" algn="l">
              <a:lnSpc>
                <a:spcPct val="115000"/>
              </a:lnSpc>
              <a:spcBef>
                <a:spcPts val="0"/>
              </a:spcBef>
              <a:spcAft>
                <a:spcPts val="0"/>
              </a:spcAft>
              <a:buSzPts val="1600"/>
              <a:buChar char="●"/>
            </a:pPr>
            <a:r>
              <a:rPr b="1" lang="pt-BR" sz="1550">
                <a:solidFill>
                  <a:schemeClr val="dk1"/>
                </a:solidFill>
                <a:highlight>
                  <a:srgbClr val="FFFFFF"/>
                </a:highlight>
              </a:rPr>
              <a:t>Inline </a:t>
            </a:r>
            <a:r>
              <a:rPr lang="pt-BR" sz="1550">
                <a:solidFill>
                  <a:schemeClr val="dk1"/>
                </a:solidFill>
                <a:highlight>
                  <a:srgbClr val="FFFFFF"/>
                </a:highlight>
              </a:rPr>
              <a:t>- usando o atributo </a:t>
            </a:r>
            <a:r>
              <a:rPr lang="pt-BR" sz="1550">
                <a:solidFill>
                  <a:srgbClr val="FF0000"/>
                </a:solidFill>
                <a:highlight>
                  <a:srgbClr val="FFFFFF"/>
                </a:highlight>
              </a:rPr>
              <a:t>style </a:t>
            </a:r>
            <a:r>
              <a:rPr lang="pt-BR" sz="1550">
                <a:solidFill>
                  <a:schemeClr val="dk1"/>
                </a:solidFill>
                <a:highlight>
                  <a:srgbClr val="FFFFFF"/>
                </a:highlight>
              </a:rPr>
              <a:t>dentro dos elementos HTML</a:t>
            </a:r>
            <a:endParaRPr sz="1550">
              <a:solidFill>
                <a:schemeClr val="dk1"/>
              </a:solidFill>
              <a:highlight>
                <a:srgbClr val="FFFFFF"/>
              </a:highlight>
            </a:endParaRPr>
          </a:p>
          <a:p>
            <a:pPr indent="-327025" lvl="0" marL="457200" rtl="0" algn="l">
              <a:lnSpc>
                <a:spcPct val="115000"/>
              </a:lnSpc>
              <a:spcBef>
                <a:spcPts val="0"/>
              </a:spcBef>
              <a:spcAft>
                <a:spcPts val="0"/>
              </a:spcAft>
              <a:buClr>
                <a:schemeClr val="dk1"/>
              </a:buClr>
              <a:buSzPts val="1550"/>
              <a:buChar char="●"/>
            </a:pPr>
            <a:r>
              <a:rPr b="1" lang="pt-BR" sz="1550">
                <a:solidFill>
                  <a:schemeClr val="dk1"/>
                </a:solidFill>
                <a:highlight>
                  <a:srgbClr val="FFFFFF"/>
                </a:highlight>
              </a:rPr>
              <a:t>Interno - </a:t>
            </a:r>
            <a:r>
              <a:rPr lang="pt-BR" sz="1550">
                <a:solidFill>
                  <a:schemeClr val="dk1"/>
                </a:solidFill>
                <a:highlight>
                  <a:srgbClr val="FFFFFF"/>
                </a:highlight>
              </a:rPr>
              <a:t>usando um elemento &lt;</a:t>
            </a:r>
            <a:r>
              <a:rPr lang="pt-BR" sz="1550">
                <a:solidFill>
                  <a:srgbClr val="FF0000"/>
                </a:solidFill>
                <a:highlight>
                  <a:srgbClr val="FFFFFF"/>
                </a:highlight>
              </a:rPr>
              <a:t>style</a:t>
            </a:r>
            <a:r>
              <a:rPr lang="pt-BR" sz="1550">
                <a:solidFill>
                  <a:schemeClr val="dk1"/>
                </a:solidFill>
                <a:highlight>
                  <a:srgbClr val="FFFFFF"/>
                </a:highlight>
              </a:rPr>
              <a:t>&gt; inserido dentro do elemento HTML &lt;</a:t>
            </a:r>
            <a:r>
              <a:rPr lang="pt-BR" sz="1550">
                <a:solidFill>
                  <a:srgbClr val="FF0000"/>
                </a:solidFill>
                <a:highlight>
                  <a:srgbClr val="FFFFFF"/>
                </a:highlight>
              </a:rPr>
              <a:t>head</a:t>
            </a:r>
            <a:r>
              <a:rPr lang="pt-BR" sz="1550">
                <a:solidFill>
                  <a:schemeClr val="dk1"/>
                </a:solidFill>
                <a:highlight>
                  <a:srgbClr val="FFFFFF"/>
                </a:highlight>
              </a:rPr>
              <a:t>&gt;</a:t>
            </a:r>
            <a:endParaRPr sz="1550">
              <a:solidFill>
                <a:schemeClr val="dk1"/>
              </a:solidFill>
              <a:highlight>
                <a:srgbClr val="FFFFFF"/>
              </a:highlight>
            </a:endParaRPr>
          </a:p>
          <a:p>
            <a:pPr indent="-327025" lvl="0" marL="457200" rtl="0" algn="l">
              <a:lnSpc>
                <a:spcPct val="115000"/>
              </a:lnSpc>
              <a:spcBef>
                <a:spcPts val="0"/>
              </a:spcBef>
              <a:spcAft>
                <a:spcPts val="0"/>
              </a:spcAft>
              <a:buClr>
                <a:schemeClr val="dk1"/>
              </a:buClr>
              <a:buSzPts val="1550"/>
              <a:buChar char="●"/>
            </a:pPr>
            <a:r>
              <a:rPr b="1" lang="pt-BR" sz="1550">
                <a:solidFill>
                  <a:schemeClr val="dk1"/>
                </a:solidFill>
                <a:highlight>
                  <a:srgbClr val="FFFFFF"/>
                </a:highlight>
              </a:rPr>
              <a:t>Externo - </a:t>
            </a:r>
            <a:r>
              <a:rPr lang="pt-BR" sz="1550">
                <a:solidFill>
                  <a:schemeClr val="dk1"/>
                </a:solidFill>
                <a:highlight>
                  <a:srgbClr val="FFFFFF"/>
                </a:highlight>
              </a:rPr>
              <a:t>usando um &lt;</a:t>
            </a:r>
            <a:r>
              <a:rPr lang="pt-BR" sz="1550">
                <a:solidFill>
                  <a:srgbClr val="FF0000"/>
                </a:solidFill>
                <a:highlight>
                  <a:srgbClr val="FFFFFF"/>
                </a:highlight>
              </a:rPr>
              <a:t>link</a:t>
            </a:r>
            <a:r>
              <a:rPr lang="pt-BR" sz="1550">
                <a:solidFill>
                  <a:schemeClr val="dk1"/>
                </a:solidFill>
                <a:highlight>
                  <a:srgbClr val="FFFFFF"/>
                </a:highlight>
              </a:rPr>
              <a:t>&gt; elemento para vincular a uma arquivo CSS externo</a:t>
            </a:r>
            <a:endParaRPr sz="1550">
              <a:solidFill>
                <a:schemeClr val="dk1"/>
              </a:solidFill>
              <a:highlight>
                <a:srgbClr val="FFFFFF"/>
              </a:highlight>
            </a:endParaRPr>
          </a:p>
          <a:p>
            <a:pPr indent="0" lvl="0" marL="457200" rtl="0" algn="l">
              <a:lnSpc>
                <a:spcPct val="115000"/>
              </a:lnSpc>
              <a:spcBef>
                <a:spcPts val="1200"/>
              </a:spcBef>
              <a:spcAft>
                <a:spcPts val="0"/>
              </a:spcAft>
              <a:buSzPts val="1800"/>
              <a:buNone/>
            </a:pPr>
            <a:r>
              <a:t/>
            </a:r>
            <a:endParaRPr sz="1550">
              <a:solidFill>
                <a:schemeClr val="dk1"/>
              </a:solidFill>
              <a:highlight>
                <a:srgbClr val="FFFFFF"/>
              </a:highlight>
            </a:endParaRPr>
          </a:p>
          <a:p>
            <a:pPr indent="0" lvl="0" marL="0" rtl="0" algn="l">
              <a:lnSpc>
                <a:spcPct val="115000"/>
              </a:lnSpc>
              <a:spcBef>
                <a:spcPts val="1200"/>
              </a:spcBef>
              <a:spcAft>
                <a:spcPts val="0"/>
              </a:spcAft>
              <a:buSzPts val="1800"/>
              <a:buNone/>
            </a:pPr>
            <a:r>
              <a:t/>
            </a:r>
            <a:endParaRPr sz="1550">
              <a:solidFill>
                <a:schemeClr val="dk1"/>
              </a:solidFill>
              <a:highlight>
                <a:srgbClr val="FFFFFF"/>
              </a:highlight>
            </a:endParaRPr>
          </a:p>
          <a:p>
            <a:pPr indent="0" lvl="0" marL="0" rtl="0" algn="l">
              <a:lnSpc>
                <a:spcPct val="115000"/>
              </a:lnSpc>
              <a:spcBef>
                <a:spcPts val="1200"/>
              </a:spcBef>
              <a:spcAft>
                <a:spcPts val="1200"/>
              </a:spcAft>
              <a:buSzPts val="1800"/>
              <a:buNone/>
            </a:pPr>
            <a:r>
              <a:rPr lang="pt-BR" sz="1550">
                <a:solidFill>
                  <a:schemeClr val="dk1"/>
                </a:solidFill>
                <a:highlight>
                  <a:srgbClr val="FFFFFF"/>
                </a:highlight>
              </a:rPr>
              <a:t>	</a:t>
            </a:r>
            <a:r>
              <a:rPr b="1" lang="pt-BR" sz="1550">
                <a:solidFill>
                  <a:schemeClr val="dk1"/>
                </a:solidFill>
                <a:highlight>
                  <a:srgbClr val="FFFFFF"/>
                </a:highlight>
              </a:rPr>
              <a:t>Vamos ver como utilizamos essas 3 maneiras...</a:t>
            </a:r>
            <a:endParaRPr b="1" sz="1550">
              <a:solidFill>
                <a:schemeClr val="dk1"/>
              </a:solidFill>
              <a:highlight>
                <a:srgbClr val="FFFFFF"/>
              </a:highlight>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CSS - Cascading Style Sheets</a:t>
            </a:r>
            <a:endParaRPr/>
          </a:p>
        </p:txBody>
      </p:sp>
      <p:sp>
        <p:nvSpPr>
          <p:cNvPr id="430" name="Google Shape;430;p6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pt-BR" sz="1600"/>
              <a:t>A maneira mais comum e indicada para adicionar CSS ao seu documento HTML é com arquivos CSS externos.</a:t>
            </a:r>
            <a:endParaRPr sz="1600"/>
          </a:p>
          <a:p>
            <a:pPr indent="-330200" lvl="0" marL="457200" rtl="0" algn="l">
              <a:lnSpc>
                <a:spcPct val="115000"/>
              </a:lnSpc>
              <a:spcBef>
                <a:spcPts val="0"/>
              </a:spcBef>
              <a:spcAft>
                <a:spcPts val="0"/>
              </a:spcAft>
              <a:buSzPts val="1600"/>
              <a:buChar char="●"/>
            </a:pPr>
            <a:r>
              <a:rPr lang="pt-BR" sz="1600"/>
              <a:t>Cada maneira possui suas particularidades…</a:t>
            </a:r>
            <a:endParaRPr sz="1600"/>
          </a:p>
          <a:p>
            <a:pPr indent="-330200" lvl="0" marL="457200" rtl="0" algn="l">
              <a:lnSpc>
                <a:spcPct val="115000"/>
              </a:lnSpc>
              <a:spcBef>
                <a:spcPts val="0"/>
              </a:spcBef>
              <a:spcAft>
                <a:spcPts val="0"/>
              </a:spcAft>
              <a:buSzPts val="1600"/>
              <a:buChar char="●"/>
            </a:pPr>
            <a:r>
              <a:rPr b="1" lang="pt-BR" sz="1600"/>
              <a:t>Inline:</a:t>
            </a:r>
            <a:endParaRPr b="1" sz="1600"/>
          </a:p>
          <a:p>
            <a:pPr indent="-317500" lvl="1" marL="914400" rtl="0" algn="l">
              <a:lnSpc>
                <a:spcPct val="115000"/>
              </a:lnSpc>
              <a:spcBef>
                <a:spcPts val="0"/>
              </a:spcBef>
              <a:spcAft>
                <a:spcPts val="0"/>
              </a:spcAft>
              <a:buSzPts val="1400"/>
              <a:buChar char="○"/>
            </a:pPr>
            <a:r>
              <a:rPr lang="pt-BR">
                <a:solidFill>
                  <a:schemeClr val="dk1"/>
                </a:solidFill>
                <a:highlight>
                  <a:srgbClr val="FFFFFF"/>
                </a:highlight>
              </a:rPr>
              <a:t>Um CSS embutido é usado para aplicar um estilo único a um único elemento HTML</a:t>
            </a:r>
            <a:r>
              <a:rPr lang="pt-BR" sz="1350">
                <a:solidFill>
                  <a:schemeClr val="dk1"/>
                </a:solidFill>
                <a:highlight>
                  <a:srgbClr val="FFFFFF"/>
                </a:highlight>
              </a:rPr>
              <a:t>.</a:t>
            </a:r>
            <a:endParaRPr sz="1350">
              <a:solidFill>
                <a:schemeClr val="dk1"/>
              </a:solidFill>
              <a:highlight>
                <a:srgbClr val="FFFFFF"/>
              </a:highlight>
            </a:endParaRPr>
          </a:p>
          <a:p>
            <a:pPr indent="-317500" lvl="1" marL="914400" rtl="0" algn="l">
              <a:lnSpc>
                <a:spcPct val="115000"/>
              </a:lnSpc>
              <a:spcBef>
                <a:spcPts val="0"/>
              </a:spcBef>
              <a:spcAft>
                <a:spcPts val="0"/>
              </a:spcAft>
              <a:buClr>
                <a:schemeClr val="dk1"/>
              </a:buClr>
              <a:buSzPts val="1400"/>
              <a:buChar char="○"/>
            </a:pPr>
            <a:r>
              <a:rPr lang="pt-BR">
                <a:solidFill>
                  <a:schemeClr val="dk1"/>
                </a:solidFill>
                <a:highlight>
                  <a:srgbClr val="FFFFFF"/>
                </a:highlight>
              </a:rPr>
              <a:t>Um CSS embutido usa o atributo style de um elemento HTML.</a:t>
            </a:r>
            <a:endParaRPr>
              <a:solidFill>
                <a:schemeClr val="dk1"/>
              </a:solidFill>
              <a:highlight>
                <a:srgbClr val="FFFFFF"/>
              </a:highlight>
            </a:endParaRPr>
          </a:p>
          <a:p>
            <a:pPr indent="0" lvl="0" marL="914400" rtl="0" algn="l">
              <a:lnSpc>
                <a:spcPct val="115000"/>
              </a:lnSpc>
              <a:spcBef>
                <a:spcPts val="1200"/>
              </a:spcBef>
              <a:spcAft>
                <a:spcPts val="0"/>
              </a:spcAft>
              <a:buSzPts val="1800"/>
              <a:buNone/>
            </a:pPr>
            <a:r>
              <a:t/>
            </a:r>
            <a:endParaRPr>
              <a:solidFill>
                <a:schemeClr val="dk1"/>
              </a:solidFill>
              <a:highlight>
                <a:srgbClr val="FFFFFF"/>
              </a:highlight>
            </a:endParaRPr>
          </a:p>
          <a:p>
            <a:pPr indent="0" lvl="0" marL="457200" rtl="0" algn="ctr">
              <a:lnSpc>
                <a:spcPct val="115000"/>
              </a:lnSpc>
              <a:spcBef>
                <a:spcPts val="1200"/>
              </a:spcBef>
              <a:spcAft>
                <a:spcPts val="0"/>
              </a:spcAft>
              <a:buSzPts val="1800"/>
              <a:buNone/>
            </a:pPr>
            <a:r>
              <a:rPr lang="pt-BR" sz="1600">
                <a:solidFill>
                  <a:srgbClr val="0000CD"/>
                </a:solidFill>
              </a:rPr>
              <a:t>&lt;</a:t>
            </a:r>
            <a:r>
              <a:rPr lang="pt-BR" sz="1600">
                <a:solidFill>
                  <a:srgbClr val="A52A2A"/>
                </a:solidFill>
              </a:rPr>
              <a:t>h1</a:t>
            </a:r>
            <a:r>
              <a:rPr lang="pt-BR" sz="1600">
                <a:solidFill>
                  <a:srgbClr val="FF0000"/>
                </a:solidFill>
              </a:rPr>
              <a:t> style</a:t>
            </a:r>
            <a:r>
              <a:rPr lang="pt-BR" sz="1600">
                <a:solidFill>
                  <a:srgbClr val="0000CD"/>
                </a:solidFill>
              </a:rPr>
              <a:t>="color:blue;"&gt;</a:t>
            </a:r>
            <a:r>
              <a:rPr lang="pt-BR" sz="1600">
                <a:solidFill>
                  <a:schemeClr val="dk1"/>
                </a:solidFill>
                <a:highlight>
                  <a:srgbClr val="FFFFFF"/>
                </a:highlight>
              </a:rPr>
              <a:t>A Blue Heading</a:t>
            </a:r>
            <a:r>
              <a:rPr lang="pt-BR" sz="1600">
                <a:solidFill>
                  <a:srgbClr val="0000CD"/>
                </a:solidFill>
              </a:rPr>
              <a:t>&lt;</a:t>
            </a:r>
            <a:r>
              <a:rPr lang="pt-BR" sz="1600">
                <a:solidFill>
                  <a:srgbClr val="A52A2A"/>
                </a:solidFill>
              </a:rPr>
              <a:t>/h1</a:t>
            </a:r>
            <a:r>
              <a:rPr lang="pt-BR" sz="1600">
                <a:solidFill>
                  <a:srgbClr val="0000CD"/>
                </a:solidFill>
              </a:rPr>
              <a:t>&gt;</a:t>
            </a:r>
            <a:endParaRPr sz="1600">
              <a:solidFill>
                <a:schemeClr val="dk1"/>
              </a:solidFill>
            </a:endParaRPr>
          </a:p>
          <a:p>
            <a:pPr indent="0" lvl="0" marL="457200" rtl="0" algn="ctr">
              <a:lnSpc>
                <a:spcPct val="115000"/>
              </a:lnSpc>
              <a:spcBef>
                <a:spcPts val="1200"/>
              </a:spcBef>
              <a:spcAft>
                <a:spcPts val="1200"/>
              </a:spcAft>
              <a:buSzPts val="1800"/>
              <a:buNone/>
            </a:pPr>
            <a:r>
              <a:rPr lang="pt-BR" sz="1600">
                <a:solidFill>
                  <a:srgbClr val="0000CD"/>
                </a:solidFill>
              </a:rPr>
              <a:t>&lt;</a:t>
            </a:r>
            <a:r>
              <a:rPr lang="pt-BR" sz="1600">
                <a:solidFill>
                  <a:srgbClr val="A52A2A"/>
                </a:solidFill>
              </a:rPr>
              <a:t>p</a:t>
            </a:r>
            <a:r>
              <a:rPr lang="pt-BR" sz="1600">
                <a:solidFill>
                  <a:srgbClr val="FF0000"/>
                </a:solidFill>
              </a:rPr>
              <a:t> style</a:t>
            </a:r>
            <a:r>
              <a:rPr lang="pt-BR" sz="1600">
                <a:solidFill>
                  <a:srgbClr val="0000CD"/>
                </a:solidFill>
              </a:rPr>
              <a:t>="color:red;"&gt;</a:t>
            </a:r>
            <a:r>
              <a:rPr lang="pt-BR" sz="1600">
                <a:solidFill>
                  <a:schemeClr val="dk1"/>
                </a:solidFill>
                <a:highlight>
                  <a:srgbClr val="FFFFFF"/>
                </a:highlight>
              </a:rPr>
              <a:t>A red paragraph.</a:t>
            </a:r>
            <a:r>
              <a:rPr lang="pt-BR" sz="1600">
                <a:solidFill>
                  <a:srgbClr val="0000CD"/>
                </a:solidFill>
              </a:rPr>
              <a:t>&lt;</a:t>
            </a:r>
            <a:r>
              <a:rPr lang="pt-BR" sz="1600">
                <a:solidFill>
                  <a:srgbClr val="A52A2A"/>
                </a:solidFill>
              </a:rPr>
              <a:t>/p</a:t>
            </a:r>
            <a:r>
              <a:rPr lang="pt-BR" sz="1600">
                <a:solidFill>
                  <a:srgbClr val="0000CD"/>
                </a:solidFill>
              </a:rPr>
              <a:t>&gt;</a:t>
            </a:r>
            <a:endParaRPr b="1" sz="1550">
              <a:solidFill>
                <a:schemeClr val="dk1"/>
              </a:solidFill>
              <a:highlight>
                <a:srgbClr val="FFFFFF"/>
              </a:highlight>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6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CSS - Cascading Style Sheets</a:t>
            </a:r>
            <a:endParaRPr/>
          </a:p>
        </p:txBody>
      </p:sp>
      <p:sp>
        <p:nvSpPr>
          <p:cNvPr id="436" name="Google Shape;436;p6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b="1" lang="pt-BR" sz="1600"/>
              <a:t>Interno:</a:t>
            </a:r>
            <a:endParaRPr b="1" sz="1600"/>
          </a:p>
          <a:p>
            <a:pPr indent="-317500" lvl="1" marL="914400" rtl="0" algn="l">
              <a:lnSpc>
                <a:spcPct val="115000"/>
              </a:lnSpc>
              <a:spcBef>
                <a:spcPts val="0"/>
              </a:spcBef>
              <a:spcAft>
                <a:spcPts val="0"/>
              </a:spcAft>
              <a:buSzPts val="1400"/>
              <a:buChar char="○"/>
            </a:pPr>
            <a:r>
              <a:rPr lang="pt-BR">
                <a:solidFill>
                  <a:schemeClr val="dk1"/>
                </a:solidFill>
                <a:highlight>
                  <a:srgbClr val="FFFFFF"/>
                </a:highlight>
              </a:rPr>
              <a:t>Um CSS interno é usado para definir um estilo para uma única página HTML..</a:t>
            </a:r>
            <a:endParaRPr>
              <a:solidFill>
                <a:schemeClr val="dk1"/>
              </a:solidFill>
              <a:highlight>
                <a:srgbClr val="FFFFFF"/>
              </a:highlight>
            </a:endParaRPr>
          </a:p>
          <a:p>
            <a:pPr indent="-317500" lvl="1" marL="914400" rtl="0" algn="l">
              <a:lnSpc>
                <a:spcPct val="115000"/>
              </a:lnSpc>
              <a:spcBef>
                <a:spcPts val="0"/>
              </a:spcBef>
              <a:spcAft>
                <a:spcPts val="0"/>
              </a:spcAft>
              <a:buClr>
                <a:schemeClr val="dk1"/>
              </a:buClr>
              <a:buSzPts val="1400"/>
              <a:buChar char="○"/>
            </a:pPr>
            <a:r>
              <a:rPr lang="pt-BR">
                <a:solidFill>
                  <a:schemeClr val="dk1"/>
                </a:solidFill>
                <a:highlight>
                  <a:srgbClr val="FFFFFF"/>
                </a:highlight>
              </a:rPr>
              <a:t>Um CSS interno é definido na </a:t>
            </a:r>
            <a:r>
              <a:rPr lang="pt-BR">
                <a:solidFill>
                  <a:srgbClr val="DC143C"/>
                </a:solidFill>
              </a:rPr>
              <a:t>&lt;head&gt;</a:t>
            </a:r>
            <a:r>
              <a:rPr lang="pt-BR">
                <a:solidFill>
                  <a:schemeClr val="dk1"/>
                </a:solidFill>
                <a:highlight>
                  <a:srgbClr val="FFFFFF"/>
                </a:highlight>
              </a:rPr>
              <a:t>seção de uma página HTML, dentro de um </a:t>
            </a:r>
            <a:r>
              <a:rPr lang="pt-BR">
                <a:solidFill>
                  <a:srgbClr val="DC143C"/>
                </a:solidFill>
              </a:rPr>
              <a:t>&lt;style&gt;</a:t>
            </a:r>
            <a:r>
              <a:rPr lang="pt-BR">
                <a:solidFill>
                  <a:schemeClr val="dk1"/>
                </a:solidFill>
                <a:highlight>
                  <a:srgbClr val="FFFFFF"/>
                </a:highlight>
              </a:rPr>
              <a:t>elemento.</a:t>
            </a:r>
            <a:endParaRPr>
              <a:solidFill>
                <a:schemeClr val="dk1"/>
              </a:solidFill>
              <a:highlight>
                <a:srgbClr val="FFFFFF"/>
              </a:highlight>
            </a:endParaRPr>
          </a:p>
          <a:p>
            <a:pPr indent="457200" lvl="0" marL="0" rtl="0" algn="l">
              <a:lnSpc>
                <a:spcPct val="115000"/>
              </a:lnSpc>
              <a:spcBef>
                <a:spcPts val="1200"/>
              </a:spcBef>
              <a:spcAft>
                <a:spcPts val="0"/>
              </a:spcAft>
              <a:buSzPts val="1800"/>
              <a:buNone/>
            </a:pPr>
            <a:r>
              <a:rPr lang="pt-BR" sz="1400">
                <a:solidFill>
                  <a:srgbClr val="0000CD"/>
                </a:solidFill>
              </a:rPr>
              <a:t>&lt;</a:t>
            </a:r>
            <a:r>
              <a:rPr lang="pt-BR" sz="1400">
                <a:solidFill>
                  <a:srgbClr val="A52A2A"/>
                </a:solidFill>
              </a:rPr>
              <a:t>style</a:t>
            </a:r>
            <a:r>
              <a:rPr lang="pt-BR" sz="1400">
                <a:solidFill>
                  <a:srgbClr val="0000CD"/>
                </a:solidFill>
              </a:rPr>
              <a:t>&gt;</a:t>
            </a:r>
            <a:endParaRPr sz="1400">
              <a:solidFill>
                <a:srgbClr val="0000CD"/>
              </a:solidFill>
            </a:endParaRPr>
          </a:p>
          <a:p>
            <a:pPr indent="457200" lvl="0" marL="457200" rtl="0" algn="l">
              <a:lnSpc>
                <a:spcPct val="115000"/>
              </a:lnSpc>
              <a:spcBef>
                <a:spcPts val="1200"/>
              </a:spcBef>
              <a:spcAft>
                <a:spcPts val="0"/>
              </a:spcAft>
              <a:buClr>
                <a:schemeClr val="dk1"/>
              </a:buClr>
              <a:buSzPts val="1100"/>
              <a:buFont typeface="Arial"/>
              <a:buNone/>
            </a:pPr>
            <a:r>
              <a:rPr lang="pt-BR" sz="1400">
                <a:solidFill>
                  <a:srgbClr val="A52A2A"/>
                </a:solidFill>
              </a:rPr>
              <a:t>body </a:t>
            </a:r>
            <a:r>
              <a:rPr lang="pt-BR" sz="1400">
                <a:solidFill>
                  <a:schemeClr val="dk1"/>
                </a:solidFill>
              </a:rPr>
              <a:t>{</a:t>
            </a:r>
            <a:r>
              <a:rPr lang="pt-BR" sz="1400">
                <a:solidFill>
                  <a:srgbClr val="FF0000"/>
                </a:solidFill>
              </a:rPr>
              <a:t>background-color</a:t>
            </a:r>
            <a:r>
              <a:rPr lang="pt-BR" sz="1400">
                <a:solidFill>
                  <a:schemeClr val="dk1"/>
                </a:solidFill>
              </a:rPr>
              <a:t>:</a:t>
            </a:r>
            <a:r>
              <a:rPr lang="pt-BR" sz="1400">
                <a:solidFill>
                  <a:srgbClr val="0000CD"/>
                </a:solidFill>
              </a:rPr>
              <a:t> powderblue</a:t>
            </a:r>
            <a:r>
              <a:rPr lang="pt-BR" sz="1400">
                <a:solidFill>
                  <a:schemeClr val="dk1"/>
                </a:solidFill>
              </a:rPr>
              <a:t>;}</a:t>
            </a:r>
            <a:endParaRPr sz="1400">
              <a:solidFill>
                <a:schemeClr val="dk1"/>
              </a:solidFill>
            </a:endParaRPr>
          </a:p>
          <a:p>
            <a:pPr indent="457200" lvl="0" marL="457200" rtl="0" algn="l">
              <a:lnSpc>
                <a:spcPct val="115000"/>
              </a:lnSpc>
              <a:spcBef>
                <a:spcPts val="1200"/>
              </a:spcBef>
              <a:spcAft>
                <a:spcPts val="0"/>
              </a:spcAft>
              <a:buClr>
                <a:schemeClr val="dk1"/>
              </a:buClr>
              <a:buSzPts val="1100"/>
              <a:buFont typeface="Arial"/>
              <a:buNone/>
            </a:pPr>
            <a:r>
              <a:rPr lang="pt-BR" sz="1400">
                <a:solidFill>
                  <a:srgbClr val="A52A2A"/>
                </a:solidFill>
              </a:rPr>
              <a:t>h1   </a:t>
            </a:r>
            <a:r>
              <a:rPr lang="pt-BR" sz="1400">
                <a:solidFill>
                  <a:schemeClr val="dk1"/>
                </a:solidFill>
              </a:rPr>
              <a:t>{</a:t>
            </a:r>
            <a:r>
              <a:rPr lang="pt-BR" sz="1400">
                <a:solidFill>
                  <a:srgbClr val="FF0000"/>
                </a:solidFill>
              </a:rPr>
              <a:t>color</a:t>
            </a:r>
            <a:r>
              <a:rPr lang="pt-BR" sz="1400">
                <a:solidFill>
                  <a:schemeClr val="dk1"/>
                </a:solidFill>
              </a:rPr>
              <a:t>:</a:t>
            </a:r>
            <a:r>
              <a:rPr lang="pt-BR" sz="1400">
                <a:solidFill>
                  <a:srgbClr val="0000CD"/>
                </a:solidFill>
              </a:rPr>
              <a:t> blue</a:t>
            </a:r>
            <a:r>
              <a:rPr lang="pt-BR" sz="1400">
                <a:solidFill>
                  <a:schemeClr val="dk1"/>
                </a:solidFill>
              </a:rPr>
              <a:t>;}</a:t>
            </a:r>
            <a:endParaRPr sz="1400">
              <a:solidFill>
                <a:schemeClr val="dk1"/>
              </a:solidFill>
            </a:endParaRPr>
          </a:p>
          <a:p>
            <a:pPr indent="457200" lvl="0" marL="457200" rtl="0" algn="l">
              <a:lnSpc>
                <a:spcPct val="115000"/>
              </a:lnSpc>
              <a:spcBef>
                <a:spcPts val="1200"/>
              </a:spcBef>
              <a:spcAft>
                <a:spcPts val="0"/>
              </a:spcAft>
              <a:buClr>
                <a:schemeClr val="dk1"/>
              </a:buClr>
              <a:buSzPts val="1100"/>
              <a:buFont typeface="Arial"/>
              <a:buNone/>
            </a:pPr>
            <a:r>
              <a:rPr lang="pt-BR" sz="1400">
                <a:solidFill>
                  <a:srgbClr val="A52A2A"/>
                </a:solidFill>
              </a:rPr>
              <a:t>p    </a:t>
            </a:r>
            <a:r>
              <a:rPr lang="pt-BR" sz="1400">
                <a:solidFill>
                  <a:schemeClr val="dk1"/>
                </a:solidFill>
              </a:rPr>
              <a:t>{</a:t>
            </a:r>
            <a:r>
              <a:rPr lang="pt-BR" sz="1400">
                <a:solidFill>
                  <a:srgbClr val="FF0000"/>
                </a:solidFill>
              </a:rPr>
              <a:t>color</a:t>
            </a:r>
            <a:r>
              <a:rPr lang="pt-BR" sz="1400">
                <a:solidFill>
                  <a:schemeClr val="dk1"/>
                </a:solidFill>
              </a:rPr>
              <a:t>:</a:t>
            </a:r>
            <a:r>
              <a:rPr lang="pt-BR" sz="1400">
                <a:solidFill>
                  <a:srgbClr val="0000CD"/>
                </a:solidFill>
              </a:rPr>
              <a:t> red</a:t>
            </a:r>
            <a:r>
              <a:rPr lang="pt-BR" sz="1400">
                <a:solidFill>
                  <a:schemeClr val="dk1"/>
                </a:solidFill>
              </a:rPr>
              <a:t>;}</a:t>
            </a:r>
            <a:endParaRPr sz="1400">
              <a:solidFill>
                <a:schemeClr val="dk1"/>
              </a:solidFill>
            </a:endParaRPr>
          </a:p>
          <a:p>
            <a:pPr indent="457200" lvl="0" marL="0" rtl="0" algn="l">
              <a:lnSpc>
                <a:spcPct val="115000"/>
              </a:lnSpc>
              <a:spcBef>
                <a:spcPts val="1200"/>
              </a:spcBef>
              <a:spcAft>
                <a:spcPts val="1200"/>
              </a:spcAft>
              <a:buSzPts val="1800"/>
              <a:buNone/>
            </a:pPr>
            <a:r>
              <a:rPr lang="pt-BR" sz="1400">
                <a:solidFill>
                  <a:srgbClr val="0000CD"/>
                </a:solidFill>
              </a:rPr>
              <a:t>&lt;</a:t>
            </a:r>
            <a:r>
              <a:rPr lang="pt-BR" sz="1400">
                <a:solidFill>
                  <a:srgbClr val="A52A2A"/>
                </a:solidFill>
              </a:rPr>
              <a:t>/style</a:t>
            </a:r>
            <a:r>
              <a:rPr lang="pt-BR" sz="1400">
                <a:solidFill>
                  <a:srgbClr val="0000CD"/>
                </a:solidFill>
              </a:rPr>
              <a:t>&gt;</a:t>
            </a:r>
            <a:endParaRPr sz="1400">
              <a:solidFill>
                <a:srgbClr val="0000CD"/>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CSS - Cascading Style Sheets</a:t>
            </a:r>
            <a:endParaRPr/>
          </a:p>
        </p:txBody>
      </p:sp>
      <p:sp>
        <p:nvSpPr>
          <p:cNvPr id="442" name="Google Shape;442;p6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b="1" lang="pt-BR" sz="1600"/>
              <a:t>Externo:</a:t>
            </a:r>
            <a:endParaRPr b="1" sz="1600"/>
          </a:p>
          <a:p>
            <a:pPr indent="-317500" lvl="1" marL="914400" rtl="0" algn="l">
              <a:lnSpc>
                <a:spcPct val="115000"/>
              </a:lnSpc>
              <a:spcBef>
                <a:spcPts val="0"/>
              </a:spcBef>
              <a:spcAft>
                <a:spcPts val="0"/>
              </a:spcAft>
              <a:buSzPts val="1400"/>
              <a:buChar char="○"/>
            </a:pPr>
            <a:r>
              <a:rPr lang="pt-BR">
                <a:solidFill>
                  <a:schemeClr val="dk1"/>
                </a:solidFill>
                <a:highlight>
                  <a:srgbClr val="FFFFFF"/>
                </a:highlight>
              </a:rPr>
              <a:t>Uma folha de estilo externa é usada para definir o estilo de muitas páginas HTML.</a:t>
            </a:r>
            <a:endParaRPr>
              <a:solidFill>
                <a:schemeClr val="dk1"/>
              </a:solidFill>
              <a:highlight>
                <a:srgbClr val="FFFFFF"/>
              </a:highlight>
            </a:endParaRPr>
          </a:p>
          <a:p>
            <a:pPr indent="-317500" lvl="1" marL="914400" rtl="0" algn="l">
              <a:lnSpc>
                <a:spcPct val="115000"/>
              </a:lnSpc>
              <a:spcBef>
                <a:spcPts val="0"/>
              </a:spcBef>
              <a:spcAft>
                <a:spcPts val="0"/>
              </a:spcAft>
              <a:buClr>
                <a:schemeClr val="dk1"/>
              </a:buClr>
              <a:buSzPts val="1400"/>
              <a:buChar char="○"/>
            </a:pPr>
            <a:r>
              <a:rPr lang="pt-BR">
                <a:solidFill>
                  <a:schemeClr val="dk1"/>
                </a:solidFill>
                <a:highlight>
                  <a:srgbClr val="FFFFFF"/>
                </a:highlight>
              </a:rPr>
              <a:t>Para usar uma folha de estilo externa, adicione um link a ela na </a:t>
            </a:r>
            <a:r>
              <a:rPr lang="pt-BR">
                <a:solidFill>
                  <a:srgbClr val="DC143C"/>
                </a:solidFill>
              </a:rPr>
              <a:t>&lt;head&gt;</a:t>
            </a:r>
            <a:r>
              <a:rPr lang="pt-BR">
                <a:solidFill>
                  <a:schemeClr val="dk1"/>
                </a:solidFill>
                <a:highlight>
                  <a:srgbClr val="FFFFFF"/>
                </a:highlight>
              </a:rPr>
              <a:t>seção de cada página HTML.</a:t>
            </a:r>
            <a:endParaRPr>
              <a:solidFill>
                <a:schemeClr val="dk1"/>
              </a:solidFill>
              <a:highlight>
                <a:srgbClr val="FFFFFF"/>
              </a:highlight>
            </a:endParaRPr>
          </a:p>
          <a:p>
            <a:pPr indent="0" lvl="0" marL="914400" rtl="0" algn="l">
              <a:lnSpc>
                <a:spcPct val="115000"/>
              </a:lnSpc>
              <a:spcBef>
                <a:spcPts val="1200"/>
              </a:spcBef>
              <a:spcAft>
                <a:spcPts val="0"/>
              </a:spcAft>
              <a:buSzPts val="1800"/>
              <a:buNone/>
            </a:pPr>
            <a:r>
              <a:t/>
            </a:r>
            <a:endParaRPr>
              <a:solidFill>
                <a:schemeClr val="dk1"/>
              </a:solidFill>
              <a:highlight>
                <a:srgbClr val="FFFFFF"/>
              </a:highlight>
            </a:endParaRPr>
          </a:p>
          <a:p>
            <a:pPr indent="457200" lvl="0" marL="0" rtl="0" algn="l">
              <a:lnSpc>
                <a:spcPct val="115000"/>
              </a:lnSpc>
              <a:spcBef>
                <a:spcPts val="1200"/>
              </a:spcBef>
              <a:spcAft>
                <a:spcPts val="0"/>
              </a:spcAft>
              <a:buSzPts val="1800"/>
              <a:buNone/>
            </a:pPr>
            <a:r>
              <a:rPr lang="pt-BR" sz="1400">
                <a:solidFill>
                  <a:srgbClr val="0000CD"/>
                </a:solidFill>
              </a:rPr>
              <a:t>&lt;</a:t>
            </a:r>
            <a:r>
              <a:rPr lang="pt-BR" sz="1400">
                <a:solidFill>
                  <a:srgbClr val="A52A2A"/>
                </a:solidFill>
              </a:rPr>
              <a:t>head</a:t>
            </a:r>
            <a:r>
              <a:rPr lang="pt-BR" sz="1400">
                <a:solidFill>
                  <a:srgbClr val="0000CD"/>
                </a:solidFill>
              </a:rPr>
              <a:t>&gt;</a:t>
            </a:r>
            <a:endParaRPr sz="1400">
              <a:solidFill>
                <a:srgbClr val="0000CD"/>
              </a:solidFill>
            </a:endParaRPr>
          </a:p>
          <a:p>
            <a:pPr indent="457200" lvl="0" marL="0" rtl="0" algn="l">
              <a:lnSpc>
                <a:spcPct val="115000"/>
              </a:lnSpc>
              <a:spcBef>
                <a:spcPts val="1200"/>
              </a:spcBef>
              <a:spcAft>
                <a:spcPts val="0"/>
              </a:spcAft>
              <a:buSzPts val="1800"/>
              <a:buNone/>
            </a:pPr>
            <a:r>
              <a:rPr lang="pt-BR" sz="1400">
                <a:solidFill>
                  <a:schemeClr val="dk1"/>
                </a:solidFill>
                <a:highlight>
                  <a:srgbClr val="FFFFFF"/>
                </a:highlight>
              </a:rPr>
              <a:t>  	</a:t>
            </a:r>
            <a:r>
              <a:rPr lang="pt-BR" sz="1400">
                <a:solidFill>
                  <a:srgbClr val="0000CD"/>
                </a:solidFill>
              </a:rPr>
              <a:t>&lt;</a:t>
            </a:r>
            <a:r>
              <a:rPr lang="pt-BR" sz="1400">
                <a:solidFill>
                  <a:srgbClr val="A52A2A"/>
                </a:solidFill>
              </a:rPr>
              <a:t>link</a:t>
            </a:r>
            <a:r>
              <a:rPr lang="pt-BR" sz="1400">
                <a:solidFill>
                  <a:srgbClr val="FF0000"/>
                </a:solidFill>
              </a:rPr>
              <a:t> rel</a:t>
            </a:r>
            <a:r>
              <a:rPr lang="pt-BR" sz="1400">
                <a:solidFill>
                  <a:srgbClr val="0000CD"/>
                </a:solidFill>
              </a:rPr>
              <a:t>="stylesheet"</a:t>
            </a:r>
            <a:r>
              <a:rPr lang="pt-BR" sz="1400">
                <a:solidFill>
                  <a:srgbClr val="FF0000"/>
                </a:solidFill>
              </a:rPr>
              <a:t> href</a:t>
            </a:r>
            <a:r>
              <a:rPr lang="pt-BR" sz="1400">
                <a:solidFill>
                  <a:srgbClr val="0000CD"/>
                </a:solidFill>
              </a:rPr>
              <a:t>="styles.css"&gt;</a:t>
            </a:r>
            <a:endParaRPr sz="1400">
              <a:solidFill>
                <a:srgbClr val="0000CD"/>
              </a:solidFill>
            </a:endParaRPr>
          </a:p>
          <a:p>
            <a:pPr indent="457200" lvl="0" marL="0" rtl="0" algn="l">
              <a:lnSpc>
                <a:spcPct val="115000"/>
              </a:lnSpc>
              <a:spcBef>
                <a:spcPts val="1200"/>
              </a:spcBef>
              <a:spcAft>
                <a:spcPts val="1200"/>
              </a:spcAft>
              <a:buSzPts val="1800"/>
              <a:buNone/>
            </a:pPr>
            <a:r>
              <a:rPr lang="pt-BR" sz="1400">
                <a:solidFill>
                  <a:srgbClr val="0000CD"/>
                </a:solidFill>
              </a:rPr>
              <a:t>&lt;</a:t>
            </a:r>
            <a:r>
              <a:rPr lang="pt-BR" sz="1400">
                <a:solidFill>
                  <a:srgbClr val="A52A2A"/>
                </a:solidFill>
              </a:rPr>
              <a:t>/head</a:t>
            </a:r>
            <a:r>
              <a:rPr lang="pt-BR" sz="1400">
                <a:solidFill>
                  <a:srgbClr val="0000CD"/>
                </a:solidFill>
              </a:rPr>
              <a:t>&gt;</a:t>
            </a:r>
            <a:endParaRPr sz="1400">
              <a:solidFill>
                <a:srgbClr val="0000CD"/>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7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CSS - Cascading Style Sheets</a:t>
            </a:r>
            <a:endParaRPr/>
          </a:p>
        </p:txBody>
      </p:sp>
      <p:sp>
        <p:nvSpPr>
          <p:cNvPr id="448" name="Google Shape;448;p70"/>
          <p:cNvSpPr txBox="1"/>
          <p:nvPr/>
        </p:nvSpPr>
        <p:spPr>
          <a:xfrm>
            <a:off x="570125" y="1475425"/>
            <a:ext cx="7560300" cy="2770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pt-BR" sz="1400" u="none" cap="none" strike="noStrike">
                <a:solidFill>
                  <a:srgbClr val="0000CD"/>
                </a:solidFill>
                <a:latin typeface="Arial"/>
                <a:ea typeface="Arial"/>
                <a:cs typeface="Arial"/>
                <a:sym typeface="Arial"/>
              </a:rPr>
              <a:t>&lt;</a:t>
            </a:r>
            <a:r>
              <a:rPr b="0" i="0" lang="pt-BR" sz="1400" u="none" cap="none" strike="noStrike">
                <a:solidFill>
                  <a:srgbClr val="A52A2A"/>
                </a:solidFill>
                <a:latin typeface="Arial"/>
                <a:ea typeface="Arial"/>
                <a:cs typeface="Arial"/>
                <a:sym typeface="Arial"/>
              </a:rPr>
              <a:t>!DOCTYPE</a:t>
            </a:r>
            <a:r>
              <a:rPr b="0" i="0" lang="pt-BR" sz="1400" u="none" cap="none" strike="noStrike">
                <a:solidFill>
                  <a:srgbClr val="FF0000"/>
                </a:solidFill>
                <a:latin typeface="Arial"/>
                <a:ea typeface="Arial"/>
                <a:cs typeface="Arial"/>
                <a:sym typeface="Arial"/>
              </a:rPr>
              <a:t> html</a:t>
            </a:r>
            <a:r>
              <a:rPr b="0" i="0" lang="pt-BR" sz="1400" u="none" cap="none" strike="noStrike">
                <a:solidFill>
                  <a:srgbClr val="0000CD"/>
                </a:solidFill>
                <a:latin typeface="Arial"/>
                <a:ea typeface="Arial"/>
                <a:cs typeface="Arial"/>
                <a:sym typeface="Arial"/>
              </a:rPr>
              <a:t>&gt;</a:t>
            </a:r>
            <a:endParaRPr b="0" i="0" sz="1400" u="none" cap="none" strike="noStrike">
              <a:solidFill>
                <a:srgbClr val="0000CD"/>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pt-BR" sz="1400" u="none" cap="none" strike="noStrike">
                <a:solidFill>
                  <a:srgbClr val="0000CD"/>
                </a:solidFill>
                <a:latin typeface="Arial"/>
                <a:ea typeface="Arial"/>
                <a:cs typeface="Arial"/>
                <a:sym typeface="Arial"/>
              </a:rPr>
              <a:t>&lt;</a:t>
            </a:r>
            <a:r>
              <a:rPr b="0" i="0" lang="pt-BR" sz="1400" u="none" cap="none" strike="noStrike">
                <a:solidFill>
                  <a:srgbClr val="A52A2A"/>
                </a:solidFill>
                <a:latin typeface="Arial"/>
                <a:ea typeface="Arial"/>
                <a:cs typeface="Arial"/>
                <a:sym typeface="Arial"/>
              </a:rPr>
              <a:t>html</a:t>
            </a:r>
            <a:r>
              <a:rPr b="0" i="0" lang="pt-BR" sz="1400" u="none" cap="none" strike="noStrike">
                <a:solidFill>
                  <a:srgbClr val="0000CD"/>
                </a:solidFill>
                <a:latin typeface="Arial"/>
                <a:ea typeface="Arial"/>
                <a:cs typeface="Arial"/>
                <a:sym typeface="Arial"/>
              </a:rPr>
              <a:t>&gt;</a:t>
            </a:r>
            <a:endParaRPr b="0" i="0" sz="1400" u="none" cap="none" strike="noStrike">
              <a:solidFill>
                <a:srgbClr val="0000CD"/>
              </a:solidFill>
              <a:latin typeface="Arial"/>
              <a:ea typeface="Arial"/>
              <a:cs typeface="Arial"/>
              <a:sym typeface="Arial"/>
            </a:endParaRPr>
          </a:p>
          <a:p>
            <a:pPr indent="0" lvl="0" marL="457200" marR="0" rtl="0" algn="l">
              <a:lnSpc>
                <a:spcPct val="100000"/>
              </a:lnSpc>
              <a:spcBef>
                <a:spcPts val="0"/>
              </a:spcBef>
              <a:spcAft>
                <a:spcPts val="0"/>
              </a:spcAft>
              <a:buClr>
                <a:schemeClr val="dk1"/>
              </a:buClr>
              <a:buSzPts val="1100"/>
              <a:buFont typeface="Arial"/>
              <a:buNone/>
            </a:pPr>
            <a:r>
              <a:rPr b="0" i="0" lang="pt-BR" sz="1400" u="none" cap="none" strike="noStrike">
                <a:solidFill>
                  <a:srgbClr val="0000CD"/>
                </a:solidFill>
                <a:latin typeface="Arial"/>
                <a:ea typeface="Arial"/>
                <a:cs typeface="Arial"/>
                <a:sym typeface="Arial"/>
              </a:rPr>
              <a:t>&lt;</a:t>
            </a:r>
            <a:r>
              <a:rPr b="0" i="0" lang="pt-BR" sz="1400" u="none" cap="none" strike="noStrike">
                <a:solidFill>
                  <a:srgbClr val="A52A2A"/>
                </a:solidFill>
                <a:latin typeface="Arial"/>
                <a:ea typeface="Arial"/>
                <a:cs typeface="Arial"/>
                <a:sym typeface="Arial"/>
              </a:rPr>
              <a:t>head</a:t>
            </a:r>
            <a:r>
              <a:rPr b="0" i="0" lang="pt-BR" sz="1400" u="none" cap="none" strike="noStrike">
                <a:solidFill>
                  <a:srgbClr val="0000CD"/>
                </a:solidFill>
                <a:latin typeface="Arial"/>
                <a:ea typeface="Arial"/>
                <a:cs typeface="Arial"/>
                <a:sym typeface="Arial"/>
              </a:rPr>
              <a:t>&gt;</a:t>
            </a:r>
            <a:endParaRPr b="0" i="0" sz="1400" u="none" cap="none" strike="noStrike">
              <a:solidFill>
                <a:srgbClr val="0000CD"/>
              </a:solidFill>
              <a:latin typeface="Arial"/>
              <a:ea typeface="Arial"/>
              <a:cs typeface="Arial"/>
              <a:sym typeface="Arial"/>
            </a:endParaRPr>
          </a:p>
          <a:p>
            <a:pPr indent="0" lvl="0" marL="457200" marR="0" rtl="0" algn="l">
              <a:lnSpc>
                <a:spcPct val="100000"/>
              </a:lnSpc>
              <a:spcBef>
                <a:spcPts val="0"/>
              </a:spcBef>
              <a:spcAft>
                <a:spcPts val="0"/>
              </a:spcAft>
              <a:buClr>
                <a:schemeClr val="dk1"/>
              </a:buClr>
              <a:buSzPts val="1100"/>
              <a:buFont typeface="Arial"/>
              <a:buNone/>
            </a:pPr>
            <a:r>
              <a:rPr b="0" i="0" lang="pt-BR" sz="1400" u="none" cap="none" strike="noStrike">
                <a:solidFill>
                  <a:schemeClr val="dk1"/>
                </a:solidFill>
                <a:highlight>
                  <a:srgbClr val="FFFFFF"/>
                </a:highlight>
                <a:latin typeface="Arial"/>
                <a:ea typeface="Arial"/>
                <a:cs typeface="Arial"/>
                <a:sym typeface="Arial"/>
              </a:rPr>
              <a:t>  </a:t>
            </a:r>
            <a:r>
              <a:rPr b="0" i="0" lang="pt-BR" sz="1400" u="none" cap="none" strike="noStrike">
                <a:solidFill>
                  <a:srgbClr val="0000CD"/>
                </a:solidFill>
                <a:latin typeface="Arial"/>
                <a:ea typeface="Arial"/>
                <a:cs typeface="Arial"/>
                <a:sym typeface="Arial"/>
              </a:rPr>
              <a:t>&lt;</a:t>
            </a:r>
            <a:r>
              <a:rPr b="0" i="0" lang="pt-BR" sz="1400" u="none" cap="none" strike="noStrike">
                <a:solidFill>
                  <a:srgbClr val="A52A2A"/>
                </a:solidFill>
                <a:latin typeface="Arial"/>
                <a:ea typeface="Arial"/>
                <a:cs typeface="Arial"/>
                <a:sym typeface="Arial"/>
              </a:rPr>
              <a:t>link</a:t>
            </a:r>
            <a:r>
              <a:rPr b="0" i="0" lang="pt-BR" sz="1400" u="none" cap="none" strike="noStrike">
                <a:solidFill>
                  <a:srgbClr val="FF0000"/>
                </a:solidFill>
                <a:latin typeface="Arial"/>
                <a:ea typeface="Arial"/>
                <a:cs typeface="Arial"/>
                <a:sym typeface="Arial"/>
              </a:rPr>
              <a:t> rel</a:t>
            </a:r>
            <a:r>
              <a:rPr b="0" i="0" lang="pt-BR" sz="1400" u="none" cap="none" strike="noStrike">
                <a:solidFill>
                  <a:srgbClr val="0000CD"/>
                </a:solidFill>
                <a:latin typeface="Arial"/>
                <a:ea typeface="Arial"/>
                <a:cs typeface="Arial"/>
                <a:sym typeface="Arial"/>
              </a:rPr>
              <a:t>="stylesheet"</a:t>
            </a:r>
            <a:r>
              <a:rPr b="0" i="0" lang="pt-BR" sz="1400" u="none" cap="none" strike="noStrike">
                <a:solidFill>
                  <a:srgbClr val="FF0000"/>
                </a:solidFill>
                <a:latin typeface="Arial"/>
                <a:ea typeface="Arial"/>
                <a:cs typeface="Arial"/>
                <a:sym typeface="Arial"/>
              </a:rPr>
              <a:t> href</a:t>
            </a:r>
            <a:r>
              <a:rPr b="0" i="0" lang="pt-BR" sz="1400" u="none" cap="none" strike="noStrike">
                <a:solidFill>
                  <a:srgbClr val="0000CD"/>
                </a:solidFill>
                <a:latin typeface="Arial"/>
                <a:ea typeface="Arial"/>
                <a:cs typeface="Arial"/>
                <a:sym typeface="Arial"/>
              </a:rPr>
              <a:t>="styles.css"&gt;</a:t>
            </a:r>
            <a:endParaRPr b="0" i="0" sz="1400" u="none" cap="none" strike="noStrike">
              <a:solidFill>
                <a:srgbClr val="0000CD"/>
              </a:solidFill>
              <a:latin typeface="Arial"/>
              <a:ea typeface="Arial"/>
              <a:cs typeface="Arial"/>
              <a:sym typeface="Arial"/>
            </a:endParaRPr>
          </a:p>
          <a:p>
            <a:pPr indent="0" lvl="0" marL="457200" marR="0" rtl="0" algn="l">
              <a:lnSpc>
                <a:spcPct val="100000"/>
              </a:lnSpc>
              <a:spcBef>
                <a:spcPts val="0"/>
              </a:spcBef>
              <a:spcAft>
                <a:spcPts val="0"/>
              </a:spcAft>
              <a:buClr>
                <a:schemeClr val="dk1"/>
              </a:buClr>
              <a:buSzPts val="1100"/>
              <a:buFont typeface="Arial"/>
              <a:buNone/>
            </a:pPr>
            <a:r>
              <a:rPr b="0" i="0" lang="pt-BR" sz="1400" u="none" cap="none" strike="noStrike">
                <a:solidFill>
                  <a:srgbClr val="0000CD"/>
                </a:solidFill>
                <a:latin typeface="Arial"/>
                <a:ea typeface="Arial"/>
                <a:cs typeface="Arial"/>
                <a:sym typeface="Arial"/>
              </a:rPr>
              <a:t>&lt;</a:t>
            </a:r>
            <a:r>
              <a:rPr b="0" i="0" lang="pt-BR" sz="1400" u="none" cap="none" strike="noStrike">
                <a:solidFill>
                  <a:srgbClr val="A52A2A"/>
                </a:solidFill>
                <a:latin typeface="Arial"/>
                <a:ea typeface="Arial"/>
                <a:cs typeface="Arial"/>
                <a:sym typeface="Arial"/>
              </a:rPr>
              <a:t>/head</a:t>
            </a:r>
            <a:r>
              <a:rPr b="0" i="0" lang="pt-BR" sz="1400" u="none" cap="none" strike="noStrike">
                <a:solidFill>
                  <a:srgbClr val="0000CD"/>
                </a:solidFill>
                <a:latin typeface="Arial"/>
                <a:ea typeface="Arial"/>
                <a:cs typeface="Arial"/>
                <a:sym typeface="Arial"/>
              </a:rPr>
              <a:t>&gt;</a:t>
            </a:r>
            <a:endParaRPr b="0" i="0" sz="1400" u="none" cap="none" strike="noStrike">
              <a:solidFill>
                <a:srgbClr val="0000CD"/>
              </a:solidFill>
              <a:latin typeface="Arial"/>
              <a:ea typeface="Arial"/>
              <a:cs typeface="Arial"/>
              <a:sym typeface="Arial"/>
            </a:endParaRPr>
          </a:p>
          <a:p>
            <a:pPr indent="0" lvl="0" marL="457200" marR="0" rtl="0" algn="l">
              <a:lnSpc>
                <a:spcPct val="100000"/>
              </a:lnSpc>
              <a:spcBef>
                <a:spcPts val="0"/>
              </a:spcBef>
              <a:spcAft>
                <a:spcPts val="0"/>
              </a:spcAft>
              <a:buClr>
                <a:schemeClr val="dk1"/>
              </a:buClr>
              <a:buSzPts val="1100"/>
              <a:buFont typeface="Arial"/>
              <a:buNone/>
            </a:pPr>
            <a:r>
              <a:rPr b="0" i="0" lang="pt-BR" sz="1400" u="none" cap="none" strike="noStrike">
                <a:solidFill>
                  <a:srgbClr val="0000CD"/>
                </a:solidFill>
                <a:latin typeface="Arial"/>
                <a:ea typeface="Arial"/>
                <a:cs typeface="Arial"/>
                <a:sym typeface="Arial"/>
              </a:rPr>
              <a:t>&lt;</a:t>
            </a:r>
            <a:r>
              <a:rPr b="0" i="0" lang="pt-BR" sz="1400" u="none" cap="none" strike="noStrike">
                <a:solidFill>
                  <a:srgbClr val="A52A2A"/>
                </a:solidFill>
                <a:latin typeface="Arial"/>
                <a:ea typeface="Arial"/>
                <a:cs typeface="Arial"/>
                <a:sym typeface="Arial"/>
              </a:rPr>
              <a:t>body</a:t>
            </a:r>
            <a:r>
              <a:rPr b="0" i="0" lang="pt-BR" sz="1400" u="none" cap="none" strike="noStrike">
                <a:solidFill>
                  <a:srgbClr val="0000CD"/>
                </a:solidFill>
                <a:latin typeface="Arial"/>
                <a:ea typeface="Arial"/>
                <a:cs typeface="Arial"/>
                <a:sym typeface="Arial"/>
              </a:rPr>
              <a:t>&gt;</a:t>
            </a:r>
            <a:endParaRPr b="0" i="0" sz="1400" u="none" cap="none" strike="noStrike">
              <a:solidFill>
                <a:srgbClr val="0000CD"/>
              </a:solidFill>
              <a:latin typeface="Arial"/>
              <a:ea typeface="Arial"/>
              <a:cs typeface="Arial"/>
              <a:sym typeface="Arial"/>
            </a:endParaRPr>
          </a:p>
          <a:p>
            <a:pPr indent="0" lvl="0" marL="45720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Arial"/>
              <a:ea typeface="Arial"/>
              <a:cs typeface="Arial"/>
              <a:sym typeface="Arial"/>
            </a:endParaRPr>
          </a:p>
          <a:p>
            <a:pPr indent="0" lvl="0" marL="914400" marR="0" rtl="0" algn="l">
              <a:lnSpc>
                <a:spcPct val="100000"/>
              </a:lnSpc>
              <a:spcBef>
                <a:spcPts val="0"/>
              </a:spcBef>
              <a:spcAft>
                <a:spcPts val="0"/>
              </a:spcAft>
              <a:buClr>
                <a:schemeClr val="dk1"/>
              </a:buClr>
              <a:buSzPts val="1100"/>
              <a:buFont typeface="Arial"/>
              <a:buNone/>
            </a:pPr>
            <a:r>
              <a:rPr b="0" i="0" lang="pt-BR" sz="1400" u="none" cap="none" strike="noStrike">
                <a:solidFill>
                  <a:srgbClr val="0000CD"/>
                </a:solidFill>
                <a:latin typeface="Arial"/>
                <a:ea typeface="Arial"/>
                <a:cs typeface="Arial"/>
                <a:sym typeface="Arial"/>
              </a:rPr>
              <a:t>&lt;</a:t>
            </a:r>
            <a:r>
              <a:rPr b="0" i="0" lang="pt-BR" sz="1400" u="none" cap="none" strike="noStrike">
                <a:solidFill>
                  <a:srgbClr val="A52A2A"/>
                </a:solidFill>
                <a:latin typeface="Arial"/>
                <a:ea typeface="Arial"/>
                <a:cs typeface="Arial"/>
                <a:sym typeface="Arial"/>
              </a:rPr>
              <a:t>h1</a:t>
            </a:r>
            <a:r>
              <a:rPr b="0" i="0" lang="pt-BR" sz="1400" u="none" cap="none" strike="noStrike">
                <a:solidFill>
                  <a:srgbClr val="0000CD"/>
                </a:solidFill>
                <a:latin typeface="Arial"/>
                <a:ea typeface="Arial"/>
                <a:cs typeface="Arial"/>
                <a:sym typeface="Arial"/>
              </a:rPr>
              <a:t>&gt;</a:t>
            </a:r>
            <a:r>
              <a:rPr b="0" i="0" lang="pt-BR" sz="1400" u="none" cap="none" strike="noStrike">
                <a:solidFill>
                  <a:schemeClr val="dk1"/>
                </a:solidFill>
                <a:highlight>
                  <a:srgbClr val="FFFFFF"/>
                </a:highlight>
                <a:latin typeface="Arial"/>
                <a:ea typeface="Arial"/>
                <a:cs typeface="Arial"/>
                <a:sym typeface="Arial"/>
              </a:rPr>
              <a:t>This is a heading</a:t>
            </a:r>
            <a:r>
              <a:rPr b="0" i="0" lang="pt-BR" sz="1400" u="none" cap="none" strike="noStrike">
                <a:solidFill>
                  <a:srgbClr val="0000CD"/>
                </a:solidFill>
                <a:latin typeface="Arial"/>
                <a:ea typeface="Arial"/>
                <a:cs typeface="Arial"/>
                <a:sym typeface="Arial"/>
              </a:rPr>
              <a:t>&lt;</a:t>
            </a:r>
            <a:r>
              <a:rPr b="0" i="0" lang="pt-BR" sz="1400" u="none" cap="none" strike="noStrike">
                <a:solidFill>
                  <a:srgbClr val="A52A2A"/>
                </a:solidFill>
                <a:latin typeface="Arial"/>
                <a:ea typeface="Arial"/>
                <a:cs typeface="Arial"/>
                <a:sym typeface="Arial"/>
              </a:rPr>
              <a:t>/h1</a:t>
            </a:r>
            <a:r>
              <a:rPr b="0" i="0" lang="pt-BR" sz="1400" u="none" cap="none" strike="noStrike">
                <a:solidFill>
                  <a:srgbClr val="0000CD"/>
                </a:solidFill>
                <a:latin typeface="Arial"/>
                <a:ea typeface="Arial"/>
                <a:cs typeface="Arial"/>
                <a:sym typeface="Arial"/>
              </a:rPr>
              <a:t>&gt;</a:t>
            </a:r>
            <a:endParaRPr b="0" i="0" sz="1400" u="none" cap="none" strike="noStrike">
              <a:solidFill>
                <a:srgbClr val="0000CD"/>
              </a:solidFill>
              <a:latin typeface="Arial"/>
              <a:ea typeface="Arial"/>
              <a:cs typeface="Arial"/>
              <a:sym typeface="Arial"/>
            </a:endParaRPr>
          </a:p>
          <a:p>
            <a:pPr indent="0" lvl="0" marL="914400" marR="0" rtl="0" algn="l">
              <a:lnSpc>
                <a:spcPct val="100000"/>
              </a:lnSpc>
              <a:spcBef>
                <a:spcPts val="0"/>
              </a:spcBef>
              <a:spcAft>
                <a:spcPts val="0"/>
              </a:spcAft>
              <a:buClr>
                <a:schemeClr val="dk1"/>
              </a:buClr>
              <a:buSzPts val="1100"/>
              <a:buFont typeface="Arial"/>
              <a:buNone/>
            </a:pPr>
            <a:r>
              <a:rPr b="0" i="0" lang="pt-BR" sz="1400" u="none" cap="none" strike="noStrike">
                <a:solidFill>
                  <a:srgbClr val="0000CD"/>
                </a:solidFill>
                <a:latin typeface="Arial"/>
                <a:ea typeface="Arial"/>
                <a:cs typeface="Arial"/>
                <a:sym typeface="Arial"/>
              </a:rPr>
              <a:t>&lt;</a:t>
            </a:r>
            <a:r>
              <a:rPr b="0" i="0" lang="pt-BR" sz="1400" u="none" cap="none" strike="noStrike">
                <a:solidFill>
                  <a:srgbClr val="A52A2A"/>
                </a:solidFill>
                <a:latin typeface="Arial"/>
                <a:ea typeface="Arial"/>
                <a:cs typeface="Arial"/>
                <a:sym typeface="Arial"/>
              </a:rPr>
              <a:t>p</a:t>
            </a:r>
            <a:r>
              <a:rPr b="0" i="0" lang="pt-BR" sz="1400" u="none" cap="none" strike="noStrike">
                <a:solidFill>
                  <a:srgbClr val="0000CD"/>
                </a:solidFill>
                <a:latin typeface="Arial"/>
                <a:ea typeface="Arial"/>
                <a:cs typeface="Arial"/>
                <a:sym typeface="Arial"/>
              </a:rPr>
              <a:t>&gt;</a:t>
            </a:r>
            <a:r>
              <a:rPr b="0" i="0" lang="pt-BR" sz="1400" u="none" cap="none" strike="noStrike">
                <a:solidFill>
                  <a:schemeClr val="dk1"/>
                </a:solidFill>
                <a:highlight>
                  <a:srgbClr val="FFFFFF"/>
                </a:highlight>
                <a:latin typeface="Arial"/>
                <a:ea typeface="Arial"/>
                <a:cs typeface="Arial"/>
                <a:sym typeface="Arial"/>
              </a:rPr>
              <a:t>This is a paragraph.</a:t>
            </a:r>
            <a:r>
              <a:rPr b="0" i="0" lang="pt-BR" sz="1400" u="none" cap="none" strike="noStrike">
                <a:solidFill>
                  <a:srgbClr val="0000CD"/>
                </a:solidFill>
                <a:latin typeface="Arial"/>
                <a:ea typeface="Arial"/>
                <a:cs typeface="Arial"/>
                <a:sym typeface="Arial"/>
              </a:rPr>
              <a:t>&lt;</a:t>
            </a:r>
            <a:r>
              <a:rPr b="0" i="0" lang="pt-BR" sz="1400" u="none" cap="none" strike="noStrike">
                <a:solidFill>
                  <a:srgbClr val="A52A2A"/>
                </a:solidFill>
                <a:latin typeface="Arial"/>
                <a:ea typeface="Arial"/>
                <a:cs typeface="Arial"/>
                <a:sym typeface="Arial"/>
              </a:rPr>
              <a:t>/p</a:t>
            </a:r>
            <a:r>
              <a:rPr b="0" i="0" lang="pt-BR" sz="1400" u="none" cap="none" strike="noStrike">
                <a:solidFill>
                  <a:srgbClr val="0000CD"/>
                </a:solidFill>
                <a:latin typeface="Arial"/>
                <a:ea typeface="Arial"/>
                <a:cs typeface="Arial"/>
                <a:sym typeface="Arial"/>
              </a:rPr>
              <a:t>&gt;</a:t>
            </a:r>
            <a:endParaRPr b="0" i="0" sz="1400" u="none" cap="none" strike="noStrike">
              <a:solidFill>
                <a:srgbClr val="0000CD"/>
              </a:solidFill>
              <a:latin typeface="Arial"/>
              <a:ea typeface="Arial"/>
              <a:cs typeface="Arial"/>
              <a:sym typeface="Arial"/>
            </a:endParaRPr>
          </a:p>
          <a:p>
            <a:pPr indent="0" lvl="0" marL="45720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chemeClr val="dk1"/>
              </a:buClr>
              <a:buSzPts val="1100"/>
              <a:buFont typeface="Arial"/>
              <a:buNone/>
            </a:pPr>
            <a:r>
              <a:rPr b="0" i="0" lang="pt-BR" sz="1400" u="none" cap="none" strike="noStrike">
                <a:solidFill>
                  <a:srgbClr val="0000CD"/>
                </a:solidFill>
                <a:latin typeface="Arial"/>
                <a:ea typeface="Arial"/>
                <a:cs typeface="Arial"/>
                <a:sym typeface="Arial"/>
              </a:rPr>
              <a:t>&lt;</a:t>
            </a:r>
            <a:r>
              <a:rPr b="0" i="0" lang="pt-BR" sz="1400" u="none" cap="none" strike="noStrike">
                <a:solidFill>
                  <a:srgbClr val="A52A2A"/>
                </a:solidFill>
                <a:latin typeface="Arial"/>
                <a:ea typeface="Arial"/>
                <a:cs typeface="Arial"/>
                <a:sym typeface="Arial"/>
              </a:rPr>
              <a:t>/body</a:t>
            </a:r>
            <a:r>
              <a:rPr b="0" i="0" lang="pt-BR" sz="1400" u="none" cap="none" strike="noStrike">
                <a:solidFill>
                  <a:srgbClr val="0000CD"/>
                </a:solidFill>
                <a:latin typeface="Arial"/>
                <a:ea typeface="Arial"/>
                <a:cs typeface="Arial"/>
                <a:sym typeface="Arial"/>
              </a:rPr>
              <a:t>&gt;</a:t>
            </a:r>
            <a:endParaRPr b="0" i="0" sz="1400" u="none" cap="none" strike="noStrike">
              <a:solidFill>
                <a:srgbClr val="0000CD"/>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0000CD"/>
                </a:solidFill>
                <a:latin typeface="Arial"/>
                <a:ea typeface="Arial"/>
                <a:cs typeface="Arial"/>
                <a:sym typeface="Arial"/>
              </a:rPr>
              <a:t>&lt;</a:t>
            </a:r>
            <a:r>
              <a:rPr b="0" i="0" lang="pt-BR" sz="1400" u="none" cap="none" strike="noStrike">
                <a:solidFill>
                  <a:srgbClr val="A52A2A"/>
                </a:solidFill>
                <a:latin typeface="Arial"/>
                <a:ea typeface="Arial"/>
                <a:cs typeface="Arial"/>
                <a:sym typeface="Arial"/>
              </a:rPr>
              <a:t>/html</a:t>
            </a:r>
            <a:r>
              <a:rPr b="0" i="0" lang="pt-BR" sz="1400" u="none" cap="none" strike="noStrike">
                <a:solidFill>
                  <a:srgbClr val="0000CD"/>
                </a:solidFill>
                <a:latin typeface="Arial"/>
                <a:ea typeface="Arial"/>
                <a:cs typeface="Arial"/>
                <a:sym typeface="Arial"/>
              </a:rPr>
              <a:t>&gt;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7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CSS - Cascading Style Sheets</a:t>
            </a:r>
            <a:endParaRPr/>
          </a:p>
        </p:txBody>
      </p:sp>
      <p:sp>
        <p:nvSpPr>
          <p:cNvPr id="454" name="Google Shape;454;p71"/>
          <p:cNvSpPr txBox="1"/>
          <p:nvPr/>
        </p:nvSpPr>
        <p:spPr>
          <a:xfrm>
            <a:off x="446175" y="1264175"/>
            <a:ext cx="8386200" cy="8313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pt-BR" sz="1400" u="none" cap="none" strike="noStrike">
                <a:solidFill>
                  <a:schemeClr val="dk1"/>
                </a:solidFill>
                <a:highlight>
                  <a:srgbClr val="FFFFFF"/>
                </a:highlight>
                <a:latin typeface="Arial"/>
                <a:ea typeface="Arial"/>
                <a:cs typeface="Arial"/>
                <a:sym typeface="Arial"/>
              </a:rPr>
              <a:t>A folha de estilo externa pode ser escrita em qualquer editor de texto. O arquivo não deve conter nenhum código HTML e deve ser salvo com uma extensão .css.</a:t>
            </a:r>
            <a:endParaRPr b="0" i="0" sz="1400" u="none" cap="none" strike="noStrike">
              <a:solidFill>
                <a:schemeClr val="dk1"/>
              </a:solidFill>
              <a:highlight>
                <a:srgbClr val="FFFFFF"/>
              </a:highlight>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pt-BR" sz="1400" u="none" cap="none" strike="noStrike">
                <a:solidFill>
                  <a:schemeClr val="dk1"/>
                </a:solidFill>
                <a:highlight>
                  <a:srgbClr val="FFFFFF"/>
                </a:highlight>
                <a:latin typeface="Arial"/>
                <a:ea typeface="Arial"/>
                <a:cs typeface="Arial"/>
                <a:sym typeface="Arial"/>
              </a:rPr>
              <a:t>Styles.css</a:t>
            </a:r>
            <a:endParaRPr b="0" i="0" sz="1400" u="none" cap="none" strike="noStrike">
              <a:solidFill>
                <a:schemeClr val="dk1"/>
              </a:solidFill>
              <a:highlight>
                <a:srgbClr val="FFFFFF"/>
              </a:highlight>
              <a:latin typeface="Arial"/>
              <a:ea typeface="Arial"/>
              <a:cs typeface="Arial"/>
              <a:sym typeface="Arial"/>
            </a:endParaRPr>
          </a:p>
        </p:txBody>
      </p:sp>
      <p:sp>
        <p:nvSpPr>
          <p:cNvPr id="455" name="Google Shape;455;p71"/>
          <p:cNvSpPr txBox="1"/>
          <p:nvPr/>
        </p:nvSpPr>
        <p:spPr>
          <a:xfrm>
            <a:off x="1053475" y="2274300"/>
            <a:ext cx="5713500" cy="2257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457200" lvl="0" marL="0" marR="0" rtl="0" algn="l">
              <a:lnSpc>
                <a:spcPct val="100000"/>
              </a:lnSpc>
              <a:spcBef>
                <a:spcPts val="0"/>
              </a:spcBef>
              <a:spcAft>
                <a:spcPts val="0"/>
              </a:spcAft>
              <a:buClr>
                <a:srgbClr val="000000"/>
              </a:buClr>
              <a:buSzPts val="1340"/>
              <a:buFont typeface="Arial"/>
              <a:buNone/>
            </a:pPr>
            <a:r>
              <a:rPr b="0" i="0" lang="pt-BR" sz="1340" u="none" cap="none" strike="noStrike">
                <a:solidFill>
                  <a:srgbClr val="A52A2A"/>
                </a:solidFill>
                <a:highlight>
                  <a:srgbClr val="FFFFFF"/>
                </a:highlight>
                <a:latin typeface="Arial"/>
                <a:ea typeface="Arial"/>
                <a:cs typeface="Arial"/>
                <a:sym typeface="Arial"/>
              </a:rPr>
              <a:t>body </a:t>
            </a:r>
            <a:r>
              <a:rPr b="0" i="0" lang="pt-BR" sz="1340" u="none" cap="none" strike="noStrike">
                <a:solidFill>
                  <a:schemeClr val="dk1"/>
                </a:solidFill>
                <a:highlight>
                  <a:srgbClr val="FFFFFF"/>
                </a:highlight>
                <a:latin typeface="Arial"/>
                <a:ea typeface="Arial"/>
                <a:cs typeface="Arial"/>
                <a:sym typeface="Arial"/>
              </a:rPr>
              <a:t>{</a:t>
            </a:r>
            <a:endParaRPr b="0" i="0" sz="1340" u="none" cap="none" strike="noStrike">
              <a:solidFill>
                <a:schemeClr val="dk1"/>
              </a:solidFill>
              <a:highlight>
                <a:srgbClr val="FFFFFF"/>
              </a:highlight>
              <a:latin typeface="Arial"/>
              <a:ea typeface="Arial"/>
              <a:cs typeface="Arial"/>
              <a:sym typeface="Arial"/>
            </a:endParaRPr>
          </a:p>
          <a:p>
            <a:pPr indent="457200" lvl="0" marL="0" marR="0" rtl="0" algn="l">
              <a:lnSpc>
                <a:spcPct val="100000"/>
              </a:lnSpc>
              <a:spcBef>
                <a:spcPts val="0"/>
              </a:spcBef>
              <a:spcAft>
                <a:spcPts val="0"/>
              </a:spcAft>
              <a:buClr>
                <a:srgbClr val="000000"/>
              </a:buClr>
              <a:buSzPts val="1340"/>
              <a:buFont typeface="Arial"/>
              <a:buNone/>
            </a:pPr>
            <a:r>
              <a:rPr b="0" i="0" lang="pt-BR" sz="1340" u="none" cap="none" strike="noStrike">
                <a:solidFill>
                  <a:srgbClr val="FF0000"/>
                </a:solidFill>
                <a:highlight>
                  <a:srgbClr val="FFFFFF"/>
                </a:highlight>
                <a:latin typeface="Arial"/>
                <a:ea typeface="Arial"/>
                <a:cs typeface="Arial"/>
                <a:sym typeface="Arial"/>
              </a:rPr>
              <a:t>  background-color</a:t>
            </a:r>
            <a:r>
              <a:rPr b="0" i="0" lang="pt-BR" sz="1340" u="none" cap="none" strike="noStrike">
                <a:solidFill>
                  <a:schemeClr val="dk1"/>
                </a:solidFill>
                <a:highlight>
                  <a:srgbClr val="FFFFFF"/>
                </a:highlight>
                <a:latin typeface="Arial"/>
                <a:ea typeface="Arial"/>
                <a:cs typeface="Arial"/>
                <a:sym typeface="Arial"/>
              </a:rPr>
              <a:t>:</a:t>
            </a:r>
            <a:r>
              <a:rPr b="0" i="0" lang="pt-BR" sz="1340" u="none" cap="none" strike="noStrike">
                <a:solidFill>
                  <a:srgbClr val="0000CD"/>
                </a:solidFill>
                <a:highlight>
                  <a:srgbClr val="FFFFFF"/>
                </a:highlight>
                <a:latin typeface="Arial"/>
                <a:ea typeface="Arial"/>
                <a:cs typeface="Arial"/>
                <a:sym typeface="Arial"/>
              </a:rPr>
              <a:t> powderblue</a:t>
            </a:r>
            <a:r>
              <a:rPr b="0" i="0" lang="pt-BR" sz="1340" u="none" cap="none" strike="noStrike">
                <a:solidFill>
                  <a:schemeClr val="dk1"/>
                </a:solidFill>
                <a:highlight>
                  <a:srgbClr val="FFFFFF"/>
                </a:highlight>
                <a:latin typeface="Arial"/>
                <a:ea typeface="Arial"/>
                <a:cs typeface="Arial"/>
                <a:sym typeface="Arial"/>
              </a:rPr>
              <a:t>;</a:t>
            </a:r>
            <a:endParaRPr b="0" i="0" sz="1340" u="none" cap="none" strike="noStrike">
              <a:solidFill>
                <a:schemeClr val="dk1"/>
              </a:solidFill>
              <a:highlight>
                <a:srgbClr val="FFFFFF"/>
              </a:highlight>
              <a:latin typeface="Arial"/>
              <a:ea typeface="Arial"/>
              <a:cs typeface="Arial"/>
              <a:sym typeface="Arial"/>
            </a:endParaRPr>
          </a:p>
          <a:p>
            <a:pPr indent="457200" lvl="0" marL="0" marR="0" rtl="0" algn="l">
              <a:lnSpc>
                <a:spcPct val="100000"/>
              </a:lnSpc>
              <a:spcBef>
                <a:spcPts val="0"/>
              </a:spcBef>
              <a:spcAft>
                <a:spcPts val="0"/>
              </a:spcAft>
              <a:buClr>
                <a:srgbClr val="000000"/>
              </a:buClr>
              <a:buSzPts val="1340"/>
              <a:buFont typeface="Arial"/>
              <a:buNone/>
            </a:pPr>
            <a:r>
              <a:rPr b="0" i="0" lang="pt-BR" sz="1340" u="none" cap="none" strike="noStrike">
                <a:solidFill>
                  <a:schemeClr val="dk1"/>
                </a:solidFill>
                <a:highlight>
                  <a:srgbClr val="FFFFFF"/>
                </a:highlight>
                <a:latin typeface="Arial"/>
                <a:ea typeface="Arial"/>
                <a:cs typeface="Arial"/>
                <a:sym typeface="Arial"/>
              </a:rPr>
              <a:t>}</a:t>
            </a:r>
            <a:endParaRPr b="0" i="0" sz="1340" u="none" cap="none" strike="noStrike">
              <a:solidFill>
                <a:schemeClr val="dk1"/>
              </a:solidFill>
              <a:highlight>
                <a:srgbClr val="FFFFFF"/>
              </a:highlight>
              <a:latin typeface="Arial"/>
              <a:ea typeface="Arial"/>
              <a:cs typeface="Arial"/>
              <a:sym typeface="Arial"/>
            </a:endParaRPr>
          </a:p>
          <a:p>
            <a:pPr indent="457200" lvl="0" marL="0" marR="0" rtl="0" algn="l">
              <a:lnSpc>
                <a:spcPct val="100000"/>
              </a:lnSpc>
              <a:spcBef>
                <a:spcPts val="0"/>
              </a:spcBef>
              <a:spcAft>
                <a:spcPts val="0"/>
              </a:spcAft>
              <a:buClr>
                <a:srgbClr val="000000"/>
              </a:buClr>
              <a:buSzPts val="1340"/>
              <a:buFont typeface="Arial"/>
              <a:buNone/>
            </a:pPr>
            <a:r>
              <a:rPr b="0" i="0" lang="pt-BR" sz="1340" u="none" cap="none" strike="noStrike">
                <a:solidFill>
                  <a:srgbClr val="A52A2A"/>
                </a:solidFill>
                <a:highlight>
                  <a:srgbClr val="FFFFFF"/>
                </a:highlight>
                <a:latin typeface="Arial"/>
                <a:ea typeface="Arial"/>
                <a:cs typeface="Arial"/>
                <a:sym typeface="Arial"/>
              </a:rPr>
              <a:t>h1 </a:t>
            </a:r>
            <a:r>
              <a:rPr b="0" i="0" lang="pt-BR" sz="1340" u="none" cap="none" strike="noStrike">
                <a:solidFill>
                  <a:schemeClr val="dk1"/>
                </a:solidFill>
                <a:highlight>
                  <a:srgbClr val="FFFFFF"/>
                </a:highlight>
                <a:latin typeface="Arial"/>
                <a:ea typeface="Arial"/>
                <a:cs typeface="Arial"/>
                <a:sym typeface="Arial"/>
              </a:rPr>
              <a:t>{</a:t>
            </a:r>
            <a:endParaRPr b="0" i="0" sz="1340" u="none" cap="none" strike="noStrike">
              <a:solidFill>
                <a:schemeClr val="dk1"/>
              </a:solidFill>
              <a:highlight>
                <a:srgbClr val="FFFFFF"/>
              </a:highlight>
              <a:latin typeface="Arial"/>
              <a:ea typeface="Arial"/>
              <a:cs typeface="Arial"/>
              <a:sym typeface="Arial"/>
            </a:endParaRPr>
          </a:p>
          <a:p>
            <a:pPr indent="457200" lvl="0" marL="0" marR="0" rtl="0" algn="l">
              <a:lnSpc>
                <a:spcPct val="100000"/>
              </a:lnSpc>
              <a:spcBef>
                <a:spcPts val="0"/>
              </a:spcBef>
              <a:spcAft>
                <a:spcPts val="0"/>
              </a:spcAft>
              <a:buClr>
                <a:srgbClr val="000000"/>
              </a:buClr>
              <a:buSzPts val="1340"/>
              <a:buFont typeface="Arial"/>
              <a:buNone/>
            </a:pPr>
            <a:r>
              <a:rPr b="0" i="0" lang="pt-BR" sz="1340" u="none" cap="none" strike="noStrike">
                <a:solidFill>
                  <a:srgbClr val="FF0000"/>
                </a:solidFill>
                <a:highlight>
                  <a:srgbClr val="FFFFFF"/>
                </a:highlight>
                <a:latin typeface="Arial"/>
                <a:ea typeface="Arial"/>
                <a:cs typeface="Arial"/>
                <a:sym typeface="Arial"/>
              </a:rPr>
              <a:t>  color</a:t>
            </a:r>
            <a:r>
              <a:rPr b="0" i="0" lang="pt-BR" sz="1340" u="none" cap="none" strike="noStrike">
                <a:solidFill>
                  <a:schemeClr val="dk1"/>
                </a:solidFill>
                <a:highlight>
                  <a:srgbClr val="FFFFFF"/>
                </a:highlight>
                <a:latin typeface="Arial"/>
                <a:ea typeface="Arial"/>
                <a:cs typeface="Arial"/>
                <a:sym typeface="Arial"/>
              </a:rPr>
              <a:t>:</a:t>
            </a:r>
            <a:r>
              <a:rPr b="0" i="0" lang="pt-BR" sz="1340" u="none" cap="none" strike="noStrike">
                <a:solidFill>
                  <a:srgbClr val="0000CD"/>
                </a:solidFill>
                <a:highlight>
                  <a:srgbClr val="FFFFFF"/>
                </a:highlight>
                <a:latin typeface="Arial"/>
                <a:ea typeface="Arial"/>
                <a:cs typeface="Arial"/>
                <a:sym typeface="Arial"/>
              </a:rPr>
              <a:t> blue</a:t>
            </a:r>
            <a:r>
              <a:rPr b="0" i="0" lang="pt-BR" sz="1340" u="none" cap="none" strike="noStrike">
                <a:solidFill>
                  <a:schemeClr val="dk1"/>
                </a:solidFill>
                <a:highlight>
                  <a:srgbClr val="FFFFFF"/>
                </a:highlight>
                <a:latin typeface="Arial"/>
                <a:ea typeface="Arial"/>
                <a:cs typeface="Arial"/>
                <a:sym typeface="Arial"/>
              </a:rPr>
              <a:t>;</a:t>
            </a:r>
            <a:endParaRPr b="0" i="0" sz="1340" u="none" cap="none" strike="noStrike">
              <a:solidFill>
                <a:schemeClr val="dk1"/>
              </a:solidFill>
              <a:highlight>
                <a:srgbClr val="FFFFFF"/>
              </a:highlight>
              <a:latin typeface="Arial"/>
              <a:ea typeface="Arial"/>
              <a:cs typeface="Arial"/>
              <a:sym typeface="Arial"/>
            </a:endParaRPr>
          </a:p>
          <a:p>
            <a:pPr indent="457200" lvl="0" marL="0" marR="0" rtl="0" algn="l">
              <a:lnSpc>
                <a:spcPct val="100000"/>
              </a:lnSpc>
              <a:spcBef>
                <a:spcPts val="0"/>
              </a:spcBef>
              <a:spcAft>
                <a:spcPts val="0"/>
              </a:spcAft>
              <a:buClr>
                <a:srgbClr val="000000"/>
              </a:buClr>
              <a:buSzPts val="1340"/>
              <a:buFont typeface="Arial"/>
              <a:buNone/>
            </a:pPr>
            <a:r>
              <a:rPr b="0" i="0" lang="pt-BR" sz="1340" u="none" cap="none" strike="noStrike">
                <a:solidFill>
                  <a:schemeClr val="dk1"/>
                </a:solidFill>
                <a:highlight>
                  <a:srgbClr val="FFFFFF"/>
                </a:highlight>
                <a:latin typeface="Arial"/>
                <a:ea typeface="Arial"/>
                <a:cs typeface="Arial"/>
                <a:sym typeface="Arial"/>
              </a:rPr>
              <a:t>}</a:t>
            </a:r>
            <a:endParaRPr b="0" i="0" sz="1340" u="none" cap="none" strike="noStrike">
              <a:solidFill>
                <a:schemeClr val="dk1"/>
              </a:solidFill>
              <a:highlight>
                <a:srgbClr val="FFFFFF"/>
              </a:highlight>
              <a:latin typeface="Arial"/>
              <a:ea typeface="Arial"/>
              <a:cs typeface="Arial"/>
              <a:sym typeface="Arial"/>
            </a:endParaRPr>
          </a:p>
          <a:p>
            <a:pPr indent="457200" lvl="0" marL="0" marR="0" rtl="0" algn="l">
              <a:lnSpc>
                <a:spcPct val="100000"/>
              </a:lnSpc>
              <a:spcBef>
                <a:spcPts val="0"/>
              </a:spcBef>
              <a:spcAft>
                <a:spcPts val="0"/>
              </a:spcAft>
              <a:buClr>
                <a:srgbClr val="000000"/>
              </a:buClr>
              <a:buSzPts val="1340"/>
              <a:buFont typeface="Arial"/>
              <a:buNone/>
            </a:pPr>
            <a:r>
              <a:rPr b="0" i="0" lang="pt-BR" sz="1340" u="none" cap="none" strike="noStrike">
                <a:solidFill>
                  <a:srgbClr val="A52A2A"/>
                </a:solidFill>
                <a:highlight>
                  <a:srgbClr val="FFFFFF"/>
                </a:highlight>
                <a:latin typeface="Arial"/>
                <a:ea typeface="Arial"/>
                <a:cs typeface="Arial"/>
                <a:sym typeface="Arial"/>
              </a:rPr>
              <a:t>p </a:t>
            </a:r>
            <a:r>
              <a:rPr b="0" i="0" lang="pt-BR" sz="1340" u="none" cap="none" strike="noStrike">
                <a:solidFill>
                  <a:schemeClr val="dk1"/>
                </a:solidFill>
                <a:highlight>
                  <a:srgbClr val="FFFFFF"/>
                </a:highlight>
                <a:latin typeface="Arial"/>
                <a:ea typeface="Arial"/>
                <a:cs typeface="Arial"/>
                <a:sym typeface="Arial"/>
              </a:rPr>
              <a:t>{</a:t>
            </a:r>
            <a:endParaRPr b="0" i="0" sz="1340" u="none" cap="none" strike="noStrike">
              <a:solidFill>
                <a:schemeClr val="dk1"/>
              </a:solidFill>
              <a:highlight>
                <a:srgbClr val="FFFFFF"/>
              </a:highlight>
              <a:latin typeface="Arial"/>
              <a:ea typeface="Arial"/>
              <a:cs typeface="Arial"/>
              <a:sym typeface="Arial"/>
            </a:endParaRPr>
          </a:p>
          <a:p>
            <a:pPr indent="457200" lvl="0" marL="0" marR="0" rtl="0" algn="l">
              <a:lnSpc>
                <a:spcPct val="100000"/>
              </a:lnSpc>
              <a:spcBef>
                <a:spcPts val="0"/>
              </a:spcBef>
              <a:spcAft>
                <a:spcPts val="0"/>
              </a:spcAft>
              <a:buClr>
                <a:srgbClr val="000000"/>
              </a:buClr>
              <a:buSzPts val="1340"/>
              <a:buFont typeface="Arial"/>
              <a:buNone/>
            </a:pPr>
            <a:r>
              <a:rPr b="0" i="0" lang="pt-BR" sz="1340" u="none" cap="none" strike="noStrike">
                <a:solidFill>
                  <a:srgbClr val="FF0000"/>
                </a:solidFill>
                <a:highlight>
                  <a:srgbClr val="FFFFFF"/>
                </a:highlight>
                <a:latin typeface="Arial"/>
                <a:ea typeface="Arial"/>
                <a:cs typeface="Arial"/>
                <a:sym typeface="Arial"/>
              </a:rPr>
              <a:t>  color</a:t>
            </a:r>
            <a:r>
              <a:rPr b="0" i="0" lang="pt-BR" sz="1340" u="none" cap="none" strike="noStrike">
                <a:solidFill>
                  <a:schemeClr val="dk1"/>
                </a:solidFill>
                <a:highlight>
                  <a:srgbClr val="FFFFFF"/>
                </a:highlight>
                <a:latin typeface="Arial"/>
                <a:ea typeface="Arial"/>
                <a:cs typeface="Arial"/>
                <a:sym typeface="Arial"/>
              </a:rPr>
              <a:t>:</a:t>
            </a:r>
            <a:r>
              <a:rPr b="0" i="0" lang="pt-BR" sz="1340" u="none" cap="none" strike="noStrike">
                <a:solidFill>
                  <a:srgbClr val="0000CD"/>
                </a:solidFill>
                <a:highlight>
                  <a:srgbClr val="FFFFFF"/>
                </a:highlight>
                <a:latin typeface="Arial"/>
                <a:ea typeface="Arial"/>
                <a:cs typeface="Arial"/>
                <a:sym typeface="Arial"/>
              </a:rPr>
              <a:t> red</a:t>
            </a:r>
            <a:r>
              <a:rPr b="0" i="0" lang="pt-BR" sz="1340" u="none" cap="none" strike="noStrike">
                <a:solidFill>
                  <a:schemeClr val="dk1"/>
                </a:solidFill>
                <a:highlight>
                  <a:srgbClr val="FFFFFF"/>
                </a:highlight>
                <a:latin typeface="Arial"/>
                <a:ea typeface="Arial"/>
                <a:cs typeface="Arial"/>
                <a:sym typeface="Arial"/>
              </a:rPr>
              <a:t>;</a:t>
            </a:r>
            <a:endParaRPr b="0" i="0" sz="1340" u="none" cap="none" strike="noStrike">
              <a:solidFill>
                <a:schemeClr val="dk1"/>
              </a:solidFill>
              <a:highlight>
                <a:srgbClr val="FFFFFF"/>
              </a:highlight>
              <a:latin typeface="Arial"/>
              <a:ea typeface="Arial"/>
              <a:cs typeface="Arial"/>
              <a:sym typeface="Arial"/>
            </a:endParaRPr>
          </a:p>
          <a:p>
            <a:pPr indent="457200" lvl="0" marL="0" marR="0" rtl="0" algn="l">
              <a:lnSpc>
                <a:spcPct val="100000"/>
              </a:lnSpc>
              <a:spcBef>
                <a:spcPts val="0"/>
              </a:spcBef>
              <a:spcAft>
                <a:spcPts val="0"/>
              </a:spcAft>
              <a:buClr>
                <a:srgbClr val="000000"/>
              </a:buClr>
              <a:buSzPts val="1340"/>
              <a:buFont typeface="Arial"/>
              <a:buNone/>
            </a:pPr>
            <a:r>
              <a:rPr b="0" i="0" lang="pt-BR" sz="1340" u="none" cap="none" strike="noStrike">
                <a:solidFill>
                  <a:schemeClr val="dk1"/>
                </a:solidFill>
                <a:highlight>
                  <a:srgbClr val="FFFFFF"/>
                </a:highlight>
                <a:latin typeface="Arial"/>
                <a:ea typeface="Arial"/>
                <a:cs typeface="Arial"/>
                <a:sym typeface="Arial"/>
              </a:rPr>
              <a:t>}</a:t>
            </a:r>
            <a:endParaRPr b="0" i="0" sz="1590" u="none" cap="none" strike="noStrike">
              <a:solidFill>
                <a:srgbClr val="0000CD"/>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Arquitetura de uma aplicação WEB</a:t>
            </a:r>
            <a:endParaRPr/>
          </a:p>
        </p:txBody>
      </p:sp>
      <p:sp>
        <p:nvSpPr>
          <p:cNvPr id="92" name="Google Shape;92;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pt-BR"/>
              <a:t>Frontend X Backend</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t/>
            </a:r>
            <a:endParaRPr/>
          </a:p>
        </p:txBody>
      </p:sp>
      <p:sp>
        <p:nvSpPr>
          <p:cNvPr id="93" name="Google Shape;93;p18"/>
          <p:cNvSpPr/>
          <p:nvPr/>
        </p:nvSpPr>
        <p:spPr>
          <a:xfrm>
            <a:off x="2194888" y="2185100"/>
            <a:ext cx="1484400" cy="9768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8"/>
          <p:cNvSpPr/>
          <p:nvPr/>
        </p:nvSpPr>
        <p:spPr>
          <a:xfrm>
            <a:off x="7098850" y="2098250"/>
            <a:ext cx="1233600" cy="1150500"/>
          </a:xfrm>
          <a:prstGeom prst="can">
            <a:avLst>
              <a:gd fmla="val 25000"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8"/>
          <p:cNvSpPr/>
          <p:nvPr/>
        </p:nvSpPr>
        <p:spPr>
          <a:xfrm>
            <a:off x="3920550" y="2380400"/>
            <a:ext cx="443100" cy="210600"/>
          </a:xfrm>
          <a:prstGeom prst="rightArrow">
            <a:avLst>
              <a:gd fmla="val 50000" name="adj1"/>
              <a:gd fmla="val 50000" name="adj2"/>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8"/>
          <p:cNvSpPr/>
          <p:nvPr/>
        </p:nvSpPr>
        <p:spPr>
          <a:xfrm>
            <a:off x="6330550" y="2374213"/>
            <a:ext cx="443100" cy="210600"/>
          </a:xfrm>
          <a:prstGeom prst="rightArrow">
            <a:avLst>
              <a:gd fmla="val 50000" name="adj1"/>
              <a:gd fmla="val 50000" name="adj2"/>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7" name="Google Shape;97;p18"/>
          <p:cNvPicPr preferRelativeResize="0"/>
          <p:nvPr/>
        </p:nvPicPr>
        <p:blipFill rotWithShape="1">
          <a:blip r:embed="rId3">
            <a:alphaModFix/>
          </a:blip>
          <a:srcRect b="0" l="0" r="0" t="0"/>
          <a:stretch/>
        </p:blipFill>
        <p:spPr>
          <a:xfrm>
            <a:off x="707224" y="2387149"/>
            <a:ext cx="594965" cy="572701"/>
          </a:xfrm>
          <a:prstGeom prst="rect">
            <a:avLst/>
          </a:prstGeom>
          <a:noFill/>
          <a:ln>
            <a:noFill/>
          </a:ln>
        </p:spPr>
      </p:pic>
      <p:sp>
        <p:nvSpPr>
          <p:cNvPr id="98" name="Google Shape;98;p18"/>
          <p:cNvSpPr/>
          <p:nvPr/>
        </p:nvSpPr>
        <p:spPr>
          <a:xfrm>
            <a:off x="1526988" y="2380400"/>
            <a:ext cx="443100" cy="210600"/>
          </a:xfrm>
          <a:prstGeom prst="rightArrow">
            <a:avLst>
              <a:gd fmla="val 50000" name="adj1"/>
              <a:gd fmla="val 50000" name="adj2"/>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8"/>
          <p:cNvSpPr/>
          <p:nvPr/>
        </p:nvSpPr>
        <p:spPr>
          <a:xfrm>
            <a:off x="4604888" y="2185100"/>
            <a:ext cx="1484400" cy="976800"/>
          </a:xfrm>
          <a:prstGeom prst="roundRect">
            <a:avLst>
              <a:gd fmla="val 16667"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8"/>
          <p:cNvSpPr txBox="1"/>
          <p:nvPr/>
        </p:nvSpPr>
        <p:spPr>
          <a:xfrm>
            <a:off x="596400" y="3351500"/>
            <a:ext cx="816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Usuário</a:t>
            </a:r>
            <a:endParaRPr b="0" i="0" sz="1400" u="none" cap="none" strike="noStrike">
              <a:solidFill>
                <a:srgbClr val="000000"/>
              </a:solidFill>
              <a:latin typeface="Arial"/>
              <a:ea typeface="Arial"/>
              <a:cs typeface="Arial"/>
              <a:sym typeface="Arial"/>
            </a:endParaRPr>
          </a:p>
        </p:txBody>
      </p:sp>
      <p:sp>
        <p:nvSpPr>
          <p:cNvPr id="101" name="Google Shape;101;p18"/>
          <p:cNvSpPr txBox="1"/>
          <p:nvPr/>
        </p:nvSpPr>
        <p:spPr>
          <a:xfrm>
            <a:off x="2470400" y="2483150"/>
            <a:ext cx="966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Frontend</a:t>
            </a:r>
            <a:endParaRPr b="0" i="0" sz="1400" u="none" cap="none" strike="noStrike">
              <a:solidFill>
                <a:srgbClr val="000000"/>
              </a:solidFill>
              <a:latin typeface="Arial"/>
              <a:ea typeface="Arial"/>
              <a:cs typeface="Arial"/>
              <a:sym typeface="Arial"/>
            </a:endParaRPr>
          </a:p>
        </p:txBody>
      </p:sp>
      <p:sp>
        <p:nvSpPr>
          <p:cNvPr id="102" name="Google Shape;102;p18"/>
          <p:cNvSpPr txBox="1"/>
          <p:nvPr/>
        </p:nvSpPr>
        <p:spPr>
          <a:xfrm>
            <a:off x="4604900" y="2473400"/>
            <a:ext cx="14844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Backend / API</a:t>
            </a:r>
            <a:endParaRPr b="0" i="0" sz="1400" u="none" cap="none" strike="noStrike">
              <a:solidFill>
                <a:srgbClr val="000000"/>
              </a:solidFill>
              <a:latin typeface="Arial"/>
              <a:ea typeface="Arial"/>
              <a:cs typeface="Arial"/>
              <a:sym typeface="Arial"/>
            </a:endParaRPr>
          </a:p>
        </p:txBody>
      </p:sp>
      <p:sp>
        <p:nvSpPr>
          <p:cNvPr id="103" name="Google Shape;103;p18"/>
          <p:cNvSpPr txBox="1"/>
          <p:nvPr/>
        </p:nvSpPr>
        <p:spPr>
          <a:xfrm>
            <a:off x="7257500" y="2483150"/>
            <a:ext cx="9663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Banco de Dados</a:t>
            </a:r>
            <a:endParaRPr b="0" i="0" sz="1400" u="none" cap="none" strike="noStrike">
              <a:solidFill>
                <a:srgbClr val="000000"/>
              </a:solidFill>
              <a:latin typeface="Arial"/>
              <a:ea typeface="Arial"/>
              <a:cs typeface="Arial"/>
              <a:sym typeface="Arial"/>
            </a:endParaRPr>
          </a:p>
        </p:txBody>
      </p:sp>
      <p:sp>
        <p:nvSpPr>
          <p:cNvPr id="104" name="Google Shape;104;p18"/>
          <p:cNvSpPr txBox="1"/>
          <p:nvPr/>
        </p:nvSpPr>
        <p:spPr>
          <a:xfrm>
            <a:off x="2407900" y="3351500"/>
            <a:ext cx="1058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Client-side</a:t>
            </a:r>
            <a:endParaRPr b="0" i="0" sz="1400" u="none" cap="none" strike="noStrike">
              <a:solidFill>
                <a:srgbClr val="000000"/>
              </a:solidFill>
              <a:latin typeface="Arial"/>
              <a:ea typeface="Arial"/>
              <a:cs typeface="Arial"/>
              <a:sym typeface="Arial"/>
            </a:endParaRPr>
          </a:p>
        </p:txBody>
      </p:sp>
      <p:sp>
        <p:nvSpPr>
          <p:cNvPr id="105" name="Google Shape;105;p18"/>
          <p:cNvSpPr txBox="1"/>
          <p:nvPr/>
        </p:nvSpPr>
        <p:spPr>
          <a:xfrm>
            <a:off x="4762850" y="3351500"/>
            <a:ext cx="1168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Server-side</a:t>
            </a:r>
            <a:endParaRPr b="0" i="0" sz="1400" u="none" cap="none" strike="noStrike">
              <a:solidFill>
                <a:srgbClr val="000000"/>
              </a:solidFill>
              <a:latin typeface="Arial"/>
              <a:ea typeface="Arial"/>
              <a:cs typeface="Arial"/>
              <a:sym typeface="Arial"/>
            </a:endParaRPr>
          </a:p>
        </p:txBody>
      </p:sp>
      <p:sp>
        <p:nvSpPr>
          <p:cNvPr id="106" name="Google Shape;106;p18"/>
          <p:cNvSpPr/>
          <p:nvPr/>
        </p:nvSpPr>
        <p:spPr>
          <a:xfrm>
            <a:off x="3794750" y="1487713"/>
            <a:ext cx="1058400" cy="515700"/>
          </a:xfrm>
          <a:prstGeom prst="wedgeRectCallout">
            <a:avLst>
              <a:gd fmla="val -19761" name="adj1"/>
              <a:gd fmla="val 87328"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Json/XML</a:t>
            </a:r>
            <a:endParaRPr b="0" i="0" sz="1400" u="none" cap="none" strike="noStrike">
              <a:solidFill>
                <a:srgbClr val="000000"/>
              </a:solidFill>
              <a:latin typeface="Arial"/>
              <a:ea typeface="Arial"/>
              <a:cs typeface="Arial"/>
              <a:sym typeface="Arial"/>
            </a:endParaRPr>
          </a:p>
        </p:txBody>
      </p:sp>
      <p:sp>
        <p:nvSpPr>
          <p:cNvPr id="107" name="Google Shape;107;p18"/>
          <p:cNvSpPr/>
          <p:nvPr/>
        </p:nvSpPr>
        <p:spPr>
          <a:xfrm>
            <a:off x="1177475" y="3953675"/>
            <a:ext cx="1233600" cy="780900"/>
          </a:xfrm>
          <a:prstGeom prst="wedgeRectCallout">
            <a:avLst>
              <a:gd fmla="val 30372" name="adj1"/>
              <a:gd fmla="val -81742"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HTML, CSS, Javascript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(Browser)</a:t>
            </a:r>
            <a:endParaRPr b="0" i="0" sz="1400" u="none" cap="none" strike="noStrike">
              <a:solidFill>
                <a:srgbClr val="000000"/>
              </a:solidFill>
              <a:latin typeface="Arial"/>
              <a:ea typeface="Arial"/>
              <a:cs typeface="Arial"/>
              <a:sym typeface="Arial"/>
            </a:endParaRPr>
          </a:p>
        </p:txBody>
      </p:sp>
      <p:sp>
        <p:nvSpPr>
          <p:cNvPr id="108" name="Google Shape;108;p18"/>
          <p:cNvSpPr/>
          <p:nvPr/>
        </p:nvSpPr>
        <p:spPr>
          <a:xfrm>
            <a:off x="5914575" y="3941300"/>
            <a:ext cx="1233600" cy="780900"/>
          </a:xfrm>
          <a:prstGeom prst="wedgeRectCallout">
            <a:avLst>
              <a:gd fmla="val -30121" name="adj1"/>
              <a:gd fmla="val -83333"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JAVA, C#, Python, PHP</a:t>
            </a:r>
            <a:endParaRPr b="0" i="0" sz="1400" u="none" cap="none" strike="noStrike">
              <a:solidFill>
                <a:srgbClr val="000000"/>
              </a:solidFill>
              <a:latin typeface="Arial"/>
              <a:ea typeface="Arial"/>
              <a:cs typeface="Arial"/>
              <a:sym typeface="Arial"/>
            </a:endParaRPr>
          </a:p>
        </p:txBody>
      </p:sp>
      <p:sp>
        <p:nvSpPr>
          <p:cNvPr id="109" name="Google Shape;109;p18"/>
          <p:cNvSpPr/>
          <p:nvPr/>
        </p:nvSpPr>
        <p:spPr>
          <a:xfrm>
            <a:off x="6330550" y="2813425"/>
            <a:ext cx="443100" cy="210600"/>
          </a:xfrm>
          <a:prstGeom prst="leftArrow">
            <a:avLst>
              <a:gd fmla="val 50000" name="adj1"/>
              <a:gd fmla="val 50000" name="adj2"/>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8"/>
          <p:cNvSpPr/>
          <p:nvPr/>
        </p:nvSpPr>
        <p:spPr>
          <a:xfrm>
            <a:off x="3920550" y="2813425"/>
            <a:ext cx="443100" cy="210600"/>
          </a:xfrm>
          <a:prstGeom prst="leftArrow">
            <a:avLst>
              <a:gd fmla="val 50000" name="adj1"/>
              <a:gd fmla="val 50000" name="adj2"/>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8"/>
          <p:cNvSpPr/>
          <p:nvPr/>
        </p:nvSpPr>
        <p:spPr>
          <a:xfrm>
            <a:off x="1543450" y="2813425"/>
            <a:ext cx="443100" cy="210600"/>
          </a:xfrm>
          <a:prstGeom prst="leftArrow">
            <a:avLst>
              <a:gd fmla="val 50000" name="adj1"/>
              <a:gd fmla="val 50000" name="adj2"/>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7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CSS - Manipulando Fontes</a:t>
            </a:r>
            <a:endParaRPr/>
          </a:p>
        </p:txBody>
      </p:sp>
      <p:sp>
        <p:nvSpPr>
          <p:cNvPr id="461" name="Google Shape;461;p7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252525"/>
              </a:buClr>
              <a:buSzPts val="1800"/>
              <a:buChar char="●"/>
            </a:pPr>
            <a:r>
              <a:rPr lang="pt-BR">
                <a:solidFill>
                  <a:srgbClr val="252525"/>
                </a:solidFill>
              </a:rPr>
              <a:t>Da mesma forma que alteramos cores, também podemos alterar o texto. Definimos fontes com o uso da propriedade </a:t>
            </a:r>
            <a:r>
              <a:rPr b="1" lang="pt-BR">
                <a:solidFill>
                  <a:srgbClr val="252525"/>
                </a:solidFill>
              </a:rPr>
              <a:t>font-family.</a:t>
            </a:r>
            <a:endParaRPr b="1">
              <a:solidFill>
                <a:srgbClr val="252525"/>
              </a:solidFill>
            </a:endParaRPr>
          </a:p>
          <a:p>
            <a:pPr indent="-342900" lvl="0" marL="457200" rtl="0" algn="l">
              <a:lnSpc>
                <a:spcPct val="115000"/>
              </a:lnSpc>
              <a:spcBef>
                <a:spcPts val="0"/>
              </a:spcBef>
              <a:spcAft>
                <a:spcPts val="0"/>
              </a:spcAft>
              <a:buClr>
                <a:srgbClr val="252525"/>
              </a:buClr>
              <a:buSzPts val="1800"/>
              <a:buChar char="●"/>
            </a:pPr>
            <a:r>
              <a:rPr lang="pt-BR">
                <a:solidFill>
                  <a:srgbClr val="252525"/>
                </a:solidFill>
              </a:rPr>
              <a:t>Por padrão, o navegadores mais conhecidos exibem texto em um tipo que conhecemos como “</a:t>
            </a:r>
            <a:r>
              <a:rPr b="1" lang="pt-BR">
                <a:solidFill>
                  <a:srgbClr val="252525"/>
                </a:solidFill>
              </a:rPr>
              <a:t>serif”</a:t>
            </a:r>
            <a:r>
              <a:rPr lang="pt-BR">
                <a:solidFill>
                  <a:srgbClr val="252525"/>
                </a:solidFill>
              </a:rPr>
              <a:t>. Elas são chamadas de </a:t>
            </a:r>
            <a:r>
              <a:rPr b="1" lang="pt-BR" sz="2000">
                <a:solidFill>
                  <a:srgbClr val="252525"/>
                </a:solidFill>
                <a:latin typeface="Times New Roman"/>
                <a:ea typeface="Times New Roman"/>
                <a:cs typeface="Times New Roman"/>
                <a:sym typeface="Times New Roman"/>
              </a:rPr>
              <a:t>fontes serifadas</a:t>
            </a:r>
            <a:r>
              <a:rPr lang="pt-BR">
                <a:solidFill>
                  <a:srgbClr val="252525"/>
                </a:solidFill>
                <a:latin typeface="Times New Roman"/>
                <a:ea typeface="Times New Roman"/>
                <a:cs typeface="Times New Roman"/>
                <a:sym typeface="Times New Roman"/>
              </a:rPr>
              <a:t> </a:t>
            </a:r>
            <a:r>
              <a:rPr lang="pt-BR">
                <a:solidFill>
                  <a:srgbClr val="252525"/>
                </a:solidFill>
              </a:rPr>
              <a:t>pelos pequenos ornamentos em suas terminações.</a:t>
            </a:r>
            <a:endParaRPr>
              <a:solidFill>
                <a:srgbClr val="252525"/>
              </a:solidFill>
            </a:endParaRPr>
          </a:p>
          <a:p>
            <a:pPr indent="0" lvl="0" marL="457200" rtl="0" algn="l">
              <a:lnSpc>
                <a:spcPct val="115000"/>
              </a:lnSpc>
              <a:spcBef>
                <a:spcPts val="1600"/>
              </a:spcBef>
              <a:spcAft>
                <a:spcPts val="0"/>
              </a:spcAft>
              <a:buSzPts val="1800"/>
              <a:buNone/>
            </a:pPr>
            <a:r>
              <a:rPr lang="pt-BR">
                <a:solidFill>
                  <a:srgbClr val="252525"/>
                </a:solidFill>
                <a:latin typeface="Times New Roman"/>
                <a:ea typeface="Times New Roman"/>
                <a:cs typeface="Times New Roman"/>
                <a:sym typeface="Times New Roman"/>
              </a:rPr>
              <a:t>h1 {</a:t>
            </a:r>
            <a:endParaRPr>
              <a:solidFill>
                <a:srgbClr val="252525"/>
              </a:solidFill>
              <a:latin typeface="Times New Roman"/>
              <a:ea typeface="Times New Roman"/>
              <a:cs typeface="Times New Roman"/>
              <a:sym typeface="Times New Roman"/>
            </a:endParaRPr>
          </a:p>
          <a:p>
            <a:pPr indent="457200" lvl="0" marL="457200" rtl="0" algn="l">
              <a:lnSpc>
                <a:spcPct val="115000"/>
              </a:lnSpc>
              <a:spcBef>
                <a:spcPts val="1600"/>
              </a:spcBef>
              <a:spcAft>
                <a:spcPts val="0"/>
              </a:spcAft>
              <a:buSzPts val="1800"/>
              <a:buNone/>
            </a:pPr>
            <a:r>
              <a:rPr lang="pt-BR">
                <a:solidFill>
                  <a:srgbClr val="252525"/>
                </a:solidFill>
                <a:latin typeface="Times New Roman"/>
                <a:ea typeface="Times New Roman"/>
                <a:cs typeface="Times New Roman"/>
                <a:sym typeface="Times New Roman"/>
              </a:rPr>
              <a:t>font-family: serif;</a:t>
            </a:r>
            <a:endParaRPr>
              <a:solidFill>
                <a:srgbClr val="252525"/>
              </a:solidFill>
              <a:latin typeface="Times New Roman"/>
              <a:ea typeface="Times New Roman"/>
              <a:cs typeface="Times New Roman"/>
              <a:sym typeface="Times New Roman"/>
            </a:endParaRPr>
          </a:p>
          <a:p>
            <a:pPr indent="0" lvl="0" marL="457200" rtl="0" algn="l">
              <a:lnSpc>
                <a:spcPct val="115000"/>
              </a:lnSpc>
              <a:spcBef>
                <a:spcPts val="1600"/>
              </a:spcBef>
              <a:spcAft>
                <a:spcPts val="0"/>
              </a:spcAft>
              <a:buSzPts val="1800"/>
              <a:buNone/>
            </a:pPr>
            <a:r>
              <a:rPr lang="pt-BR">
                <a:solidFill>
                  <a:srgbClr val="252525"/>
                </a:solidFill>
                <a:latin typeface="Times New Roman"/>
                <a:ea typeface="Times New Roman"/>
                <a:cs typeface="Times New Roman"/>
                <a:sym typeface="Times New Roman"/>
              </a:rPr>
              <a:t>}</a:t>
            </a:r>
            <a:endParaRPr>
              <a:solidFill>
                <a:srgbClr val="252525"/>
              </a:solidFill>
            </a:endParaRPr>
          </a:p>
        </p:txBody>
      </p:sp>
      <p:sp>
        <p:nvSpPr>
          <p:cNvPr id="462" name="Google Shape;462;p72"/>
          <p:cNvSpPr txBox="1"/>
          <p:nvPr/>
        </p:nvSpPr>
        <p:spPr>
          <a:xfrm>
            <a:off x="5044350" y="3059275"/>
            <a:ext cx="3135600" cy="1509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0" i="0" lang="pt-BR" sz="1800" u="none" cap="none" strike="noStrike">
                <a:solidFill>
                  <a:srgbClr val="252525"/>
                </a:solidFill>
                <a:latin typeface="Arial"/>
                <a:ea typeface="Arial"/>
                <a:cs typeface="Arial"/>
                <a:sym typeface="Arial"/>
              </a:rPr>
              <a:t>h2 {</a:t>
            </a:r>
            <a:endParaRPr b="0" i="0" sz="1800" u="none" cap="none" strike="noStrike">
              <a:solidFill>
                <a:srgbClr val="252525"/>
              </a:solidFill>
              <a:latin typeface="Arial"/>
              <a:ea typeface="Arial"/>
              <a:cs typeface="Arial"/>
              <a:sym typeface="Arial"/>
            </a:endParaRPr>
          </a:p>
          <a:p>
            <a:pPr indent="457200" lvl="0" marL="0" marR="0" rtl="0" algn="l">
              <a:lnSpc>
                <a:spcPct val="115000"/>
              </a:lnSpc>
              <a:spcBef>
                <a:spcPts val="1600"/>
              </a:spcBef>
              <a:spcAft>
                <a:spcPts val="0"/>
              </a:spcAft>
              <a:buClr>
                <a:schemeClr val="dk1"/>
              </a:buClr>
              <a:buSzPts val="1100"/>
              <a:buFont typeface="Arial"/>
              <a:buNone/>
            </a:pPr>
            <a:r>
              <a:rPr b="0" i="0" lang="pt-BR" sz="1800" u="none" cap="none" strike="noStrike">
                <a:solidFill>
                  <a:srgbClr val="252525"/>
                </a:solidFill>
                <a:latin typeface="Arial"/>
                <a:ea typeface="Arial"/>
                <a:cs typeface="Arial"/>
                <a:sym typeface="Arial"/>
              </a:rPr>
              <a:t>font-family: sans-serif;</a:t>
            </a:r>
            <a:endParaRPr b="0" i="0" sz="1800" u="none" cap="none" strike="noStrike">
              <a:solidFill>
                <a:srgbClr val="252525"/>
              </a:solidFill>
              <a:latin typeface="Arial"/>
              <a:ea typeface="Arial"/>
              <a:cs typeface="Arial"/>
              <a:sym typeface="Arial"/>
            </a:endParaRPr>
          </a:p>
          <a:p>
            <a:pPr indent="0" lvl="0" marL="0" marR="0" rtl="0" algn="l">
              <a:lnSpc>
                <a:spcPct val="115000"/>
              </a:lnSpc>
              <a:spcBef>
                <a:spcPts val="1600"/>
              </a:spcBef>
              <a:spcAft>
                <a:spcPts val="1600"/>
              </a:spcAft>
              <a:buClr>
                <a:schemeClr val="dk1"/>
              </a:buClr>
              <a:buSzPts val="1100"/>
              <a:buFont typeface="Arial"/>
              <a:buNone/>
            </a:pPr>
            <a:r>
              <a:rPr b="0" i="0" lang="pt-BR" sz="1800" u="none" cap="none" strike="noStrike">
                <a:solidFill>
                  <a:srgbClr val="25252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Alinhamento e decoração de textos</a:t>
            </a:r>
            <a:endParaRPr/>
          </a:p>
        </p:txBody>
      </p:sp>
      <p:sp>
        <p:nvSpPr>
          <p:cNvPr id="468" name="Google Shape;468;p7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pt-BR" sz="1400"/>
              <a:t>Vamos conhecer algumas maneiras de alterarmos as disposições dos textos.</a:t>
            </a:r>
            <a:endParaRPr sz="1400"/>
          </a:p>
          <a:p>
            <a:pPr indent="-317500" lvl="0" marL="457200" rtl="0" algn="l">
              <a:lnSpc>
                <a:spcPct val="115000"/>
              </a:lnSpc>
              <a:spcBef>
                <a:spcPts val="0"/>
              </a:spcBef>
              <a:spcAft>
                <a:spcPts val="0"/>
              </a:spcAft>
              <a:buSzPts val="1400"/>
              <a:buChar char="●"/>
            </a:pPr>
            <a:r>
              <a:rPr lang="pt-BR" sz="1400"/>
              <a:t>A propriedade mais simples, é a responsável pelo alinhamento do text, a </a:t>
            </a:r>
            <a:r>
              <a:rPr b="1" lang="pt-BR" sz="1400"/>
              <a:t>text-align.</a:t>
            </a:r>
            <a:endParaRPr b="1" sz="1400"/>
          </a:p>
          <a:p>
            <a:pPr indent="0" lvl="0" marL="0" rtl="0" algn="l">
              <a:lnSpc>
                <a:spcPct val="115000"/>
              </a:lnSpc>
              <a:spcBef>
                <a:spcPts val="0"/>
              </a:spcBef>
              <a:spcAft>
                <a:spcPts val="0"/>
              </a:spcAft>
              <a:buClr>
                <a:schemeClr val="dk1"/>
              </a:buClr>
              <a:buSzPts val="1800"/>
              <a:buFont typeface="Arial"/>
              <a:buNone/>
            </a:pPr>
            <a:r>
              <a:t/>
            </a:r>
            <a:endParaRPr b="1" sz="1400"/>
          </a:p>
          <a:p>
            <a:pPr indent="0" lvl="0" marL="0" rtl="0" algn="l">
              <a:lnSpc>
                <a:spcPct val="115000"/>
              </a:lnSpc>
              <a:spcBef>
                <a:spcPts val="0"/>
              </a:spcBef>
              <a:spcAft>
                <a:spcPts val="0"/>
              </a:spcAft>
              <a:buClr>
                <a:schemeClr val="dk1"/>
              </a:buClr>
              <a:buSzPts val="1100"/>
              <a:buFont typeface="Arial"/>
              <a:buNone/>
            </a:pPr>
            <a:r>
              <a:rPr b="1" lang="pt-BR" sz="1400">
                <a:solidFill>
                  <a:srgbClr val="FF0000"/>
                </a:solidFill>
              </a:rPr>
              <a:t>p </a:t>
            </a:r>
            <a:r>
              <a:rPr b="1" lang="pt-BR" sz="1400"/>
              <a:t>{</a:t>
            </a:r>
            <a:endParaRPr b="1" sz="1400"/>
          </a:p>
          <a:p>
            <a:pPr indent="457200" lvl="0" marL="0" rtl="0" algn="l">
              <a:lnSpc>
                <a:spcPct val="115000"/>
              </a:lnSpc>
              <a:spcBef>
                <a:spcPts val="0"/>
              </a:spcBef>
              <a:spcAft>
                <a:spcPts val="0"/>
              </a:spcAft>
              <a:buClr>
                <a:schemeClr val="dk1"/>
              </a:buClr>
              <a:buSzPts val="1100"/>
              <a:buFont typeface="Arial"/>
              <a:buNone/>
            </a:pPr>
            <a:r>
              <a:rPr b="1" lang="pt-BR" sz="1400">
                <a:solidFill>
                  <a:srgbClr val="FF0000"/>
                </a:solidFill>
              </a:rPr>
              <a:t>text-align: right</a:t>
            </a:r>
            <a:r>
              <a:rPr b="1" lang="pt-BR" sz="1400"/>
              <a:t>;</a:t>
            </a:r>
            <a:endParaRPr b="1" sz="1400"/>
          </a:p>
          <a:p>
            <a:pPr indent="0" lvl="0" marL="0" rtl="0" algn="l">
              <a:lnSpc>
                <a:spcPct val="115000"/>
              </a:lnSpc>
              <a:spcBef>
                <a:spcPts val="0"/>
              </a:spcBef>
              <a:spcAft>
                <a:spcPts val="0"/>
              </a:spcAft>
              <a:buClr>
                <a:schemeClr val="dk1"/>
              </a:buClr>
              <a:buSzPts val="1800"/>
              <a:buFont typeface="Arial"/>
              <a:buNone/>
            </a:pPr>
            <a:r>
              <a:rPr b="1" lang="pt-BR" sz="1400"/>
              <a:t>}</a:t>
            </a:r>
            <a:endParaRPr b="1" sz="1400"/>
          </a:p>
          <a:p>
            <a:pPr indent="-317500" lvl="0" marL="457200" rtl="0" algn="l">
              <a:lnSpc>
                <a:spcPct val="115000"/>
              </a:lnSpc>
              <a:spcBef>
                <a:spcPts val="1000"/>
              </a:spcBef>
              <a:spcAft>
                <a:spcPts val="0"/>
              </a:spcAft>
              <a:buSzPts val="1400"/>
              <a:buChar char="●"/>
            </a:pPr>
            <a:r>
              <a:rPr lang="pt-BR" sz="1400"/>
              <a:t>É possível configurar também uma série de espaçamentos de texto com o CSS :</a:t>
            </a:r>
            <a:endParaRPr sz="1400"/>
          </a:p>
          <a:p>
            <a:pPr indent="0" lvl="0" marL="0" rtl="0" algn="l">
              <a:lnSpc>
                <a:spcPct val="115000"/>
              </a:lnSpc>
              <a:spcBef>
                <a:spcPts val="1000"/>
              </a:spcBef>
              <a:spcAft>
                <a:spcPts val="0"/>
              </a:spcAft>
              <a:buClr>
                <a:schemeClr val="dk1"/>
              </a:buClr>
              <a:buSzPts val="1800"/>
              <a:buFont typeface="Arial"/>
              <a:buNone/>
            </a:pPr>
            <a:r>
              <a:rPr b="1" lang="pt-BR" sz="1400">
                <a:solidFill>
                  <a:srgbClr val="FF0000"/>
                </a:solidFill>
              </a:rPr>
              <a:t>p</a:t>
            </a:r>
            <a:r>
              <a:rPr b="1" lang="pt-BR" sz="1400"/>
              <a:t> {</a:t>
            </a:r>
            <a:endParaRPr b="1" sz="1400"/>
          </a:p>
          <a:p>
            <a:pPr indent="457200" lvl="0" marL="0" rtl="0" algn="l">
              <a:lnSpc>
                <a:spcPct val="115000"/>
              </a:lnSpc>
              <a:spcBef>
                <a:spcPts val="0"/>
              </a:spcBef>
              <a:spcAft>
                <a:spcPts val="0"/>
              </a:spcAft>
              <a:buClr>
                <a:schemeClr val="dk1"/>
              </a:buClr>
              <a:buSzPts val="1800"/>
              <a:buFont typeface="Arial"/>
              <a:buNone/>
            </a:pPr>
            <a:r>
              <a:rPr b="1" lang="pt-BR" sz="1400">
                <a:solidFill>
                  <a:srgbClr val="FF0000"/>
                </a:solidFill>
              </a:rPr>
              <a:t>line-height:</a:t>
            </a:r>
            <a:r>
              <a:rPr b="1" lang="pt-BR" sz="1400"/>
              <a:t> 3px; /</a:t>
            </a:r>
            <a:r>
              <a:rPr b="1" lang="pt-BR" sz="1400">
                <a:solidFill>
                  <a:srgbClr val="6AA84F"/>
                </a:solidFill>
              </a:rPr>
              <a:t>* tamanho da altura de cada linha */</a:t>
            </a:r>
            <a:endParaRPr b="1" sz="1400">
              <a:solidFill>
                <a:srgbClr val="6AA84F"/>
              </a:solidFill>
            </a:endParaRPr>
          </a:p>
          <a:p>
            <a:pPr indent="457200" lvl="0" marL="0" rtl="0" algn="l">
              <a:lnSpc>
                <a:spcPct val="115000"/>
              </a:lnSpc>
              <a:spcBef>
                <a:spcPts val="0"/>
              </a:spcBef>
              <a:spcAft>
                <a:spcPts val="0"/>
              </a:spcAft>
              <a:buClr>
                <a:schemeClr val="dk1"/>
              </a:buClr>
              <a:buSzPts val="1800"/>
              <a:buFont typeface="Arial"/>
              <a:buNone/>
            </a:pPr>
            <a:r>
              <a:rPr b="1" lang="pt-BR" sz="1400">
                <a:solidFill>
                  <a:srgbClr val="FF0000"/>
                </a:solidFill>
              </a:rPr>
              <a:t>letter-spacing:</a:t>
            </a:r>
            <a:r>
              <a:rPr b="1" lang="pt-BR" sz="1400"/>
              <a:t> 3px; </a:t>
            </a:r>
            <a:r>
              <a:rPr b="1" lang="pt-BR" sz="1400">
                <a:solidFill>
                  <a:srgbClr val="6AA84F"/>
                </a:solidFill>
              </a:rPr>
              <a:t>/* tamanho do espaço entre cada letra */</a:t>
            </a:r>
            <a:endParaRPr b="1" sz="1400">
              <a:solidFill>
                <a:srgbClr val="6AA84F"/>
              </a:solidFill>
            </a:endParaRPr>
          </a:p>
          <a:p>
            <a:pPr indent="457200" lvl="0" marL="0" rtl="0" algn="l">
              <a:lnSpc>
                <a:spcPct val="115000"/>
              </a:lnSpc>
              <a:spcBef>
                <a:spcPts val="0"/>
              </a:spcBef>
              <a:spcAft>
                <a:spcPts val="0"/>
              </a:spcAft>
              <a:buClr>
                <a:schemeClr val="dk1"/>
              </a:buClr>
              <a:buSzPts val="1800"/>
              <a:buFont typeface="Arial"/>
              <a:buNone/>
            </a:pPr>
            <a:r>
              <a:rPr b="1" lang="pt-BR" sz="1400">
                <a:solidFill>
                  <a:srgbClr val="FF0000"/>
                </a:solidFill>
              </a:rPr>
              <a:t>word-spacing:</a:t>
            </a:r>
            <a:r>
              <a:rPr b="1" lang="pt-BR" sz="1400"/>
              <a:t> 5px; </a:t>
            </a:r>
            <a:r>
              <a:rPr b="1" lang="pt-BR" sz="1400">
                <a:solidFill>
                  <a:srgbClr val="6AA84F"/>
                </a:solidFill>
              </a:rPr>
              <a:t>/* tamanho do espaço entre cada palavra */</a:t>
            </a:r>
            <a:endParaRPr b="1" sz="1400">
              <a:solidFill>
                <a:srgbClr val="6AA84F"/>
              </a:solidFill>
            </a:endParaRPr>
          </a:p>
          <a:p>
            <a:pPr indent="457200" lvl="0" marL="0" rtl="0" algn="l">
              <a:lnSpc>
                <a:spcPct val="115000"/>
              </a:lnSpc>
              <a:spcBef>
                <a:spcPts val="0"/>
              </a:spcBef>
              <a:spcAft>
                <a:spcPts val="0"/>
              </a:spcAft>
              <a:buClr>
                <a:schemeClr val="dk1"/>
              </a:buClr>
              <a:buSzPts val="1800"/>
              <a:buFont typeface="Arial"/>
              <a:buNone/>
            </a:pPr>
            <a:r>
              <a:rPr b="1" lang="pt-BR" sz="1400">
                <a:solidFill>
                  <a:srgbClr val="FF0000"/>
                </a:solidFill>
              </a:rPr>
              <a:t>text-indent:</a:t>
            </a:r>
            <a:r>
              <a:rPr b="1" lang="pt-BR" sz="1400"/>
              <a:t> 30px; </a:t>
            </a:r>
            <a:r>
              <a:rPr b="1" lang="pt-BR" sz="1400">
                <a:solidFill>
                  <a:srgbClr val="6AA84F"/>
                </a:solidFill>
              </a:rPr>
              <a:t>/*tamanho da margem da primeira linha do texto*/</a:t>
            </a:r>
            <a:endParaRPr b="1" sz="1400">
              <a:solidFill>
                <a:srgbClr val="6AA84F"/>
              </a:solidFill>
            </a:endParaRPr>
          </a:p>
          <a:p>
            <a:pPr indent="0" lvl="0" marL="0" rtl="0" algn="l">
              <a:lnSpc>
                <a:spcPct val="115000"/>
              </a:lnSpc>
              <a:spcBef>
                <a:spcPts val="0"/>
              </a:spcBef>
              <a:spcAft>
                <a:spcPts val="0"/>
              </a:spcAft>
              <a:buClr>
                <a:schemeClr val="dk1"/>
              </a:buClr>
              <a:buSzPts val="1800"/>
              <a:buFont typeface="Arial"/>
              <a:buNone/>
            </a:pPr>
            <a:r>
              <a:rPr b="1" lang="pt-BR" sz="1400"/>
              <a:t>}</a:t>
            </a:r>
            <a:endParaRPr sz="14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7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Inserindo imagem de fundo</a:t>
            </a:r>
            <a:endParaRPr/>
          </a:p>
        </p:txBody>
      </p:sp>
      <p:sp>
        <p:nvSpPr>
          <p:cNvPr id="474" name="Google Shape;474;p7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pt-BR" sz="1600"/>
              <a:t>A propriedade </a:t>
            </a:r>
            <a:r>
              <a:rPr b="1" lang="pt-BR" sz="1600"/>
              <a:t>background-image </a:t>
            </a:r>
            <a:r>
              <a:rPr lang="pt-BR" sz="1600"/>
              <a:t>permite indicar um arquivo de imagem para ser exibido ao fundo do elemento. Por exemplo :</a:t>
            </a:r>
            <a:endParaRPr sz="1600"/>
          </a:p>
          <a:p>
            <a:pPr indent="0" lvl="0" marL="0" rtl="0" algn="l">
              <a:lnSpc>
                <a:spcPct val="115000"/>
              </a:lnSpc>
              <a:spcBef>
                <a:spcPts val="1600"/>
              </a:spcBef>
              <a:spcAft>
                <a:spcPts val="0"/>
              </a:spcAft>
              <a:buClr>
                <a:schemeClr val="dk1"/>
              </a:buClr>
              <a:buSzPts val="1100"/>
              <a:buFont typeface="Arial"/>
              <a:buNone/>
            </a:pPr>
            <a:r>
              <a:rPr b="1" lang="pt-BR" sz="1600">
                <a:solidFill>
                  <a:srgbClr val="FF0000"/>
                </a:solidFill>
                <a:latin typeface="Courier New"/>
                <a:ea typeface="Courier New"/>
                <a:cs typeface="Courier New"/>
                <a:sym typeface="Courier New"/>
              </a:rPr>
              <a:t>h1 {</a:t>
            </a:r>
            <a:endParaRPr b="1" sz="1600">
              <a:solidFill>
                <a:srgbClr val="FF0000"/>
              </a:solidFill>
              <a:latin typeface="Courier New"/>
              <a:ea typeface="Courier New"/>
              <a:cs typeface="Courier New"/>
              <a:sym typeface="Courier New"/>
            </a:endParaRPr>
          </a:p>
          <a:p>
            <a:pPr indent="457200" lvl="0" marL="0" rtl="0" algn="l">
              <a:lnSpc>
                <a:spcPct val="115000"/>
              </a:lnSpc>
              <a:spcBef>
                <a:spcPts val="0"/>
              </a:spcBef>
              <a:spcAft>
                <a:spcPts val="0"/>
              </a:spcAft>
              <a:buClr>
                <a:schemeClr val="dk1"/>
              </a:buClr>
              <a:buSzPts val="1100"/>
              <a:buFont typeface="Arial"/>
              <a:buNone/>
            </a:pPr>
            <a:r>
              <a:rPr b="1" lang="pt-BR" sz="1600">
                <a:solidFill>
                  <a:srgbClr val="FF0000"/>
                </a:solidFill>
                <a:latin typeface="Courier New"/>
                <a:ea typeface="Courier New"/>
                <a:cs typeface="Courier New"/>
                <a:sym typeface="Courier New"/>
              </a:rPr>
              <a:t>background-image: url(imagem-de-fundo.jpg);</a:t>
            </a:r>
            <a:endParaRPr b="1" sz="1600">
              <a:solidFill>
                <a:srgbClr val="FF0000"/>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pt-BR" sz="1600">
                <a:solidFill>
                  <a:srgbClr val="FF0000"/>
                </a:solidFill>
                <a:latin typeface="Courier New"/>
                <a:ea typeface="Courier New"/>
                <a:cs typeface="Courier New"/>
                <a:sym typeface="Courier New"/>
              </a:rPr>
              <a:t>}</a:t>
            </a:r>
            <a:endParaRPr b="1" sz="1600">
              <a:solidFill>
                <a:srgbClr val="FF0000"/>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800"/>
              <a:buFont typeface="Arial"/>
              <a:buNone/>
            </a:pPr>
            <a:r>
              <a:t/>
            </a:r>
            <a:endParaRPr sz="1600"/>
          </a:p>
          <a:p>
            <a:pPr indent="-330200" lvl="0" marL="457200" rtl="0" algn="l">
              <a:lnSpc>
                <a:spcPct val="115000"/>
              </a:lnSpc>
              <a:spcBef>
                <a:spcPts val="1600"/>
              </a:spcBef>
              <a:spcAft>
                <a:spcPts val="0"/>
              </a:spcAft>
              <a:buSzPts val="1600"/>
              <a:buChar char="●"/>
            </a:pPr>
            <a:r>
              <a:rPr lang="pt-BR" sz="1600"/>
              <a:t>Com essa declaração, o navegador vai requisitar o arquivo com nome </a:t>
            </a:r>
            <a:r>
              <a:rPr i="1" lang="pt-BR" sz="1600"/>
              <a:t>imagem-de-fundo.jpg </a:t>
            </a:r>
            <a:r>
              <a:rPr lang="pt-BR" sz="1600"/>
              <a:t>, que deve estar na mesma pasta do arquivo CSS onde consta esta declaração</a:t>
            </a:r>
            <a:endParaRPr sz="16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7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Inserindo bordas</a:t>
            </a:r>
            <a:endParaRPr/>
          </a:p>
        </p:txBody>
      </p:sp>
      <p:sp>
        <p:nvSpPr>
          <p:cNvPr id="480" name="Google Shape;480;p7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Clr>
                <a:srgbClr val="252525"/>
              </a:buClr>
              <a:buSzPts val="1600"/>
              <a:buChar char="●"/>
            </a:pPr>
            <a:r>
              <a:rPr lang="pt-BR" sz="1600">
                <a:solidFill>
                  <a:srgbClr val="252525"/>
                </a:solidFill>
              </a:rPr>
              <a:t>As propriedades da borda CSS permitem que você especifique o estilo, a largura e a cor da borda de um elemento.</a:t>
            </a:r>
            <a:endParaRPr sz="1600">
              <a:solidFill>
                <a:srgbClr val="252525"/>
              </a:solidFill>
            </a:endParaRPr>
          </a:p>
          <a:p>
            <a:pPr indent="-330200" lvl="0" marL="457200" rtl="0" algn="l">
              <a:lnSpc>
                <a:spcPct val="115000"/>
              </a:lnSpc>
              <a:spcBef>
                <a:spcPts val="0"/>
              </a:spcBef>
              <a:spcAft>
                <a:spcPts val="0"/>
              </a:spcAft>
              <a:buSzPts val="1600"/>
              <a:buChar char="●"/>
            </a:pPr>
            <a:r>
              <a:rPr lang="pt-BR" sz="1600">
                <a:solidFill>
                  <a:srgbClr val="252525"/>
                </a:solidFill>
              </a:rPr>
              <a:t>A propriedade </a:t>
            </a:r>
            <a:r>
              <a:rPr lang="pt-BR" sz="1600">
                <a:solidFill>
                  <a:srgbClr val="DC143C"/>
                </a:solidFill>
                <a:highlight>
                  <a:srgbClr val="F1F1F1"/>
                </a:highlight>
              </a:rPr>
              <a:t>border-style</a:t>
            </a:r>
            <a:r>
              <a:rPr lang="pt-BR" sz="1600">
                <a:solidFill>
                  <a:srgbClr val="252525"/>
                </a:solidFill>
              </a:rPr>
              <a:t> especifica o tipo de borda a ser exibida. Os seguintes valores são permitidos</a:t>
            </a:r>
            <a:endParaRPr sz="1600">
              <a:solidFill>
                <a:srgbClr val="252525"/>
              </a:solidFill>
            </a:endParaRPr>
          </a:p>
          <a:p>
            <a:pPr indent="0" lvl="0" marL="0" rtl="0" algn="l">
              <a:lnSpc>
                <a:spcPct val="115000"/>
              </a:lnSpc>
              <a:spcBef>
                <a:spcPts val="1600"/>
              </a:spcBef>
              <a:spcAft>
                <a:spcPts val="0"/>
              </a:spcAft>
              <a:buSzPts val="1800"/>
              <a:buNone/>
            </a:pPr>
            <a:r>
              <a:t/>
            </a:r>
            <a:endParaRPr sz="1600">
              <a:solidFill>
                <a:srgbClr val="252525"/>
              </a:solidFill>
            </a:endParaRPr>
          </a:p>
        </p:txBody>
      </p:sp>
      <p:sp>
        <p:nvSpPr>
          <p:cNvPr id="481" name="Google Shape;481;p75"/>
          <p:cNvSpPr txBox="1"/>
          <p:nvPr/>
        </p:nvSpPr>
        <p:spPr>
          <a:xfrm>
            <a:off x="632100" y="2602725"/>
            <a:ext cx="3569400" cy="2676000"/>
          </a:xfrm>
          <a:prstGeom prst="rect">
            <a:avLst/>
          </a:prstGeom>
          <a:noFill/>
          <a:ln>
            <a:noFill/>
          </a:ln>
        </p:spPr>
        <p:txBody>
          <a:bodyPr anchorCtr="0" anchor="t" bIns="91425" lIns="91425" spcFirstLastPara="1" rIns="91425" wrap="square" tIns="91425">
            <a:spAutoFit/>
          </a:bodyPr>
          <a:lstStyle/>
          <a:p>
            <a:pPr indent="0" lvl="0" marL="0" marR="0" rtl="0" algn="l">
              <a:lnSpc>
                <a:spcPct val="138000"/>
              </a:lnSpc>
              <a:spcBef>
                <a:spcPts val="0"/>
              </a:spcBef>
              <a:spcAft>
                <a:spcPts val="0"/>
              </a:spcAft>
              <a:buClr>
                <a:schemeClr val="dk1"/>
              </a:buClr>
              <a:buSzPts val="1100"/>
              <a:buFont typeface="Arial"/>
              <a:buNone/>
            </a:pPr>
            <a:r>
              <a:rPr b="0" i="0" lang="pt-BR" sz="1800" u="none" cap="none" strike="noStrike">
                <a:solidFill>
                  <a:srgbClr val="DC143C"/>
                </a:solidFill>
                <a:highlight>
                  <a:srgbClr val="F1F1F1"/>
                </a:highlight>
                <a:latin typeface="Arial"/>
                <a:ea typeface="Arial"/>
                <a:cs typeface="Arial"/>
                <a:sym typeface="Arial"/>
              </a:rPr>
              <a:t>dotted</a:t>
            </a:r>
            <a:r>
              <a:rPr b="0" i="0" lang="pt-BR" sz="1800" u="none" cap="none" strike="noStrike">
                <a:solidFill>
                  <a:schemeClr val="dk1"/>
                </a:solidFill>
                <a:highlight>
                  <a:srgbClr val="FFFFFF"/>
                </a:highlight>
                <a:latin typeface="Arial"/>
                <a:ea typeface="Arial"/>
                <a:cs typeface="Arial"/>
                <a:sym typeface="Arial"/>
              </a:rPr>
              <a:t> - borda pontilhada</a:t>
            </a:r>
            <a:endParaRPr b="0" i="0" sz="1800" u="none" cap="none" strike="noStrike">
              <a:solidFill>
                <a:schemeClr val="dk1"/>
              </a:solidFill>
              <a:highlight>
                <a:srgbClr val="FFFFFF"/>
              </a:highlight>
              <a:latin typeface="Arial"/>
              <a:ea typeface="Arial"/>
              <a:cs typeface="Arial"/>
              <a:sym typeface="Arial"/>
            </a:endParaRPr>
          </a:p>
          <a:p>
            <a:pPr indent="0" lvl="0" marL="0" marR="0" rtl="0" algn="l">
              <a:lnSpc>
                <a:spcPct val="138000"/>
              </a:lnSpc>
              <a:spcBef>
                <a:spcPts val="0"/>
              </a:spcBef>
              <a:spcAft>
                <a:spcPts val="0"/>
              </a:spcAft>
              <a:buClr>
                <a:schemeClr val="dk1"/>
              </a:buClr>
              <a:buSzPts val="1100"/>
              <a:buFont typeface="Arial"/>
              <a:buNone/>
            </a:pPr>
            <a:r>
              <a:rPr b="0" i="0" lang="pt-BR" sz="1800" u="none" cap="none" strike="noStrike">
                <a:solidFill>
                  <a:srgbClr val="DC143C"/>
                </a:solidFill>
                <a:highlight>
                  <a:srgbClr val="F1F1F1"/>
                </a:highlight>
                <a:latin typeface="Arial"/>
                <a:ea typeface="Arial"/>
                <a:cs typeface="Arial"/>
                <a:sym typeface="Arial"/>
              </a:rPr>
              <a:t>dashed</a:t>
            </a:r>
            <a:r>
              <a:rPr b="0" i="0" lang="pt-BR" sz="1800" u="none" cap="none" strike="noStrike">
                <a:solidFill>
                  <a:schemeClr val="dk1"/>
                </a:solidFill>
                <a:highlight>
                  <a:srgbClr val="FFFFFF"/>
                </a:highlight>
                <a:latin typeface="Arial"/>
                <a:ea typeface="Arial"/>
                <a:cs typeface="Arial"/>
                <a:sym typeface="Arial"/>
              </a:rPr>
              <a:t> - borda tracejada</a:t>
            </a:r>
            <a:endParaRPr b="0" i="0" sz="1800" u="none" cap="none" strike="noStrike">
              <a:solidFill>
                <a:schemeClr val="dk1"/>
              </a:solidFill>
              <a:highlight>
                <a:srgbClr val="FFFFFF"/>
              </a:highlight>
              <a:latin typeface="Arial"/>
              <a:ea typeface="Arial"/>
              <a:cs typeface="Arial"/>
              <a:sym typeface="Arial"/>
            </a:endParaRPr>
          </a:p>
          <a:p>
            <a:pPr indent="0" lvl="0" marL="0" marR="0" rtl="0" algn="l">
              <a:lnSpc>
                <a:spcPct val="138000"/>
              </a:lnSpc>
              <a:spcBef>
                <a:spcPts val="0"/>
              </a:spcBef>
              <a:spcAft>
                <a:spcPts val="0"/>
              </a:spcAft>
              <a:buClr>
                <a:schemeClr val="dk1"/>
              </a:buClr>
              <a:buSzPts val="1100"/>
              <a:buFont typeface="Arial"/>
              <a:buNone/>
            </a:pPr>
            <a:r>
              <a:rPr b="0" i="0" lang="pt-BR" sz="1800" u="none" cap="none" strike="noStrike">
                <a:solidFill>
                  <a:srgbClr val="DC143C"/>
                </a:solidFill>
                <a:highlight>
                  <a:srgbClr val="F1F1F1"/>
                </a:highlight>
                <a:latin typeface="Arial"/>
                <a:ea typeface="Arial"/>
                <a:cs typeface="Arial"/>
                <a:sym typeface="Arial"/>
              </a:rPr>
              <a:t>solid</a:t>
            </a:r>
            <a:r>
              <a:rPr b="0" i="0" lang="pt-BR" sz="1800" u="none" cap="none" strike="noStrike">
                <a:solidFill>
                  <a:schemeClr val="dk1"/>
                </a:solidFill>
                <a:highlight>
                  <a:srgbClr val="FFFFFF"/>
                </a:highlight>
                <a:latin typeface="Arial"/>
                <a:ea typeface="Arial"/>
                <a:cs typeface="Arial"/>
                <a:sym typeface="Arial"/>
              </a:rPr>
              <a:t> - borda sólida</a:t>
            </a:r>
            <a:endParaRPr b="0" i="0" sz="1800" u="none" cap="none" strike="noStrike">
              <a:solidFill>
                <a:schemeClr val="dk1"/>
              </a:solidFill>
              <a:highlight>
                <a:srgbClr val="FFFFFF"/>
              </a:highlight>
              <a:latin typeface="Arial"/>
              <a:ea typeface="Arial"/>
              <a:cs typeface="Arial"/>
              <a:sym typeface="Arial"/>
            </a:endParaRPr>
          </a:p>
          <a:p>
            <a:pPr indent="0" lvl="0" marL="0" marR="0" rtl="0" algn="l">
              <a:lnSpc>
                <a:spcPct val="138000"/>
              </a:lnSpc>
              <a:spcBef>
                <a:spcPts val="0"/>
              </a:spcBef>
              <a:spcAft>
                <a:spcPts val="0"/>
              </a:spcAft>
              <a:buClr>
                <a:schemeClr val="dk1"/>
              </a:buClr>
              <a:buSzPts val="1100"/>
              <a:buFont typeface="Arial"/>
              <a:buNone/>
            </a:pPr>
            <a:r>
              <a:rPr b="0" i="0" lang="pt-BR" sz="1800" u="none" cap="none" strike="noStrike">
                <a:solidFill>
                  <a:srgbClr val="DC143C"/>
                </a:solidFill>
                <a:highlight>
                  <a:srgbClr val="F1F1F1"/>
                </a:highlight>
                <a:latin typeface="Arial"/>
                <a:ea typeface="Arial"/>
                <a:cs typeface="Arial"/>
                <a:sym typeface="Arial"/>
              </a:rPr>
              <a:t>double</a:t>
            </a:r>
            <a:r>
              <a:rPr b="0" i="0" lang="pt-BR" sz="1800" u="none" cap="none" strike="noStrike">
                <a:solidFill>
                  <a:schemeClr val="dk1"/>
                </a:solidFill>
                <a:highlight>
                  <a:srgbClr val="FFFFFF"/>
                </a:highlight>
                <a:latin typeface="Arial"/>
                <a:ea typeface="Arial"/>
                <a:cs typeface="Arial"/>
                <a:sym typeface="Arial"/>
              </a:rPr>
              <a:t> - borda dupla</a:t>
            </a:r>
            <a:endParaRPr b="0" i="0" sz="1800" u="none" cap="none" strike="noStrike">
              <a:solidFill>
                <a:schemeClr val="dk1"/>
              </a:solidFill>
              <a:highlight>
                <a:srgbClr val="FFFFFF"/>
              </a:highlight>
              <a:latin typeface="Arial"/>
              <a:ea typeface="Arial"/>
              <a:cs typeface="Arial"/>
              <a:sym typeface="Arial"/>
            </a:endParaRPr>
          </a:p>
          <a:p>
            <a:pPr indent="0" lvl="0" marL="0" marR="0" rtl="0" algn="l">
              <a:lnSpc>
                <a:spcPct val="138000"/>
              </a:lnSpc>
              <a:spcBef>
                <a:spcPts val="0"/>
              </a:spcBef>
              <a:spcAft>
                <a:spcPts val="0"/>
              </a:spcAft>
              <a:buClr>
                <a:schemeClr val="dk1"/>
              </a:buClr>
              <a:buSzPts val="1100"/>
              <a:buFont typeface="Arial"/>
              <a:buNone/>
            </a:pPr>
            <a:r>
              <a:rPr b="0" i="0" lang="pt-BR" sz="1800" u="none" cap="none" strike="noStrike">
                <a:solidFill>
                  <a:srgbClr val="DC143C"/>
                </a:solidFill>
                <a:highlight>
                  <a:srgbClr val="F1F1F1"/>
                </a:highlight>
                <a:latin typeface="Arial"/>
                <a:ea typeface="Arial"/>
                <a:cs typeface="Arial"/>
                <a:sym typeface="Arial"/>
              </a:rPr>
              <a:t>groove</a:t>
            </a:r>
            <a:r>
              <a:rPr b="0" i="0" lang="pt-BR" sz="1800" u="none" cap="none" strike="noStrike">
                <a:solidFill>
                  <a:schemeClr val="dk1"/>
                </a:solidFill>
                <a:highlight>
                  <a:srgbClr val="FFFFFF"/>
                </a:highlight>
                <a:latin typeface="Arial"/>
                <a:ea typeface="Arial"/>
                <a:cs typeface="Arial"/>
                <a:sym typeface="Arial"/>
              </a:rPr>
              <a:t> - borda 3D</a:t>
            </a:r>
            <a:endParaRPr b="0" i="0" sz="180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75"/>
          <p:cNvSpPr txBox="1"/>
          <p:nvPr/>
        </p:nvSpPr>
        <p:spPr>
          <a:xfrm>
            <a:off x="4449450" y="2602725"/>
            <a:ext cx="3780300" cy="1417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800"/>
              <a:buFont typeface="Arial"/>
              <a:buNone/>
            </a:pPr>
            <a:r>
              <a:rPr b="0" i="0" lang="pt-BR" sz="1800" u="none" cap="none" strike="noStrike">
                <a:solidFill>
                  <a:srgbClr val="DC143C"/>
                </a:solidFill>
                <a:highlight>
                  <a:srgbClr val="F1F1F1"/>
                </a:highlight>
                <a:latin typeface="Arial"/>
                <a:ea typeface="Arial"/>
                <a:cs typeface="Arial"/>
                <a:sym typeface="Arial"/>
              </a:rPr>
              <a:t>ridge</a:t>
            </a:r>
            <a:r>
              <a:rPr b="0" i="0" lang="pt-BR" sz="1800" u="none" cap="none" strike="noStrike">
                <a:solidFill>
                  <a:schemeClr val="dk1"/>
                </a:solidFill>
                <a:highlight>
                  <a:schemeClr val="lt1"/>
                </a:highlight>
                <a:latin typeface="Arial"/>
                <a:ea typeface="Arial"/>
                <a:cs typeface="Arial"/>
                <a:sym typeface="Arial"/>
              </a:rPr>
              <a:t> - 3D estriado</a:t>
            </a:r>
            <a:endParaRPr b="0" i="0" sz="1800" u="none" cap="none" strike="noStrike">
              <a:solidFill>
                <a:srgbClr val="DC143C"/>
              </a:solidFill>
              <a:highlight>
                <a:srgbClr val="F1F1F1"/>
              </a:highlight>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pt-BR" sz="1800" u="none" cap="none" strike="noStrike">
                <a:solidFill>
                  <a:srgbClr val="DC143C"/>
                </a:solidFill>
                <a:highlight>
                  <a:srgbClr val="F1F1F1"/>
                </a:highlight>
                <a:latin typeface="Arial"/>
                <a:ea typeface="Arial"/>
                <a:cs typeface="Arial"/>
                <a:sym typeface="Arial"/>
              </a:rPr>
              <a:t>inset</a:t>
            </a:r>
            <a:r>
              <a:rPr b="0" i="0" lang="pt-BR" sz="1800" u="none" cap="none" strike="noStrike">
                <a:solidFill>
                  <a:schemeClr val="dk1"/>
                </a:solidFill>
                <a:highlight>
                  <a:schemeClr val="lt1"/>
                </a:highlight>
                <a:latin typeface="Arial"/>
                <a:ea typeface="Arial"/>
                <a:cs typeface="Arial"/>
                <a:sym typeface="Arial"/>
              </a:rPr>
              <a:t> - borda de inserção 3D</a:t>
            </a:r>
            <a:endParaRPr b="0" i="0" sz="1800" u="none" cap="none" strike="noStrike">
              <a:solidFill>
                <a:schemeClr val="dk1"/>
              </a:solidFill>
              <a:highlight>
                <a:schemeClr val="lt1"/>
              </a:highlight>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pt-BR" sz="1800" u="none" cap="none" strike="noStrike">
                <a:solidFill>
                  <a:srgbClr val="DC143C"/>
                </a:solidFill>
                <a:highlight>
                  <a:srgbClr val="F1F1F1"/>
                </a:highlight>
                <a:latin typeface="Arial"/>
                <a:ea typeface="Arial"/>
                <a:cs typeface="Arial"/>
                <a:sym typeface="Arial"/>
              </a:rPr>
              <a:t>outset</a:t>
            </a:r>
            <a:r>
              <a:rPr b="0" i="0" lang="pt-BR" sz="1800" u="none" cap="none" strike="noStrike">
                <a:solidFill>
                  <a:schemeClr val="dk1"/>
                </a:solidFill>
                <a:highlight>
                  <a:schemeClr val="lt1"/>
                </a:highlight>
                <a:latin typeface="Arial"/>
                <a:ea typeface="Arial"/>
                <a:cs typeface="Arial"/>
                <a:sym typeface="Arial"/>
              </a:rPr>
              <a:t> - borda de início 3D</a:t>
            </a:r>
            <a:endParaRPr b="0" i="0" sz="1800" u="none" cap="none" strike="noStrike">
              <a:solidFill>
                <a:schemeClr val="dk1"/>
              </a:solidFill>
              <a:highlight>
                <a:schemeClr val="lt1"/>
              </a:highlight>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pt-BR" sz="1800" u="none" cap="none" strike="noStrike">
                <a:solidFill>
                  <a:srgbClr val="DC143C"/>
                </a:solidFill>
                <a:highlight>
                  <a:srgbClr val="F1F1F1"/>
                </a:highlight>
                <a:latin typeface="Arial"/>
                <a:ea typeface="Arial"/>
                <a:cs typeface="Arial"/>
                <a:sym typeface="Arial"/>
              </a:rPr>
              <a:t>hidden</a:t>
            </a:r>
            <a:r>
              <a:rPr b="0" i="0" lang="pt-BR" sz="1800" u="none" cap="none" strike="noStrike">
                <a:solidFill>
                  <a:schemeClr val="dk1"/>
                </a:solidFill>
                <a:highlight>
                  <a:schemeClr val="lt1"/>
                </a:highlight>
                <a:latin typeface="Arial"/>
                <a:ea typeface="Arial"/>
                <a:cs typeface="Arial"/>
                <a:sym typeface="Arial"/>
              </a:rPr>
              <a:t> - borda oculta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7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CSS Margem - Margin</a:t>
            </a:r>
            <a:endParaRPr/>
          </a:p>
        </p:txBody>
      </p:sp>
      <p:sp>
        <p:nvSpPr>
          <p:cNvPr id="488" name="Google Shape;488;p7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pt-BR" sz="1600">
                <a:solidFill>
                  <a:schemeClr val="dk1"/>
                </a:solidFill>
                <a:highlight>
                  <a:srgbClr val="FFFFFF"/>
                </a:highlight>
              </a:rPr>
              <a:t>A</a:t>
            </a:r>
            <a:r>
              <a:rPr lang="pt-BR" sz="1600">
                <a:solidFill>
                  <a:srgbClr val="DC143C"/>
                </a:solidFill>
              </a:rPr>
              <a:t> </a:t>
            </a:r>
            <a:r>
              <a:rPr lang="pt-BR" sz="1600">
                <a:solidFill>
                  <a:schemeClr val="dk1"/>
                </a:solidFill>
                <a:highlight>
                  <a:srgbClr val="FFFFFF"/>
                </a:highlight>
              </a:rPr>
              <a:t>propriedade </a:t>
            </a:r>
            <a:r>
              <a:rPr lang="pt-BR" sz="1600">
                <a:solidFill>
                  <a:srgbClr val="FF0000"/>
                </a:solidFill>
                <a:highlight>
                  <a:srgbClr val="FFFFFF"/>
                </a:highlight>
              </a:rPr>
              <a:t>margin </a:t>
            </a:r>
            <a:r>
              <a:rPr lang="pt-BR" sz="1600">
                <a:solidFill>
                  <a:schemeClr val="dk1"/>
                </a:solidFill>
                <a:highlight>
                  <a:srgbClr val="FFFFFF"/>
                </a:highlight>
              </a:rPr>
              <a:t>CSS define uma margem (espaço) fora da borda.</a:t>
            </a:r>
            <a:endParaRPr sz="1600">
              <a:solidFill>
                <a:schemeClr val="dk1"/>
              </a:solidFill>
              <a:highlight>
                <a:srgbClr val="FFFFFF"/>
              </a:highlight>
            </a:endParaRPr>
          </a:p>
          <a:p>
            <a:pPr indent="0" lvl="0" marL="457200" rtl="0" algn="l">
              <a:lnSpc>
                <a:spcPct val="115000"/>
              </a:lnSpc>
              <a:spcBef>
                <a:spcPts val="1200"/>
              </a:spcBef>
              <a:spcAft>
                <a:spcPts val="0"/>
              </a:spcAft>
              <a:buSzPts val="1800"/>
              <a:buNone/>
            </a:pPr>
            <a:r>
              <a:rPr lang="pt-BR" sz="1600">
                <a:solidFill>
                  <a:srgbClr val="A52A2A"/>
                </a:solidFill>
                <a:highlight>
                  <a:srgbClr val="FFFFFF"/>
                </a:highlight>
              </a:rPr>
              <a:t>p </a:t>
            </a:r>
            <a:r>
              <a:rPr lang="pt-BR" sz="1600">
                <a:solidFill>
                  <a:schemeClr val="dk1"/>
                </a:solidFill>
                <a:highlight>
                  <a:srgbClr val="FFFFFF"/>
                </a:highlight>
              </a:rPr>
              <a:t>{</a:t>
            </a:r>
            <a:endParaRPr sz="1600">
              <a:solidFill>
                <a:schemeClr val="dk1"/>
              </a:solidFill>
              <a:highlight>
                <a:srgbClr val="FFFFFF"/>
              </a:highlight>
            </a:endParaRPr>
          </a:p>
          <a:p>
            <a:pPr indent="0" lvl="0" marL="457200" rtl="0" algn="l">
              <a:lnSpc>
                <a:spcPct val="115000"/>
              </a:lnSpc>
              <a:spcBef>
                <a:spcPts val="1200"/>
              </a:spcBef>
              <a:spcAft>
                <a:spcPts val="0"/>
              </a:spcAft>
              <a:buSzPts val="1800"/>
              <a:buNone/>
            </a:pPr>
            <a:r>
              <a:rPr lang="pt-BR" sz="1600">
                <a:solidFill>
                  <a:srgbClr val="FF0000"/>
                </a:solidFill>
                <a:highlight>
                  <a:srgbClr val="FFFFFF"/>
                </a:highlight>
              </a:rPr>
              <a:t>  border</a:t>
            </a:r>
            <a:r>
              <a:rPr lang="pt-BR" sz="1600">
                <a:solidFill>
                  <a:schemeClr val="dk1"/>
                </a:solidFill>
                <a:highlight>
                  <a:srgbClr val="FFFFFF"/>
                </a:highlight>
              </a:rPr>
              <a:t>:</a:t>
            </a:r>
            <a:r>
              <a:rPr lang="pt-BR" sz="1600">
                <a:solidFill>
                  <a:srgbClr val="0000CD"/>
                </a:solidFill>
                <a:highlight>
                  <a:srgbClr val="FFFFFF"/>
                </a:highlight>
              </a:rPr>
              <a:t> 2px solid powderblue</a:t>
            </a:r>
            <a:r>
              <a:rPr lang="pt-BR" sz="1600">
                <a:solidFill>
                  <a:schemeClr val="dk1"/>
                </a:solidFill>
                <a:highlight>
                  <a:srgbClr val="FFFFFF"/>
                </a:highlight>
              </a:rPr>
              <a:t>;</a:t>
            </a:r>
            <a:endParaRPr sz="1600">
              <a:solidFill>
                <a:schemeClr val="dk1"/>
              </a:solidFill>
              <a:highlight>
                <a:srgbClr val="FFFFFF"/>
              </a:highlight>
            </a:endParaRPr>
          </a:p>
          <a:p>
            <a:pPr indent="0" lvl="0" marL="457200" rtl="0" algn="l">
              <a:lnSpc>
                <a:spcPct val="115000"/>
              </a:lnSpc>
              <a:spcBef>
                <a:spcPts val="1200"/>
              </a:spcBef>
              <a:spcAft>
                <a:spcPts val="0"/>
              </a:spcAft>
              <a:buSzPts val="1800"/>
              <a:buNone/>
            </a:pPr>
            <a:r>
              <a:rPr lang="pt-BR" sz="1600">
                <a:solidFill>
                  <a:srgbClr val="FF0000"/>
                </a:solidFill>
                <a:highlight>
                  <a:srgbClr val="FFFFFF"/>
                </a:highlight>
              </a:rPr>
              <a:t>  margin</a:t>
            </a:r>
            <a:r>
              <a:rPr lang="pt-BR" sz="1600">
                <a:solidFill>
                  <a:schemeClr val="dk1"/>
                </a:solidFill>
                <a:highlight>
                  <a:srgbClr val="FFFFFF"/>
                </a:highlight>
              </a:rPr>
              <a:t>:</a:t>
            </a:r>
            <a:r>
              <a:rPr lang="pt-BR" sz="1600">
                <a:solidFill>
                  <a:srgbClr val="0000CD"/>
                </a:solidFill>
                <a:highlight>
                  <a:srgbClr val="FFFFFF"/>
                </a:highlight>
              </a:rPr>
              <a:t> 50px</a:t>
            </a:r>
            <a:r>
              <a:rPr lang="pt-BR" sz="1600">
                <a:solidFill>
                  <a:schemeClr val="dk1"/>
                </a:solidFill>
                <a:highlight>
                  <a:srgbClr val="FFFFFF"/>
                </a:highlight>
              </a:rPr>
              <a:t>;</a:t>
            </a:r>
            <a:endParaRPr sz="1600">
              <a:solidFill>
                <a:schemeClr val="dk1"/>
              </a:solidFill>
              <a:highlight>
                <a:srgbClr val="FFFFFF"/>
              </a:highlight>
            </a:endParaRPr>
          </a:p>
          <a:p>
            <a:pPr indent="0" lvl="0" marL="457200" rtl="0" algn="l">
              <a:lnSpc>
                <a:spcPct val="115000"/>
              </a:lnSpc>
              <a:spcBef>
                <a:spcPts val="1200"/>
              </a:spcBef>
              <a:spcAft>
                <a:spcPts val="1200"/>
              </a:spcAft>
              <a:buSzPts val="1800"/>
              <a:buNone/>
            </a:pPr>
            <a:r>
              <a:rPr lang="pt-BR" sz="1600">
                <a:solidFill>
                  <a:schemeClr val="dk1"/>
                </a:solidFill>
                <a:highlight>
                  <a:srgbClr val="FFFFFF"/>
                </a:highlight>
              </a:rPr>
              <a:t>}</a:t>
            </a:r>
            <a:endParaRPr sz="1600">
              <a:solidFill>
                <a:srgbClr val="A52A2A"/>
              </a:solidFill>
              <a:highlight>
                <a:srgbClr val="FFFFFF"/>
              </a:highlight>
            </a:endParaRPr>
          </a:p>
        </p:txBody>
      </p:sp>
      <p:pic>
        <p:nvPicPr>
          <p:cNvPr id="489" name="Google Shape;489;p76"/>
          <p:cNvPicPr preferRelativeResize="0"/>
          <p:nvPr/>
        </p:nvPicPr>
        <p:blipFill rotWithShape="1">
          <a:blip r:embed="rId4">
            <a:alphaModFix/>
          </a:blip>
          <a:srcRect b="0" l="0" r="0" t="0"/>
          <a:stretch/>
        </p:blipFill>
        <p:spPr>
          <a:xfrm>
            <a:off x="3960500" y="2035624"/>
            <a:ext cx="4698300" cy="253325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7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pt-BR" u="sng">
                <a:solidFill>
                  <a:schemeClr val="hlink"/>
                </a:solidFill>
                <a:hlinkClick r:id="rId3"/>
              </a:rPr>
              <a:t>CSS - Margem - Margin</a:t>
            </a:r>
            <a:endParaRPr>
              <a:solidFill>
                <a:schemeClr val="dk2"/>
              </a:solidFill>
            </a:endParaRPr>
          </a:p>
          <a:p>
            <a:pPr indent="0" lvl="0" marL="0" rtl="0" algn="l">
              <a:lnSpc>
                <a:spcPct val="100000"/>
              </a:lnSpc>
              <a:spcBef>
                <a:spcPts val="0"/>
              </a:spcBef>
              <a:spcAft>
                <a:spcPts val="0"/>
              </a:spcAft>
              <a:buSzPts val="2800"/>
              <a:buNone/>
            </a:pPr>
            <a:r>
              <a:t/>
            </a:r>
            <a:endParaRPr/>
          </a:p>
        </p:txBody>
      </p:sp>
      <p:sp>
        <p:nvSpPr>
          <p:cNvPr id="495" name="Google Shape;495;p7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pt-BR">
                <a:solidFill>
                  <a:srgbClr val="252525"/>
                </a:solidFill>
              </a:rPr>
              <a:t>As propriedades de margem CSS são usadas para criar espaço ao redor dos elementos, fora de quaisquer bordas definidas. CSS tem propriedades para especificar a margem de cada lado de um elemento:</a:t>
            </a:r>
            <a:endParaRPr>
              <a:solidFill>
                <a:srgbClr val="252525"/>
              </a:solidFill>
            </a:endParaRPr>
          </a:p>
          <a:p>
            <a:pPr indent="-342900" lvl="0" marL="457200" rtl="0" algn="l">
              <a:lnSpc>
                <a:spcPct val="115000"/>
              </a:lnSpc>
              <a:spcBef>
                <a:spcPts val="1600"/>
              </a:spcBef>
              <a:spcAft>
                <a:spcPts val="0"/>
              </a:spcAft>
              <a:buClr>
                <a:schemeClr val="dk1"/>
              </a:buClr>
              <a:buSzPts val="1800"/>
              <a:buFont typeface="Arial"/>
              <a:buChar char="●"/>
            </a:pPr>
            <a:r>
              <a:rPr lang="pt-BR">
                <a:solidFill>
                  <a:srgbClr val="DC143C"/>
                </a:solidFill>
                <a:highlight>
                  <a:srgbClr val="F1F1F1"/>
                </a:highlight>
              </a:rPr>
              <a:t>margin-top</a:t>
            </a:r>
            <a:endParaRPr>
              <a:solidFill>
                <a:srgbClr val="DC143C"/>
              </a:solidFill>
              <a:highlight>
                <a:srgbClr val="F1F1F1"/>
              </a:highlight>
            </a:endParaRPr>
          </a:p>
          <a:p>
            <a:pPr indent="-342900" lvl="0" marL="457200" rtl="0" algn="l">
              <a:lnSpc>
                <a:spcPct val="115000"/>
              </a:lnSpc>
              <a:spcBef>
                <a:spcPts val="0"/>
              </a:spcBef>
              <a:spcAft>
                <a:spcPts val="0"/>
              </a:spcAft>
              <a:buClr>
                <a:schemeClr val="dk1"/>
              </a:buClr>
              <a:buSzPts val="1800"/>
              <a:buFont typeface="Arial"/>
              <a:buChar char="●"/>
            </a:pPr>
            <a:r>
              <a:rPr lang="pt-BR">
                <a:solidFill>
                  <a:srgbClr val="DC143C"/>
                </a:solidFill>
                <a:highlight>
                  <a:srgbClr val="F1F1F1"/>
                </a:highlight>
              </a:rPr>
              <a:t>margin-right</a:t>
            </a:r>
            <a:endParaRPr>
              <a:solidFill>
                <a:srgbClr val="DC143C"/>
              </a:solidFill>
              <a:highlight>
                <a:srgbClr val="F1F1F1"/>
              </a:highlight>
            </a:endParaRPr>
          </a:p>
          <a:p>
            <a:pPr indent="-342900" lvl="0" marL="457200" rtl="0" algn="l">
              <a:lnSpc>
                <a:spcPct val="115000"/>
              </a:lnSpc>
              <a:spcBef>
                <a:spcPts val="0"/>
              </a:spcBef>
              <a:spcAft>
                <a:spcPts val="0"/>
              </a:spcAft>
              <a:buClr>
                <a:schemeClr val="dk1"/>
              </a:buClr>
              <a:buSzPts val="1800"/>
              <a:buFont typeface="Arial"/>
              <a:buChar char="●"/>
            </a:pPr>
            <a:r>
              <a:rPr lang="pt-BR">
                <a:solidFill>
                  <a:srgbClr val="DC143C"/>
                </a:solidFill>
                <a:highlight>
                  <a:srgbClr val="F1F1F1"/>
                </a:highlight>
              </a:rPr>
              <a:t>margin-bottom</a:t>
            </a:r>
            <a:endParaRPr>
              <a:solidFill>
                <a:srgbClr val="DC143C"/>
              </a:solidFill>
              <a:highlight>
                <a:srgbClr val="F1F1F1"/>
              </a:highlight>
            </a:endParaRPr>
          </a:p>
          <a:p>
            <a:pPr indent="-342900" lvl="0" marL="457200" rtl="0" algn="l">
              <a:lnSpc>
                <a:spcPct val="115000"/>
              </a:lnSpc>
              <a:spcBef>
                <a:spcPts val="0"/>
              </a:spcBef>
              <a:spcAft>
                <a:spcPts val="0"/>
              </a:spcAft>
              <a:buClr>
                <a:schemeClr val="dk1"/>
              </a:buClr>
              <a:buSzPts val="1800"/>
              <a:buFont typeface="Arial"/>
              <a:buChar char="●"/>
            </a:pPr>
            <a:r>
              <a:rPr lang="pt-BR">
                <a:solidFill>
                  <a:srgbClr val="DC143C"/>
                </a:solidFill>
                <a:highlight>
                  <a:srgbClr val="F1F1F1"/>
                </a:highlight>
              </a:rPr>
              <a:t>margin-left</a:t>
            </a:r>
            <a:endParaRPr>
              <a:solidFill>
                <a:srgbClr val="DC143C"/>
              </a:solidFill>
              <a:highlight>
                <a:srgbClr val="F1F1F1"/>
              </a:highlight>
            </a:endParaRPr>
          </a:p>
          <a:p>
            <a:pPr indent="0" lvl="0" marL="0" rtl="0" algn="l">
              <a:lnSpc>
                <a:spcPct val="115000"/>
              </a:lnSpc>
              <a:spcBef>
                <a:spcPts val="1100"/>
              </a:spcBef>
              <a:spcAft>
                <a:spcPts val="1600"/>
              </a:spcAft>
              <a:buSzPts val="1800"/>
              <a:buNone/>
            </a:pPr>
            <a:r>
              <a:t/>
            </a:r>
            <a:endParaRPr>
              <a:solidFill>
                <a:srgbClr val="252525"/>
              </a:solidFill>
            </a:endParaRPr>
          </a:p>
        </p:txBody>
      </p:sp>
      <p:sp>
        <p:nvSpPr>
          <p:cNvPr id="496" name="Google Shape;496;p77"/>
          <p:cNvSpPr txBox="1"/>
          <p:nvPr/>
        </p:nvSpPr>
        <p:spPr>
          <a:xfrm>
            <a:off x="4963375" y="2315125"/>
            <a:ext cx="3693300" cy="10911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pt-BR" sz="1600" u="none" cap="none" strike="noStrike">
                <a:solidFill>
                  <a:srgbClr val="252525"/>
                </a:solidFill>
                <a:latin typeface="Arial"/>
                <a:ea typeface="Arial"/>
                <a:cs typeface="Arial"/>
                <a:sym typeface="Arial"/>
              </a:rPr>
              <a:t>Todas as propriedades de margem podem ter os seguintes valores:  auto, length, % e inherit</a:t>
            </a:r>
            <a:endParaRPr b="0" i="0" sz="1600" u="none" cap="none" strike="noStrike">
              <a:solidFill>
                <a:schemeClr val="dk1"/>
              </a:solidFill>
              <a:highlight>
                <a:srgbClr val="FFFFFF"/>
              </a:highlight>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252525"/>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7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CSS Espaçamento - Padding</a:t>
            </a:r>
            <a:endParaRPr/>
          </a:p>
        </p:txBody>
      </p:sp>
      <p:sp>
        <p:nvSpPr>
          <p:cNvPr id="502" name="Google Shape;502;p7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pt-BR" sz="1600">
                <a:solidFill>
                  <a:schemeClr val="dk1"/>
                </a:solidFill>
                <a:highlight>
                  <a:srgbClr val="FFFFFF"/>
                </a:highlight>
              </a:rPr>
              <a:t>A</a:t>
            </a:r>
            <a:r>
              <a:rPr lang="pt-BR" sz="1600">
                <a:solidFill>
                  <a:srgbClr val="DC143C"/>
                </a:solidFill>
              </a:rPr>
              <a:t> </a:t>
            </a:r>
            <a:r>
              <a:rPr lang="pt-BR" sz="1600">
                <a:solidFill>
                  <a:schemeClr val="dk1"/>
                </a:solidFill>
                <a:highlight>
                  <a:srgbClr val="FFFFFF"/>
                </a:highlight>
              </a:rPr>
              <a:t>propriedade </a:t>
            </a:r>
            <a:r>
              <a:rPr lang="pt-BR" sz="1600">
                <a:solidFill>
                  <a:srgbClr val="FF0000"/>
                </a:solidFill>
                <a:highlight>
                  <a:srgbClr val="FFFFFF"/>
                </a:highlight>
              </a:rPr>
              <a:t>padding </a:t>
            </a:r>
            <a:r>
              <a:rPr lang="pt-BR" sz="1600">
                <a:solidFill>
                  <a:schemeClr val="dk1"/>
                </a:solidFill>
                <a:highlight>
                  <a:srgbClr val="FFFFFF"/>
                </a:highlight>
              </a:rPr>
              <a:t>CSS define um preenchimento (espaço) entre o texto e a borda.</a:t>
            </a:r>
            <a:endParaRPr sz="1600">
              <a:solidFill>
                <a:schemeClr val="dk1"/>
              </a:solidFill>
              <a:highlight>
                <a:srgbClr val="FFFFFF"/>
              </a:highlight>
            </a:endParaRPr>
          </a:p>
          <a:p>
            <a:pPr indent="0" lvl="0" marL="457200" rtl="0" algn="l">
              <a:lnSpc>
                <a:spcPct val="115000"/>
              </a:lnSpc>
              <a:spcBef>
                <a:spcPts val="1200"/>
              </a:spcBef>
              <a:spcAft>
                <a:spcPts val="0"/>
              </a:spcAft>
              <a:buSzPts val="1800"/>
              <a:buNone/>
            </a:pPr>
            <a:r>
              <a:rPr lang="pt-BR" sz="1600">
                <a:solidFill>
                  <a:srgbClr val="A52A2A"/>
                </a:solidFill>
                <a:highlight>
                  <a:srgbClr val="FFFFFF"/>
                </a:highlight>
              </a:rPr>
              <a:t>p </a:t>
            </a:r>
            <a:r>
              <a:rPr lang="pt-BR" sz="1600">
                <a:solidFill>
                  <a:schemeClr val="dk1"/>
                </a:solidFill>
                <a:highlight>
                  <a:srgbClr val="FFFFFF"/>
                </a:highlight>
              </a:rPr>
              <a:t>{</a:t>
            </a:r>
            <a:endParaRPr sz="1600">
              <a:solidFill>
                <a:schemeClr val="dk1"/>
              </a:solidFill>
              <a:highlight>
                <a:srgbClr val="FFFFFF"/>
              </a:highlight>
            </a:endParaRPr>
          </a:p>
          <a:p>
            <a:pPr indent="0" lvl="0" marL="457200" rtl="0" algn="l">
              <a:lnSpc>
                <a:spcPct val="115000"/>
              </a:lnSpc>
              <a:spcBef>
                <a:spcPts val="1200"/>
              </a:spcBef>
              <a:spcAft>
                <a:spcPts val="0"/>
              </a:spcAft>
              <a:buSzPts val="1800"/>
              <a:buNone/>
            </a:pPr>
            <a:r>
              <a:rPr lang="pt-BR" sz="1600">
                <a:solidFill>
                  <a:srgbClr val="FF0000"/>
                </a:solidFill>
                <a:highlight>
                  <a:srgbClr val="FFFFFF"/>
                </a:highlight>
              </a:rPr>
              <a:t>  border</a:t>
            </a:r>
            <a:r>
              <a:rPr lang="pt-BR" sz="1600">
                <a:solidFill>
                  <a:schemeClr val="dk1"/>
                </a:solidFill>
                <a:highlight>
                  <a:srgbClr val="FFFFFF"/>
                </a:highlight>
              </a:rPr>
              <a:t>:</a:t>
            </a:r>
            <a:r>
              <a:rPr lang="pt-BR" sz="1600">
                <a:solidFill>
                  <a:srgbClr val="0000CD"/>
                </a:solidFill>
                <a:highlight>
                  <a:srgbClr val="FFFFFF"/>
                </a:highlight>
              </a:rPr>
              <a:t> 2px solid powderblue</a:t>
            </a:r>
            <a:r>
              <a:rPr lang="pt-BR" sz="1600">
                <a:solidFill>
                  <a:schemeClr val="dk1"/>
                </a:solidFill>
                <a:highlight>
                  <a:srgbClr val="FFFFFF"/>
                </a:highlight>
              </a:rPr>
              <a:t>;</a:t>
            </a:r>
            <a:endParaRPr sz="1600">
              <a:solidFill>
                <a:schemeClr val="dk1"/>
              </a:solidFill>
              <a:highlight>
                <a:srgbClr val="FFFFFF"/>
              </a:highlight>
            </a:endParaRPr>
          </a:p>
          <a:p>
            <a:pPr indent="0" lvl="0" marL="457200" rtl="0" algn="l">
              <a:lnSpc>
                <a:spcPct val="115000"/>
              </a:lnSpc>
              <a:spcBef>
                <a:spcPts val="1200"/>
              </a:spcBef>
              <a:spcAft>
                <a:spcPts val="0"/>
              </a:spcAft>
              <a:buSzPts val="1800"/>
              <a:buNone/>
            </a:pPr>
            <a:r>
              <a:rPr lang="pt-BR" sz="1600">
                <a:solidFill>
                  <a:srgbClr val="FF0000"/>
                </a:solidFill>
                <a:highlight>
                  <a:srgbClr val="FFFFFF"/>
                </a:highlight>
              </a:rPr>
              <a:t>  padding</a:t>
            </a:r>
            <a:r>
              <a:rPr lang="pt-BR" sz="1600">
                <a:solidFill>
                  <a:schemeClr val="dk1"/>
                </a:solidFill>
                <a:highlight>
                  <a:srgbClr val="FFFFFF"/>
                </a:highlight>
              </a:rPr>
              <a:t>:</a:t>
            </a:r>
            <a:r>
              <a:rPr lang="pt-BR" sz="1600">
                <a:solidFill>
                  <a:srgbClr val="0000CD"/>
                </a:solidFill>
                <a:highlight>
                  <a:srgbClr val="FFFFFF"/>
                </a:highlight>
              </a:rPr>
              <a:t> 30px</a:t>
            </a:r>
            <a:r>
              <a:rPr lang="pt-BR" sz="1600">
                <a:solidFill>
                  <a:schemeClr val="dk1"/>
                </a:solidFill>
                <a:highlight>
                  <a:srgbClr val="FFFFFF"/>
                </a:highlight>
              </a:rPr>
              <a:t>;</a:t>
            </a:r>
            <a:endParaRPr sz="1600">
              <a:solidFill>
                <a:schemeClr val="dk1"/>
              </a:solidFill>
              <a:highlight>
                <a:srgbClr val="FFFFFF"/>
              </a:highlight>
            </a:endParaRPr>
          </a:p>
          <a:p>
            <a:pPr indent="0" lvl="0" marL="457200" rtl="0" algn="l">
              <a:lnSpc>
                <a:spcPct val="115000"/>
              </a:lnSpc>
              <a:spcBef>
                <a:spcPts val="1200"/>
              </a:spcBef>
              <a:spcAft>
                <a:spcPts val="1200"/>
              </a:spcAft>
              <a:buSzPts val="1800"/>
              <a:buNone/>
            </a:pPr>
            <a:r>
              <a:rPr lang="pt-BR" sz="1600">
                <a:solidFill>
                  <a:schemeClr val="dk1"/>
                </a:solidFill>
                <a:highlight>
                  <a:srgbClr val="FFFFFF"/>
                </a:highlight>
              </a:rPr>
              <a:t>}</a:t>
            </a:r>
            <a:endParaRPr sz="1600">
              <a:solidFill>
                <a:schemeClr val="dk1"/>
              </a:solidFill>
              <a:highlight>
                <a:srgbClr val="FFFFFF"/>
              </a:highlight>
            </a:endParaRPr>
          </a:p>
        </p:txBody>
      </p:sp>
      <p:pic>
        <p:nvPicPr>
          <p:cNvPr id="503" name="Google Shape;503;p78"/>
          <p:cNvPicPr preferRelativeResize="0"/>
          <p:nvPr/>
        </p:nvPicPr>
        <p:blipFill rotWithShape="1">
          <a:blip r:embed="rId4">
            <a:alphaModFix/>
          </a:blip>
          <a:srcRect b="0" l="0" r="0" t="0"/>
          <a:stretch/>
        </p:blipFill>
        <p:spPr>
          <a:xfrm>
            <a:off x="3960500" y="2035624"/>
            <a:ext cx="4698300" cy="253325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7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u="sng">
                <a:solidFill>
                  <a:schemeClr val="hlink"/>
                </a:solidFill>
                <a:hlinkClick r:id="rId3"/>
              </a:rPr>
              <a:t>CSS - Espaçamento - Padding</a:t>
            </a:r>
            <a:endParaRPr>
              <a:solidFill>
                <a:schemeClr val="dk2"/>
              </a:solidFill>
            </a:endParaRPr>
          </a:p>
          <a:p>
            <a:pPr indent="0" lvl="0" marL="0" rtl="0" algn="l">
              <a:lnSpc>
                <a:spcPct val="100000"/>
              </a:lnSpc>
              <a:spcBef>
                <a:spcPts val="0"/>
              </a:spcBef>
              <a:spcAft>
                <a:spcPts val="0"/>
              </a:spcAft>
              <a:buSzPts val="2800"/>
              <a:buNone/>
            </a:pPr>
            <a:r>
              <a:t/>
            </a:r>
            <a:endParaRPr/>
          </a:p>
        </p:txBody>
      </p:sp>
      <p:sp>
        <p:nvSpPr>
          <p:cNvPr id="509" name="Google Shape;509;p7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pt-BR">
                <a:solidFill>
                  <a:srgbClr val="252525"/>
                </a:solidFill>
              </a:rPr>
              <a:t>As propriedades de preenchimento (padding) CSS são usadas para gerar espaço ao redor do conteúdo de um elemento, dentro de quaisquer bordas definidas. A manipulação do </a:t>
            </a:r>
            <a:r>
              <a:rPr b="1" lang="pt-BR">
                <a:solidFill>
                  <a:srgbClr val="252525"/>
                </a:solidFill>
              </a:rPr>
              <a:t>padding</a:t>
            </a:r>
            <a:r>
              <a:rPr lang="pt-BR">
                <a:solidFill>
                  <a:srgbClr val="252525"/>
                </a:solidFill>
              </a:rPr>
              <a:t> funciona como a propriedade margin. Exemplo :</a:t>
            </a:r>
            <a:endParaRPr>
              <a:solidFill>
                <a:srgbClr val="252525"/>
              </a:solidFill>
            </a:endParaRPr>
          </a:p>
          <a:p>
            <a:pPr indent="0" lvl="0" marL="0" rtl="0" algn="l">
              <a:lnSpc>
                <a:spcPct val="115000"/>
              </a:lnSpc>
              <a:spcBef>
                <a:spcPts val="1600"/>
              </a:spcBef>
              <a:spcAft>
                <a:spcPts val="0"/>
              </a:spcAft>
              <a:buClr>
                <a:schemeClr val="dk1"/>
              </a:buClr>
              <a:buSzPts val="1100"/>
              <a:buFont typeface="Arial"/>
              <a:buNone/>
            </a:pPr>
            <a:r>
              <a:rPr lang="pt-BR">
                <a:solidFill>
                  <a:srgbClr val="A52A2A"/>
                </a:solidFill>
                <a:highlight>
                  <a:srgbClr val="FFFFFF"/>
                </a:highlight>
                <a:latin typeface="Courier New"/>
                <a:ea typeface="Courier New"/>
                <a:cs typeface="Courier New"/>
                <a:sym typeface="Courier New"/>
              </a:rPr>
              <a:t>div </a:t>
            </a:r>
            <a:r>
              <a:rPr lang="pt-BR">
                <a:solidFill>
                  <a:schemeClr val="dk1"/>
                </a:solidFill>
                <a:highlight>
                  <a:srgbClr val="FFFFFF"/>
                </a:highlight>
                <a:latin typeface="Courier New"/>
                <a:ea typeface="Courier New"/>
                <a:cs typeface="Courier New"/>
                <a:sym typeface="Courier New"/>
              </a:rPr>
              <a:t>{</a:t>
            </a:r>
            <a:endParaRPr>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pt-BR">
                <a:solidFill>
                  <a:srgbClr val="FF0000"/>
                </a:solidFill>
                <a:highlight>
                  <a:srgbClr val="FFFFFF"/>
                </a:highlight>
                <a:latin typeface="Courier New"/>
                <a:ea typeface="Courier New"/>
                <a:cs typeface="Courier New"/>
                <a:sym typeface="Courier New"/>
              </a:rPr>
              <a:t>  padding-top</a:t>
            </a:r>
            <a:r>
              <a:rPr lang="pt-BR">
                <a:solidFill>
                  <a:schemeClr val="dk1"/>
                </a:solidFill>
                <a:highlight>
                  <a:srgbClr val="FFFFFF"/>
                </a:highlight>
                <a:latin typeface="Courier New"/>
                <a:ea typeface="Courier New"/>
                <a:cs typeface="Courier New"/>
                <a:sym typeface="Courier New"/>
              </a:rPr>
              <a:t>:</a:t>
            </a:r>
            <a:r>
              <a:rPr lang="pt-BR">
                <a:solidFill>
                  <a:srgbClr val="0000CD"/>
                </a:solidFill>
                <a:highlight>
                  <a:srgbClr val="FFFFFF"/>
                </a:highlight>
                <a:latin typeface="Courier New"/>
                <a:ea typeface="Courier New"/>
                <a:cs typeface="Courier New"/>
                <a:sym typeface="Courier New"/>
              </a:rPr>
              <a:t> 50px</a:t>
            </a:r>
            <a:r>
              <a:rPr lang="pt-BR">
                <a:solidFill>
                  <a:schemeClr val="dk1"/>
                </a:solidFill>
                <a:highlight>
                  <a:srgbClr val="FFFFFF"/>
                </a:highlight>
                <a:latin typeface="Courier New"/>
                <a:ea typeface="Courier New"/>
                <a:cs typeface="Courier New"/>
                <a:sym typeface="Courier New"/>
              </a:rPr>
              <a:t>;</a:t>
            </a:r>
            <a:endParaRPr>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pt-BR">
                <a:solidFill>
                  <a:srgbClr val="FF0000"/>
                </a:solidFill>
                <a:highlight>
                  <a:srgbClr val="FFFFFF"/>
                </a:highlight>
                <a:latin typeface="Courier New"/>
                <a:ea typeface="Courier New"/>
                <a:cs typeface="Courier New"/>
                <a:sym typeface="Courier New"/>
              </a:rPr>
              <a:t>  padding-right</a:t>
            </a:r>
            <a:r>
              <a:rPr lang="pt-BR">
                <a:solidFill>
                  <a:schemeClr val="dk1"/>
                </a:solidFill>
                <a:highlight>
                  <a:srgbClr val="FFFFFF"/>
                </a:highlight>
                <a:latin typeface="Courier New"/>
                <a:ea typeface="Courier New"/>
                <a:cs typeface="Courier New"/>
                <a:sym typeface="Courier New"/>
              </a:rPr>
              <a:t>:</a:t>
            </a:r>
            <a:r>
              <a:rPr lang="pt-BR">
                <a:solidFill>
                  <a:srgbClr val="0000CD"/>
                </a:solidFill>
                <a:highlight>
                  <a:srgbClr val="FFFFFF"/>
                </a:highlight>
                <a:latin typeface="Courier New"/>
                <a:ea typeface="Courier New"/>
                <a:cs typeface="Courier New"/>
                <a:sym typeface="Courier New"/>
              </a:rPr>
              <a:t> 30px</a:t>
            </a:r>
            <a:r>
              <a:rPr lang="pt-BR">
                <a:solidFill>
                  <a:schemeClr val="dk1"/>
                </a:solidFill>
                <a:highlight>
                  <a:srgbClr val="FFFFFF"/>
                </a:highlight>
                <a:latin typeface="Courier New"/>
                <a:ea typeface="Courier New"/>
                <a:cs typeface="Courier New"/>
                <a:sym typeface="Courier New"/>
              </a:rPr>
              <a:t>;</a:t>
            </a:r>
            <a:endParaRPr>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pt-BR">
                <a:solidFill>
                  <a:srgbClr val="FF0000"/>
                </a:solidFill>
                <a:highlight>
                  <a:srgbClr val="FFFFFF"/>
                </a:highlight>
                <a:latin typeface="Courier New"/>
                <a:ea typeface="Courier New"/>
                <a:cs typeface="Courier New"/>
                <a:sym typeface="Courier New"/>
              </a:rPr>
              <a:t>  padding-bottom</a:t>
            </a:r>
            <a:r>
              <a:rPr lang="pt-BR">
                <a:solidFill>
                  <a:schemeClr val="dk1"/>
                </a:solidFill>
                <a:highlight>
                  <a:srgbClr val="FFFFFF"/>
                </a:highlight>
                <a:latin typeface="Courier New"/>
                <a:ea typeface="Courier New"/>
                <a:cs typeface="Courier New"/>
                <a:sym typeface="Courier New"/>
              </a:rPr>
              <a:t>:</a:t>
            </a:r>
            <a:r>
              <a:rPr lang="pt-BR">
                <a:solidFill>
                  <a:srgbClr val="0000CD"/>
                </a:solidFill>
                <a:highlight>
                  <a:srgbClr val="FFFFFF"/>
                </a:highlight>
                <a:latin typeface="Courier New"/>
                <a:ea typeface="Courier New"/>
                <a:cs typeface="Courier New"/>
                <a:sym typeface="Courier New"/>
              </a:rPr>
              <a:t> 50px</a:t>
            </a:r>
            <a:r>
              <a:rPr lang="pt-BR">
                <a:solidFill>
                  <a:schemeClr val="dk1"/>
                </a:solidFill>
                <a:highlight>
                  <a:srgbClr val="FFFFFF"/>
                </a:highlight>
                <a:latin typeface="Courier New"/>
                <a:ea typeface="Courier New"/>
                <a:cs typeface="Courier New"/>
                <a:sym typeface="Courier New"/>
              </a:rPr>
              <a:t>;</a:t>
            </a:r>
            <a:endParaRPr>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pt-BR">
                <a:solidFill>
                  <a:srgbClr val="FF0000"/>
                </a:solidFill>
                <a:highlight>
                  <a:srgbClr val="FFFFFF"/>
                </a:highlight>
                <a:latin typeface="Courier New"/>
                <a:ea typeface="Courier New"/>
                <a:cs typeface="Courier New"/>
                <a:sym typeface="Courier New"/>
              </a:rPr>
              <a:t>  padding-left</a:t>
            </a:r>
            <a:r>
              <a:rPr lang="pt-BR">
                <a:solidFill>
                  <a:schemeClr val="dk1"/>
                </a:solidFill>
                <a:highlight>
                  <a:srgbClr val="FFFFFF"/>
                </a:highlight>
                <a:latin typeface="Courier New"/>
                <a:ea typeface="Courier New"/>
                <a:cs typeface="Courier New"/>
                <a:sym typeface="Courier New"/>
              </a:rPr>
              <a:t>:</a:t>
            </a:r>
            <a:r>
              <a:rPr lang="pt-BR">
                <a:solidFill>
                  <a:srgbClr val="0000CD"/>
                </a:solidFill>
                <a:highlight>
                  <a:srgbClr val="FFFFFF"/>
                </a:highlight>
                <a:latin typeface="Courier New"/>
                <a:ea typeface="Courier New"/>
                <a:cs typeface="Courier New"/>
                <a:sym typeface="Courier New"/>
              </a:rPr>
              <a:t> 80px</a:t>
            </a:r>
            <a:r>
              <a:rPr lang="pt-BR">
                <a:solidFill>
                  <a:schemeClr val="dk1"/>
                </a:solidFill>
                <a:highlight>
                  <a:srgbClr val="FFFFFF"/>
                </a:highlight>
                <a:latin typeface="Courier New"/>
                <a:ea typeface="Courier New"/>
                <a:cs typeface="Courier New"/>
                <a:sym typeface="Courier New"/>
              </a:rPr>
              <a:t>;</a:t>
            </a:r>
            <a:endParaRPr>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1600"/>
              </a:spcAft>
              <a:buSzPts val="1800"/>
              <a:buNone/>
            </a:pPr>
            <a:r>
              <a:rPr lang="pt-BR">
                <a:solidFill>
                  <a:schemeClr val="dk1"/>
                </a:solidFill>
                <a:highlight>
                  <a:srgbClr val="FFFFFF"/>
                </a:highlight>
                <a:latin typeface="Courier New"/>
                <a:ea typeface="Courier New"/>
                <a:cs typeface="Courier New"/>
                <a:sym typeface="Courier New"/>
              </a:rPr>
              <a:t>}</a:t>
            </a:r>
            <a:endParaRPr>
              <a:solidFill>
                <a:srgbClr val="252525"/>
              </a:solidFill>
              <a:latin typeface="Courier New"/>
              <a:ea typeface="Courier New"/>
              <a:cs typeface="Courier New"/>
              <a:sym typeface="Courier New"/>
            </a:endParaRPr>
          </a:p>
        </p:txBody>
      </p:sp>
      <p:pic>
        <p:nvPicPr>
          <p:cNvPr id="510" name="Google Shape;510;p79"/>
          <p:cNvPicPr preferRelativeResize="0"/>
          <p:nvPr/>
        </p:nvPicPr>
        <p:blipFill rotWithShape="1">
          <a:blip r:embed="rId4">
            <a:alphaModFix/>
          </a:blip>
          <a:srcRect b="0" l="0" r="0" t="0"/>
          <a:stretch/>
        </p:blipFill>
        <p:spPr>
          <a:xfrm>
            <a:off x="4134000" y="2413799"/>
            <a:ext cx="4698300" cy="253325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8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Links para CSS externo</a:t>
            </a:r>
            <a:endParaRPr/>
          </a:p>
        </p:txBody>
      </p:sp>
      <p:sp>
        <p:nvSpPr>
          <p:cNvPr id="516" name="Google Shape;516;p8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pt-BR" sz="1600">
                <a:solidFill>
                  <a:schemeClr val="dk1"/>
                </a:solidFill>
                <a:highlight>
                  <a:srgbClr val="FFFFFF"/>
                </a:highlight>
              </a:rPr>
              <a:t>As folhas de estilo externas podem ser referenciadas com um URL completo ou com um caminho relativo à página da web atual.</a:t>
            </a:r>
            <a:endParaRPr sz="1600">
              <a:solidFill>
                <a:schemeClr val="dk1"/>
              </a:solidFill>
              <a:highlight>
                <a:srgbClr val="FFFFFF"/>
              </a:highlight>
            </a:endParaRPr>
          </a:p>
          <a:p>
            <a:pPr indent="0" lvl="0" marL="457200" rtl="0" algn="l">
              <a:lnSpc>
                <a:spcPct val="115000"/>
              </a:lnSpc>
              <a:spcBef>
                <a:spcPts val="1200"/>
              </a:spcBef>
              <a:spcAft>
                <a:spcPts val="0"/>
              </a:spcAft>
              <a:buSzPts val="1800"/>
              <a:buNone/>
            </a:pPr>
            <a:r>
              <a:t/>
            </a:r>
            <a:endParaRPr sz="1600">
              <a:solidFill>
                <a:schemeClr val="dk1"/>
              </a:solidFill>
              <a:highlight>
                <a:srgbClr val="FFFFFF"/>
              </a:highlight>
            </a:endParaRPr>
          </a:p>
          <a:p>
            <a:pPr indent="0" lvl="0" marL="0" rtl="0" algn="ctr">
              <a:lnSpc>
                <a:spcPct val="115000"/>
              </a:lnSpc>
              <a:spcBef>
                <a:spcPts val="1200"/>
              </a:spcBef>
              <a:spcAft>
                <a:spcPts val="0"/>
              </a:spcAft>
              <a:buSzPts val="1800"/>
              <a:buNone/>
            </a:pPr>
            <a:r>
              <a:rPr lang="pt-BR" sz="1600">
                <a:solidFill>
                  <a:srgbClr val="0000CD"/>
                </a:solidFill>
                <a:highlight>
                  <a:srgbClr val="FFFFFF"/>
                </a:highlight>
              </a:rPr>
              <a:t>&lt;</a:t>
            </a:r>
            <a:r>
              <a:rPr lang="pt-BR" sz="1600">
                <a:solidFill>
                  <a:srgbClr val="A52A2A"/>
                </a:solidFill>
                <a:highlight>
                  <a:srgbClr val="FFFFFF"/>
                </a:highlight>
              </a:rPr>
              <a:t>link</a:t>
            </a:r>
            <a:r>
              <a:rPr lang="pt-BR" sz="1600">
                <a:solidFill>
                  <a:srgbClr val="FF0000"/>
                </a:solidFill>
                <a:highlight>
                  <a:srgbClr val="FFFFFF"/>
                </a:highlight>
              </a:rPr>
              <a:t> rel</a:t>
            </a:r>
            <a:r>
              <a:rPr lang="pt-BR" sz="1600">
                <a:solidFill>
                  <a:srgbClr val="0000CD"/>
                </a:solidFill>
                <a:highlight>
                  <a:srgbClr val="FFFFFF"/>
                </a:highlight>
              </a:rPr>
              <a:t>="stylesheet"</a:t>
            </a:r>
            <a:r>
              <a:rPr lang="pt-BR" sz="1600">
                <a:solidFill>
                  <a:srgbClr val="FF0000"/>
                </a:solidFill>
                <a:highlight>
                  <a:srgbClr val="FFFFFF"/>
                </a:highlight>
              </a:rPr>
              <a:t> href</a:t>
            </a:r>
            <a:r>
              <a:rPr lang="pt-BR" sz="1600">
                <a:solidFill>
                  <a:srgbClr val="0000CD"/>
                </a:solidFill>
                <a:highlight>
                  <a:srgbClr val="FFFFFF"/>
                </a:highlight>
              </a:rPr>
              <a:t>="</a:t>
            </a:r>
            <a:r>
              <a:rPr lang="pt-BR" sz="1600" u="sng">
                <a:solidFill>
                  <a:schemeClr val="hlink"/>
                </a:solidFill>
                <a:highlight>
                  <a:srgbClr val="FFFFFF"/>
                </a:highlight>
                <a:hlinkClick r:id="rId4"/>
              </a:rPr>
              <a:t>https://www.w3schools.com/html/styles.css</a:t>
            </a:r>
            <a:r>
              <a:rPr lang="pt-BR" sz="1600">
                <a:solidFill>
                  <a:srgbClr val="0000CD"/>
                </a:solidFill>
                <a:highlight>
                  <a:srgbClr val="FFFFFF"/>
                </a:highlight>
              </a:rPr>
              <a:t>"&gt;</a:t>
            </a:r>
            <a:endParaRPr sz="1600">
              <a:solidFill>
                <a:srgbClr val="0000CD"/>
              </a:solidFill>
              <a:highlight>
                <a:srgbClr val="FFFFFF"/>
              </a:highlight>
            </a:endParaRPr>
          </a:p>
          <a:p>
            <a:pPr indent="0" lvl="0" marL="457200" rtl="0" algn="ctr">
              <a:lnSpc>
                <a:spcPct val="115000"/>
              </a:lnSpc>
              <a:spcBef>
                <a:spcPts val="1200"/>
              </a:spcBef>
              <a:spcAft>
                <a:spcPts val="0"/>
              </a:spcAft>
              <a:buSzPts val="1800"/>
              <a:buNone/>
            </a:pPr>
            <a:r>
              <a:rPr lang="pt-BR" sz="1600">
                <a:solidFill>
                  <a:srgbClr val="0000CD"/>
                </a:solidFill>
                <a:highlight>
                  <a:srgbClr val="FFFFFF"/>
                </a:highlight>
              </a:rPr>
              <a:t>&lt;</a:t>
            </a:r>
            <a:r>
              <a:rPr lang="pt-BR" sz="1600">
                <a:solidFill>
                  <a:srgbClr val="A52A2A"/>
                </a:solidFill>
                <a:highlight>
                  <a:srgbClr val="FFFFFF"/>
                </a:highlight>
              </a:rPr>
              <a:t>link</a:t>
            </a:r>
            <a:r>
              <a:rPr lang="pt-BR" sz="1600">
                <a:solidFill>
                  <a:srgbClr val="FF0000"/>
                </a:solidFill>
                <a:highlight>
                  <a:srgbClr val="FFFFFF"/>
                </a:highlight>
              </a:rPr>
              <a:t> rel</a:t>
            </a:r>
            <a:r>
              <a:rPr lang="pt-BR" sz="1600">
                <a:solidFill>
                  <a:srgbClr val="0000CD"/>
                </a:solidFill>
                <a:highlight>
                  <a:srgbClr val="FFFFFF"/>
                </a:highlight>
              </a:rPr>
              <a:t>="stylesheet"</a:t>
            </a:r>
            <a:r>
              <a:rPr lang="pt-BR" sz="1600">
                <a:solidFill>
                  <a:srgbClr val="FF0000"/>
                </a:solidFill>
                <a:highlight>
                  <a:srgbClr val="FFFFFF"/>
                </a:highlight>
              </a:rPr>
              <a:t> href</a:t>
            </a:r>
            <a:r>
              <a:rPr lang="pt-BR" sz="1600">
                <a:solidFill>
                  <a:srgbClr val="0000CD"/>
                </a:solidFill>
                <a:highlight>
                  <a:srgbClr val="FFFFFF"/>
                </a:highlight>
              </a:rPr>
              <a:t>="/html/styles.css"&gt;</a:t>
            </a:r>
            <a:endParaRPr sz="1600">
              <a:solidFill>
                <a:srgbClr val="0000CD"/>
              </a:solidFill>
              <a:highlight>
                <a:srgbClr val="FFFFFF"/>
              </a:highlight>
            </a:endParaRPr>
          </a:p>
          <a:p>
            <a:pPr indent="0" lvl="0" marL="457200" rtl="0" algn="ctr">
              <a:lnSpc>
                <a:spcPct val="115000"/>
              </a:lnSpc>
              <a:spcBef>
                <a:spcPts val="1200"/>
              </a:spcBef>
              <a:spcAft>
                <a:spcPts val="1200"/>
              </a:spcAft>
              <a:buSzPts val="1800"/>
              <a:buNone/>
            </a:pPr>
            <a:r>
              <a:rPr lang="pt-BR" sz="1600">
                <a:solidFill>
                  <a:srgbClr val="0000CD"/>
                </a:solidFill>
                <a:highlight>
                  <a:srgbClr val="FFFFFF"/>
                </a:highlight>
              </a:rPr>
              <a:t>&lt;</a:t>
            </a:r>
            <a:r>
              <a:rPr lang="pt-BR" sz="1600">
                <a:solidFill>
                  <a:srgbClr val="A52A2A"/>
                </a:solidFill>
                <a:highlight>
                  <a:srgbClr val="FFFFFF"/>
                </a:highlight>
              </a:rPr>
              <a:t>link</a:t>
            </a:r>
            <a:r>
              <a:rPr lang="pt-BR" sz="1600">
                <a:solidFill>
                  <a:srgbClr val="FF0000"/>
                </a:solidFill>
                <a:highlight>
                  <a:srgbClr val="FFFFFF"/>
                </a:highlight>
              </a:rPr>
              <a:t> rel</a:t>
            </a:r>
            <a:r>
              <a:rPr lang="pt-BR" sz="1600">
                <a:solidFill>
                  <a:srgbClr val="0000CD"/>
                </a:solidFill>
                <a:highlight>
                  <a:srgbClr val="FFFFFF"/>
                </a:highlight>
              </a:rPr>
              <a:t>="stylesheet"</a:t>
            </a:r>
            <a:r>
              <a:rPr lang="pt-BR" sz="1600">
                <a:solidFill>
                  <a:srgbClr val="FF0000"/>
                </a:solidFill>
                <a:highlight>
                  <a:srgbClr val="FFFFFF"/>
                </a:highlight>
              </a:rPr>
              <a:t> href</a:t>
            </a:r>
            <a:r>
              <a:rPr lang="pt-BR" sz="1600">
                <a:solidFill>
                  <a:srgbClr val="0000CD"/>
                </a:solidFill>
                <a:highlight>
                  <a:srgbClr val="FFFFFF"/>
                </a:highlight>
              </a:rPr>
              <a:t>="styles.css"&gt;</a:t>
            </a:r>
            <a:endParaRPr sz="1600">
              <a:solidFill>
                <a:srgbClr val="0000CD"/>
              </a:solidFill>
              <a:highlight>
                <a:srgbClr val="FFFFFF"/>
              </a:highlight>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8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Links HTML - HiperLinks</a:t>
            </a:r>
            <a:endParaRPr/>
          </a:p>
        </p:txBody>
      </p:sp>
      <p:sp>
        <p:nvSpPr>
          <p:cNvPr id="522" name="Google Shape;522;p8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pt-BR" sz="1600">
                <a:solidFill>
                  <a:schemeClr val="dk1"/>
                </a:solidFill>
                <a:highlight>
                  <a:srgbClr val="FFFFFF"/>
                </a:highlight>
              </a:rPr>
              <a:t>Os links são encontrados em quase todas as páginas da web. Os links permitem que os usuários cliquem para ir de uma página para outra.</a:t>
            </a:r>
            <a:endParaRPr sz="1600">
              <a:solidFill>
                <a:schemeClr val="dk1"/>
              </a:solidFill>
              <a:highlight>
                <a:srgbClr val="FFFFFF"/>
              </a:highlight>
            </a:endParaRPr>
          </a:p>
          <a:p>
            <a:pPr indent="-330200" lvl="0" marL="457200" rtl="0" algn="l">
              <a:lnSpc>
                <a:spcPct val="115000"/>
              </a:lnSpc>
              <a:spcBef>
                <a:spcPts val="0"/>
              </a:spcBef>
              <a:spcAft>
                <a:spcPts val="0"/>
              </a:spcAft>
              <a:buClr>
                <a:schemeClr val="dk1"/>
              </a:buClr>
              <a:buSzPts val="1600"/>
              <a:buChar char="●"/>
            </a:pPr>
            <a:r>
              <a:rPr lang="pt-BR" sz="1600">
                <a:solidFill>
                  <a:schemeClr val="dk1"/>
                </a:solidFill>
                <a:highlight>
                  <a:srgbClr val="FFFFFF"/>
                </a:highlight>
              </a:rPr>
              <a:t>Você pode clicar em um link e ser direcionado para outro documento</a:t>
            </a:r>
            <a:endParaRPr sz="1600">
              <a:solidFill>
                <a:schemeClr val="dk1"/>
              </a:solidFill>
              <a:highlight>
                <a:srgbClr val="FFFFFF"/>
              </a:highlight>
            </a:endParaRPr>
          </a:p>
          <a:p>
            <a:pPr indent="-330200" lvl="0" marL="457200" rtl="0" algn="l">
              <a:lnSpc>
                <a:spcPct val="115000"/>
              </a:lnSpc>
              <a:spcBef>
                <a:spcPts val="0"/>
              </a:spcBef>
              <a:spcAft>
                <a:spcPts val="0"/>
              </a:spcAft>
              <a:buClr>
                <a:schemeClr val="dk1"/>
              </a:buClr>
              <a:buSzPts val="1600"/>
              <a:buChar char="●"/>
            </a:pPr>
            <a:r>
              <a:rPr lang="pt-BR" sz="1600">
                <a:solidFill>
                  <a:schemeClr val="dk1"/>
                </a:solidFill>
                <a:highlight>
                  <a:srgbClr val="FFFFFF"/>
                </a:highlight>
              </a:rPr>
              <a:t>Podemos incluir link em qualquer elemento HTML. Textos, imagens, div entre outros.</a:t>
            </a:r>
            <a:endParaRPr sz="1600">
              <a:solidFill>
                <a:schemeClr val="dk1"/>
              </a:solidFill>
              <a:highlight>
                <a:srgbClr val="FFFFFF"/>
              </a:highlight>
            </a:endParaRPr>
          </a:p>
          <a:p>
            <a:pPr indent="-330200" lvl="0" marL="457200" rtl="0" algn="l">
              <a:lnSpc>
                <a:spcPct val="115000"/>
              </a:lnSpc>
              <a:spcBef>
                <a:spcPts val="0"/>
              </a:spcBef>
              <a:spcAft>
                <a:spcPts val="0"/>
              </a:spcAft>
              <a:buClr>
                <a:schemeClr val="dk1"/>
              </a:buClr>
              <a:buSzPts val="1600"/>
              <a:buChar char="●"/>
            </a:pPr>
            <a:r>
              <a:rPr lang="pt-BR" sz="1600">
                <a:solidFill>
                  <a:schemeClr val="dk1"/>
                </a:solidFill>
                <a:highlight>
                  <a:srgbClr val="FFFFFF"/>
                </a:highlight>
              </a:rPr>
              <a:t>A tag </a:t>
            </a:r>
            <a:r>
              <a:rPr lang="pt-BR" sz="1600">
                <a:solidFill>
                  <a:srgbClr val="FF0000"/>
                </a:solidFill>
                <a:highlight>
                  <a:srgbClr val="FFFFFF"/>
                </a:highlight>
              </a:rPr>
              <a:t>&lt;a&gt;</a:t>
            </a:r>
            <a:r>
              <a:rPr lang="pt-BR" sz="1600">
                <a:solidFill>
                  <a:schemeClr val="dk1"/>
                </a:solidFill>
                <a:highlight>
                  <a:srgbClr val="FFFFFF"/>
                </a:highlight>
              </a:rPr>
              <a:t> define um hiperlink. </a:t>
            </a:r>
            <a:endParaRPr sz="1600">
              <a:solidFill>
                <a:schemeClr val="dk1"/>
              </a:solidFill>
              <a:highlight>
                <a:srgbClr val="FFFFFF"/>
              </a:highlight>
            </a:endParaRPr>
          </a:p>
          <a:p>
            <a:pPr indent="-330200" lvl="0" marL="457200" rtl="0" algn="l">
              <a:lnSpc>
                <a:spcPct val="115000"/>
              </a:lnSpc>
              <a:spcBef>
                <a:spcPts val="0"/>
              </a:spcBef>
              <a:spcAft>
                <a:spcPts val="0"/>
              </a:spcAft>
              <a:buClr>
                <a:schemeClr val="dk1"/>
              </a:buClr>
              <a:buSzPts val="1600"/>
              <a:buChar char="●"/>
            </a:pPr>
            <a:r>
              <a:rPr lang="pt-BR" sz="1600">
                <a:solidFill>
                  <a:schemeClr val="dk1"/>
                </a:solidFill>
                <a:highlight>
                  <a:srgbClr val="FFFFFF"/>
                </a:highlight>
              </a:rPr>
              <a:t>O atributo </a:t>
            </a:r>
            <a:r>
              <a:rPr lang="pt-BR" sz="1600">
                <a:solidFill>
                  <a:srgbClr val="FF0000"/>
                </a:solidFill>
                <a:highlight>
                  <a:srgbClr val="FFFFFF"/>
                </a:highlight>
              </a:rPr>
              <a:t>href </a:t>
            </a:r>
            <a:r>
              <a:rPr lang="pt-BR" sz="1600">
                <a:solidFill>
                  <a:schemeClr val="dk1"/>
                </a:solidFill>
                <a:highlight>
                  <a:srgbClr val="FFFFFF"/>
                </a:highlight>
              </a:rPr>
              <a:t>indica o destino do link. O conteúdo no escopo da tag será a parte visível e clicável exibida em tela.</a:t>
            </a:r>
            <a:endParaRPr sz="1600">
              <a:solidFill>
                <a:schemeClr val="dk1"/>
              </a:solidFill>
              <a:highlight>
                <a:srgbClr val="FFFFFF"/>
              </a:highlight>
            </a:endParaRPr>
          </a:p>
          <a:p>
            <a:pPr indent="457200" lvl="0" marL="0" rtl="0" algn="l">
              <a:lnSpc>
                <a:spcPct val="115000"/>
              </a:lnSpc>
              <a:spcBef>
                <a:spcPts val="1200"/>
              </a:spcBef>
              <a:spcAft>
                <a:spcPts val="0"/>
              </a:spcAft>
              <a:buSzPts val="1800"/>
              <a:buNone/>
            </a:pPr>
            <a:r>
              <a:rPr lang="pt-BR" sz="1600">
                <a:solidFill>
                  <a:schemeClr val="dk1"/>
                </a:solidFill>
                <a:highlight>
                  <a:srgbClr val="FFFFFF"/>
                </a:highlight>
              </a:rPr>
              <a:t>Sintaxe:</a:t>
            </a:r>
            <a:endParaRPr sz="1600">
              <a:solidFill>
                <a:schemeClr val="dk1"/>
              </a:solidFill>
              <a:highlight>
                <a:srgbClr val="FFFFFF"/>
              </a:highlight>
            </a:endParaRPr>
          </a:p>
          <a:p>
            <a:pPr indent="457200" lvl="0" marL="457200" rtl="0" algn="l">
              <a:lnSpc>
                <a:spcPct val="115000"/>
              </a:lnSpc>
              <a:spcBef>
                <a:spcPts val="1200"/>
              </a:spcBef>
              <a:spcAft>
                <a:spcPts val="1200"/>
              </a:spcAft>
              <a:buSzPts val="1800"/>
              <a:buNone/>
            </a:pPr>
            <a:r>
              <a:rPr lang="pt-BR">
                <a:solidFill>
                  <a:srgbClr val="0000CD"/>
                </a:solidFill>
              </a:rPr>
              <a:t>&lt;</a:t>
            </a:r>
            <a:r>
              <a:rPr lang="pt-BR">
                <a:solidFill>
                  <a:srgbClr val="A52A2A"/>
                </a:solidFill>
              </a:rPr>
              <a:t>a</a:t>
            </a:r>
            <a:r>
              <a:rPr lang="pt-BR">
                <a:solidFill>
                  <a:srgbClr val="FF0000"/>
                </a:solidFill>
              </a:rPr>
              <a:t> href</a:t>
            </a:r>
            <a:r>
              <a:rPr lang="pt-BR">
                <a:solidFill>
                  <a:srgbClr val="0000CD"/>
                </a:solidFill>
              </a:rPr>
              <a:t>="https://www.w3schools.com/"&gt;</a:t>
            </a:r>
            <a:r>
              <a:rPr lang="pt-BR">
                <a:solidFill>
                  <a:schemeClr val="dk1"/>
                </a:solidFill>
                <a:highlight>
                  <a:srgbClr val="FFFFFF"/>
                </a:highlight>
              </a:rPr>
              <a:t>Visit W3Schools.com!</a:t>
            </a:r>
            <a:r>
              <a:rPr lang="pt-BR">
                <a:solidFill>
                  <a:srgbClr val="0000CD"/>
                </a:solidFill>
              </a:rPr>
              <a:t>&lt;</a:t>
            </a:r>
            <a:r>
              <a:rPr lang="pt-BR">
                <a:solidFill>
                  <a:srgbClr val="A52A2A"/>
                </a:solidFill>
              </a:rPr>
              <a:t>/a</a:t>
            </a:r>
            <a:r>
              <a:rPr lang="pt-BR">
                <a:solidFill>
                  <a:srgbClr val="0000CD"/>
                </a:solidFill>
              </a:rPr>
              <a:t>&gt;</a:t>
            </a:r>
            <a:endParaRPr>
              <a:solidFill>
                <a:schemeClr val="dk1"/>
              </a:solidFill>
              <a:highlight>
                <a:srgbClr val="FFFFFF"/>
              </a:highlight>
            </a:endParaRPr>
          </a:p>
        </p:txBody>
      </p:sp>
      <p:pic>
        <p:nvPicPr>
          <p:cNvPr id="523" name="Google Shape;523;p81"/>
          <p:cNvPicPr preferRelativeResize="0"/>
          <p:nvPr/>
        </p:nvPicPr>
        <p:blipFill rotWithShape="1">
          <a:blip r:embed="rId4">
            <a:alphaModFix/>
          </a:blip>
          <a:srcRect b="0" l="0" r="0" t="0"/>
          <a:stretch/>
        </p:blipFill>
        <p:spPr>
          <a:xfrm>
            <a:off x="7651900" y="125350"/>
            <a:ext cx="892375" cy="892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Estrutura de uma aplicação WEB</a:t>
            </a:r>
            <a:endParaRPr/>
          </a:p>
        </p:txBody>
      </p:sp>
      <p:sp>
        <p:nvSpPr>
          <p:cNvPr id="117" name="Google Shape;11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pt-BR"/>
              <a:t>Frontend X Backend</a:t>
            </a:r>
            <a:endParaRPr/>
          </a:p>
          <a:p>
            <a:pPr indent="-342900" lvl="0" marL="457200" rtl="0" algn="l">
              <a:lnSpc>
                <a:spcPct val="115000"/>
              </a:lnSpc>
              <a:spcBef>
                <a:spcPts val="1200"/>
              </a:spcBef>
              <a:spcAft>
                <a:spcPts val="0"/>
              </a:spcAft>
              <a:buSzPts val="1800"/>
              <a:buChar char="●"/>
            </a:pPr>
            <a:r>
              <a:rPr lang="pt-BR"/>
              <a:t>Frontend é responsável basicamente pela parte visual e interação do usuário com a aplicação onde utilizamos tecnologias como HTML, CSS e Javascript</a:t>
            </a:r>
            <a:endParaRPr/>
          </a:p>
          <a:p>
            <a:pPr indent="-342900" lvl="0" marL="457200" rtl="0" algn="l">
              <a:lnSpc>
                <a:spcPct val="115000"/>
              </a:lnSpc>
              <a:spcBef>
                <a:spcPts val="0"/>
              </a:spcBef>
              <a:spcAft>
                <a:spcPts val="0"/>
              </a:spcAft>
              <a:buSzPts val="1800"/>
              <a:buChar char="●"/>
            </a:pPr>
            <a:r>
              <a:rPr lang="pt-BR"/>
              <a:t>Backend é responsável por fazer a ponte entre os dados recebidos do frontend até o banco de dados ou vice-versa, responsável por garantir as regras de negócio, segurança, validações, realizar inserções e recuperar dados no banco de dados e realizar a manipulação dos dados.</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8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Links HTML - HiperLinks</a:t>
            </a:r>
            <a:endParaRPr/>
          </a:p>
        </p:txBody>
      </p:sp>
      <p:sp>
        <p:nvSpPr>
          <p:cNvPr id="529" name="Google Shape;529;p8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dk1"/>
              </a:buClr>
              <a:buSzPts val="1800"/>
              <a:buChar char="●"/>
            </a:pPr>
            <a:r>
              <a:rPr lang="pt-BR" sz="1600">
                <a:solidFill>
                  <a:schemeClr val="dk1"/>
                </a:solidFill>
                <a:highlight>
                  <a:srgbClr val="FFFFFF"/>
                </a:highlight>
              </a:rPr>
              <a:t>Por padrão os links aparecem da seguinte forma em todos os navegadores</a:t>
            </a:r>
            <a:endParaRPr sz="1600">
              <a:solidFill>
                <a:schemeClr val="dk1"/>
              </a:solidFill>
              <a:highlight>
                <a:srgbClr val="FFFFFF"/>
              </a:highlight>
            </a:endParaRPr>
          </a:p>
          <a:p>
            <a:pPr indent="-317500" lvl="1" marL="914400" rtl="0" algn="l">
              <a:lnSpc>
                <a:spcPct val="115000"/>
              </a:lnSpc>
              <a:spcBef>
                <a:spcPts val="0"/>
              </a:spcBef>
              <a:spcAft>
                <a:spcPts val="0"/>
              </a:spcAft>
              <a:buClr>
                <a:schemeClr val="dk1"/>
              </a:buClr>
              <a:buSzPts val="1400"/>
              <a:buFont typeface="Verdana"/>
              <a:buChar char="○"/>
            </a:pPr>
            <a:r>
              <a:rPr lang="pt-BR">
                <a:solidFill>
                  <a:schemeClr val="dk1"/>
                </a:solidFill>
                <a:highlight>
                  <a:srgbClr val="FFFFFF"/>
                </a:highlight>
                <a:latin typeface="Verdana"/>
                <a:ea typeface="Verdana"/>
                <a:cs typeface="Verdana"/>
                <a:sym typeface="Verdana"/>
              </a:rPr>
              <a:t>Um link não visitado está sublinhado e em azul</a:t>
            </a:r>
            <a:endParaRPr>
              <a:solidFill>
                <a:schemeClr val="dk1"/>
              </a:solidFill>
              <a:highlight>
                <a:srgbClr val="FFFFFF"/>
              </a:highlight>
              <a:latin typeface="Verdana"/>
              <a:ea typeface="Verdana"/>
              <a:cs typeface="Verdana"/>
              <a:sym typeface="Verdana"/>
            </a:endParaRPr>
          </a:p>
          <a:p>
            <a:pPr indent="-317500" lvl="1" marL="914400" rtl="0" algn="l">
              <a:lnSpc>
                <a:spcPct val="115000"/>
              </a:lnSpc>
              <a:spcBef>
                <a:spcPts val="0"/>
              </a:spcBef>
              <a:spcAft>
                <a:spcPts val="0"/>
              </a:spcAft>
              <a:buClr>
                <a:schemeClr val="dk1"/>
              </a:buClr>
              <a:buSzPts val="1400"/>
              <a:buFont typeface="Verdana"/>
              <a:buChar char="○"/>
            </a:pPr>
            <a:r>
              <a:rPr lang="pt-BR">
                <a:solidFill>
                  <a:schemeClr val="dk1"/>
                </a:solidFill>
                <a:highlight>
                  <a:srgbClr val="FFFFFF"/>
                </a:highlight>
                <a:latin typeface="Verdana"/>
                <a:ea typeface="Verdana"/>
                <a:cs typeface="Verdana"/>
                <a:sym typeface="Verdana"/>
              </a:rPr>
              <a:t>Um link visitado está sublinhado e roxo</a:t>
            </a:r>
            <a:endParaRPr>
              <a:solidFill>
                <a:schemeClr val="dk1"/>
              </a:solidFill>
              <a:highlight>
                <a:srgbClr val="FFFFFF"/>
              </a:highlight>
              <a:latin typeface="Verdana"/>
              <a:ea typeface="Verdana"/>
              <a:cs typeface="Verdana"/>
              <a:sym typeface="Verdana"/>
            </a:endParaRPr>
          </a:p>
          <a:p>
            <a:pPr indent="-317500" lvl="1" marL="914400" rtl="0" algn="l">
              <a:lnSpc>
                <a:spcPct val="115000"/>
              </a:lnSpc>
              <a:spcBef>
                <a:spcPts val="0"/>
              </a:spcBef>
              <a:spcAft>
                <a:spcPts val="0"/>
              </a:spcAft>
              <a:buClr>
                <a:schemeClr val="dk1"/>
              </a:buClr>
              <a:buSzPts val="1400"/>
              <a:buFont typeface="Verdana"/>
              <a:buChar char="○"/>
            </a:pPr>
            <a:r>
              <a:rPr lang="pt-BR">
                <a:solidFill>
                  <a:schemeClr val="dk1"/>
                </a:solidFill>
                <a:highlight>
                  <a:srgbClr val="FFFFFF"/>
                </a:highlight>
                <a:latin typeface="Verdana"/>
                <a:ea typeface="Verdana"/>
                <a:cs typeface="Verdana"/>
                <a:sym typeface="Verdana"/>
              </a:rPr>
              <a:t>Um link ativo está sublinhado e vermelho</a:t>
            </a:r>
            <a:endParaRPr>
              <a:solidFill>
                <a:schemeClr val="dk1"/>
              </a:solidFill>
              <a:highlight>
                <a:srgbClr val="FFFFFF"/>
              </a:highlight>
              <a:latin typeface="Verdana"/>
              <a:ea typeface="Verdana"/>
              <a:cs typeface="Verdana"/>
              <a:sym typeface="Verdana"/>
            </a:endParaRPr>
          </a:p>
          <a:p>
            <a:pPr indent="-330200" lvl="0" marL="457200" rtl="0" algn="l">
              <a:lnSpc>
                <a:spcPct val="115000"/>
              </a:lnSpc>
              <a:spcBef>
                <a:spcPts val="0"/>
              </a:spcBef>
              <a:spcAft>
                <a:spcPts val="0"/>
              </a:spcAft>
              <a:buClr>
                <a:schemeClr val="dk1"/>
              </a:buClr>
              <a:buSzPts val="1600"/>
              <a:buFont typeface="Verdana"/>
              <a:buChar char="●"/>
            </a:pPr>
            <a:r>
              <a:rPr lang="pt-BR" sz="1600">
                <a:solidFill>
                  <a:schemeClr val="dk1"/>
                </a:solidFill>
                <a:highlight>
                  <a:srgbClr val="FFFFFF"/>
                </a:highlight>
                <a:latin typeface="Verdana"/>
                <a:ea typeface="Verdana"/>
                <a:cs typeface="Verdana"/>
                <a:sym typeface="Verdana"/>
              </a:rPr>
              <a:t>Os links podem ser estilizados com CSS para possuírem outra aparência</a:t>
            </a:r>
            <a:endParaRPr sz="1600">
              <a:solidFill>
                <a:schemeClr val="dk1"/>
              </a:solidFill>
              <a:highlight>
                <a:srgbClr val="FFFFFF"/>
              </a:highlight>
              <a:latin typeface="Verdana"/>
              <a:ea typeface="Verdana"/>
              <a:cs typeface="Verdana"/>
              <a:sym typeface="Verdana"/>
            </a:endParaRPr>
          </a:p>
          <a:p>
            <a:pPr indent="-330200" lvl="0" marL="457200" rtl="0" algn="l">
              <a:lnSpc>
                <a:spcPct val="115000"/>
              </a:lnSpc>
              <a:spcBef>
                <a:spcPts val="0"/>
              </a:spcBef>
              <a:spcAft>
                <a:spcPts val="0"/>
              </a:spcAft>
              <a:buClr>
                <a:schemeClr val="dk1"/>
              </a:buClr>
              <a:buSzPts val="1600"/>
              <a:buFont typeface="Verdana"/>
              <a:buChar char="●"/>
            </a:pPr>
            <a:r>
              <a:rPr lang="pt-BR" sz="1600">
                <a:solidFill>
                  <a:schemeClr val="dk1"/>
                </a:solidFill>
                <a:highlight>
                  <a:srgbClr val="FFFFFF"/>
                </a:highlight>
                <a:latin typeface="Verdana"/>
                <a:ea typeface="Verdana"/>
                <a:cs typeface="Verdana"/>
                <a:sym typeface="Verdana"/>
              </a:rPr>
              <a:t>Por padrão ao acessar um hiperlink o novo documento abrirá na janela atual sobrepondo a página atual. Com o atributo </a:t>
            </a:r>
            <a:r>
              <a:rPr lang="pt-BR" sz="1600">
                <a:solidFill>
                  <a:srgbClr val="FF0000"/>
                </a:solidFill>
                <a:highlight>
                  <a:srgbClr val="FFFFFF"/>
                </a:highlight>
                <a:latin typeface="Verdana"/>
                <a:ea typeface="Verdana"/>
                <a:cs typeface="Verdana"/>
                <a:sym typeface="Verdana"/>
              </a:rPr>
              <a:t>target </a:t>
            </a:r>
            <a:r>
              <a:rPr lang="pt-BR" sz="1600">
                <a:solidFill>
                  <a:schemeClr val="dk1"/>
                </a:solidFill>
                <a:highlight>
                  <a:srgbClr val="FFFFFF"/>
                </a:highlight>
                <a:latin typeface="Verdana"/>
                <a:ea typeface="Verdana"/>
                <a:cs typeface="Verdana"/>
                <a:sym typeface="Verdana"/>
              </a:rPr>
              <a:t>podemos modificar isso e especificar onde abrir o documento vinculado.</a:t>
            </a:r>
            <a:endParaRPr sz="1600">
              <a:solidFill>
                <a:schemeClr val="dk1"/>
              </a:solidFill>
              <a:highlight>
                <a:srgbClr val="FFFFFF"/>
              </a:highlight>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8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Links HTML - HiperLinks</a:t>
            </a:r>
            <a:endParaRPr/>
          </a:p>
        </p:txBody>
      </p:sp>
      <p:sp>
        <p:nvSpPr>
          <p:cNvPr id="535" name="Google Shape;535;p8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1100"/>
              </a:spcBef>
              <a:spcAft>
                <a:spcPts val="0"/>
              </a:spcAft>
              <a:buClr>
                <a:schemeClr val="dk1"/>
              </a:buClr>
              <a:buSzPts val="1600"/>
              <a:buFont typeface="Verdana"/>
              <a:buChar char="●"/>
            </a:pPr>
            <a:r>
              <a:rPr lang="pt-BR" sz="1600">
                <a:solidFill>
                  <a:schemeClr val="dk1"/>
                </a:solidFill>
                <a:highlight>
                  <a:srgbClr val="FFFFFF"/>
                </a:highlight>
              </a:rPr>
              <a:t>Valores que podemos atribuir ao atributo </a:t>
            </a:r>
            <a:r>
              <a:rPr lang="pt-BR" sz="1600">
                <a:solidFill>
                  <a:srgbClr val="FF0000"/>
                </a:solidFill>
                <a:highlight>
                  <a:srgbClr val="FFFFFF"/>
                </a:highlight>
              </a:rPr>
              <a:t>target</a:t>
            </a:r>
            <a:endParaRPr sz="1600">
              <a:solidFill>
                <a:srgbClr val="FF0000"/>
              </a:solidFill>
              <a:highlight>
                <a:srgbClr val="FFFFFF"/>
              </a:highlight>
            </a:endParaRPr>
          </a:p>
          <a:p>
            <a:pPr indent="0" lvl="0" marL="0" rtl="0" algn="l">
              <a:lnSpc>
                <a:spcPct val="115000"/>
              </a:lnSpc>
              <a:spcBef>
                <a:spcPts val="1100"/>
              </a:spcBef>
              <a:spcAft>
                <a:spcPts val="0"/>
              </a:spcAft>
              <a:buSzPts val="1800"/>
              <a:buNone/>
            </a:pPr>
            <a:r>
              <a:t/>
            </a:r>
            <a:endParaRPr sz="1600">
              <a:solidFill>
                <a:srgbClr val="FF0000"/>
              </a:solidFill>
              <a:highlight>
                <a:srgbClr val="FFFFFF"/>
              </a:highlight>
            </a:endParaRPr>
          </a:p>
          <a:p>
            <a:pPr indent="0" lvl="0" marL="0" rtl="0" algn="l">
              <a:lnSpc>
                <a:spcPct val="115000"/>
              </a:lnSpc>
              <a:spcBef>
                <a:spcPts val="1100"/>
              </a:spcBef>
              <a:spcAft>
                <a:spcPts val="0"/>
              </a:spcAft>
              <a:buSzPts val="1800"/>
              <a:buNone/>
            </a:pPr>
            <a:r>
              <a:t/>
            </a:r>
            <a:endParaRPr sz="1600">
              <a:solidFill>
                <a:srgbClr val="FF0000"/>
              </a:solidFill>
              <a:highlight>
                <a:srgbClr val="FFFFFF"/>
              </a:highlight>
            </a:endParaRPr>
          </a:p>
          <a:p>
            <a:pPr indent="0" lvl="0" marL="0" rtl="0" algn="l">
              <a:lnSpc>
                <a:spcPct val="115000"/>
              </a:lnSpc>
              <a:spcBef>
                <a:spcPts val="1100"/>
              </a:spcBef>
              <a:spcAft>
                <a:spcPts val="0"/>
              </a:spcAft>
              <a:buSzPts val="1800"/>
              <a:buNone/>
            </a:pPr>
            <a:r>
              <a:t/>
            </a:r>
            <a:endParaRPr sz="1600">
              <a:solidFill>
                <a:srgbClr val="FF0000"/>
              </a:solidFill>
              <a:highlight>
                <a:srgbClr val="FFFFFF"/>
              </a:highlight>
            </a:endParaRPr>
          </a:p>
          <a:p>
            <a:pPr indent="0" lvl="0" marL="0" rtl="0" algn="l">
              <a:lnSpc>
                <a:spcPct val="115000"/>
              </a:lnSpc>
              <a:spcBef>
                <a:spcPts val="1100"/>
              </a:spcBef>
              <a:spcAft>
                <a:spcPts val="0"/>
              </a:spcAft>
              <a:buSzPts val="1800"/>
              <a:buNone/>
            </a:pPr>
            <a:r>
              <a:t/>
            </a:r>
            <a:endParaRPr sz="1600">
              <a:solidFill>
                <a:srgbClr val="FF0000"/>
              </a:solidFill>
              <a:highlight>
                <a:srgbClr val="FFFFFF"/>
              </a:highlight>
            </a:endParaRPr>
          </a:p>
          <a:p>
            <a:pPr indent="0" lvl="0" marL="0" rtl="0" algn="l">
              <a:lnSpc>
                <a:spcPct val="115000"/>
              </a:lnSpc>
              <a:spcBef>
                <a:spcPts val="1100"/>
              </a:spcBef>
              <a:spcAft>
                <a:spcPts val="0"/>
              </a:spcAft>
              <a:buSzPts val="1800"/>
              <a:buNone/>
            </a:pPr>
            <a:r>
              <a:t/>
            </a:r>
            <a:endParaRPr sz="1600">
              <a:solidFill>
                <a:srgbClr val="FF0000"/>
              </a:solidFill>
              <a:highlight>
                <a:srgbClr val="FFFFFF"/>
              </a:highlight>
            </a:endParaRPr>
          </a:p>
          <a:p>
            <a:pPr indent="0" lvl="0" marL="0" rtl="0" algn="ctr">
              <a:lnSpc>
                <a:spcPct val="115000"/>
              </a:lnSpc>
              <a:spcBef>
                <a:spcPts val="1100"/>
              </a:spcBef>
              <a:spcAft>
                <a:spcPts val="1100"/>
              </a:spcAft>
              <a:buSzPts val="1800"/>
              <a:buNone/>
            </a:pPr>
            <a:r>
              <a:rPr lang="pt-BR" sz="1600">
                <a:solidFill>
                  <a:srgbClr val="0000CD"/>
                </a:solidFill>
              </a:rPr>
              <a:t>&lt;</a:t>
            </a:r>
            <a:r>
              <a:rPr lang="pt-BR" sz="1600">
                <a:solidFill>
                  <a:srgbClr val="A52A2A"/>
                </a:solidFill>
              </a:rPr>
              <a:t>a</a:t>
            </a:r>
            <a:r>
              <a:rPr lang="pt-BR" sz="1600">
                <a:solidFill>
                  <a:srgbClr val="FF0000"/>
                </a:solidFill>
              </a:rPr>
              <a:t> href</a:t>
            </a:r>
            <a:r>
              <a:rPr lang="pt-BR" sz="1600">
                <a:solidFill>
                  <a:srgbClr val="0000CD"/>
                </a:solidFill>
              </a:rPr>
              <a:t>="https://www.w3schools.com/"</a:t>
            </a:r>
            <a:r>
              <a:rPr lang="pt-BR" sz="1600">
                <a:solidFill>
                  <a:srgbClr val="FF0000"/>
                </a:solidFill>
              </a:rPr>
              <a:t> target</a:t>
            </a:r>
            <a:r>
              <a:rPr lang="pt-BR" sz="1600">
                <a:solidFill>
                  <a:srgbClr val="0000CD"/>
                </a:solidFill>
              </a:rPr>
              <a:t>="_blank"&gt;</a:t>
            </a:r>
            <a:r>
              <a:rPr lang="pt-BR" sz="1600">
                <a:solidFill>
                  <a:schemeClr val="dk1"/>
                </a:solidFill>
                <a:highlight>
                  <a:srgbClr val="FFFFFF"/>
                </a:highlight>
              </a:rPr>
              <a:t>Visit W3Schools!</a:t>
            </a:r>
            <a:r>
              <a:rPr lang="pt-BR" sz="1600">
                <a:solidFill>
                  <a:srgbClr val="0000CD"/>
                </a:solidFill>
              </a:rPr>
              <a:t>&lt;</a:t>
            </a:r>
            <a:r>
              <a:rPr lang="pt-BR" sz="1600">
                <a:solidFill>
                  <a:srgbClr val="A52A2A"/>
                </a:solidFill>
              </a:rPr>
              <a:t>/a</a:t>
            </a:r>
            <a:r>
              <a:rPr lang="pt-BR" sz="1600">
                <a:solidFill>
                  <a:srgbClr val="0000CD"/>
                </a:solidFill>
              </a:rPr>
              <a:t>&gt;</a:t>
            </a:r>
            <a:endParaRPr sz="1600">
              <a:solidFill>
                <a:srgbClr val="FF0000"/>
              </a:solidFill>
              <a:highlight>
                <a:srgbClr val="FFFFFF"/>
              </a:highlight>
            </a:endParaRPr>
          </a:p>
        </p:txBody>
      </p:sp>
      <p:sp>
        <p:nvSpPr>
          <p:cNvPr id="536" name="Google Shape;536;p83"/>
          <p:cNvSpPr txBox="1"/>
          <p:nvPr/>
        </p:nvSpPr>
        <p:spPr>
          <a:xfrm>
            <a:off x="681650" y="1734750"/>
            <a:ext cx="8279100" cy="16740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15000"/>
              </a:lnSpc>
              <a:spcBef>
                <a:spcPts val="1100"/>
              </a:spcBef>
              <a:spcAft>
                <a:spcPts val="0"/>
              </a:spcAft>
              <a:buClr>
                <a:schemeClr val="dk1"/>
              </a:buClr>
              <a:buSzPts val="1600"/>
              <a:buFont typeface="Verdana"/>
              <a:buChar char="●"/>
            </a:pPr>
            <a:r>
              <a:rPr b="0" i="0" lang="pt-BR" sz="1600" u="none" cap="none" strike="noStrike">
                <a:solidFill>
                  <a:srgbClr val="DC143C"/>
                </a:solidFill>
                <a:highlight>
                  <a:srgbClr val="FFFFFF"/>
                </a:highlight>
                <a:latin typeface="Arial"/>
                <a:ea typeface="Arial"/>
                <a:cs typeface="Arial"/>
                <a:sym typeface="Arial"/>
              </a:rPr>
              <a:t>_self</a:t>
            </a:r>
            <a:r>
              <a:rPr b="0" i="0" lang="pt-BR" sz="1600" u="none" cap="none" strike="noStrike">
                <a:solidFill>
                  <a:schemeClr val="dk1"/>
                </a:solidFill>
                <a:highlight>
                  <a:srgbClr val="FFFFFF"/>
                </a:highlight>
                <a:latin typeface="Arial"/>
                <a:ea typeface="Arial"/>
                <a:cs typeface="Arial"/>
                <a:sym typeface="Arial"/>
              </a:rPr>
              <a:t>- Predefinição. Abre o documento na mesma janela / guia em que foi clicado</a:t>
            </a:r>
            <a:endParaRPr b="0" i="0" sz="1600" u="none" cap="none" strike="noStrike">
              <a:solidFill>
                <a:schemeClr val="dk1"/>
              </a:solidFill>
              <a:highlight>
                <a:srgbClr val="FFFFFF"/>
              </a:highlight>
              <a:latin typeface="Arial"/>
              <a:ea typeface="Arial"/>
              <a:cs typeface="Arial"/>
              <a:sym typeface="Arial"/>
            </a:endParaRPr>
          </a:p>
          <a:p>
            <a:pPr indent="-330200" lvl="0" marL="457200" marR="0" rtl="0" algn="l">
              <a:lnSpc>
                <a:spcPct val="115000"/>
              </a:lnSpc>
              <a:spcBef>
                <a:spcPts val="0"/>
              </a:spcBef>
              <a:spcAft>
                <a:spcPts val="0"/>
              </a:spcAft>
              <a:buClr>
                <a:schemeClr val="dk1"/>
              </a:buClr>
              <a:buSzPts val="1600"/>
              <a:buFont typeface="Verdana"/>
              <a:buChar char="●"/>
            </a:pPr>
            <a:r>
              <a:rPr b="0" i="0" lang="pt-BR" sz="1600" u="none" cap="none" strike="noStrike">
                <a:solidFill>
                  <a:srgbClr val="DC143C"/>
                </a:solidFill>
                <a:highlight>
                  <a:srgbClr val="FFFFFF"/>
                </a:highlight>
                <a:latin typeface="Arial"/>
                <a:ea typeface="Arial"/>
                <a:cs typeface="Arial"/>
                <a:sym typeface="Arial"/>
              </a:rPr>
              <a:t>_blank</a:t>
            </a:r>
            <a:r>
              <a:rPr b="0" i="0" lang="pt-BR" sz="1600" u="none" cap="none" strike="noStrike">
                <a:solidFill>
                  <a:schemeClr val="dk1"/>
                </a:solidFill>
                <a:highlight>
                  <a:srgbClr val="FFFFFF"/>
                </a:highlight>
                <a:latin typeface="Arial"/>
                <a:ea typeface="Arial"/>
                <a:cs typeface="Arial"/>
                <a:sym typeface="Arial"/>
              </a:rPr>
              <a:t> - Abre o documento em uma nova janela ou guia</a:t>
            </a:r>
            <a:endParaRPr b="0" i="0" sz="1600" u="none" cap="none" strike="noStrike">
              <a:solidFill>
                <a:schemeClr val="dk1"/>
              </a:solidFill>
              <a:highlight>
                <a:srgbClr val="FFFFFF"/>
              </a:highlight>
              <a:latin typeface="Arial"/>
              <a:ea typeface="Arial"/>
              <a:cs typeface="Arial"/>
              <a:sym typeface="Arial"/>
            </a:endParaRPr>
          </a:p>
          <a:p>
            <a:pPr indent="-330200" lvl="0" marL="457200" marR="0" rtl="0" algn="l">
              <a:lnSpc>
                <a:spcPct val="115000"/>
              </a:lnSpc>
              <a:spcBef>
                <a:spcPts val="0"/>
              </a:spcBef>
              <a:spcAft>
                <a:spcPts val="0"/>
              </a:spcAft>
              <a:buClr>
                <a:schemeClr val="dk1"/>
              </a:buClr>
              <a:buSzPts val="1600"/>
              <a:buFont typeface="Verdana"/>
              <a:buChar char="●"/>
            </a:pPr>
            <a:r>
              <a:rPr b="0" i="0" lang="pt-BR" sz="1600" u="none" cap="none" strike="noStrike">
                <a:solidFill>
                  <a:srgbClr val="DC143C"/>
                </a:solidFill>
                <a:highlight>
                  <a:srgbClr val="FFFFFF"/>
                </a:highlight>
                <a:latin typeface="Arial"/>
                <a:ea typeface="Arial"/>
                <a:cs typeface="Arial"/>
                <a:sym typeface="Arial"/>
              </a:rPr>
              <a:t>_parent</a:t>
            </a:r>
            <a:r>
              <a:rPr b="0" i="0" lang="pt-BR" sz="1600" u="none" cap="none" strike="noStrike">
                <a:solidFill>
                  <a:schemeClr val="dk1"/>
                </a:solidFill>
                <a:highlight>
                  <a:srgbClr val="FFFFFF"/>
                </a:highlight>
                <a:latin typeface="Arial"/>
                <a:ea typeface="Arial"/>
                <a:cs typeface="Arial"/>
                <a:sym typeface="Arial"/>
              </a:rPr>
              <a:t> - Abre o documento no quadro pai</a:t>
            </a:r>
            <a:endParaRPr b="0" i="0" sz="1600" u="none" cap="none" strike="noStrike">
              <a:solidFill>
                <a:schemeClr val="dk1"/>
              </a:solidFill>
              <a:highlight>
                <a:srgbClr val="FFFFFF"/>
              </a:highlight>
              <a:latin typeface="Arial"/>
              <a:ea typeface="Arial"/>
              <a:cs typeface="Arial"/>
              <a:sym typeface="Arial"/>
            </a:endParaRPr>
          </a:p>
          <a:p>
            <a:pPr indent="-330200" lvl="0" marL="457200" marR="0" rtl="0" algn="l">
              <a:lnSpc>
                <a:spcPct val="115000"/>
              </a:lnSpc>
              <a:spcBef>
                <a:spcPts val="0"/>
              </a:spcBef>
              <a:spcAft>
                <a:spcPts val="0"/>
              </a:spcAft>
              <a:buClr>
                <a:schemeClr val="dk1"/>
              </a:buClr>
              <a:buSzPts val="1600"/>
              <a:buFont typeface="Verdana"/>
              <a:buChar char="●"/>
            </a:pPr>
            <a:r>
              <a:rPr b="0" i="0" lang="pt-BR" sz="1600" u="none" cap="none" strike="noStrike">
                <a:solidFill>
                  <a:srgbClr val="DC143C"/>
                </a:solidFill>
                <a:highlight>
                  <a:srgbClr val="FFFFFF"/>
                </a:highlight>
                <a:latin typeface="Arial"/>
                <a:ea typeface="Arial"/>
                <a:cs typeface="Arial"/>
                <a:sym typeface="Arial"/>
              </a:rPr>
              <a:t>_top</a:t>
            </a:r>
            <a:r>
              <a:rPr b="0" i="0" lang="pt-BR" sz="1600" u="none" cap="none" strike="noStrike">
                <a:solidFill>
                  <a:schemeClr val="dk1"/>
                </a:solidFill>
                <a:highlight>
                  <a:srgbClr val="FFFFFF"/>
                </a:highlight>
                <a:latin typeface="Arial"/>
                <a:ea typeface="Arial"/>
                <a:cs typeface="Arial"/>
                <a:sym typeface="Arial"/>
              </a:rPr>
              <a:t> - Abre o documento em todo o corpo da janela</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11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8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Links HTML - URLs absolutos vs. URLs relativos</a:t>
            </a:r>
            <a:endParaRPr/>
          </a:p>
        </p:txBody>
      </p:sp>
      <p:sp>
        <p:nvSpPr>
          <p:cNvPr id="542" name="Google Shape;542;p8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1100"/>
              </a:spcBef>
              <a:spcAft>
                <a:spcPts val="0"/>
              </a:spcAft>
              <a:buClr>
                <a:schemeClr val="dk1"/>
              </a:buClr>
              <a:buSzPts val="1600"/>
              <a:buFont typeface="Verdana"/>
              <a:buChar char="●"/>
            </a:pPr>
            <a:r>
              <a:rPr lang="pt-BR" sz="1600">
                <a:solidFill>
                  <a:schemeClr val="dk1"/>
                </a:solidFill>
                <a:highlight>
                  <a:srgbClr val="FFFFFF"/>
                </a:highlight>
              </a:rPr>
              <a:t>Os exemplos utilizados até o momento utilizamos </a:t>
            </a:r>
            <a:r>
              <a:rPr b="1" lang="pt-BR" sz="1600">
                <a:solidFill>
                  <a:schemeClr val="dk1"/>
                </a:solidFill>
                <a:highlight>
                  <a:srgbClr val="FFFFFF"/>
                </a:highlight>
              </a:rPr>
              <a:t>URL absolutos</a:t>
            </a:r>
            <a:r>
              <a:rPr lang="pt-BR" sz="1600">
                <a:solidFill>
                  <a:schemeClr val="dk1"/>
                </a:solidFill>
                <a:highlight>
                  <a:srgbClr val="FFFFFF"/>
                </a:highlight>
              </a:rPr>
              <a:t> (endereço da web completo) no </a:t>
            </a:r>
            <a:r>
              <a:rPr lang="pt-BR" sz="1600">
                <a:solidFill>
                  <a:srgbClr val="FF0000"/>
                </a:solidFill>
                <a:highlight>
                  <a:srgbClr val="FFFFFF"/>
                </a:highlight>
              </a:rPr>
              <a:t>href </a:t>
            </a:r>
            <a:r>
              <a:rPr lang="pt-BR" sz="1600">
                <a:solidFill>
                  <a:schemeClr val="dk1"/>
                </a:solidFill>
                <a:highlight>
                  <a:srgbClr val="FFFFFF"/>
                </a:highlight>
              </a:rPr>
              <a:t>atributo.</a:t>
            </a:r>
            <a:endParaRPr sz="1600">
              <a:solidFill>
                <a:srgbClr val="FF0000"/>
              </a:solidFill>
              <a:highlight>
                <a:srgbClr val="FFFFFF"/>
              </a:highlight>
            </a:endParaRPr>
          </a:p>
          <a:p>
            <a:pPr indent="0" lvl="0" marL="0" rtl="0" algn="ctr">
              <a:lnSpc>
                <a:spcPct val="115000"/>
              </a:lnSpc>
              <a:spcBef>
                <a:spcPts val="1100"/>
              </a:spcBef>
              <a:spcAft>
                <a:spcPts val="0"/>
              </a:spcAft>
              <a:buSzPts val="1800"/>
              <a:buNone/>
            </a:pPr>
            <a:r>
              <a:rPr lang="pt-BR" sz="1600">
                <a:solidFill>
                  <a:srgbClr val="0000CD"/>
                </a:solidFill>
              </a:rPr>
              <a:t>&lt;</a:t>
            </a:r>
            <a:r>
              <a:rPr lang="pt-BR" sz="1600">
                <a:solidFill>
                  <a:srgbClr val="A52A2A"/>
                </a:solidFill>
              </a:rPr>
              <a:t>a</a:t>
            </a:r>
            <a:r>
              <a:rPr lang="pt-BR" sz="1600">
                <a:solidFill>
                  <a:srgbClr val="FF0000"/>
                </a:solidFill>
              </a:rPr>
              <a:t> href</a:t>
            </a:r>
            <a:r>
              <a:rPr lang="pt-BR" sz="1600">
                <a:solidFill>
                  <a:srgbClr val="0000CD"/>
                </a:solidFill>
              </a:rPr>
              <a:t>="https://www.w3schools.com/"</a:t>
            </a:r>
            <a:r>
              <a:rPr lang="pt-BR" sz="1600">
                <a:solidFill>
                  <a:srgbClr val="FF0000"/>
                </a:solidFill>
              </a:rPr>
              <a:t> target</a:t>
            </a:r>
            <a:r>
              <a:rPr lang="pt-BR" sz="1600">
                <a:solidFill>
                  <a:srgbClr val="0000CD"/>
                </a:solidFill>
              </a:rPr>
              <a:t>="_blank"&gt;</a:t>
            </a:r>
            <a:r>
              <a:rPr lang="pt-BR" sz="1600">
                <a:solidFill>
                  <a:schemeClr val="dk1"/>
                </a:solidFill>
                <a:highlight>
                  <a:srgbClr val="FFFFFF"/>
                </a:highlight>
              </a:rPr>
              <a:t>Visit W3Schools!</a:t>
            </a:r>
            <a:r>
              <a:rPr lang="pt-BR" sz="1600">
                <a:solidFill>
                  <a:srgbClr val="0000CD"/>
                </a:solidFill>
              </a:rPr>
              <a:t>&lt;</a:t>
            </a:r>
            <a:r>
              <a:rPr lang="pt-BR" sz="1600">
                <a:solidFill>
                  <a:srgbClr val="A52A2A"/>
                </a:solidFill>
              </a:rPr>
              <a:t>/a</a:t>
            </a:r>
            <a:r>
              <a:rPr lang="pt-BR" sz="1600">
                <a:solidFill>
                  <a:srgbClr val="0000CD"/>
                </a:solidFill>
              </a:rPr>
              <a:t>&gt;</a:t>
            </a:r>
            <a:endParaRPr sz="1600">
              <a:solidFill>
                <a:srgbClr val="0000CD"/>
              </a:solidFill>
            </a:endParaRPr>
          </a:p>
          <a:p>
            <a:pPr indent="-330200" lvl="0" marL="457200" rtl="0" algn="l">
              <a:lnSpc>
                <a:spcPct val="115000"/>
              </a:lnSpc>
              <a:spcBef>
                <a:spcPts val="1100"/>
              </a:spcBef>
              <a:spcAft>
                <a:spcPts val="0"/>
              </a:spcAft>
              <a:buClr>
                <a:schemeClr val="dk1"/>
              </a:buClr>
              <a:buSzPts val="1600"/>
              <a:buChar char="●"/>
            </a:pPr>
            <a:r>
              <a:rPr lang="pt-BR" sz="1600">
                <a:solidFill>
                  <a:schemeClr val="dk1"/>
                </a:solidFill>
              </a:rPr>
              <a:t>utilizamos </a:t>
            </a:r>
            <a:r>
              <a:rPr b="1" lang="pt-BR" sz="1600">
                <a:solidFill>
                  <a:schemeClr val="dk1"/>
                </a:solidFill>
              </a:rPr>
              <a:t>URL relativo</a:t>
            </a:r>
            <a:r>
              <a:rPr lang="pt-BR" sz="1600">
                <a:solidFill>
                  <a:schemeClr val="dk1"/>
                </a:solidFill>
              </a:rPr>
              <a:t> quando precisamos referenciar um documento, arquivo ou imagem local (Um link para uma página dentro do mesmo site) não havendo a necessidade de informar “https://www” </a:t>
            </a:r>
            <a:endParaRPr sz="1600">
              <a:solidFill>
                <a:schemeClr val="dk1"/>
              </a:solidFill>
            </a:endParaRPr>
          </a:p>
          <a:p>
            <a:pPr indent="457200" lvl="0" marL="457200" rtl="0" algn="l">
              <a:lnSpc>
                <a:spcPct val="115000"/>
              </a:lnSpc>
              <a:spcBef>
                <a:spcPts val="1100"/>
              </a:spcBef>
              <a:spcAft>
                <a:spcPts val="0"/>
              </a:spcAft>
              <a:buSzPts val="1800"/>
              <a:buNone/>
            </a:pPr>
            <a:r>
              <a:rPr lang="pt-BR" sz="1600">
                <a:solidFill>
                  <a:srgbClr val="0000CD"/>
                </a:solidFill>
              </a:rPr>
              <a:t>&lt;</a:t>
            </a:r>
            <a:r>
              <a:rPr lang="pt-BR" sz="1600">
                <a:solidFill>
                  <a:srgbClr val="A52A2A"/>
                </a:solidFill>
              </a:rPr>
              <a:t>p</a:t>
            </a:r>
            <a:r>
              <a:rPr lang="pt-BR" sz="1600">
                <a:solidFill>
                  <a:srgbClr val="0000CD"/>
                </a:solidFill>
              </a:rPr>
              <a:t>&gt;&lt;</a:t>
            </a:r>
            <a:r>
              <a:rPr lang="pt-BR" sz="1600">
                <a:solidFill>
                  <a:srgbClr val="A52A2A"/>
                </a:solidFill>
              </a:rPr>
              <a:t>a</a:t>
            </a:r>
            <a:r>
              <a:rPr lang="pt-BR" sz="1600">
                <a:solidFill>
                  <a:srgbClr val="FF0000"/>
                </a:solidFill>
              </a:rPr>
              <a:t> href</a:t>
            </a:r>
            <a:r>
              <a:rPr lang="pt-BR" sz="1600">
                <a:solidFill>
                  <a:srgbClr val="0000CD"/>
                </a:solidFill>
              </a:rPr>
              <a:t>="html_images.asp"&gt;</a:t>
            </a:r>
            <a:r>
              <a:rPr lang="pt-BR" sz="1600">
                <a:solidFill>
                  <a:schemeClr val="dk1"/>
                </a:solidFill>
                <a:highlight>
                  <a:srgbClr val="FFFFFF"/>
                </a:highlight>
              </a:rPr>
              <a:t>HTML Images</a:t>
            </a:r>
            <a:r>
              <a:rPr lang="pt-BR" sz="1600">
                <a:solidFill>
                  <a:srgbClr val="0000CD"/>
                </a:solidFill>
              </a:rPr>
              <a:t>&lt;</a:t>
            </a:r>
            <a:r>
              <a:rPr lang="pt-BR" sz="1600">
                <a:solidFill>
                  <a:srgbClr val="A52A2A"/>
                </a:solidFill>
              </a:rPr>
              <a:t>/a</a:t>
            </a:r>
            <a:r>
              <a:rPr lang="pt-BR" sz="1600">
                <a:solidFill>
                  <a:srgbClr val="0000CD"/>
                </a:solidFill>
              </a:rPr>
              <a:t>&gt;&lt;</a:t>
            </a:r>
            <a:r>
              <a:rPr lang="pt-BR" sz="1600">
                <a:solidFill>
                  <a:srgbClr val="A52A2A"/>
                </a:solidFill>
              </a:rPr>
              <a:t>/p</a:t>
            </a:r>
            <a:r>
              <a:rPr lang="pt-BR" sz="1600">
                <a:solidFill>
                  <a:srgbClr val="0000CD"/>
                </a:solidFill>
              </a:rPr>
              <a:t>&gt;</a:t>
            </a:r>
            <a:endParaRPr sz="1600">
              <a:solidFill>
                <a:srgbClr val="0000CD"/>
              </a:solidFill>
            </a:endParaRPr>
          </a:p>
          <a:p>
            <a:pPr indent="0" lvl="0" marL="914400" rtl="0" algn="l">
              <a:lnSpc>
                <a:spcPct val="115000"/>
              </a:lnSpc>
              <a:spcBef>
                <a:spcPts val="1100"/>
              </a:spcBef>
              <a:spcAft>
                <a:spcPts val="1100"/>
              </a:spcAft>
              <a:buSzPts val="1800"/>
              <a:buNone/>
            </a:pPr>
            <a:r>
              <a:rPr lang="pt-BR" sz="1600">
                <a:solidFill>
                  <a:srgbClr val="0000CD"/>
                </a:solidFill>
              </a:rPr>
              <a:t>&lt;</a:t>
            </a:r>
            <a:r>
              <a:rPr lang="pt-BR" sz="1600">
                <a:solidFill>
                  <a:srgbClr val="A52A2A"/>
                </a:solidFill>
              </a:rPr>
              <a:t>p</a:t>
            </a:r>
            <a:r>
              <a:rPr lang="pt-BR" sz="1600">
                <a:solidFill>
                  <a:srgbClr val="0000CD"/>
                </a:solidFill>
              </a:rPr>
              <a:t>&gt;&lt;</a:t>
            </a:r>
            <a:r>
              <a:rPr lang="pt-BR" sz="1600">
                <a:solidFill>
                  <a:srgbClr val="A52A2A"/>
                </a:solidFill>
              </a:rPr>
              <a:t>a</a:t>
            </a:r>
            <a:r>
              <a:rPr lang="pt-BR" sz="1600">
                <a:solidFill>
                  <a:srgbClr val="FF0000"/>
                </a:solidFill>
              </a:rPr>
              <a:t> href</a:t>
            </a:r>
            <a:r>
              <a:rPr lang="pt-BR" sz="1600">
                <a:solidFill>
                  <a:srgbClr val="0000CD"/>
                </a:solidFill>
              </a:rPr>
              <a:t>="/css/default.asp"&gt;</a:t>
            </a:r>
            <a:r>
              <a:rPr lang="pt-BR" sz="1600">
                <a:solidFill>
                  <a:schemeClr val="dk1"/>
                </a:solidFill>
                <a:highlight>
                  <a:srgbClr val="FFFFFF"/>
                </a:highlight>
              </a:rPr>
              <a:t>CSS Tutorial</a:t>
            </a:r>
            <a:r>
              <a:rPr lang="pt-BR" sz="1600">
                <a:solidFill>
                  <a:srgbClr val="0000CD"/>
                </a:solidFill>
              </a:rPr>
              <a:t>&lt;</a:t>
            </a:r>
            <a:r>
              <a:rPr lang="pt-BR" sz="1600">
                <a:solidFill>
                  <a:srgbClr val="A52A2A"/>
                </a:solidFill>
              </a:rPr>
              <a:t>/a</a:t>
            </a:r>
            <a:r>
              <a:rPr lang="pt-BR" sz="1600">
                <a:solidFill>
                  <a:srgbClr val="0000CD"/>
                </a:solidFill>
              </a:rPr>
              <a:t>&gt;&lt;</a:t>
            </a:r>
            <a:r>
              <a:rPr lang="pt-BR" sz="1600">
                <a:solidFill>
                  <a:srgbClr val="A52A2A"/>
                </a:solidFill>
              </a:rPr>
              <a:t>/p</a:t>
            </a:r>
            <a:r>
              <a:rPr lang="pt-BR" sz="1600">
                <a:solidFill>
                  <a:srgbClr val="0000CD"/>
                </a:solidFill>
              </a:rPr>
              <a:t>&gt;</a:t>
            </a:r>
            <a:endParaRPr sz="1600">
              <a:solidFill>
                <a:schemeClr val="dk1"/>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8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Links HTML - Imagens</a:t>
            </a:r>
            <a:endParaRPr/>
          </a:p>
        </p:txBody>
      </p:sp>
      <p:sp>
        <p:nvSpPr>
          <p:cNvPr id="548" name="Google Shape;548;p8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1100"/>
              </a:spcBef>
              <a:spcAft>
                <a:spcPts val="0"/>
              </a:spcAft>
              <a:buClr>
                <a:schemeClr val="dk1"/>
              </a:buClr>
              <a:buSzPts val="1600"/>
              <a:buChar char="●"/>
            </a:pPr>
            <a:r>
              <a:rPr lang="pt-BR" sz="1600">
                <a:solidFill>
                  <a:schemeClr val="dk1"/>
                </a:solidFill>
                <a:highlight>
                  <a:srgbClr val="FFFFFF"/>
                </a:highlight>
              </a:rPr>
              <a:t>Podemos utilizar qualquer elemento HTML para ser um link clicável, vamos ver como ficaria utilizando uma imagem como link.</a:t>
            </a:r>
            <a:endParaRPr sz="1600">
              <a:solidFill>
                <a:schemeClr val="dk1"/>
              </a:solidFill>
              <a:highlight>
                <a:srgbClr val="FFFFFF"/>
              </a:highlight>
            </a:endParaRPr>
          </a:p>
          <a:p>
            <a:pPr indent="-330200" lvl="0" marL="457200" rtl="0" algn="l">
              <a:lnSpc>
                <a:spcPct val="115000"/>
              </a:lnSpc>
              <a:spcBef>
                <a:spcPts val="0"/>
              </a:spcBef>
              <a:spcAft>
                <a:spcPts val="0"/>
              </a:spcAft>
              <a:buClr>
                <a:schemeClr val="dk1"/>
              </a:buClr>
              <a:buSzPts val="1600"/>
              <a:buChar char="●"/>
            </a:pPr>
            <a:r>
              <a:rPr lang="pt-BR" sz="1600">
                <a:solidFill>
                  <a:schemeClr val="dk1"/>
                </a:solidFill>
                <a:highlight>
                  <a:srgbClr val="FFFFFF"/>
                </a:highlight>
              </a:rPr>
              <a:t>Basta englobar no escopo da tag </a:t>
            </a:r>
            <a:r>
              <a:rPr lang="pt-BR" sz="1600">
                <a:solidFill>
                  <a:srgbClr val="FF0000"/>
                </a:solidFill>
                <a:highlight>
                  <a:srgbClr val="FFFFFF"/>
                </a:highlight>
              </a:rPr>
              <a:t>&lt;a&gt;</a:t>
            </a:r>
            <a:r>
              <a:rPr lang="pt-BR" sz="1600">
                <a:solidFill>
                  <a:schemeClr val="dk1"/>
                </a:solidFill>
                <a:highlight>
                  <a:srgbClr val="FFFFFF"/>
                </a:highlight>
              </a:rPr>
              <a:t> o elemento que se deseja usar como link.</a:t>
            </a:r>
            <a:endParaRPr sz="1600">
              <a:solidFill>
                <a:schemeClr val="dk1"/>
              </a:solidFill>
              <a:highlight>
                <a:srgbClr val="FFFFFF"/>
              </a:highlight>
            </a:endParaRPr>
          </a:p>
          <a:p>
            <a:pPr indent="0" lvl="0" marL="457200" rtl="0" algn="l">
              <a:lnSpc>
                <a:spcPct val="115000"/>
              </a:lnSpc>
              <a:spcBef>
                <a:spcPts val="1100"/>
              </a:spcBef>
              <a:spcAft>
                <a:spcPts val="0"/>
              </a:spcAft>
              <a:buSzPts val="1800"/>
              <a:buNone/>
            </a:pPr>
            <a:r>
              <a:t/>
            </a:r>
            <a:endParaRPr sz="1600">
              <a:solidFill>
                <a:schemeClr val="dk1"/>
              </a:solidFill>
              <a:highlight>
                <a:srgbClr val="FFFFFF"/>
              </a:highlight>
            </a:endParaRPr>
          </a:p>
          <a:p>
            <a:pPr indent="0" lvl="0" marL="457200" rtl="0" algn="l">
              <a:lnSpc>
                <a:spcPct val="115000"/>
              </a:lnSpc>
              <a:spcBef>
                <a:spcPts val="1100"/>
              </a:spcBef>
              <a:spcAft>
                <a:spcPts val="0"/>
              </a:spcAft>
              <a:buSzPts val="1800"/>
              <a:buNone/>
            </a:pPr>
            <a:r>
              <a:rPr lang="pt-BR" sz="1600">
                <a:solidFill>
                  <a:srgbClr val="0000CD"/>
                </a:solidFill>
              </a:rPr>
              <a:t>&lt;</a:t>
            </a:r>
            <a:r>
              <a:rPr lang="pt-BR" sz="1600">
                <a:solidFill>
                  <a:srgbClr val="A52A2A"/>
                </a:solidFill>
              </a:rPr>
              <a:t>a</a:t>
            </a:r>
            <a:r>
              <a:rPr lang="pt-BR" sz="1600">
                <a:solidFill>
                  <a:srgbClr val="FF0000"/>
                </a:solidFill>
              </a:rPr>
              <a:t> href</a:t>
            </a:r>
            <a:r>
              <a:rPr lang="pt-BR" sz="1600">
                <a:solidFill>
                  <a:srgbClr val="0000CD"/>
                </a:solidFill>
              </a:rPr>
              <a:t>="default.asp"&gt;</a:t>
            </a:r>
            <a:endParaRPr sz="1600">
              <a:solidFill>
                <a:srgbClr val="0000CD"/>
              </a:solidFill>
            </a:endParaRPr>
          </a:p>
          <a:p>
            <a:pPr indent="457200" lvl="0" marL="457200" rtl="0" algn="l">
              <a:lnSpc>
                <a:spcPct val="115000"/>
              </a:lnSpc>
              <a:spcBef>
                <a:spcPts val="1100"/>
              </a:spcBef>
              <a:spcAft>
                <a:spcPts val="0"/>
              </a:spcAft>
              <a:buSzPts val="1800"/>
              <a:buNone/>
            </a:pPr>
            <a:r>
              <a:rPr lang="pt-BR" sz="1600">
                <a:solidFill>
                  <a:srgbClr val="0000CD"/>
                </a:solidFill>
              </a:rPr>
              <a:t>&lt;</a:t>
            </a:r>
            <a:r>
              <a:rPr lang="pt-BR" sz="1600">
                <a:solidFill>
                  <a:srgbClr val="A52A2A"/>
                </a:solidFill>
              </a:rPr>
              <a:t>img</a:t>
            </a:r>
            <a:r>
              <a:rPr lang="pt-BR" sz="1600">
                <a:solidFill>
                  <a:srgbClr val="FF0000"/>
                </a:solidFill>
              </a:rPr>
              <a:t> src</a:t>
            </a:r>
            <a:r>
              <a:rPr lang="pt-BR" sz="1600">
                <a:solidFill>
                  <a:srgbClr val="0000CD"/>
                </a:solidFill>
              </a:rPr>
              <a:t>="smiley.gif"</a:t>
            </a:r>
            <a:r>
              <a:rPr lang="pt-BR" sz="1600">
                <a:solidFill>
                  <a:srgbClr val="FF0000"/>
                </a:solidFill>
              </a:rPr>
              <a:t> alt</a:t>
            </a:r>
            <a:r>
              <a:rPr lang="pt-BR" sz="1600">
                <a:solidFill>
                  <a:srgbClr val="0000CD"/>
                </a:solidFill>
              </a:rPr>
              <a:t>="HTML tutorial"</a:t>
            </a:r>
            <a:r>
              <a:rPr lang="pt-BR" sz="1600">
                <a:solidFill>
                  <a:srgbClr val="FF0000"/>
                </a:solidFill>
              </a:rPr>
              <a:t> style</a:t>
            </a:r>
            <a:r>
              <a:rPr lang="pt-BR" sz="1600">
                <a:solidFill>
                  <a:srgbClr val="0000CD"/>
                </a:solidFill>
              </a:rPr>
              <a:t>="width:42px;height:42px;"&gt;</a:t>
            </a:r>
            <a:endParaRPr sz="1600">
              <a:solidFill>
                <a:srgbClr val="0000CD"/>
              </a:solidFill>
            </a:endParaRPr>
          </a:p>
          <a:p>
            <a:pPr indent="0" lvl="0" marL="457200" rtl="0" algn="l">
              <a:lnSpc>
                <a:spcPct val="115000"/>
              </a:lnSpc>
              <a:spcBef>
                <a:spcPts val="1100"/>
              </a:spcBef>
              <a:spcAft>
                <a:spcPts val="1100"/>
              </a:spcAft>
              <a:buSzPts val="1800"/>
              <a:buNone/>
            </a:pPr>
            <a:r>
              <a:rPr lang="pt-BR" sz="1600">
                <a:solidFill>
                  <a:srgbClr val="0000CD"/>
                </a:solidFill>
              </a:rPr>
              <a:t>&lt;</a:t>
            </a:r>
            <a:r>
              <a:rPr lang="pt-BR" sz="1600">
                <a:solidFill>
                  <a:srgbClr val="A52A2A"/>
                </a:solidFill>
              </a:rPr>
              <a:t>/a</a:t>
            </a:r>
            <a:r>
              <a:rPr lang="pt-BR" sz="1600">
                <a:solidFill>
                  <a:srgbClr val="0000CD"/>
                </a:solidFill>
              </a:rPr>
              <a:t>&gt;</a:t>
            </a:r>
            <a:endParaRPr sz="1600">
              <a:solidFill>
                <a:schemeClr val="dk1"/>
              </a:solidFill>
              <a:highlight>
                <a:srgbClr val="FFFFFF"/>
              </a:highlight>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8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Links HTML - Endereço de e-mail</a:t>
            </a:r>
            <a:endParaRPr/>
          </a:p>
        </p:txBody>
      </p:sp>
      <p:sp>
        <p:nvSpPr>
          <p:cNvPr id="554" name="Google Shape;554;p8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pt-BR"/>
              <a:t>Podemos criar links para endereços de e-mail inserindo o parâmetro </a:t>
            </a:r>
            <a:r>
              <a:rPr lang="pt-BR">
                <a:solidFill>
                  <a:srgbClr val="FF0000"/>
                </a:solidFill>
              </a:rPr>
              <a:t>mailto: </a:t>
            </a:r>
            <a:r>
              <a:rPr lang="pt-BR"/>
              <a:t>dentro do atributo </a:t>
            </a:r>
            <a:r>
              <a:rPr lang="pt-BR">
                <a:solidFill>
                  <a:srgbClr val="FF0000"/>
                </a:solidFill>
              </a:rPr>
              <a:t>href</a:t>
            </a:r>
            <a:r>
              <a:rPr lang="pt-BR">
                <a:solidFill>
                  <a:schemeClr val="dk1"/>
                </a:solidFill>
              </a:rPr>
              <a:t>.</a:t>
            </a:r>
            <a:endParaRPr>
              <a:solidFill>
                <a:schemeClr val="dk1"/>
              </a:solidFill>
            </a:endParaRPr>
          </a:p>
          <a:p>
            <a:pPr indent="-342900" lvl="0" marL="457200" rtl="0" algn="l">
              <a:lnSpc>
                <a:spcPct val="115000"/>
              </a:lnSpc>
              <a:spcBef>
                <a:spcPts val="0"/>
              </a:spcBef>
              <a:spcAft>
                <a:spcPts val="0"/>
              </a:spcAft>
              <a:buSzPts val="1800"/>
              <a:buChar char="●"/>
            </a:pPr>
            <a:r>
              <a:rPr lang="pt-BR"/>
              <a:t>Abre o programa de email do usuário para permitir o envio de um novo e-mail para o endereço informado no parâmetro </a:t>
            </a:r>
            <a:r>
              <a:rPr lang="pt-BR">
                <a:solidFill>
                  <a:srgbClr val="FF0000"/>
                </a:solidFill>
              </a:rPr>
              <a:t>mailto: </a:t>
            </a:r>
            <a:r>
              <a:rPr lang="pt-BR"/>
              <a:t>do atributo </a:t>
            </a:r>
            <a:r>
              <a:rPr lang="pt-BR">
                <a:solidFill>
                  <a:srgbClr val="FF0000"/>
                </a:solidFill>
              </a:rPr>
              <a:t>href</a:t>
            </a:r>
            <a:r>
              <a:rPr lang="pt-BR"/>
              <a:t>.</a:t>
            </a:r>
            <a:endParaRPr/>
          </a:p>
          <a:p>
            <a:pPr indent="0" lvl="0" marL="0" rtl="0" algn="l">
              <a:lnSpc>
                <a:spcPct val="115000"/>
              </a:lnSpc>
              <a:spcBef>
                <a:spcPts val="1200"/>
              </a:spcBef>
              <a:spcAft>
                <a:spcPts val="0"/>
              </a:spcAft>
              <a:buSzPts val="1800"/>
              <a:buNone/>
            </a:pPr>
            <a:r>
              <a:t/>
            </a:r>
            <a:endParaRPr/>
          </a:p>
          <a:p>
            <a:pPr indent="0" lvl="0" marL="0" rtl="0" algn="ctr">
              <a:lnSpc>
                <a:spcPct val="115000"/>
              </a:lnSpc>
              <a:spcBef>
                <a:spcPts val="1200"/>
              </a:spcBef>
              <a:spcAft>
                <a:spcPts val="1200"/>
              </a:spcAft>
              <a:buSzPts val="1800"/>
              <a:buNone/>
            </a:pPr>
            <a:r>
              <a:rPr lang="pt-BR" sz="1600">
                <a:solidFill>
                  <a:srgbClr val="0000CD"/>
                </a:solidFill>
              </a:rPr>
              <a:t>&lt;</a:t>
            </a:r>
            <a:r>
              <a:rPr lang="pt-BR" sz="1600">
                <a:solidFill>
                  <a:srgbClr val="A52A2A"/>
                </a:solidFill>
              </a:rPr>
              <a:t>a</a:t>
            </a:r>
            <a:r>
              <a:rPr lang="pt-BR" sz="1600">
                <a:solidFill>
                  <a:srgbClr val="FF0000"/>
                </a:solidFill>
              </a:rPr>
              <a:t> href</a:t>
            </a:r>
            <a:r>
              <a:rPr lang="pt-BR" sz="1600">
                <a:solidFill>
                  <a:srgbClr val="0000CD"/>
                </a:solidFill>
              </a:rPr>
              <a:t>="mailto:someone@example.com"&gt;</a:t>
            </a:r>
            <a:r>
              <a:rPr lang="pt-BR" sz="1600">
                <a:solidFill>
                  <a:schemeClr val="dk1"/>
                </a:solidFill>
                <a:highlight>
                  <a:srgbClr val="FFFFFF"/>
                </a:highlight>
              </a:rPr>
              <a:t>Send email</a:t>
            </a:r>
            <a:r>
              <a:rPr lang="pt-BR" sz="1600">
                <a:solidFill>
                  <a:srgbClr val="0000CD"/>
                </a:solidFill>
              </a:rPr>
              <a:t>&lt;</a:t>
            </a:r>
            <a:r>
              <a:rPr lang="pt-BR" sz="1600">
                <a:solidFill>
                  <a:srgbClr val="A52A2A"/>
                </a:solidFill>
              </a:rPr>
              <a:t>/a</a:t>
            </a:r>
            <a:r>
              <a:rPr lang="pt-BR" sz="1600">
                <a:solidFill>
                  <a:srgbClr val="0000CD"/>
                </a:solidFill>
              </a:rPr>
              <a:t>&gt;</a:t>
            </a:r>
            <a:endParaRPr sz="1600"/>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8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Links HTML - Botão como link</a:t>
            </a:r>
            <a:endParaRPr/>
          </a:p>
        </p:txBody>
      </p:sp>
      <p:sp>
        <p:nvSpPr>
          <p:cNvPr id="560" name="Google Shape;560;p8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pt-BR"/>
              <a:t>Para usar um botão HTML como link, precisaremos da ajuda de algum código Javascript.</a:t>
            </a:r>
            <a:endParaRPr/>
          </a:p>
          <a:p>
            <a:pPr indent="-342900" lvl="0" marL="457200" rtl="0" algn="l">
              <a:lnSpc>
                <a:spcPct val="115000"/>
              </a:lnSpc>
              <a:spcBef>
                <a:spcPts val="0"/>
              </a:spcBef>
              <a:spcAft>
                <a:spcPts val="0"/>
              </a:spcAft>
              <a:buSzPts val="1800"/>
              <a:buChar char="●"/>
            </a:pPr>
            <a:r>
              <a:rPr lang="pt-BR"/>
              <a:t>Javascript permite programar ações em determinados eventos que ocorrem no seu site, nesse caso vamos disparar uma ação quando ocorrer o evento do usuário clicar no botão.</a:t>
            </a:r>
            <a:endParaRPr/>
          </a:p>
          <a:p>
            <a:pPr indent="0" lvl="0" marL="457200" rtl="0" algn="l">
              <a:lnSpc>
                <a:spcPct val="115000"/>
              </a:lnSpc>
              <a:spcBef>
                <a:spcPts val="1200"/>
              </a:spcBef>
              <a:spcAft>
                <a:spcPts val="0"/>
              </a:spcAft>
              <a:buSzPts val="1800"/>
              <a:buNone/>
            </a:pPr>
            <a:r>
              <a:t/>
            </a:r>
            <a:endParaRPr/>
          </a:p>
          <a:p>
            <a:pPr indent="0" lvl="0" marL="0" rtl="0" algn="ctr">
              <a:lnSpc>
                <a:spcPct val="115000"/>
              </a:lnSpc>
              <a:spcBef>
                <a:spcPts val="1200"/>
              </a:spcBef>
              <a:spcAft>
                <a:spcPts val="1200"/>
              </a:spcAft>
              <a:buSzPts val="1800"/>
              <a:buNone/>
            </a:pPr>
            <a:r>
              <a:rPr lang="pt-BR" sz="1600">
                <a:solidFill>
                  <a:srgbClr val="0000CD"/>
                </a:solidFill>
              </a:rPr>
              <a:t>&lt;</a:t>
            </a:r>
            <a:r>
              <a:rPr lang="pt-BR" sz="1600">
                <a:solidFill>
                  <a:srgbClr val="A52A2A"/>
                </a:solidFill>
              </a:rPr>
              <a:t>button</a:t>
            </a:r>
            <a:r>
              <a:rPr lang="pt-BR" sz="1600">
                <a:solidFill>
                  <a:srgbClr val="FF0000"/>
                </a:solidFill>
              </a:rPr>
              <a:t> onclick</a:t>
            </a:r>
            <a:r>
              <a:rPr lang="pt-BR" sz="1600">
                <a:solidFill>
                  <a:srgbClr val="0000CD"/>
                </a:solidFill>
              </a:rPr>
              <a:t>="document.location='default.asp'"&gt;</a:t>
            </a:r>
            <a:r>
              <a:rPr lang="pt-BR" sz="1600">
                <a:solidFill>
                  <a:schemeClr val="dk1"/>
                </a:solidFill>
                <a:highlight>
                  <a:srgbClr val="FFFFFF"/>
                </a:highlight>
              </a:rPr>
              <a:t>HTML Tutorial</a:t>
            </a:r>
            <a:r>
              <a:rPr lang="pt-BR" sz="1600">
                <a:solidFill>
                  <a:srgbClr val="0000CD"/>
                </a:solidFill>
              </a:rPr>
              <a:t>&lt;</a:t>
            </a:r>
            <a:r>
              <a:rPr lang="pt-BR" sz="1600">
                <a:solidFill>
                  <a:srgbClr val="A52A2A"/>
                </a:solidFill>
              </a:rPr>
              <a:t>/button</a:t>
            </a:r>
            <a:r>
              <a:rPr lang="pt-BR" sz="1600">
                <a:solidFill>
                  <a:srgbClr val="0000CD"/>
                </a:solidFill>
              </a:rPr>
              <a:t>&gt;</a:t>
            </a:r>
            <a:endParaRPr sz="1600"/>
          </a:p>
        </p:txBody>
      </p:sp>
      <p:sp>
        <p:nvSpPr>
          <p:cNvPr id="561" name="Google Shape;561;p87"/>
          <p:cNvSpPr txBox="1"/>
          <p:nvPr/>
        </p:nvSpPr>
        <p:spPr>
          <a:xfrm>
            <a:off x="2052300" y="3966050"/>
            <a:ext cx="50394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pt-BR" sz="1600" u="none" cap="none" strike="noStrike">
                <a:solidFill>
                  <a:srgbClr val="000000"/>
                </a:solidFill>
                <a:latin typeface="Arial"/>
                <a:ea typeface="Arial"/>
                <a:cs typeface="Arial"/>
                <a:sym typeface="Arial"/>
              </a:rPr>
              <a:t>Vamos nos aprofundar em Javascript mais a frente!!!</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8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Links HTML - Títulos de link</a:t>
            </a:r>
            <a:endParaRPr/>
          </a:p>
        </p:txBody>
      </p:sp>
      <p:sp>
        <p:nvSpPr>
          <p:cNvPr id="567" name="Google Shape;567;p8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pt-BR">
                <a:highlight>
                  <a:srgbClr val="FFFFFF"/>
                </a:highlight>
              </a:rPr>
              <a:t>O atributo </a:t>
            </a:r>
            <a:r>
              <a:rPr lang="pt-BR">
                <a:solidFill>
                  <a:srgbClr val="FF0000"/>
                </a:solidFill>
                <a:highlight>
                  <a:srgbClr val="FFFFFF"/>
                </a:highlight>
              </a:rPr>
              <a:t>title </a:t>
            </a:r>
            <a:r>
              <a:rPr lang="pt-BR">
                <a:highlight>
                  <a:srgbClr val="FFFFFF"/>
                </a:highlight>
              </a:rPr>
              <a:t>especifica informações extras sobre um elemento. As informações geralmente são mostradas como um texto de dica de ferramenta quando o mouse se move sobre o elemento.</a:t>
            </a:r>
            <a:endParaRPr/>
          </a:p>
          <a:p>
            <a:pPr indent="0" lvl="0" marL="457200" rtl="0" algn="l">
              <a:lnSpc>
                <a:spcPct val="115000"/>
              </a:lnSpc>
              <a:spcBef>
                <a:spcPts val="1200"/>
              </a:spcBef>
              <a:spcAft>
                <a:spcPts val="0"/>
              </a:spcAft>
              <a:buSzPts val="1800"/>
              <a:buNone/>
            </a:pPr>
            <a:r>
              <a:t/>
            </a:r>
            <a:endParaRPr/>
          </a:p>
          <a:p>
            <a:pPr indent="0" lvl="0" marL="0" rtl="0" algn="ctr">
              <a:lnSpc>
                <a:spcPct val="115000"/>
              </a:lnSpc>
              <a:spcBef>
                <a:spcPts val="1200"/>
              </a:spcBef>
              <a:spcAft>
                <a:spcPts val="1200"/>
              </a:spcAft>
              <a:buSzPts val="1800"/>
              <a:buNone/>
            </a:pPr>
            <a:r>
              <a:rPr lang="pt-BR" sz="1600">
                <a:solidFill>
                  <a:srgbClr val="0000CD"/>
                </a:solidFill>
              </a:rPr>
              <a:t>&lt;</a:t>
            </a:r>
            <a:r>
              <a:rPr lang="pt-BR" sz="1600">
                <a:solidFill>
                  <a:srgbClr val="A52A2A"/>
                </a:solidFill>
              </a:rPr>
              <a:t>a</a:t>
            </a:r>
            <a:r>
              <a:rPr lang="pt-BR" sz="1600">
                <a:solidFill>
                  <a:srgbClr val="FF0000"/>
                </a:solidFill>
              </a:rPr>
              <a:t> href</a:t>
            </a:r>
            <a:r>
              <a:rPr lang="pt-BR" sz="1600">
                <a:solidFill>
                  <a:srgbClr val="0000CD"/>
                </a:solidFill>
              </a:rPr>
              <a:t>="https://www.w3schools.com/html/"</a:t>
            </a:r>
            <a:r>
              <a:rPr lang="pt-BR" sz="1600">
                <a:solidFill>
                  <a:srgbClr val="FF0000"/>
                </a:solidFill>
              </a:rPr>
              <a:t> title</a:t>
            </a:r>
            <a:r>
              <a:rPr lang="pt-BR" sz="1600">
                <a:solidFill>
                  <a:srgbClr val="0000CD"/>
                </a:solidFill>
              </a:rPr>
              <a:t>="Go to W3Schools HTML section"&gt;</a:t>
            </a:r>
            <a:r>
              <a:rPr lang="pt-BR" sz="1600">
                <a:solidFill>
                  <a:schemeClr val="dk1"/>
                </a:solidFill>
                <a:highlight>
                  <a:srgbClr val="FFFFFF"/>
                </a:highlight>
              </a:rPr>
              <a:t>Visit our HTML Tutorial</a:t>
            </a:r>
            <a:r>
              <a:rPr lang="pt-BR" sz="1600">
                <a:solidFill>
                  <a:srgbClr val="0000CD"/>
                </a:solidFill>
              </a:rPr>
              <a:t>&lt;</a:t>
            </a:r>
            <a:r>
              <a:rPr lang="pt-BR" sz="1600">
                <a:solidFill>
                  <a:srgbClr val="A52A2A"/>
                </a:solidFill>
              </a:rPr>
              <a:t>/a</a:t>
            </a:r>
            <a:r>
              <a:rPr lang="pt-BR" sz="1600">
                <a:solidFill>
                  <a:srgbClr val="0000CD"/>
                </a:solidFill>
              </a:rPr>
              <a:t>&gt;</a:t>
            </a:r>
            <a:endParaRPr sz="1600"/>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8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Links HTML</a:t>
            </a:r>
            <a:endParaRPr/>
          </a:p>
        </p:txBody>
      </p:sp>
      <p:sp>
        <p:nvSpPr>
          <p:cNvPr id="573" name="Google Shape;573;p8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1100"/>
              </a:spcBef>
              <a:spcAft>
                <a:spcPts val="0"/>
              </a:spcAft>
              <a:buClr>
                <a:schemeClr val="dk2"/>
              </a:buClr>
              <a:buSzPts val="1600"/>
              <a:buFont typeface="Verdana"/>
              <a:buChar char="●"/>
            </a:pPr>
            <a:r>
              <a:rPr lang="pt-BR" sz="1600">
                <a:highlight>
                  <a:srgbClr val="FFFFFF"/>
                </a:highlight>
              </a:rPr>
              <a:t>Use o elemento </a:t>
            </a:r>
            <a:r>
              <a:rPr lang="pt-BR" sz="1600">
                <a:solidFill>
                  <a:srgbClr val="FF0000"/>
                </a:solidFill>
                <a:highlight>
                  <a:srgbClr val="FFFFFF"/>
                </a:highlight>
              </a:rPr>
              <a:t>&lt;a&gt;</a:t>
            </a:r>
            <a:r>
              <a:rPr lang="pt-BR" sz="1600">
                <a:highlight>
                  <a:srgbClr val="FFFFFF"/>
                </a:highlight>
              </a:rPr>
              <a:t> para definir um link</a:t>
            </a:r>
            <a:endParaRPr sz="1600">
              <a:highlight>
                <a:srgbClr val="FFFFFF"/>
              </a:highlight>
            </a:endParaRPr>
          </a:p>
          <a:p>
            <a:pPr indent="-330200" lvl="0" marL="457200" rtl="0" algn="l">
              <a:lnSpc>
                <a:spcPct val="115000"/>
              </a:lnSpc>
              <a:spcBef>
                <a:spcPts val="0"/>
              </a:spcBef>
              <a:spcAft>
                <a:spcPts val="0"/>
              </a:spcAft>
              <a:buClr>
                <a:schemeClr val="dk2"/>
              </a:buClr>
              <a:buSzPts val="1600"/>
              <a:buFont typeface="Verdana"/>
              <a:buChar char="●"/>
            </a:pPr>
            <a:r>
              <a:rPr lang="pt-BR" sz="1600">
                <a:highlight>
                  <a:srgbClr val="FFFFFF"/>
                </a:highlight>
              </a:rPr>
              <a:t>Use o atributo </a:t>
            </a:r>
            <a:r>
              <a:rPr lang="pt-BR" sz="1600">
                <a:solidFill>
                  <a:srgbClr val="FF0000"/>
                </a:solidFill>
                <a:highlight>
                  <a:srgbClr val="FFFFFF"/>
                </a:highlight>
              </a:rPr>
              <a:t>href </a:t>
            </a:r>
            <a:r>
              <a:rPr lang="pt-BR" sz="1600">
                <a:highlight>
                  <a:srgbClr val="FFFFFF"/>
                </a:highlight>
              </a:rPr>
              <a:t>para definir o endereço do link</a:t>
            </a:r>
            <a:endParaRPr sz="1600">
              <a:highlight>
                <a:srgbClr val="FFFFFF"/>
              </a:highlight>
            </a:endParaRPr>
          </a:p>
          <a:p>
            <a:pPr indent="-330200" lvl="0" marL="457200" rtl="0" algn="l">
              <a:lnSpc>
                <a:spcPct val="115000"/>
              </a:lnSpc>
              <a:spcBef>
                <a:spcPts val="0"/>
              </a:spcBef>
              <a:spcAft>
                <a:spcPts val="0"/>
              </a:spcAft>
              <a:buClr>
                <a:schemeClr val="dk2"/>
              </a:buClr>
              <a:buSzPts val="1600"/>
              <a:buFont typeface="Verdana"/>
              <a:buChar char="●"/>
            </a:pPr>
            <a:r>
              <a:rPr lang="pt-BR" sz="1600">
                <a:highlight>
                  <a:srgbClr val="FFFFFF"/>
                </a:highlight>
              </a:rPr>
              <a:t>Use o atributo </a:t>
            </a:r>
            <a:r>
              <a:rPr lang="pt-BR" sz="1600">
                <a:solidFill>
                  <a:srgbClr val="FF0000"/>
                </a:solidFill>
                <a:highlight>
                  <a:srgbClr val="FFFFFF"/>
                </a:highlight>
              </a:rPr>
              <a:t>target </a:t>
            </a:r>
            <a:r>
              <a:rPr lang="pt-BR" sz="1600">
                <a:highlight>
                  <a:srgbClr val="FFFFFF"/>
                </a:highlight>
              </a:rPr>
              <a:t>para definir onde abrir o documento vinculado</a:t>
            </a:r>
            <a:endParaRPr sz="1600">
              <a:highlight>
                <a:srgbClr val="FFFFFF"/>
              </a:highlight>
            </a:endParaRPr>
          </a:p>
          <a:p>
            <a:pPr indent="-330200" lvl="0" marL="457200" rtl="0" algn="l">
              <a:lnSpc>
                <a:spcPct val="115000"/>
              </a:lnSpc>
              <a:spcBef>
                <a:spcPts val="0"/>
              </a:spcBef>
              <a:spcAft>
                <a:spcPts val="0"/>
              </a:spcAft>
              <a:buClr>
                <a:schemeClr val="dk2"/>
              </a:buClr>
              <a:buSzPts val="1600"/>
              <a:buFont typeface="Verdana"/>
              <a:buChar char="●"/>
            </a:pPr>
            <a:r>
              <a:rPr lang="pt-BR" sz="1600">
                <a:highlight>
                  <a:srgbClr val="FFFFFF"/>
                </a:highlight>
              </a:rPr>
              <a:t>Use o elemento </a:t>
            </a:r>
            <a:r>
              <a:rPr lang="pt-BR" sz="1600">
                <a:solidFill>
                  <a:srgbClr val="FF0000"/>
                </a:solidFill>
                <a:highlight>
                  <a:srgbClr val="FFFFFF"/>
                </a:highlight>
              </a:rPr>
              <a:t>&lt;img&gt;</a:t>
            </a:r>
            <a:r>
              <a:rPr lang="pt-BR" sz="1600">
                <a:highlight>
                  <a:srgbClr val="FFFFFF"/>
                </a:highlight>
              </a:rPr>
              <a:t> (dentro de </a:t>
            </a:r>
            <a:r>
              <a:rPr lang="pt-BR" sz="1600">
                <a:solidFill>
                  <a:srgbClr val="FF0000"/>
                </a:solidFill>
                <a:highlight>
                  <a:srgbClr val="FFFFFF"/>
                </a:highlight>
              </a:rPr>
              <a:t>&lt;a&gt;</a:t>
            </a:r>
            <a:r>
              <a:rPr lang="pt-BR" sz="1600">
                <a:highlight>
                  <a:srgbClr val="FFFFFF"/>
                </a:highlight>
              </a:rPr>
              <a:t>) para usar uma imagem como um link</a:t>
            </a:r>
            <a:endParaRPr sz="1600">
              <a:highlight>
                <a:srgbClr val="FFFFFF"/>
              </a:highlight>
            </a:endParaRPr>
          </a:p>
          <a:p>
            <a:pPr indent="-330200" lvl="0" marL="457200" rtl="0" algn="l">
              <a:lnSpc>
                <a:spcPct val="115000"/>
              </a:lnSpc>
              <a:spcBef>
                <a:spcPts val="0"/>
              </a:spcBef>
              <a:spcAft>
                <a:spcPts val="0"/>
              </a:spcAft>
              <a:buClr>
                <a:schemeClr val="dk2"/>
              </a:buClr>
              <a:buSzPts val="1600"/>
              <a:buFont typeface="Verdana"/>
              <a:buChar char="●"/>
            </a:pPr>
            <a:r>
              <a:rPr lang="pt-BR" sz="1600">
                <a:highlight>
                  <a:srgbClr val="FFFFFF"/>
                </a:highlight>
              </a:rPr>
              <a:t>Use o esquema </a:t>
            </a:r>
            <a:r>
              <a:rPr lang="pt-BR" sz="1600">
                <a:solidFill>
                  <a:srgbClr val="FF0000"/>
                </a:solidFill>
                <a:highlight>
                  <a:srgbClr val="FFFFFF"/>
                </a:highlight>
              </a:rPr>
              <a:t>mailto:</a:t>
            </a:r>
            <a:r>
              <a:rPr lang="pt-BR" sz="1600">
                <a:highlight>
                  <a:srgbClr val="FFFFFF"/>
                </a:highlight>
              </a:rPr>
              <a:t> dentro do atributo </a:t>
            </a:r>
            <a:r>
              <a:rPr lang="pt-BR" sz="1600">
                <a:solidFill>
                  <a:srgbClr val="FF0000"/>
                </a:solidFill>
                <a:highlight>
                  <a:srgbClr val="FFFFFF"/>
                </a:highlight>
              </a:rPr>
              <a:t>href </a:t>
            </a:r>
            <a:r>
              <a:rPr lang="pt-BR" sz="1600">
                <a:highlight>
                  <a:srgbClr val="FFFFFF"/>
                </a:highlight>
              </a:rPr>
              <a:t>para criar um link que abre o programa de e-mail do usuário</a:t>
            </a:r>
            <a:endParaRPr sz="1600">
              <a:highlight>
                <a:srgbClr val="FFFFFF"/>
              </a:highlight>
            </a:endParaRPr>
          </a:p>
          <a:p>
            <a:pPr indent="0" lvl="0" marL="0" rtl="0" algn="l">
              <a:lnSpc>
                <a:spcPct val="115000"/>
              </a:lnSpc>
              <a:spcBef>
                <a:spcPts val="1100"/>
              </a:spcBef>
              <a:spcAft>
                <a:spcPts val="1200"/>
              </a:spcAft>
              <a:buSzPts val="1800"/>
              <a:buNone/>
            </a:pPr>
            <a:r>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9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HTML - Inserindo Imagem</a:t>
            </a:r>
            <a:endParaRPr/>
          </a:p>
        </p:txBody>
      </p:sp>
      <p:sp>
        <p:nvSpPr>
          <p:cNvPr id="579" name="Google Shape;579;p9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pt-BR"/>
              <a:t>Voltando a manipulação de imagens para algumas observações, vimos mais no início como importar imagens e utiliza-lás nos documentos HTML.</a:t>
            </a:r>
            <a:endParaRPr/>
          </a:p>
          <a:p>
            <a:pPr indent="-342900" lvl="0" marL="457200" rtl="0" algn="l">
              <a:lnSpc>
                <a:spcPct val="115000"/>
              </a:lnSpc>
              <a:spcBef>
                <a:spcPts val="0"/>
              </a:spcBef>
              <a:spcAft>
                <a:spcPts val="0"/>
              </a:spcAft>
              <a:buSzPts val="1800"/>
              <a:buChar char="●"/>
            </a:pPr>
            <a:r>
              <a:rPr lang="pt-BR"/>
              <a:t>Mas agora já aprendemos mais coisas e podemos deixar a nossa importação de imagem mais interessante.</a:t>
            </a:r>
            <a:endParaRPr/>
          </a:p>
          <a:p>
            <a:pPr indent="-342900" lvl="0" marL="457200" rtl="0" algn="l">
              <a:lnSpc>
                <a:spcPct val="115000"/>
              </a:lnSpc>
              <a:spcBef>
                <a:spcPts val="0"/>
              </a:spcBef>
              <a:spcAft>
                <a:spcPts val="0"/>
              </a:spcAft>
              <a:buSzPts val="1800"/>
              <a:buChar char="●"/>
            </a:pPr>
            <a:r>
              <a:rPr lang="pt-BR"/>
              <a:t>A tag &lt;img&gt; possui os atributos para definir a largura (width) e altura (height) porém é mais indicado realizar as dimensões pelo CSS utilizando o atributo </a:t>
            </a:r>
            <a:r>
              <a:rPr lang="pt-BR">
                <a:solidFill>
                  <a:srgbClr val="FF0000"/>
                </a:solidFill>
              </a:rPr>
              <a:t>style</a:t>
            </a:r>
            <a:r>
              <a:rPr lang="pt-BR"/>
              <a:t>. </a:t>
            </a:r>
            <a:endParaRPr/>
          </a:p>
          <a:p>
            <a:pPr indent="-342900" lvl="0" marL="457200" rtl="0" algn="l">
              <a:lnSpc>
                <a:spcPct val="115000"/>
              </a:lnSpc>
              <a:spcBef>
                <a:spcPts val="0"/>
              </a:spcBef>
              <a:spcAft>
                <a:spcPts val="0"/>
              </a:spcAft>
              <a:buSzPts val="1800"/>
              <a:buChar char="●"/>
            </a:pPr>
            <a:r>
              <a:rPr lang="pt-BR"/>
              <a:t>Podemos também trabalhar com urls absolutas ou relativas no atributo </a:t>
            </a:r>
            <a:r>
              <a:rPr lang="pt-BR">
                <a:solidFill>
                  <a:srgbClr val="FF0000"/>
                </a:solidFill>
              </a:rPr>
              <a:t>src </a:t>
            </a:r>
            <a:endParaRPr>
              <a:solidFill>
                <a:srgbClr val="FF0000"/>
              </a:solidFill>
            </a:endParaRPr>
          </a:p>
          <a:p>
            <a:pPr indent="0" lvl="0" marL="457200" rtl="0" algn="l">
              <a:lnSpc>
                <a:spcPct val="115000"/>
              </a:lnSpc>
              <a:spcBef>
                <a:spcPts val="1200"/>
              </a:spcBef>
              <a:spcAft>
                <a:spcPts val="1200"/>
              </a:spcAft>
              <a:buSzPts val="1800"/>
              <a:buNone/>
            </a:pPr>
            <a:r>
              <a:rPr lang="pt-BR" sz="1600">
                <a:solidFill>
                  <a:srgbClr val="0000CD"/>
                </a:solidFill>
                <a:highlight>
                  <a:srgbClr val="FFFFFF"/>
                </a:highlight>
              </a:rPr>
              <a:t>&lt;</a:t>
            </a:r>
            <a:r>
              <a:rPr lang="pt-BR" sz="1600">
                <a:solidFill>
                  <a:srgbClr val="A52A2A"/>
                </a:solidFill>
                <a:highlight>
                  <a:srgbClr val="FFFFFF"/>
                </a:highlight>
              </a:rPr>
              <a:t>img</a:t>
            </a:r>
            <a:r>
              <a:rPr lang="pt-BR" sz="1600">
                <a:solidFill>
                  <a:srgbClr val="FF0000"/>
                </a:solidFill>
                <a:highlight>
                  <a:srgbClr val="FFFFFF"/>
                </a:highlight>
              </a:rPr>
              <a:t> src</a:t>
            </a:r>
            <a:r>
              <a:rPr lang="pt-BR" sz="1600">
                <a:solidFill>
                  <a:srgbClr val="0000CD"/>
                </a:solidFill>
                <a:highlight>
                  <a:srgbClr val="FFFFFF"/>
                </a:highlight>
              </a:rPr>
              <a:t>="img_girl.jpg"</a:t>
            </a:r>
            <a:r>
              <a:rPr lang="pt-BR" sz="1600">
                <a:solidFill>
                  <a:srgbClr val="FF0000"/>
                </a:solidFill>
                <a:highlight>
                  <a:srgbClr val="FFFFFF"/>
                </a:highlight>
              </a:rPr>
              <a:t> alt</a:t>
            </a:r>
            <a:r>
              <a:rPr lang="pt-BR" sz="1600">
                <a:solidFill>
                  <a:srgbClr val="0000CD"/>
                </a:solidFill>
                <a:highlight>
                  <a:srgbClr val="FFFFFF"/>
                </a:highlight>
              </a:rPr>
              <a:t>="Girl in a jacket"</a:t>
            </a:r>
            <a:r>
              <a:rPr lang="pt-BR" sz="1600">
                <a:solidFill>
                  <a:srgbClr val="FF0000"/>
                </a:solidFill>
                <a:highlight>
                  <a:srgbClr val="FFFFFF"/>
                </a:highlight>
              </a:rPr>
              <a:t> style</a:t>
            </a:r>
            <a:r>
              <a:rPr lang="pt-BR" sz="1600">
                <a:solidFill>
                  <a:srgbClr val="0000CD"/>
                </a:solidFill>
                <a:highlight>
                  <a:srgbClr val="FFFFFF"/>
                </a:highlight>
              </a:rPr>
              <a:t>="width:500px;height:600px;"&gt;</a:t>
            </a:r>
            <a:endParaRPr sz="1600"/>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9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HTML - Inserindo Imagens</a:t>
            </a:r>
            <a:endParaRPr/>
          </a:p>
        </p:txBody>
      </p:sp>
      <p:sp>
        <p:nvSpPr>
          <p:cNvPr id="585" name="Google Shape;585;p9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pt-BR"/>
              <a:t>Utilizando a propriedade </a:t>
            </a:r>
            <a:r>
              <a:rPr lang="pt-BR">
                <a:solidFill>
                  <a:srgbClr val="FF0000"/>
                </a:solidFill>
              </a:rPr>
              <a:t>float </a:t>
            </a:r>
            <a:r>
              <a:rPr lang="pt-BR"/>
              <a:t>do CSS podemos fazer uma imagem flutuar à esquerda(left) ou direita(right) permitindo alinharmos com textos e muito mais.</a:t>
            </a:r>
            <a:endParaRPr/>
          </a:p>
          <a:p>
            <a:pPr indent="0" lvl="0" marL="0" rtl="0" algn="l">
              <a:lnSpc>
                <a:spcPct val="115000"/>
              </a:lnSpc>
              <a:spcBef>
                <a:spcPts val="1200"/>
              </a:spcBef>
              <a:spcAft>
                <a:spcPts val="0"/>
              </a:spcAft>
              <a:buSzPts val="1800"/>
              <a:buNone/>
            </a:pPr>
            <a:r>
              <a:rPr lang="pt-BR" sz="1600">
                <a:solidFill>
                  <a:srgbClr val="0000CD"/>
                </a:solidFill>
              </a:rPr>
              <a:t>&lt;</a:t>
            </a:r>
            <a:r>
              <a:rPr lang="pt-BR" sz="1600">
                <a:solidFill>
                  <a:srgbClr val="A52A2A"/>
                </a:solidFill>
              </a:rPr>
              <a:t>p</a:t>
            </a:r>
            <a:r>
              <a:rPr lang="pt-BR" sz="1600">
                <a:solidFill>
                  <a:srgbClr val="0000CD"/>
                </a:solidFill>
              </a:rPr>
              <a:t>&gt;&lt;</a:t>
            </a:r>
            <a:r>
              <a:rPr lang="pt-BR" sz="1600">
                <a:solidFill>
                  <a:srgbClr val="A52A2A"/>
                </a:solidFill>
              </a:rPr>
              <a:t>img</a:t>
            </a:r>
            <a:r>
              <a:rPr lang="pt-BR" sz="1600">
                <a:solidFill>
                  <a:srgbClr val="FF0000"/>
                </a:solidFill>
              </a:rPr>
              <a:t> src</a:t>
            </a:r>
            <a:r>
              <a:rPr lang="pt-BR" sz="1600">
                <a:solidFill>
                  <a:srgbClr val="0000CD"/>
                </a:solidFill>
              </a:rPr>
              <a:t>="smiley.gif"</a:t>
            </a:r>
            <a:r>
              <a:rPr lang="pt-BR" sz="1600">
                <a:solidFill>
                  <a:srgbClr val="FF0000"/>
                </a:solidFill>
              </a:rPr>
              <a:t> alt</a:t>
            </a:r>
            <a:r>
              <a:rPr lang="pt-BR" sz="1600">
                <a:solidFill>
                  <a:srgbClr val="0000CD"/>
                </a:solidFill>
              </a:rPr>
              <a:t>="Smiley face"</a:t>
            </a:r>
            <a:r>
              <a:rPr lang="pt-BR" sz="1600">
                <a:solidFill>
                  <a:srgbClr val="FF0000"/>
                </a:solidFill>
              </a:rPr>
              <a:t> style</a:t>
            </a:r>
            <a:r>
              <a:rPr lang="pt-BR" sz="1600">
                <a:solidFill>
                  <a:srgbClr val="0000CD"/>
                </a:solidFill>
              </a:rPr>
              <a:t>="float:right;width:42px;height:42px;"&gt;</a:t>
            </a:r>
            <a:endParaRPr sz="1600">
              <a:solidFill>
                <a:srgbClr val="0000CD"/>
              </a:solidFill>
            </a:endParaRPr>
          </a:p>
          <a:p>
            <a:pPr indent="0" lvl="0" marL="0" rtl="0" algn="l">
              <a:lnSpc>
                <a:spcPct val="115000"/>
              </a:lnSpc>
              <a:spcBef>
                <a:spcPts val="1200"/>
              </a:spcBef>
              <a:spcAft>
                <a:spcPts val="0"/>
              </a:spcAft>
              <a:buSzPts val="1800"/>
              <a:buNone/>
            </a:pPr>
            <a:r>
              <a:rPr lang="pt-BR" sz="1600">
                <a:solidFill>
                  <a:schemeClr val="dk1"/>
                </a:solidFill>
                <a:highlight>
                  <a:srgbClr val="FFFFFF"/>
                </a:highlight>
              </a:rPr>
              <a:t>The image will float to the right of the text.</a:t>
            </a:r>
            <a:r>
              <a:rPr lang="pt-BR" sz="1600">
                <a:solidFill>
                  <a:srgbClr val="0000CD"/>
                </a:solidFill>
              </a:rPr>
              <a:t>&lt;</a:t>
            </a:r>
            <a:r>
              <a:rPr lang="pt-BR" sz="1600">
                <a:solidFill>
                  <a:srgbClr val="A52A2A"/>
                </a:solidFill>
              </a:rPr>
              <a:t>/p</a:t>
            </a:r>
            <a:r>
              <a:rPr lang="pt-BR" sz="1600">
                <a:solidFill>
                  <a:srgbClr val="0000CD"/>
                </a:solidFill>
              </a:rPr>
              <a:t>&gt;</a:t>
            </a:r>
            <a:endParaRPr sz="1600">
              <a:solidFill>
                <a:srgbClr val="0000CD"/>
              </a:solidFill>
            </a:endParaRPr>
          </a:p>
          <a:p>
            <a:pPr indent="0" lvl="0" marL="0" rtl="0" algn="l">
              <a:lnSpc>
                <a:spcPct val="115000"/>
              </a:lnSpc>
              <a:spcBef>
                <a:spcPts val="1200"/>
              </a:spcBef>
              <a:spcAft>
                <a:spcPts val="0"/>
              </a:spcAft>
              <a:buSzPts val="1800"/>
              <a:buNone/>
            </a:pPr>
            <a:r>
              <a:t/>
            </a:r>
            <a:endParaRPr sz="1600">
              <a:solidFill>
                <a:schemeClr val="dk1"/>
              </a:solidFill>
            </a:endParaRPr>
          </a:p>
          <a:p>
            <a:pPr indent="0" lvl="0" marL="0" rtl="0" algn="l">
              <a:lnSpc>
                <a:spcPct val="115000"/>
              </a:lnSpc>
              <a:spcBef>
                <a:spcPts val="1200"/>
              </a:spcBef>
              <a:spcAft>
                <a:spcPts val="0"/>
              </a:spcAft>
              <a:buSzPts val="1800"/>
              <a:buNone/>
            </a:pPr>
            <a:r>
              <a:rPr lang="pt-BR" sz="1600">
                <a:solidFill>
                  <a:srgbClr val="0000CD"/>
                </a:solidFill>
              </a:rPr>
              <a:t>&lt;</a:t>
            </a:r>
            <a:r>
              <a:rPr lang="pt-BR" sz="1600">
                <a:solidFill>
                  <a:srgbClr val="A52A2A"/>
                </a:solidFill>
              </a:rPr>
              <a:t>p</a:t>
            </a:r>
            <a:r>
              <a:rPr lang="pt-BR" sz="1600">
                <a:solidFill>
                  <a:srgbClr val="0000CD"/>
                </a:solidFill>
              </a:rPr>
              <a:t>&gt;&lt;</a:t>
            </a:r>
            <a:r>
              <a:rPr lang="pt-BR" sz="1600">
                <a:solidFill>
                  <a:srgbClr val="A52A2A"/>
                </a:solidFill>
              </a:rPr>
              <a:t>img</a:t>
            </a:r>
            <a:r>
              <a:rPr lang="pt-BR" sz="1600">
                <a:solidFill>
                  <a:srgbClr val="FF0000"/>
                </a:solidFill>
              </a:rPr>
              <a:t> src</a:t>
            </a:r>
            <a:r>
              <a:rPr lang="pt-BR" sz="1600">
                <a:solidFill>
                  <a:srgbClr val="0000CD"/>
                </a:solidFill>
              </a:rPr>
              <a:t>="smiley.gif"</a:t>
            </a:r>
            <a:r>
              <a:rPr lang="pt-BR" sz="1600">
                <a:solidFill>
                  <a:srgbClr val="FF0000"/>
                </a:solidFill>
              </a:rPr>
              <a:t> alt</a:t>
            </a:r>
            <a:r>
              <a:rPr lang="pt-BR" sz="1600">
                <a:solidFill>
                  <a:srgbClr val="0000CD"/>
                </a:solidFill>
              </a:rPr>
              <a:t>="Smiley face"</a:t>
            </a:r>
            <a:r>
              <a:rPr lang="pt-BR" sz="1600">
                <a:solidFill>
                  <a:srgbClr val="FF0000"/>
                </a:solidFill>
              </a:rPr>
              <a:t> style</a:t>
            </a:r>
            <a:r>
              <a:rPr lang="pt-BR" sz="1600">
                <a:solidFill>
                  <a:srgbClr val="0000CD"/>
                </a:solidFill>
              </a:rPr>
              <a:t>="float:left;width:42px;height:42px;"&gt;</a:t>
            </a:r>
            <a:endParaRPr sz="1600">
              <a:solidFill>
                <a:srgbClr val="0000CD"/>
              </a:solidFill>
            </a:endParaRPr>
          </a:p>
          <a:p>
            <a:pPr indent="0" lvl="0" marL="0" rtl="0" algn="l">
              <a:lnSpc>
                <a:spcPct val="115000"/>
              </a:lnSpc>
              <a:spcBef>
                <a:spcPts val="1200"/>
              </a:spcBef>
              <a:spcAft>
                <a:spcPts val="1200"/>
              </a:spcAft>
              <a:buSzPts val="1800"/>
              <a:buNone/>
            </a:pPr>
            <a:r>
              <a:rPr lang="pt-BR" sz="1600">
                <a:solidFill>
                  <a:schemeClr val="dk1"/>
                </a:solidFill>
                <a:highlight>
                  <a:srgbClr val="FFFFFF"/>
                </a:highlight>
              </a:rPr>
              <a:t>The image will float to the left of the text.</a:t>
            </a:r>
            <a:r>
              <a:rPr lang="pt-BR" sz="1600">
                <a:solidFill>
                  <a:srgbClr val="0000CD"/>
                </a:solidFill>
              </a:rPr>
              <a:t>&lt;</a:t>
            </a:r>
            <a:r>
              <a:rPr lang="pt-BR" sz="1600">
                <a:solidFill>
                  <a:srgbClr val="A52A2A"/>
                </a:solidFill>
              </a:rPr>
              <a:t>/p</a:t>
            </a:r>
            <a:r>
              <a:rPr lang="pt-BR" sz="1600">
                <a:solidFill>
                  <a:srgbClr val="0000CD"/>
                </a:solidFill>
              </a:rPr>
              <a:t>&gt;</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Estrutura de uma aplicação WEB</a:t>
            </a:r>
            <a:endParaRPr/>
          </a:p>
        </p:txBody>
      </p:sp>
      <p:sp>
        <p:nvSpPr>
          <p:cNvPr id="123" name="Google Shape;123;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pt-BR"/>
              <a:t>Linguagens de programação X Linguagens de marcação</a:t>
            </a:r>
            <a:endParaRPr/>
          </a:p>
          <a:p>
            <a:pPr indent="0" lvl="0" marL="0" rtl="0" algn="l">
              <a:lnSpc>
                <a:spcPct val="115000"/>
              </a:lnSpc>
              <a:spcBef>
                <a:spcPts val="1200"/>
              </a:spcBef>
              <a:spcAft>
                <a:spcPts val="0"/>
              </a:spcAft>
              <a:buSzPts val="1800"/>
              <a:buNone/>
            </a:pPr>
            <a:r>
              <a:rPr b="1" lang="pt-BR"/>
              <a:t>Linguagens de programação</a:t>
            </a:r>
            <a:r>
              <a:rPr lang="pt-BR"/>
              <a:t> é usada na manipulação dos dados, enviando instruções para CPU que reescrevem os dados de entrada e saída.</a:t>
            </a:r>
            <a:endParaRPr/>
          </a:p>
          <a:p>
            <a:pPr indent="0" lvl="0" marL="0" rtl="0" algn="l">
              <a:lnSpc>
                <a:spcPct val="115000"/>
              </a:lnSpc>
              <a:spcBef>
                <a:spcPts val="1200"/>
              </a:spcBef>
              <a:spcAft>
                <a:spcPts val="1200"/>
              </a:spcAft>
              <a:buSzPts val="1800"/>
              <a:buNone/>
            </a:pPr>
            <a:r>
              <a:t/>
            </a:r>
            <a:endParaRPr/>
          </a:p>
        </p:txBody>
      </p:sp>
      <p:pic>
        <p:nvPicPr>
          <p:cNvPr id="124" name="Google Shape;124;p20"/>
          <p:cNvPicPr preferRelativeResize="0"/>
          <p:nvPr/>
        </p:nvPicPr>
        <p:blipFill rotWithShape="1">
          <a:blip r:embed="rId3">
            <a:alphaModFix/>
          </a:blip>
          <a:srcRect b="0" l="0" r="0" t="0"/>
          <a:stretch/>
        </p:blipFill>
        <p:spPr>
          <a:xfrm>
            <a:off x="725894" y="2940845"/>
            <a:ext cx="1900225" cy="1162042"/>
          </a:xfrm>
          <a:prstGeom prst="rect">
            <a:avLst/>
          </a:prstGeom>
          <a:noFill/>
          <a:ln>
            <a:noFill/>
          </a:ln>
        </p:spPr>
      </p:pic>
      <p:pic>
        <p:nvPicPr>
          <p:cNvPr id="125" name="Google Shape;125;p20"/>
          <p:cNvPicPr preferRelativeResize="0"/>
          <p:nvPr/>
        </p:nvPicPr>
        <p:blipFill rotWithShape="1">
          <a:blip r:embed="rId4">
            <a:alphaModFix/>
          </a:blip>
          <a:srcRect b="0" l="0" r="0" t="0"/>
          <a:stretch/>
        </p:blipFill>
        <p:spPr>
          <a:xfrm>
            <a:off x="3261450" y="2571750"/>
            <a:ext cx="1900225" cy="1900225"/>
          </a:xfrm>
          <a:prstGeom prst="rect">
            <a:avLst/>
          </a:prstGeom>
          <a:noFill/>
          <a:ln>
            <a:noFill/>
          </a:ln>
        </p:spPr>
      </p:pic>
      <p:pic>
        <p:nvPicPr>
          <p:cNvPr id="126" name="Google Shape;126;p20"/>
          <p:cNvPicPr preferRelativeResize="0"/>
          <p:nvPr/>
        </p:nvPicPr>
        <p:blipFill rotWithShape="1">
          <a:blip r:embed="rId5">
            <a:alphaModFix/>
          </a:blip>
          <a:srcRect b="0" l="0" r="0" t="0"/>
          <a:stretch/>
        </p:blipFill>
        <p:spPr>
          <a:xfrm>
            <a:off x="5911925" y="2867912"/>
            <a:ext cx="2420986" cy="130790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9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Exercicios Sugeridos</a:t>
            </a:r>
            <a:endParaRPr/>
          </a:p>
        </p:txBody>
      </p:sp>
      <p:sp>
        <p:nvSpPr>
          <p:cNvPr id="591" name="Google Shape;591;p9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pt-BR" u="sng">
                <a:solidFill>
                  <a:schemeClr val="hlink"/>
                </a:solidFill>
                <a:hlinkClick r:id="rId3"/>
              </a:rPr>
              <a:t>https://www.w3schools.com/html/exercise.asp</a:t>
            </a:r>
            <a:endParaRPr/>
          </a:p>
          <a:p>
            <a:pPr indent="-342900" lvl="0" marL="457200" rtl="0" algn="l">
              <a:lnSpc>
                <a:spcPct val="115000"/>
              </a:lnSpc>
              <a:spcBef>
                <a:spcPts val="1200"/>
              </a:spcBef>
              <a:spcAft>
                <a:spcPts val="0"/>
              </a:spcAft>
              <a:buSzPts val="1800"/>
              <a:buChar char="●"/>
            </a:pPr>
            <a:r>
              <a:rPr lang="pt-BR"/>
              <a:t>HTML CSS</a:t>
            </a:r>
            <a:endParaRPr/>
          </a:p>
          <a:p>
            <a:pPr indent="-342900" lvl="0" marL="457200" rtl="0" algn="l">
              <a:lnSpc>
                <a:spcPct val="115000"/>
              </a:lnSpc>
              <a:spcBef>
                <a:spcPts val="0"/>
              </a:spcBef>
              <a:spcAft>
                <a:spcPts val="0"/>
              </a:spcAft>
              <a:buSzPts val="1800"/>
              <a:buChar char="●"/>
            </a:pPr>
            <a:r>
              <a:rPr lang="pt-BR"/>
              <a:t>HTML Links</a:t>
            </a:r>
            <a:endParaRPr/>
          </a:p>
          <a:p>
            <a:pPr indent="-342900" lvl="0" marL="457200" rtl="0" algn="l">
              <a:lnSpc>
                <a:spcPct val="115000"/>
              </a:lnSpc>
              <a:spcBef>
                <a:spcPts val="0"/>
              </a:spcBef>
              <a:spcAft>
                <a:spcPts val="0"/>
              </a:spcAft>
              <a:buSzPts val="1800"/>
              <a:buChar char="●"/>
            </a:pPr>
            <a:r>
              <a:rPr lang="pt-BR"/>
              <a:t>HTML Images</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9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HTML - Tabelas</a:t>
            </a:r>
            <a:endParaRPr/>
          </a:p>
        </p:txBody>
      </p:sp>
      <p:sp>
        <p:nvSpPr>
          <p:cNvPr id="597" name="Google Shape;597;p9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pt-BR"/>
              <a:t>HTML possui tags específicas para a criação de tabelas, isso permite organizar os dados em linhas e colunas.</a:t>
            </a:r>
            <a:endParaRPr/>
          </a:p>
          <a:p>
            <a:pPr indent="-342900" lvl="0" marL="457200" rtl="0" algn="l">
              <a:lnSpc>
                <a:spcPct val="115000"/>
              </a:lnSpc>
              <a:spcBef>
                <a:spcPts val="0"/>
              </a:spcBef>
              <a:spcAft>
                <a:spcPts val="0"/>
              </a:spcAft>
              <a:buSzPts val="1800"/>
              <a:buChar char="●"/>
            </a:pPr>
            <a:r>
              <a:rPr lang="pt-BR"/>
              <a:t>Em uma tabela no HTML podemos definir bordas, tamanho, cabeçalhos, espaçamento entre as células, o estilo da tabela, mesclar linhas ou colunas.</a:t>
            </a:r>
            <a:endParaRPr/>
          </a:p>
          <a:p>
            <a:pPr indent="-342900" lvl="0" marL="457200" rtl="0" algn="l">
              <a:lnSpc>
                <a:spcPct val="115000"/>
              </a:lnSpc>
              <a:spcBef>
                <a:spcPts val="0"/>
              </a:spcBef>
              <a:spcAft>
                <a:spcPts val="0"/>
              </a:spcAft>
              <a:buSzPts val="1800"/>
              <a:buChar char="●"/>
            </a:pPr>
            <a:r>
              <a:rPr lang="pt-BR"/>
              <a:t>Podemos incluir nas células não apenas texto ou dados, mas também botão, link, imagem ou qualquer elemento html.</a:t>
            </a:r>
            <a:endParaRPr/>
          </a:p>
          <a:p>
            <a:pPr indent="0" lvl="0" marL="0" rtl="0" algn="l">
              <a:lnSpc>
                <a:spcPct val="115000"/>
              </a:lnSpc>
              <a:spcBef>
                <a:spcPts val="1200"/>
              </a:spcBef>
              <a:spcAft>
                <a:spcPts val="0"/>
              </a:spcAft>
              <a:buSzPts val="1800"/>
              <a:buNone/>
            </a:pPr>
            <a:r>
              <a:t/>
            </a:r>
            <a:endParaRPr/>
          </a:p>
          <a:p>
            <a:pPr indent="0" lvl="0" marL="0" rtl="0" algn="ctr">
              <a:lnSpc>
                <a:spcPct val="115000"/>
              </a:lnSpc>
              <a:spcBef>
                <a:spcPts val="1200"/>
              </a:spcBef>
              <a:spcAft>
                <a:spcPts val="1200"/>
              </a:spcAft>
              <a:buSzPts val="1800"/>
              <a:buNone/>
            </a:pPr>
            <a:r>
              <a:rPr lang="pt-BR"/>
              <a:t>Vamos ver como definir uma tabela em HTML</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94"/>
          <p:cNvSpPr txBox="1"/>
          <p:nvPr>
            <p:ph type="title"/>
          </p:nvPr>
        </p:nvSpPr>
        <p:spPr>
          <a:xfrm>
            <a:off x="311700" y="2839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HTML - Tabelas</a:t>
            </a:r>
            <a:endParaRPr/>
          </a:p>
        </p:txBody>
      </p:sp>
      <p:sp>
        <p:nvSpPr>
          <p:cNvPr id="603" name="Google Shape;603;p94"/>
          <p:cNvSpPr txBox="1"/>
          <p:nvPr>
            <p:ph idx="1" type="body"/>
          </p:nvPr>
        </p:nvSpPr>
        <p:spPr>
          <a:xfrm>
            <a:off x="224950" y="1017725"/>
            <a:ext cx="8520600" cy="3504600"/>
          </a:xfrm>
          <a:prstGeom prst="rect">
            <a:avLst/>
          </a:prstGeom>
          <a:noFill/>
          <a:ln>
            <a:noFill/>
          </a:ln>
        </p:spPr>
        <p:txBody>
          <a:bodyPr anchorCtr="0" anchor="t" bIns="91425" lIns="91425" spcFirstLastPara="1" rIns="91425" wrap="square" tIns="91425">
            <a:noAutofit/>
          </a:bodyPr>
          <a:lstStyle/>
          <a:p>
            <a:pPr indent="0" lvl="0" marL="457200" rtl="0" algn="l">
              <a:lnSpc>
                <a:spcPct val="80000"/>
              </a:lnSpc>
              <a:spcBef>
                <a:spcPts val="0"/>
              </a:spcBef>
              <a:spcAft>
                <a:spcPts val="0"/>
              </a:spcAft>
              <a:buSzPts val="523"/>
              <a:buNone/>
            </a:pPr>
            <a:r>
              <a:rPr lang="pt-BR" sz="1492">
                <a:solidFill>
                  <a:schemeClr val="accent1"/>
                </a:solidFill>
              </a:rPr>
              <a:t>&lt;</a:t>
            </a:r>
            <a:r>
              <a:rPr lang="pt-BR" sz="1492">
                <a:solidFill>
                  <a:srgbClr val="A61C00"/>
                </a:solidFill>
              </a:rPr>
              <a:t>table</a:t>
            </a:r>
            <a:r>
              <a:rPr lang="pt-BR" sz="1492">
                <a:solidFill>
                  <a:schemeClr val="accent1"/>
                </a:solidFill>
              </a:rPr>
              <a:t>&gt;</a:t>
            </a:r>
            <a:endParaRPr sz="1492">
              <a:solidFill>
                <a:schemeClr val="accent1"/>
              </a:solidFill>
            </a:endParaRPr>
          </a:p>
          <a:p>
            <a:pPr indent="0" lvl="0" marL="457200" rtl="0" algn="l">
              <a:lnSpc>
                <a:spcPct val="80000"/>
              </a:lnSpc>
              <a:spcBef>
                <a:spcPts val="1200"/>
              </a:spcBef>
              <a:spcAft>
                <a:spcPts val="0"/>
              </a:spcAft>
              <a:buSzPts val="523"/>
              <a:buNone/>
            </a:pPr>
            <a:r>
              <a:rPr lang="pt-BR" sz="1492"/>
              <a:t>	</a:t>
            </a:r>
            <a:r>
              <a:rPr lang="pt-BR" sz="1492">
                <a:solidFill>
                  <a:schemeClr val="accent1"/>
                </a:solidFill>
              </a:rPr>
              <a:t>&lt;</a:t>
            </a:r>
            <a:r>
              <a:rPr lang="pt-BR" sz="1492">
                <a:solidFill>
                  <a:srgbClr val="CC4125"/>
                </a:solidFill>
              </a:rPr>
              <a:t>tr</a:t>
            </a:r>
            <a:r>
              <a:rPr lang="pt-BR" sz="1492">
                <a:solidFill>
                  <a:schemeClr val="accent1"/>
                </a:solidFill>
              </a:rPr>
              <a:t>&gt;</a:t>
            </a:r>
            <a:endParaRPr sz="1492">
              <a:solidFill>
                <a:schemeClr val="accent1"/>
              </a:solidFill>
            </a:endParaRPr>
          </a:p>
          <a:p>
            <a:pPr indent="0" lvl="0" marL="457200" rtl="0" algn="l">
              <a:lnSpc>
                <a:spcPct val="80000"/>
              </a:lnSpc>
              <a:spcBef>
                <a:spcPts val="1200"/>
              </a:spcBef>
              <a:spcAft>
                <a:spcPts val="0"/>
              </a:spcAft>
              <a:buSzPts val="523"/>
              <a:buNone/>
            </a:pPr>
            <a:r>
              <a:rPr lang="pt-BR" sz="1492"/>
              <a:t>		</a:t>
            </a:r>
            <a:r>
              <a:rPr lang="pt-BR" sz="1492">
                <a:solidFill>
                  <a:schemeClr val="accent1"/>
                </a:solidFill>
              </a:rPr>
              <a:t>&lt;</a:t>
            </a:r>
            <a:r>
              <a:rPr lang="pt-BR" sz="1492">
                <a:solidFill>
                  <a:srgbClr val="CC4125"/>
                </a:solidFill>
              </a:rPr>
              <a:t>th</a:t>
            </a:r>
            <a:r>
              <a:rPr lang="pt-BR" sz="1492">
                <a:solidFill>
                  <a:schemeClr val="accent1"/>
                </a:solidFill>
              </a:rPr>
              <a:t>&gt;</a:t>
            </a:r>
            <a:r>
              <a:rPr lang="pt-BR" sz="1492"/>
              <a:t>Company</a:t>
            </a:r>
            <a:r>
              <a:rPr lang="pt-BR" sz="1492">
                <a:solidFill>
                  <a:schemeClr val="accent1"/>
                </a:solidFill>
              </a:rPr>
              <a:t>&lt;/</a:t>
            </a:r>
            <a:r>
              <a:rPr lang="pt-BR" sz="1492">
                <a:solidFill>
                  <a:srgbClr val="CC4125"/>
                </a:solidFill>
              </a:rPr>
              <a:t>th</a:t>
            </a:r>
            <a:r>
              <a:rPr lang="pt-BR" sz="1492">
                <a:solidFill>
                  <a:schemeClr val="accent1"/>
                </a:solidFill>
              </a:rPr>
              <a:t>&gt;</a:t>
            </a:r>
            <a:endParaRPr sz="1492">
              <a:solidFill>
                <a:schemeClr val="accent1"/>
              </a:solidFill>
            </a:endParaRPr>
          </a:p>
          <a:p>
            <a:pPr indent="457200" lvl="0" marL="914400" rtl="0" algn="l">
              <a:lnSpc>
                <a:spcPct val="80000"/>
              </a:lnSpc>
              <a:spcBef>
                <a:spcPts val="1200"/>
              </a:spcBef>
              <a:spcAft>
                <a:spcPts val="0"/>
              </a:spcAft>
              <a:buSzPts val="523"/>
              <a:buNone/>
            </a:pPr>
            <a:r>
              <a:rPr lang="pt-BR" sz="1492">
                <a:solidFill>
                  <a:schemeClr val="accent1"/>
                </a:solidFill>
              </a:rPr>
              <a:t>&lt;</a:t>
            </a:r>
            <a:r>
              <a:rPr lang="pt-BR" sz="1492">
                <a:solidFill>
                  <a:srgbClr val="CC4125"/>
                </a:solidFill>
              </a:rPr>
              <a:t>th</a:t>
            </a:r>
            <a:r>
              <a:rPr lang="pt-BR" sz="1492">
                <a:solidFill>
                  <a:schemeClr val="accent1"/>
                </a:solidFill>
              </a:rPr>
              <a:t>&gt;</a:t>
            </a:r>
            <a:r>
              <a:rPr lang="pt-BR" sz="1492"/>
              <a:t>Company</a:t>
            </a:r>
            <a:r>
              <a:rPr lang="pt-BR" sz="1492">
                <a:solidFill>
                  <a:schemeClr val="accent1"/>
                </a:solidFill>
              </a:rPr>
              <a:t>&lt;/</a:t>
            </a:r>
            <a:r>
              <a:rPr lang="pt-BR" sz="1492">
                <a:solidFill>
                  <a:srgbClr val="CC4125"/>
                </a:solidFill>
              </a:rPr>
              <a:t>th</a:t>
            </a:r>
            <a:r>
              <a:rPr lang="pt-BR" sz="1492">
                <a:solidFill>
                  <a:schemeClr val="accent1"/>
                </a:solidFill>
              </a:rPr>
              <a:t>&gt;</a:t>
            </a:r>
            <a:endParaRPr sz="1492">
              <a:solidFill>
                <a:schemeClr val="accent1"/>
              </a:solidFill>
            </a:endParaRPr>
          </a:p>
          <a:p>
            <a:pPr indent="457200" lvl="0" marL="914400" rtl="0" algn="l">
              <a:lnSpc>
                <a:spcPct val="80000"/>
              </a:lnSpc>
              <a:spcBef>
                <a:spcPts val="1200"/>
              </a:spcBef>
              <a:spcAft>
                <a:spcPts val="0"/>
              </a:spcAft>
              <a:buClr>
                <a:schemeClr val="dk1"/>
              </a:buClr>
              <a:buSzPts val="523"/>
              <a:buFont typeface="Arial"/>
              <a:buNone/>
            </a:pPr>
            <a:r>
              <a:rPr lang="pt-BR" sz="1492">
                <a:solidFill>
                  <a:schemeClr val="accent1"/>
                </a:solidFill>
              </a:rPr>
              <a:t>&lt;</a:t>
            </a:r>
            <a:r>
              <a:rPr lang="pt-BR" sz="1492">
                <a:solidFill>
                  <a:srgbClr val="CC4125"/>
                </a:solidFill>
              </a:rPr>
              <a:t>th</a:t>
            </a:r>
            <a:r>
              <a:rPr lang="pt-BR" sz="1492">
                <a:solidFill>
                  <a:schemeClr val="accent1"/>
                </a:solidFill>
              </a:rPr>
              <a:t>&gt;</a:t>
            </a:r>
            <a:r>
              <a:rPr lang="pt-BR" sz="1492"/>
              <a:t>Company</a:t>
            </a:r>
            <a:r>
              <a:rPr lang="pt-BR" sz="1492">
                <a:solidFill>
                  <a:schemeClr val="accent1"/>
                </a:solidFill>
              </a:rPr>
              <a:t>&lt;/</a:t>
            </a:r>
            <a:r>
              <a:rPr lang="pt-BR" sz="1492">
                <a:solidFill>
                  <a:srgbClr val="CC4125"/>
                </a:solidFill>
              </a:rPr>
              <a:t>th</a:t>
            </a:r>
            <a:r>
              <a:rPr lang="pt-BR" sz="1492">
                <a:solidFill>
                  <a:schemeClr val="accent1"/>
                </a:solidFill>
              </a:rPr>
              <a:t>&gt;</a:t>
            </a:r>
            <a:endParaRPr sz="1492">
              <a:solidFill>
                <a:schemeClr val="accent1"/>
              </a:solidFill>
            </a:endParaRPr>
          </a:p>
          <a:p>
            <a:pPr indent="0" lvl="0" marL="457200" rtl="0" algn="l">
              <a:lnSpc>
                <a:spcPct val="80000"/>
              </a:lnSpc>
              <a:spcBef>
                <a:spcPts val="1200"/>
              </a:spcBef>
              <a:spcAft>
                <a:spcPts val="0"/>
              </a:spcAft>
              <a:buSzPts val="523"/>
              <a:buNone/>
            </a:pPr>
            <a:r>
              <a:rPr lang="pt-BR" sz="1492"/>
              <a:t>	</a:t>
            </a:r>
            <a:r>
              <a:rPr lang="pt-BR" sz="1492">
                <a:solidFill>
                  <a:schemeClr val="accent1"/>
                </a:solidFill>
              </a:rPr>
              <a:t>&lt;/</a:t>
            </a:r>
            <a:r>
              <a:rPr lang="pt-BR" sz="1492">
                <a:solidFill>
                  <a:srgbClr val="CC4125"/>
                </a:solidFill>
              </a:rPr>
              <a:t>tr</a:t>
            </a:r>
            <a:r>
              <a:rPr lang="pt-BR" sz="1492">
                <a:solidFill>
                  <a:schemeClr val="accent1"/>
                </a:solidFill>
              </a:rPr>
              <a:t>&gt;</a:t>
            </a:r>
            <a:endParaRPr sz="1492">
              <a:solidFill>
                <a:schemeClr val="accent1"/>
              </a:solidFill>
            </a:endParaRPr>
          </a:p>
          <a:p>
            <a:pPr indent="0" lvl="0" marL="457200" rtl="0" algn="l">
              <a:lnSpc>
                <a:spcPct val="80000"/>
              </a:lnSpc>
              <a:spcBef>
                <a:spcPts val="1200"/>
              </a:spcBef>
              <a:spcAft>
                <a:spcPts val="0"/>
              </a:spcAft>
              <a:buSzPts val="523"/>
              <a:buNone/>
            </a:pPr>
            <a:r>
              <a:rPr lang="pt-BR" sz="1492">
                <a:solidFill>
                  <a:schemeClr val="accent1"/>
                </a:solidFill>
              </a:rPr>
              <a:t>	&lt;</a:t>
            </a:r>
            <a:r>
              <a:rPr lang="pt-BR" sz="1492">
                <a:solidFill>
                  <a:srgbClr val="CC4125"/>
                </a:solidFill>
              </a:rPr>
              <a:t>tr</a:t>
            </a:r>
            <a:r>
              <a:rPr lang="pt-BR" sz="1492">
                <a:solidFill>
                  <a:schemeClr val="accent1"/>
                </a:solidFill>
              </a:rPr>
              <a:t>&gt;</a:t>
            </a:r>
            <a:endParaRPr sz="1492">
              <a:solidFill>
                <a:schemeClr val="accent1"/>
              </a:solidFill>
            </a:endParaRPr>
          </a:p>
          <a:p>
            <a:pPr indent="0" lvl="0" marL="457200" rtl="0" algn="l">
              <a:lnSpc>
                <a:spcPct val="80000"/>
              </a:lnSpc>
              <a:spcBef>
                <a:spcPts val="1200"/>
              </a:spcBef>
              <a:spcAft>
                <a:spcPts val="0"/>
              </a:spcAft>
              <a:buClr>
                <a:schemeClr val="dk1"/>
              </a:buClr>
              <a:buSzPts val="523"/>
              <a:buFont typeface="Arial"/>
              <a:buNone/>
            </a:pPr>
            <a:r>
              <a:rPr lang="pt-BR" sz="1492"/>
              <a:t>		</a:t>
            </a:r>
            <a:r>
              <a:rPr lang="pt-BR" sz="1492">
                <a:solidFill>
                  <a:schemeClr val="accent1"/>
                </a:solidFill>
              </a:rPr>
              <a:t>&lt;</a:t>
            </a:r>
            <a:r>
              <a:rPr lang="pt-BR" sz="1492">
                <a:solidFill>
                  <a:srgbClr val="CC4125"/>
                </a:solidFill>
              </a:rPr>
              <a:t>td</a:t>
            </a:r>
            <a:r>
              <a:rPr lang="pt-BR" sz="1492">
                <a:solidFill>
                  <a:schemeClr val="accent1"/>
                </a:solidFill>
              </a:rPr>
              <a:t>&gt;</a:t>
            </a:r>
            <a:r>
              <a:rPr lang="pt-BR" sz="1492"/>
              <a:t>Company</a:t>
            </a:r>
            <a:r>
              <a:rPr lang="pt-BR" sz="1492">
                <a:solidFill>
                  <a:schemeClr val="accent1"/>
                </a:solidFill>
              </a:rPr>
              <a:t>&lt;/</a:t>
            </a:r>
            <a:r>
              <a:rPr lang="pt-BR" sz="1492">
                <a:solidFill>
                  <a:srgbClr val="CC4125"/>
                </a:solidFill>
              </a:rPr>
              <a:t>td</a:t>
            </a:r>
            <a:r>
              <a:rPr lang="pt-BR" sz="1492">
                <a:solidFill>
                  <a:schemeClr val="accent1"/>
                </a:solidFill>
              </a:rPr>
              <a:t>&gt;</a:t>
            </a:r>
            <a:endParaRPr sz="1492">
              <a:solidFill>
                <a:schemeClr val="accent1"/>
              </a:solidFill>
            </a:endParaRPr>
          </a:p>
          <a:p>
            <a:pPr indent="457200" lvl="0" marL="914400" rtl="0" algn="l">
              <a:lnSpc>
                <a:spcPct val="80000"/>
              </a:lnSpc>
              <a:spcBef>
                <a:spcPts val="1200"/>
              </a:spcBef>
              <a:spcAft>
                <a:spcPts val="0"/>
              </a:spcAft>
              <a:buClr>
                <a:schemeClr val="dk1"/>
              </a:buClr>
              <a:buSzPts val="523"/>
              <a:buFont typeface="Arial"/>
              <a:buNone/>
            </a:pPr>
            <a:r>
              <a:rPr lang="pt-BR" sz="1492">
                <a:solidFill>
                  <a:schemeClr val="accent1"/>
                </a:solidFill>
              </a:rPr>
              <a:t>&lt;</a:t>
            </a:r>
            <a:r>
              <a:rPr lang="pt-BR" sz="1492">
                <a:solidFill>
                  <a:srgbClr val="CC4125"/>
                </a:solidFill>
              </a:rPr>
              <a:t>td</a:t>
            </a:r>
            <a:r>
              <a:rPr lang="pt-BR" sz="1492">
                <a:solidFill>
                  <a:schemeClr val="accent1"/>
                </a:solidFill>
              </a:rPr>
              <a:t>&gt;</a:t>
            </a:r>
            <a:r>
              <a:rPr lang="pt-BR" sz="1492"/>
              <a:t>Company</a:t>
            </a:r>
            <a:r>
              <a:rPr lang="pt-BR" sz="1492">
                <a:solidFill>
                  <a:schemeClr val="accent1"/>
                </a:solidFill>
              </a:rPr>
              <a:t>&lt;/</a:t>
            </a:r>
            <a:r>
              <a:rPr lang="pt-BR" sz="1492">
                <a:solidFill>
                  <a:srgbClr val="CC4125"/>
                </a:solidFill>
              </a:rPr>
              <a:t>td</a:t>
            </a:r>
            <a:r>
              <a:rPr lang="pt-BR" sz="1492">
                <a:solidFill>
                  <a:schemeClr val="accent1"/>
                </a:solidFill>
              </a:rPr>
              <a:t>&gt;</a:t>
            </a:r>
            <a:endParaRPr sz="1492">
              <a:solidFill>
                <a:schemeClr val="accent1"/>
              </a:solidFill>
            </a:endParaRPr>
          </a:p>
          <a:p>
            <a:pPr indent="457200" lvl="0" marL="914400" rtl="0" algn="l">
              <a:lnSpc>
                <a:spcPct val="80000"/>
              </a:lnSpc>
              <a:spcBef>
                <a:spcPts val="1200"/>
              </a:spcBef>
              <a:spcAft>
                <a:spcPts val="0"/>
              </a:spcAft>
              <a:buClr>
                <a:schemeClr val="dk1"/>
              </a:buClr>
              <a:buSzPts val="523"/>
              <a:buFont typeface="Arial"/>
              <a:buNone/>
            </a:pPr>
            <a:r>
              <a:rPr lang="pt-BR" sz="1492">
                <a:solidFill>
                  <a:schemeClr val="accent1"/>
                </a:solidFill>
              </a:rPr>
              <a:t>&lt;</a:t>
            </a:r>
            <a:r>
              <a:rPr lang="pt-BR" sz="1492">
                <a:solidFill>
                  <a:srgbClr val="CC4125"/>
                </a:solidFill>
              </a:rPr>
              <a:t>td</a:t>
            </a:r>
            <a:r>
              <a:rPr lang="pt-BR" sz="1492">
                <a:solidFill>
                  <a:schemeClr val="accent1"/>
                </a:solidFill>
              </a:rPr>
              <a:t>&gt;</a:t>
            </a:r>
            <a:r>
              <a:rPr lang="pt-BR" sz="1492"/>
              <a:t>Company</a:t>
            </a:r>
            <a:r>
              <a:rPr lang="pt-BR" sz="1492">
                <a:solidFill>
                  <a:schemeClr val="accent1"/>
                </a:solidFill>
              </a:rPr>
              <a:t>&lt;/</a:t>
            </a:r>
            <a:r>
              <a:rPr lang="pt-BR" sz="1492">
                <a:solidFill>
                  <a:srgbClr val="CC4125"/>
                </a:solidFill>
              </a:rPr>
              <a:t>td</a:t>
            </a:r>
            <a:r>
              <a:rPr lang="pt-BR" sz="1492">
                <a:solidFill>
                  <a:schemeClr val="accent1"/>
                </a:solidFill>
              </a:rPr>
              <a:t>&gt;</a:t>
            </a:r>
            <a:endParaRPr sz="1492">
              <a:solidFill>
                <a:schemeClr val="accent1"/>
              </a:solidFill>
            </a:endParaRPr>
          </a:p>
          <a:p>
            <a:pPr indent="0" lvl="0" marL="457200" rtl="0" algn="l">
              <a:lnSpc>
                <a:spcPct val="80000"/>
              </a:lnSpc>
              <a:spcBef>
                <a:spcPts val="1200"/>
              </a:spcBef>
              <a:spcAft>
                <a:spcPts val="0"/>
              </a:spcAft>
              <a:buClr>
                <a:schemeClr val="dk1"/>
              </a:buClr>
              <a:buSzPts val="523"/>
              <a:buFont typeface="Arial"/>
              <a:buNone/>
            </a:pPr>
            <a:r>
              <a:rPr lang="pt-BR" sz="1492"/>
              <a:t>	</a:t>
            </a:r>
            <a:r>
              <a:rPr lang="pt-BR" sz="1492">
                <a:solidFill>
                  <a:schemeClr val="accent1"/>
                </a:solidFill>
              </a:rPr>
              <a:t>&lt;/</a:t>
            </a:r>
            <a:r>
              <a:rPr lang="pt-BR" sz="1492">
                <a:solidFill>
                  <a:srgbClr val="CC4125"/>
                </a:solidFill>
              </a:rPr>
              <a:t>tr</a:t>
            </a:r>
            <a:r>
              <a:rPr lang="pt-BR" sz="1492">
                <a:solidFill>
                  <a:schemeClr val="accent1"/>
                </a:solidFill>
              </a:rPr>
              <a:t>&gt;</a:t>
            </a:r>
            <a:endParaRPr sz="1492">
              <a:solidFill>
                <a:schemeClr val="accent1"/>
              </a:solidFill>
            </a:endParaRPr>
          </a:p>
          <a:p>
            <a:pPr indent="0" lvl="0" marL="457200" rtl="0" algn="l">
              <a:lnSpc>
                <a:spcPct val="80000"/>
              </a:lnSpc>
              <a:spcBef>
                <a:spcPts val="1200"/>
              </a:spcBef>
              <a:spcAft>
                <a:spcPts val="1200"/>
              </a:spcAft>
              <a:buSzPts val="523"/>
              <a:buNone/>
            </a:pPr>
            <a:r>
              <a:rPr lang="pt-BR" sz="1492">
                <a:solidFill>
                  <a:schemeClr val="accent1"/>
                </a:solidFill>
              </a:rPr>
              <a:t>&lt;/</a:t>
            </a:r>
            <a:r>
              <a:rPr lang="pt-BR" sz="1492">
                <a:solidFill>
                  <a:srgbClr val="CC4125"/>
                </a:solidFill>
              </a:rPr>
              <a:t>table</a:t>
            </a:r>
            <a:r>
              <a:rPr lang="pt-BR" sz="1492">
                <a:solidFill>
                  <a:schemeClr val="accent1"/>
                </a:solidFill>
              </a:rPr>
              <a:t>&gt;</a:t>
            </a:r>
            <a:endParaRPr sz="1492">
              <a:solidFill>
                <a:schemeClr val="accent1"/>
              </a:solidFill>
            </a:endParaRPr>
          </a:p>
        </p:txBody>
      </p:sp>
      <p:sp>
        <p:nvSpPr>
          <p:cNvPr id="604" name="Google Shape;604;p94"/>
          <p:cNvSpPr txBox="1"/>
          <p:nvPr/>
        </p:nvSpPr>
        <p:spPr>
          <a:xfrm>
            <a:off x="1606750" y="966725"/>
            <a:ext cx="7138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94"/>
          <p:cNvSpPr txBox="1"/>
          <p:nvPr/>
        </p:nvSpPr>
        <p:spPr>
          <a:xfrm>
            <a:off x="4201550" y="1883875"/>
            <a:ext cx="4544100" cy="1354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Legenda: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pt-BR" sz="1600" u="none" cap="none" strike="noStrike">
                <a:solidFill>
                  <a:schemeClr val="accent1"/>
                </a:solidFill>
                <a:latin typeface="Arial"/>
                <a:ea typeface="Arial"/>
                <a:cs typeface="Arial"/>
                <a:sym typeface="Arial"/>
              </a:rPr>
              <a:t>&lt;</a:t>
            </a:r>
            <a:r>
              <a:rPr b="0" i="0" lang="pt-BR" sz="1600" u="none" cap="none" strike="noStrike">
                <a:solidFill>
                  <a:srgbClr val="CC4125"/>
                </a:solidFill>
                <a:latin typeface="Arial"/>
                <a:ea typeface="Arial"/>
                <a:cs typeface="Arial"/>
                <a:sym typeface="Arial"/>
              </a:rPr>
              <a:t>tr</a:t>
            </a:r>
            <a:r>
              <a:rPr b="0" i="0" lang="pt-BR" sz="1600" u="none" cap="none" strike="noStrike">
                <a:solidFill>
                  <a:schemeClr val="accent1"/>
                </a:solidFill>
                <a:latin typeface="Arial"/>
                <a:ea typeface="Arial"/>
                <a:cs typeface="Arial"/>
                <a:sym typeface="Arial"/>
              </a:rPr>
              <a:t>&gt;&lt;/</a:t>
            </a:r>
            <a:r>
              <a:rPr b="0" i="0" lang="pt-BR" sz="1600" u="none" cap="none" strike="noStrike">
                <a:solidFill>
                  <a:srgbClr val="CC4125"/>
                </a:solidFill>
                <a:latin typeface="Arial"/>
                <a:ea typeface="Arial"/>
                <a:cs typeface="Arial"/>
                <a:sym typeface="Arial"/>
              </a:rPr>
              <a:t>tr</a:t>
            </a:r>
            <a:r>
              <a:rPr b="0" i="0" lang="pt-BR" sz="1600" u="none" cap="none" strike="noStrike">
                <a:solidFill>
                  <a:schemeClr val="accent1"/>
                </a:solidFill>
                <a:latin typeface="Arial"/>
                <a:ea typeface="Arial"/>
                <a:cs typeface="Arial"/>
                <a:sym typeface="Arial"/>
              </a:rPr>
              <a:t>&gt;</a:t>
            </a:r>
            <a:r>
              <a:rPr b="0" i="0" lang="pt-BR" sz="1600" u="none" cap="none" strike="noStrike">
                <a:solidFill>
                  <a:srgbClr val="000000"/>
                </a:solidFill>
                <a:latin typeface="Arial"/>
                <a:ea typeface="Arial"/>
                <a:cs typeface="Arial"/>
                <a:sym typeface="Arial"/>
              </a:rPr>
              <a:t> - Representa a linha da tabela</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pt-BR" sz="1600" u="none" cap="none" strike="noStrike">
                <a:solidFill>
                  <a:schemeClr val="accent1"/>
                </a:solidFill>
                <a:latin typeface="Arial"/>
                <a:ea typeface="Arial"/>
                <a:cs typeface="Arial"/>
                <a:sym typeface="Arial"/>
              </a:rPr>
              <a:t>&lt;</a:t>
            </a:r>
            <a:r>
              <a:rPr b="0" i="0" lang="pt-BR" sz="1600" u="none" cap="none" strike="noStrike">
                <a:solidFill>
                  <a:srgbClr val="CC4125"/>
                </a:solidFill>
                <a:latin typeface="Arial"/>
                <a:ea typeface="Arial"/>
                <a:cs typeface="Arial"/>
                <a:sym typeface="Arial"/>
              </a:rPr>
              <a:t>th</a:t>
            </a:r>
            <a:r>
              <a:rPr b="0" i="0" lang="pt-BR" sz="1600" u="none" cap="none" strike="noStrike">
                <a:solidFill>
                  <a:schemeClr val="accent1"/>
                </a:solidFill>
                <a:latin typeface="Arial"/>
                <a:ea typeface="Arial"/>
                <a:cs typeface="Arial"/>
                <a:sym typeface="Arial"/>
              </a:rPr>
              <a:t>&gt;&lt;/</a:t>
            </a:r>
            <a:r>
              <a:rPr b="0" i="0" lang="pt-BR" sz="1600" u="none" cap="none" strike="noStrike">
                <a:solidFill>
                  <a:srgbClr val="CC4125"/>
                </a:solidFill>
                <a:latin typeface="Arial"/>
                <a:ea typeface="Arial"/>
                <a:cs typeface="Arial"/>
                <a:sym typeface="Arial"/>
              </a:rPr>
              <a:t>th</a:t>
            </a:r>
            <a:r>
              <a:rPr b="0" i="0" lang="pt-BR" sz="1600" u="none" cap="none" strike="noStrike">
                <a:solidFill>
                  <a:schemeClr val="accent1"/>
                </a:solidFill>
                <a:latin typeface="Arial"/>
                <a:ea typeface="Arial"/>
                <a:cs typeface="Arial"/>
                <a:sym typeface="Arial"/>
              </a:rPr>
              <a:t>&gt;</a:t>
            </a:r>
            <a:r>
              <a:rPr b="0" i="0" lang="pt-BR" sz="1600" u="none" cap="none" strike="noStrike">
                <a:solidFill>
                  <a:srgbClr val="000000"/>
                </a:solidFill>
                <a:latin typeface="Arial"/>
                <a:ea typeface="Arial"/>
                <a:cs typeface="Arial"/>
                <a:sym typeface="Arial"/>
              </a:rPr>
              <a:t> - Representa os cabeçalhos da tabela</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pt-BR" sz="1600" u="none" cap="none" strike="noStrike">
                <a:solidFill>
                  <a:schemeClr val="accent1"/>
                </a:solidFill>
                <a:latin typeface="Arial"/>
                <a:ea typeface="Arial"/>
                <a:cs typeface="Arial"/>
                <a:sym typeface="Arial"/>
              </a:rPr>
              <a:t>&lt;</a:t>
            </a:r>
            <a:r>
              <a:rPr b="0" i="0" lang="pt-BR" sz="1600" u="none" cap="none" strike="noStrike">
                <a:solidFill>
                  <a:srgbClr val="CC4125"/>
                </a:solidFill>
                <a:latin typeface="Arial"/>
                <a:ea typeface="Arial"/>
                <a:cs typeface="Arial"/>
                <a:sym typeface="Arial"/>
              </a:rPr>
              <a:t>td</a:t>
            </a:r>
            <a:r>
              <a:rPr b="0" i="0" lang="pt-BR" sz="1600" u="none" cap="none" strike="noStrike">
                <a:solidFill>
                  <a:schemeClr val="accent1"/>
                </a:solidFill>
                <a:latin typeface="Arial"/>
                <a:ea typeface="Arial"/>
                <a:cs typeface="Arial"/>
                <a:sym typeface="Arial"/>
              </a:rPr>
              <a:t>&gt;&lt;/</a:t>
            </a:r>
            <a:r>
              <a:rPr b="0" i="0" lang="pt-BR" sz="1600" u="none" cap="none" strike="noStrike">
                <a:solidFill>
                  <a:srgbClr val="CC4125"/>
                </a:solidFill>
                <a:latin typeface="Arial"/>
                <a:ea typeface="Arial"/>
                <a:cs typeface="Arial"/>
                <a:sym typeface="Arial"/>
              </a:rPr>
              <a:t>td</a:t>
            </a:r>
            <a:r>
              <a:rPr b="0" i="0" lang="pt-BR" sz="1600" u="none" cap="none" strike="noStrike">
                <a:solidFill>
                  <a:schemeClr val="accent1"/>
                </a:solidFill>
                <a:latin typeface="Arial"/>
                <a:ea typeface="Arial"/>
                <a:cs typeface="Arial"/>
                <a:sym typeface="Arial"/>
              </a:rPr>
              <a:t>&gt;</a:t>
            </a:r>
            <a:r>
              <a:rPr b="0" i="0" lang="pt-BR" sz="1600" u="none" cap="none" strike="noStrike">
                <a:solidFill>
                  <a:srgbClr val="000000"/>
                </a:solidFill>
                <a:latin typeface="Arial"/>
                <a:ea typeface="Arial"/>
                <a:cs typeface="Arial"/>
                <a:sym typeface="Arial"/>
              </a:rPr>
              <a:t> - Representa os dados da tabela</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95"/>
          <p:cNvSpPr txBox="1"/>
          <p:nvPr>
            <p:ph type="title"/>
          </p:nvPr>
        </p:nvSpPr>
        <p:spPr>
          <a:xfrm>
            <a:off x="311700" y="2839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HTML - Tabelas - Bordas</a:t>
            </a:r>
            <a:endParaRPr/>
          </a:p>
        </p:txBody>
      </p:sp>
      <p:sp>
        <p:nvSpPr>
          <p:cNvPr id="611" name="Google Shape;611;p95"/>
          <p:cNvSpPr txBox="1"/>
          <p:nvPr>
            <p:ph idx="1" type="body"/>
          </p:nvPr>
        </p:nvSpPr>
        <p:spPr>
          <a:xfrm>
            <a:off x="224950" y="1005325"/>
            <a:ext cx="8520600" cy="35046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pt-BR">
                <a:solidFill>
                  <a:schemeClr val="dk1"/>
                </a:solidFill>
                <a:highlight>
                  <a:srgbClr val="FFFFFF"/>
                </a:highlight>
              </a:rPr>
              <a:t>Ao adicionar uma borda a uma tabela, você também adiciona bordas ao redor de cada célula da tabela:</a:t>
            </a:r>
            <a:endParaRPr>
              <a:solidFill>
                <a:schemeClr val="dk1"/>
              </a:solidFill>
              <a:highlight>
                <a:srgbClr val="FFFFFF"/>
              </a:highlight>
            </a:endParaRPr>
          </a:p>
          <a:p>
            <a:pPr indent="0" lvl="0" marL="457200" rtl="0" algn="l">
              <a:lnSpc>
                <a:spcPct val="100000"/>
              </a:lnSpc>
              <a:spcBef>
                <a:spcPts val="1200"/>
              </a:spcBef>
              <a:spcAft>
                <a:spcPts val="0"/>
              </a:spcAft>
              <a:buSzPts val="1800"/>
              <a:buNone/>
            </a:pPr>
            <a:r>
              <a:rPr lang="pt-BR" sz="1400">
                <a:solidFill>
                  <a:srgbClr val="A52A2A"/>
                </a:solidFill>
                <a:highlight>
                  <a:srgbClr val="FFFFFF"/>
                </a:highlight>
              </a:rPr>
              <a:t>table, th, td </a:t>
            </a:r>
            <a:r>
              <a:rPr lang="pt-BR" sz="1400">
                <a:solidFill>
                  <a:schemeClr val="dk1"/>
                </a:solidFill>
                <a:highlight>
                  <a:srgbClr val="FFFFFF"/>
                </a:highlight>
              </a:rPr>
              <a:t>{</a:t>
            </a:r>
            <a:endParaRPr sz="1400">
              <a:solidFill>
                <a:schemeClr val="dk1"/>
              </a:solidFill>
              <a:highlight>
                <a:srgbClr val="FFFFFF"/>
              </a:highlight>
            </a:endParaRPr>
          </a:p>
          <a:p>
            <a:pPr indent="0" lvl="0" marL="457200" rtl="0" algn="l">
              <a:lnSpc>
                <a:spcPct val="100000"/>
              </a:lnSpc>
              <a:spcBef>
                <a:spcPts val="1200"/>
              </a:spcBef>
              <a:spcAft>
                <a:spcPts val="0"/>
              </a:spcAft>
              <a:buSzPts val="1800"/>
              <a:buNone/>
            </a:pPr>
            <a:r>
              <a:rPr lang="pt-BR" sz="1400">
                <a:solidFill>
                  <a:srgbClr val="FF0000"/>
                </a:solidFill>
                <a:highlight>
                  <a:srgbClr val="FFFFFF"/>
                </a:highlight>
              </a:rPr>
              <a:t>  border</a:t>
            </a:r>
            <a:r>
              <a:rPr lang="pt-BR" sz="1400">
                <a:solidFill>
                  <a:schemeClr val="dk1"/>
                </a:solidFill>
                <a:highlight>
                  <a:srgbClr val="FFFFFF"/>
                </a:highlight>
              </a:rPr>
              <a:t>:</a:t>
            </a:r>
            <a:r>
              <a:rPr lang="pt-BR" sz="1400">
                <a:solidFill>
                  <a:srgbClr val="0000CD"/>
                </a:solidFill>
                <a:highlight>
                  <a:srgbClr val="FFFFFF"/>
                </a:highlight>
              </a:rPr>
              <a:t> 1px solid black</a:t>
            </a:r>
            <a:r>
              <a:rPr lang="pt-BR" sz="1400">
                <a:solidFill>
                  <a:schemeClr val="dk1"/>
                </a:solidFill>
                <a:highlight>
                  <a:srgbClr val="FFFFFF"/>
                </a:highlight>
              </a:rPr>
              <a:t>;</a:t>
            </a:r>
            <a:endParaRPr sz="1400">
              <a:solidFill>
                <a:schemeClr val="dk1"/>
              </a:solidFill>
              <a:highlight>
                <a:srgbClr val="FFFFFF"/>
              </a:highlight>
            </a:endParaRPr>
          </a:p>
          <a:p>
            <a:pPr indent="0" lvl="0" marL="457200" rtl="0" algn="l">
              <a:lnSpc>
                <a:spcPct val="100000"/>
              </a:lnSpc>
              <a:spcBef>
                <a:spcPts val="1200"/>
              </a:spcBef>
              <a:spcAft>
                <a:spcPts val="0"/>
              </a:spcAft>
              <a:buSzPts val="1800"/>
              <a:buNone/>
            </a:pPr>
            <a:r>
              <a:rPr lang="pt-BR" sz="1400">
                <a:solidFill>
                  <a:schemeClr val="dk1"/>
                </a:solidFill>
                <a:highlight>
                  <a:srgbClr val="FFFFFF"/>
                </a:highlight>
              </a:rPr>
              <a:t>}</a:t>
            </a:r>
            <a:endParaRPr sz="1400">
              <a:solidFill>
                <a:schemeClr val="dk1"/>
              </a:solidFill>
              <a:highlight>
                <a:srgbClr val="FFFFFF"/>
              </a:highlight>
            </a:endParaRPr>
          </a:p>
          <a:p>
            <a:pPr indent="-330200" lvl="0" marL="457200" rtl="0" algn="l">
              <a:lnSpc>
                <a:spcPct val="100000"/>
              </a:lnSpc>
              <a:spcBef>
                <a:spcPts val="1200"/>
              </a:spcBef>
              <a:spcAft>
                <a:spcPts val="0"/>
              </a:spcAft>
              <a:buClr>
                <a:schemeClr val="dk1"/>
              </a:buClr>
              <a:buSzPts val="1600"/>
              <a:buChar char="●"/>
            </a:pPr>
            <a:r>
              <a:rPr lang="pt-BR" sz="1600">
                <a:solidFill>
                  <a:schemeClr val="dk1"/>
                </a:solidFill>
                <a:highlight>
                  <a:srgbClr val="FFFFFF"/>
                </a:highlight>
              </a:rPr>
              <a:t>Para evitar bordas duplas podemos definir a propriedade </a:t>
            </a:r>
            <a:r>
              <a:rPr lang="pt-BR" sz="1600">
                <a:solidFill>
                  <a:srgbClr val="FF0000"/>
                </a:solidFill>
                <a:highlight>
                  <a:srgbClr val="FFFFFF"/>
                </a:highlight>
              </a:rPr>
              <a:t>border-collapse</a:t>
            </a:r>
            <a:r>
              <a:rPr lang="pt-BR" sz="1600">
                <a:solidFill>
                  <a:schemeClr val="dk1"/>
                </a:solidFill>
                <a:highlight>
                  <a:srgbClr val="FFFFFF"/>
                </a:highlight>
              </a:rPr>
              <a:t> do CSS</a:t>
            </a:r>
            <a:endParaRPr sz="1600">
              <a:solidFill>
                <a:schemeClr val="dk1"/>
              </a:solidFill>
              <a:highlight>
                <a:srgbClr val="FFFFFF"/>
              </a:highlight>
            </a:endParaRPr>
          </a:p>
          <a:p>
            <a:pPr indent="0" lvl="0" marL="457200" rtl="0" algn="l">
              <a:lnSpc>
                <a:spcPct val="100000"/>
              </a:lnSpc>
              <a:spcBef>
                <a:spcPts val="1200"/>
              </a:spcBef>
              <a:spcAft>
                <a:spcPts val="0"/>
              </a:spcAft>
              <a:buSzPts val="1800"/>
              <a:buNone/>
            </a:pPr>
            <a:r>
              <a:rPr lang="pt-BR" sz="1400">
                <a:solidFill>
                  <a:srgbClr val="A52A2A"/>
                </a:solidFill>
                <a:highlight>
                  <a:srgbClr val="FFFFFF"/>
                </a:highlight>
              </a:rPr>
              <a:t>table, th, td </a:t>
            </a:r>
            <a:r>
              <a:rPr lang="pt-BR" sz="1400">
                <a:solidFill>
                  <a:schemeClr val="dk1"/>
                </a:solidFill>
                <a:highlight>
                  <a:srgbClr val="FFFFFF"/>
                </a:highlight>
              </a:rPr>
              <a:t>{</a:t>
            </a:r>
            <a:endParaRPr sz="1400">
              <a:solidFill>
                <a:schemeClr val="dk1"/>
              </a:solidFill>
              <a:highlight>
                <a:srgbClr val="FFFFFF"/>
              </a:highlight>
            </a:endParaRPr>
          </a:p>
          <a:p>
            <a:pPr indent="0" lvl="0" marL="457200" rtl="0" algn="l">
              <a:lnSpc>
                <a:spcPct val="100000"/>
              </a:lnSpc>
              <a:spcBef>
                <a:spcPts val="1200"/>
              </a:spcBef>
              <a:spcAft>
                <a:spcPts val="0"/>
              </a:spcAft>
              <a:buSzPts val="1800"/>
              <a:buNone/>
            </a:pPr>
            <a:r>
              <a:rPr lang="pt-BR" sz="1400">
                <a:solidFill>
                  <a:srgbClr val="FF0000"/>
                </a:solidFill>
                <a:highlight>
                  <a:srgbClr val="FFFFFF"/>
                </a:highlight>
              </a:rPr>
              <a:t>  border</a:t>
            </a:r>
            <a:r>
              <a:rPr lang="pt-BR" sz="1400">
                <a:solidFill>
                  <a:schemeClr val="dk1"/>
                </a:solidFill>
                <a:highlight>
                  <a:srgbClr val="FFFFFF"/>
                </a:highlight>
              </a:rPr>
              <a:t>:</a:t>
            </a:r>
            <a:r>
              <a:rPr lang="pt-BR" sz="1400">
                <a:solidFill>
                  <a:srgbClr val="0000CD"/>
                </a:solidFill>
                <a:highlight>
                  <a:srgbClr val="FFFFFF"/>
                </a:highlight>
              </a:rPr>
              <a:t> 1px solid black</a:t>
            </a:r>
            <a:r>
              <a:rPr lang="pt-BR" sz="1400">
                <a:solidFill>
                  <a:schemeClr val="dk1"/>
                </a:solidFill>
                <a:highlight>
                  <a:srgbClr val="FFFFFF"/>
                </a:highlight>
              </a:rPr>
              <a:t>;</a:t>
            </a:r>
            <a:endParaRPr sz="1400">
              <a:solidFill>
                <a:schemeClr val="dk1"/>
              </a:solidFill>
              <a:highlight>
                <a:srgbClr val="FFFFFF"/>
              </a:highlight>
            </a:endParaRPr>
          </a:p>
          <a:p>
            <a:pPr indent="0" lvl="0" marL="457200" rtl="0" algn="l">
              <a:lnSpc>
                <a:spcPct val="100000"/>
              </a:lnSpc>
              <a:spcBef>
                <a:spcPts val="1200"/>
              </a:spcBef>
              <a:spcAft>
                <a:spcPts val="0"/>
              </a:spcAft>
              <a:buSzPts val="1800"/>
              <a:buNone/>
            </a:pPr>
            <a:r>
              <a:rPr lang="pt-BR" sz="1400">
                <a:solidFill>
                  <a:srgbClr val="FF0000"/>
                </a:solidFill>
                <a:highlight>
                  <a:srgbClr val="FFFFFF"/>
                </a:highlight>
              </a:rPr>
              <a:t>  border-collapse</a:t>
            </a:r>
            <a:r>
              <a:rPr lang="pt-BR" sz="1400">
                <a:solidFill>
                  <a:schemeClr val="dk1"/>
                </a:solidFill>
                <a:highlight>
                  <a:srgbClr val="FFFFFF"/>
                </a:highlight>
              </a:rPr>
              <a:t>:</a:t>
            </a:r>
            <a:r>
              <a:rPr lang="pt-BR" sz="1400">
                <a:solidFill>
                  <a:srgbClr val="0000CD"/>
                </a:solidFill>
                <a:highlight>
                  <a:srgbClr val="FFFFFF"/>
                </a:highlight>
              </a:rPr>
              <a:t> collapse</a:t>
            </a:r>
            <a:r>
              <a:rPr lang="pt-BR" sz="1400">
                <a:solidFill>
                  <a:schemeClr val="dk1"/>
                </a:solidFill>
                <a:highlight>
                  <a:srgbClr val="FFFFFF"/>
                </a:highlight>
              </a:rPr>
              <a:t>;</a:t>
            </a:r>
            <a:endParaRPr sz="1400">
              <a:solidFill>
                <a:schemeClr val="dk1"/>
              </a:solidFill>
              <a:highlight>
                <a:srgbClr val="FFFFFF"/>
              </a:highlight>
            </a:endParaRPr>
          </a:p>
          <a:p>
            <a:pPr indent="0" lvl="0" marL="457200" rtl="0" algn="l">
              <a:lnSpc>
                <a:spcPct val="100000"/>
              </a:lnSpc>
              <a:spcBef>
                <a:spcPts val="1200"/>
              </a:spcBef>
              <a:spcAft>
                <a:spcPts val="1200"/>
              </a:spcAft>
              <a:buSzPts val="1800"/>
              <a:buNone/>
            </a:pPr>
            <a:r>
              <a:rPr lang="pt-BR" sz="1400">
                <a:solidFill>
                  <a:schemeClr val="dk1"/>
                </a:solidFill>
                <a:highlight>
                  <a:srgbClr val="FFFFFF"/>
                </a:highlight>
              </a:rPr>
              <a:t>}</a:t>
            </a:r>
            <a:endParaRPr sz="1400">
              <a:solidFill>
                <a:schemeClr val="dk1"/>
              </a:solidFill>
              <a:highlight>
                <a:srgbClr val="FFFFFF"/>
              </a:highlight>
            </a:endParaRPr>
          </a:p>
        </p:txBody>
      </p:sp>
      <p:pic>
        <p:nvPicPr>
          <p:cNvPr id="612" name="Google Shape;612;p95"/>
          <p:cNvPicPr preferRelativeResize="0"/>
          <p:nvPr/>
        </p:nvPicPr>
        <p:blipFill rotWithShape="1">
          <a:blip r:embed="rId4">
            <a:alphaModFix/>
          </a:blip>
          <a:srcRect b="0" l="0" r="0" t="0"/>
          <a:stretch/>
        </p:blipFill>
        <p:spPr>
          <a:xfrm>
            <a:off x="4935100" y="1406725"/>
            <a:ext cx="2933700" cy="1409700"/>
          </a:xfrm>
          <a:prstGeom prst="rect">
            <a:avLst/>
          </a:prstGeom>
          <a:noFill/>
          <a:ln>
            <a:noFill/>
          </a:ln>
        </p:spPr>
      </p:pic>
      <p:pic>
        <p:nvPicPr>
          <p:cNvPr id="613" name="Google Shape;613;p95"/>
          <p:cNvPicPr preferRelativeResize="0"/>
          <p:nvPr/>
        </p:nvPicPr>
        <p:blipFill rotWithShape="1">
          <a:blip r:embed="rId5">
            <a:alphaModFix/>
          </a:blip>
          <a:srcRect b="0" l="0" r="0" t="0"/>
          <a:stretch/>
        </p:blipFill>
        <p:spPr>
          <a:xfrm>
            <a:off x="4935100" y="3366550"/>
            <a:ext cx="2933700" cy="1323041"/>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9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HTML - Tabelas - Tamanhos</a:t>
            </a:r>
            <a:endParaRPr/>
          </a:p>
        </p:txBody>
      </p:sp>
      <p:sp>
        <p:nvSpPr>
          <p:cNvPr id="619" name="Google Shape;619;p9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pt-BR"/>
              <a:t>Podemos definir o tamanho da tabela inteira, mas podemos definir tamanhos diferentes para cada coluna ou linha.</a:t>
            </a:r>
            <a:endParaRPr/>
          </a:p>
          <a:p>
            <a:pPr indent="-342900" lvl="0" marL="457200" rtl="0" algn="l">
              <a:lnSpc>
                <a:spcPct val="115000"/>
              </a:lnSpc>
              <a:spcBef>
                <a:spcPts val="0"/>
              </a:spcBef>
              <a:spcAft>
                <a:spcPts val="0"/>
              </a:spcAft>
              <a:buSzPts val="1800"/>
              <a:buChar char="●"/>
            </a:pPr>
            <a:r>
              <a:rPr lang="pt-BR"/>
              <a:t>Utilizamos a propriedade </a:t>
            </a:r>
            <a:r>
              <a:rPr lang="pt-BR">
                <a:solidFill>
                  <a:srgbClr val="FF0000"/>
                </a:solidFill>
              </a:rPr>
              <a:t>width </a:t>
            </a:r>
            <a:r>
              <a:rPr lang="pt-BR"/>
              <a:t>e </a:t>
            </a:r>
            <a:r>
              <a:rPr lang="pt-BR">
                <a:solidFill>
                  <a:srgbClr val="FF0000"/>
                </a:solidFill>
              </a:rPr>
              <a:t>height</a:t>
            </a:r>
            <a:endParaRPr>
              <a:solidFill>
                <a:srgbClr val="FF0000"/>
              </a:solidFill>
            </a:endParaRPr>
          </a:p>
        </p:txBody>
      </p:sp>
      <p:pic>
        <p:nvPicPr>
          <p:cNvPr id="620" name="Google Shape;620;p96"/>
          <p:cNvPicPr preferRelativeResize="0"/>
          <p:nvPr/>
        </p:nvPicPr>
        <p:blipFill rotWithShape="1">
          <a:blip r:embed="rId4">
            <a:alphaModFix/>
          </a:blip>
          <a:srcRect b="0" l="0" r="0" t="0"/>
          <a:stretch/>
        </p:blipFill>
        <p:spPr>
          <a:xfrm>
            <a:off x="5033295" y="2571745"/>
            <a:ext cx="3350150" cy="1650425"/>
          </a:xfrm>
          <a:prstGeom prst="rect">
            <a:avLst/>
          </a:prstGeom>
          <a:noFill/>
          <a:ln>
            <a:noFill/>
          </a:ln>
        </p:spPr>
      </p:pic>
      <p:sp>
        <p:nvSpPr>
          <p:cNvPr id="621" name="Google Shape;621;p96"/>
          <p:cNvSpPr txBox="1"/>
          <p:nvPr/>
        </p:nvSpPr>
        <p:spPr>
          <a:xfrm>
            <a:off x="520550" y="2286675"/>
            <a:ext cx="4127100" cy="2394900"/>
          </a:xfrm>
          <a:prstGeom prst="rect">
            <a:avLst/>
          </a:prstGeom>
          <a:solidFill>
            <a:schemeClr val="dk1"/>
          </a:solidFill>
          <a:ln>
            <a:noFill/>
          </a:ln>
        </p:spPr>
        <p:txBody>
          <a:bodyPr anchorCtr="0" anchor="t" bIns="91425" lIns="91425" spcFirstLastPara="1" rIns="91425" wrap="square" tIns="91425">
            <a:spAutoFit/>
          </a:bodyPr>
          <a:lstStyle/>
          <a:p>
            <a:pPr indent="457200" lvl="0" marL="0" marR="0" rtl="0" algn="l">
              <a:lnSpc>
                <a:spcPct val="135000"/>
              </a:lnSpc>
              <a:spcBef>
                <a:spcPts val="0"/>
              </a:spcBef>
              <a:spcAft>
                <a:spcPts val="0"/>
              </a:spcAft>
              <a:buClr>
                <a:schemeClr val="dk1"/>
              </a:buClr>
              <a:buSzPts val="1100"/>
              <a:buFont typeface="Arial"/>
              <a:buNone/>
            </a:pPr>
            <a:r>
              <a:rPr b="0" i="0" lang="pt-BR" sz="1600" u="none" cap="none" strike="noStrike">
                <a:solidFill>
                  <a:srgbClr val="F8F8F2"/>
                </a:solidFill>
                <a:latin typeface="Arial"/>
                <a:ea typeface="Arial"/>
                <a:cs typeface="Arial"/>
                <a:sym typeface="Arial"/>
              </a:rPr>
              <a:t>&lt;</a:t>
            </a:r>
            <a:r>
              <a:rPr b="0" i="0" lang="pt-BR" sz="1600" u="none" cap="none" strike="noStrike">
                <a:solidFill>
                  <a:srgbClr val="FF79C6"/>
                </a:solidFill>
                <a:latin typeface="Arial"/>
                <a:ea typeface="Arial"/>
                <a:cs typeface="Arial"/>
                <a:sym typeface="Arial"/>
              </a:rPr>
              <a:t>tr</a:t>
            </a:r>
            <a:r>
              <a:rPr b="0" i="0" lang="pt-BR" sz="1600" u="none" cap="none" strike="noStrike">
                <a:solidFill>
                  <a:srgbClr val="F8F8F2"/>
                </a:solidFill>
                <a:latin typeface="Arial"/>
                <a:ea typeface="Arial"/>
                <a:cs typeface="Arial"/>
                <a:sym typeface="Arial"/>
              </a:rPr>
              <a:t>&gt;</a:t>
            </a:r>
            <a:endParaRPr b="0" i="0" sz="1600" u="none" cap="none" strike="noStrike">
              <a:solidFill>
                <a:srgbClr val="F8F8F2"/>
              </a:solidFill>
              <a:latin typeface="Arial"/>
              <a:ea typeface="Arial"/>
              <a:cs typeface="Arial"/>
              <a:sym typeface="Arial"/>
            </a:endParaRPr>
          </a:p>
          <a:p>
            <a:pPr indent="0" lvl="0" marL="0" marR="0" rtl="0" algn="l">
              <a:lnSpc>
                <a:spcPct val="135000"/>
              </a:lnSpc>
              <a:spcBef>
                <a:spcPts val="0"/>
              </a:spcBef>
              <a:spcAft>
                <a:spcPts val="0"/>
              </a:spcAft>
              <a:buClr>
                <a:schemeClr val="dk1"/>
              </a:buClr>
              <a:buSzPts val="1100"/>
              <a:buFont typeface="Arial"/>
              <a:buNone/>
            </a:pPr>
            <a:r>
              <a:rPr b="0" i="0" lang="pt-BR" sz="1600" u="none" cap="none" strike="noStrike">
                <a:solidFill>
                  <a:srgbClr val="F8F8F2"/>
                </a:solidFill>
                <a:latin typeface="Arial"/>
                <a:ea typeface="Arial"/>
                <a:cs typeface="Arial"/>
                <a:sym typeface="Arial"/>
              </a:rPr>
              <a:t>                &lt;</a:t>
            </a:r>
            <a:r>
              <a:rPr b="0" i="0" lang="pt-BR" sz="1600" u="none" cap="none" strike="noStrike">
                <a:solidFill>
                  <a:srgbClr val="FF79C6"/>
                </a:solidFill>
                <a:latin typeface="Arial"/>
                <a:ea typeface="Arial"/>
                <a:cs typeface="Arial"/>
                <a:sym typeface="Arial"/>
              </a:rPr>
              <a:t>th</a:t>
            </a:r>
            <a:r>
              <a:rPr b="0" i="0" lang="pt-BR" sz="1600" u="none" cap="none" strike="noStrike">
                <a:solidFill>
                  <a:srgbClr val="F8F8F2"/>
                </a:solidFill>
                <a:latin typeface="Arial"/>
                <a:ea typeface="Arial"/>
                <a:cs typeface="Arial"/>
                <a:sym typeface="Arial"/>
              </a:rPr>
              <a:t>&gt;&lt;/</a:t>
            </a:r>
            <a:r>
              <a:rPr b="0" i="0" lang="pt-BR" sz="1600" u="none" cap="none" strike="noStrike">
                <a:solidFill>
                  <a:srgbClr val="FF79C6"/>
                </a:solidFill>
                <a:latin typeface="Arial"/>
                <a:ea typeface="Arial"/>
                <a:cs typeface="Arial"/>
                <a:sym typeface="Arial"/>
              </a:rPr>
              <a:t>th</a:t>
            </a:r>
            <a:r>
              <a:rPr b="0" i="0" lang="pt-BR" sz="1600" u="none" cap="none" strike="noStrike">
                <a:solidFill>
                  <a:srgbClr val="F8F8F2"/>
                </a:solidFill>
                <a:latin typeface="Arial"/>
                <a:ea typeface="Arial"/>
                <a:cs typeface="Arial"/>
                <a:sym typeface="Arial"/>
              </a:rPr>
              <a:t>&gt;</a:t>
            </a:r>
            <a:endParaRPr b="0" i="0" sz="1600" u="none" cap="none" strike="noStrike">
              <a:solidFill>
                <a:srgbClr val="F8F8F2"/>
              </a:solidFill>
              <a:latin typeface="Arial"/>
              <a:ea typeface="Arial"/>
              <a:cs typeface="Arial"/>
              <a:sym typeface="Arial"/>
            </a:endParaRPr>
          </a:p>
          <a:p>
            <a:pPr indent="0" lvl="0" marL="0" marR="0" rtl="0" algn="l">
              <a:lnSpc>
                <a:spcPct val="135000"/>
              </a:lnSpc>
              <a:spcBef>
                <a:spcPts val="0"/>
              </a:spcBef>
              <a:spcAft>
                <a:spcPts val="0"/>
              </a:spcAft>
              <a:buClr>
                <a:schemeClr val="dk1"/>
              </a:buClr>
              <a:buSzPts val="1100"/>
              <a:buFont typeface="Arial"/>
              <a:buNone/>
            </a:pPr>
            <a:r>
              <a:rPr b="0" i="0" lang="pt-BR" sz="1600" u="none" cap="none" strike="noStrike">
                <a:solidFill>
                  <a:srgbClr val="F8F8F2"/>
                </a:solidFill>
                <a:latin typeface="Arial"/>
                <a:ea typeface="Arial"/>
                <a:cs typeface="Arial"/>
                <a:sym typeface="Arial"/>
              </a:rPr>
              <a:t>                &lt;</a:t>
            </a:r>
            <a:r>
              <a:rPr b="0" i="0" lang="pt-BR" sz="1600" u="none" cap="none" strike="noStrike">
                <a:solidFill>
                  <a:srgbClr val="FF79C6"/>
                </a:solidFill>
                <a:latin typeface="Arial"/>
                <a:ea typeface="Arial"/>
                <a:cs typeface="Arial"/>
                <a:sym typeface="Arial"/>
              </a:rPr>
              <a:t>th</a:t>
            </a:r>
            <a:r>
              <a:rPr b="0" i="0" lang="pt-BR" sz="1600" u="none" cap="none" strike="noStrike">
                <a:solidFill>
                  <a:srgbClr val="F8F8F2"/>
                </a:solidFill>
                <a:latin typeface="Arial"/>
                <a:ea typeface="Arial"/>
                <a:cs typeface="Arial"/>
                <a:sym typeface="Arial"/>
              </a:rPr>
              <a:t> </a:t>
            </a:r>
            <a:r>
              <a:rPr b="0" i="1" lang="pt-BR" sz="1600" u="none" cap="none" strike="noStrike">
                <a:solidFill>
                  <a:srgbClr val="50FA7B"/>
                </a:solidFill>
                <a:latin typeface="Arial"/>
                <a:ea typeface="Arial"/>
                <a:cs typeface="Arial"/>
                <a:sym typeface="Arial"/>
              </a:rPr>
              <a:t>style</a:t>
            </a:r>
            <a:r>
              <a:rPr b="0" i="0" lang="pt-BR" sz="1600" u="none" cap="none" strike="noStrike">
                <a:solidFill>
                  <a:srgbClr val="FF79C6"/>
                </a:solidFill>
                <a:latin typeface="Arial"/>
                <a:ea typeface="Arial"/>
                <a:cs typeface="Arial"/>
                <a:sym typeface="Arial"/>
              </a:rPr>
              <a:t>=</a:t>
            </a:r>
            <a:r>
              <a:rPr b="0" i="0" lang="pt-BR" sz="1600" u="none" cap="none" strike="noStrike">
                <a:solidFill>
                  <a:srgbClr val="E9F284"/>
                </a:solidFill>
                <a:latin typeface="Arial"/>
                <a:ea typeface="Arial"/>
                <a:cs typeface="Arial"/>
                <a:sym typeface="Arial"/>
              </a:rPr>
              <a:t>"</a:t>
            </a:r>
            <a:r>
              <a:rPr b="0" i="0" lang="pt-BR" sz="1600" u="none" cap="none" strike="noStrike">
                <a:solidFill>
                  <a:srgbClr val="F1FA8C"/>
                </a:solidFill>
                <a:latin typeface="Arial"/>
                <a:ea typeface="Arial"/>
                <a:cs typeface="Arial"/>
                <a:sym typeface="Arial"/>
              </a:rPr>
              <a:t>width: 40%</a:t>
            </a:r>
            <a:r>
              <a:rPr b="0" i="0" lang="pt-BR" sz="1600" u="none" cap="none" strike="noStrike">
                <a:solidFill>
                  <a:srgbClr val="E9F284"/>
                </a:solidFill>
                <a:latin typeface="Arial"/>
                <a:ea typeface="Arial"/>
                <a:cs typeface="Arial"/>
                <a:sym typeface="Arial"/>
              </a:rPr>
              <a:t>"</a:t>
            </a:r>
            <a:r>
              <a:rPr b="0" i="0" lang="pt-BR" sz="1600" u="none" cap="none" strike="noStrike">
                <a:solidFill>
                  <a:srgbClr val="F8F8F2"/>
                </a:solidFill>
                <a:latin typeface="Arial"/>
                <a:ea typeface="Arial"/>
                <a:cs typeface="Arial"/>
                <a:sym typeface="Arial"/>
              </a:rPr>
              <a:t>&gt;&lt;/</a:t>
            </a:r>
            <a:r>
              <a:rPr b="0" i="0" lang="pt-BR" sz="1600" u="none" cap="none" strike="noStrike">
                <a:solidFill>
                  <a:srgbClr val="FF79C6"/>
                </a:solidFill>
                <a:latin typeface="Arial"/>
                <a:ea typeface="Arial"/>
                <a:cs typeface="Arial"/>
                <a:sym typeface="Arial"/>
              </a:rPr>
              <a:t>th</a:t>
            </a:r>
            <a:r>
              <a:rPr b="0" i="0" lang="pt-BR" sz="1600" u="none" cap="none" strike="noStrike">
                <a:solidFill>
                  <a:srgbClr val="F8F8F2"/>
                </a:solidFill>
                <a:latin typeface="Arial"/>
                <a:ea typeface="Arial"/>
                <a:cs typeface="Arial"/>
                <a:sym typeface="Arial"/>
              </a:rPr>
              <a:t>&gt;</a:t>
            </a:r>
            <a:endParaRPr b="0" i="0" sz="1600" u="none" cap="none" strike="noStrike">
              <a:solidFill>
                <a:srgbClr val="F8F8F2"/>
              </a:solidFill>
              <a:latin typeface="Arial"/>
              <a:ea typeface="Arial"/>
              <a:cs typeface="Arial"/>
              <a:sym typeface="Arial"/>
            </a:endParaRPr>
          </a:p>
          <a:p>
            <a:pPr indent="0" lvl="0" marL="0" marR="0" rtl="0" algn="l">
              <a:lnSpc>
                <a:spcPct val="135000"/>
              </a:lnSpc>
              <a:spcBef>
                <a:spcPts val="0"/>
              </a:spcBef>
              <a:spcAft>
                <a:spcPts val="0"/>
              </a:spcAft>
              <a:buClr>
                <a:schemeClr val="dk1"/>
              </a:buClr>
              <a:buSzPts val="1100"/>
              <a:buFont typeface="Arial"/>
              <a:buNone/>
            </a:pPr>
            <a:r>
              <a:rPr b="0" i="0" lang="pt-BR" sz="1600" u="none" cap="none" strike="noStrike">
                <a:solidFill>
                  <a:srgbClr val="F8F8F2"/>
                </a:solidFill>
                <a:latin typeface="Arial"/>
                <a:ea typeface="Arial"/>
                <a:cs typeface="Arial"/>
                <a:sym typeface="Arial"/>
              </a:rPr>
              <a:t>                &lt;</a:t>
            </a:r>
            <a:r>
              <a:rPr b="0" i="0" lang="pt-BR" sz="1600" u="none" cap="none" strike="noStrike">
                <a:solidFill>
                  <a:srgbClr val="FF79C6"/>
                </a:solidFill>
                <a:latin typeface="Arial"/>
                <a:ea typeface="Arial"/>
                <a:cs typeface="Arial"/>
                <a:sym typeface="Arial"/>
              </a:rPr>
              <a:t>th</a:t>
            </a:r>
            <a:r>
              <a:rPr b="0" i="0" lang="pt-BR" sz="1600" u="none" cap="none" strike="noStrike">
                <a:solidFill>
                  <a:srgbClr val="F8F8F2"/>
                </a:solidFill>
                <a:latin typeface="Arial"/>
                <a:ea typeface="Arial"/>
                <a:cs typeface="Arial"/>
                <a:sym typeface="Arial"/>
              </a:rPr>
              <a:t> </a:t>
            </a:r>
            <a:r>
              <a:rPr b="0" i="1" lang="pt-BR" sz="1600" u="none" cap="none" strike="noStrike">
                <a:solidFill>
                  <a:srgbClr val="50FA7B"/>
                </a:solidFill>
                <a:latin typeface="Arial"/>
                <a:ea typeface="Arial"/>
                <a:cs typeface="Arial"/>
                <a:sym typeface="Arial"/>
              </a:rPr>
              <a:t>style</a:t>
            </a:r>
            <a:r>
              <a:rPr b="0" i="0" lang="pt-BR" sz="1600" u="none" cap="none" strike="noStrike">
                <a:solidFill>
                  <a:srgbClr val="FF79C6"/>
                </a:solidFill>
                <a:latin typeface="Arial"/>
                <a:ea typeface="Arial"/>
                <a:cs typeface="Arial"/>
                <a:sym typeface="Arial"/>
              </a:rPr>
              <a:t>=</a:t>
            </a:r>
            <a:r>
              <a:rPr b="0" i="0" lang="pt-BR" sz="1600" u="none" cap="none" strike="noStrike">
                <a:solidFill>
                  <a:srgbClr val="E9F284"/>
                </a:solidFill>
                <a:latin typeface="Arial"/>
                <a:ea typeface="Arial"/>
                <a:cs typeface="Arial"/>
                <a:sym typeface="Arial"/>
              </a:rPr>
              <a:t>"</a:t>
            </a:r>
            <a:r>
              <a:rPr b="0" i="0" lang="pt-BR" sz="1600" u="none" cap="none" strike="noStrike">
                <a:solidFill>
                  <a:srgbClr val="F1FA8C"/>
                </a:solidFill>
                <a:latin typeface="Arial"/>
                <a:ea typeface="Arial"/>
                <a:cs typeface="Arial"/>
                <a:sym typeface="Arial"/>
              </a:rPr>
              <a:t>width: 40%</a:t>
            </a:r>
            <a:r>
              <a:rPr b="0" i="0" lang="pt-BR" sz="1600" u="none" cap="none" strike="noStrike">
                <a:solidFill>
                  <a:srgbClr val="E9F284"/>
                </a:solidFill>
                <a:latin typeface="Arial"/>
                <a:ea typeface="Arial"/>
                <a:cs typeface="Arial"/>
                <a:sym typeface="Arial"/>
              </a:rPr>
              <a:t>"</a:t>
            </a:r>
            <a:r>
              <a:rPr b="0" i="0" lang="pt-BR" sz="1600" u="none" cap="none" strike="noStrike">
                <a:solidFill>
                  <a:srgbClr val="F8F8F2"/>
                </a:solidFill>
                <a:latin typeface="Arial"/>
                <a:ea typeface="Arial"/>
                <a:cs typeface="Arial"/>
                <a:sym typeface="Arial"/>
              </a:rPr>
              <a:t>&gt;&lt;/</a:t>
            </a:r>
            <a:r>
              <a:rPr b="0" i="0" lang="pt-BR" sz="1600" u="none" cap="none" strike="noStrike">
                <a:solidFill>
                  <a:srgbClr val="FF79C6"/>
                </a:solidFill>
                <a:latin typeface="Arial"/>
                <a:ea typeface="Arial"/>
                <a:cs typeface="Arial"/>
                <a:sym typeface="Arial"/>
              </a:rPr>
              <a:t>th</a:t>
            </a:r>
            <a:r>
              <a:rPr b="0" i="0" lang="pt-BR" sz="1600" u="none" cap="none" strike="noStrike">
                <a:solidFill>
                  <a:srgbClr val="F8F8F2"/>
                </a:solidFill>
                <a:latin typeface="Arial"/>
                <a:ea typeface="Arial"/>
                <a:cs typeface="Arial"/>
                <a:sym typeface="Arial"/>
              </a:rPr>
              <a:t>&gt;</a:t>
            </a:r>
            <a:endParaRPr b="0" i="0" sz="1600" u="none" cap="none" strike="noStrike">
              <a:solidFill>
                <a:srgbClr val="F8F8F2"/>
              </a:solidFill>
              <a:latin typeface="Arial"/>
              <a:ea typeface="Arial"/>
              <a:cs typeface="Arial"/>
              <a:sym typeface="Arial"/>
            </a:endParaRPr>
          </a:p>
          <a:p>
            <a:pPr indent="0" lvl="0" marL="0" marR="0" rtl="0" algn="l">
              <a:lnSpc>
                <a:spcPct val="135000"/>
              </a:lnSpc>
              <a:spcBef>
                <a:spcPts val="0"/>
              </a:spcBef>
              <a:spcAft>
                <a:spcPts val="0"/>
              </a:spcAft>
              <a:buClr>
                <a:schemeClr val="dk1"/>
              </a:buClr>
              <a:buSzPts val="1100"/>
              <a:buFont typeface="Arial"/>
              <a:buNone/>
            </a:pPr>
            <a:r>
              <a:rPr b="0" i="0" lang="pt-BR" sz="1600" u="none" cap="none" strike="noStrike">
                <a:solidFill>
                  <a:srgbClr val="F8F8F2"/>
                </a:solidFill>
                <a:latin typeface="Arial"/>
                <a:ea typeface="Arial"/>
                <a:cs typeface="Arial"/>
                <a:sym typeface="Arial"/>
              </a:rPr>
              <a:t>                &lt;</a:t>
            </a:r>
            <a:r>
              <a:rPr b="0" i="0" lang="pt-BR" sz="1600" u="none" cap="none" strike="noStrike">
                <a:solidFill>
                  <a:srgbClr val="FF79C6"/>
                </a:solidFill>
                <a:latin typeface="Arial"/>
                <a:ea typeface="Arial"/>
                <a:cs typeface="Arial"/>
                <a:sym typeface="Arial"/>
              </a:rPr>
              <a:t>th</a:t>
            </a:r>
            <a:r>
              <a:rPr b="0" i="0" lang="pt-BR" sz="1600" u="none" cap="none" strike="noStrike">
                <a:solidFill>
                  <a:srgbClr val="F8F8F2"/>
                </a:solidFill>
                <a:latin typeface="Arial"/>
                <a:ea typeface="Arial"/>
                <a:cs typeface="Arial"/>
                <a:sym typeface="Arial"/>
              </a:rPr>
              <a:t>&gt;&lt;/</a:t>
            </a:r>
            <a:r>
              <a:rPr b="0" i="0" lang="pt-BR" sz="1600" u="none" cap="none" strike="noStrike">
                <a:solidFill>
                  <a:srgbClr val="FF79C6"/>
                </a:solidFill>
                <a:latin typeface="Arial"/>
                <a:ea typeface="Arial"/>
                <a:cs typeface="Arial"/>
                <a:sym typeface="Arial"/>
              </a:rPr>
              <a:t>th</a:t>
            </a:r>
            <a:r>
              <a:rPr b="0" i="0" lang="pt-BR" sz="1600" u="none" cap="none" strike="noStrike">
                <a:solidFill>
                  <a:srgbClr val="F8F8F2"/>
                </a:solidFill>
                <a:latin typeface="Arial"/>
                <a:ea typeface="Arial"/>
                <a:cs typeface="Arial"/>
                <a:sym typeface="Arial"/>
              </a:rPr>
              <a:t>&gt;</a:t>
            </a:r>
            <a:endParaRPr b="0" i="0" sz="1600" u="none" cap="none" strike="noStrike">
              <a:solidFill>
                <a:srgbClr val="F8F8F2"/>
              </a:solidFill>
              <a:latin typeface="Arial"/>
              <a:ea typeface="Arial"/>
              <a:cs typeface="Arial"/>
              <a:sym typeface="Arial"/>
            </a:endParaRPr>
          </a:p>
          <a:p>
            <a:pPr indent="0" lvl="0" marL="0" marR="0" rtl="0" algn="l">
              <a:lnSpc>
                <a:spcPct val="135000"/>
              </a:lnSpc>
              <a:spcBef>
                <a:spcPts val="0"/>
              </a:spcBef>
              <a:spcAft>
                <a:spcPts val="0"/>
              </a:spcAft>
              <a:buClr>
                <a:schemeClr val="dk1"/>
              </a:buClr>
              <a:buSzPts val="1100"/>
              <a:buFont typeface="Arial"/>
              <a:buNone/>
            </a:pPr>
            <a:r>
              <a:rPr b="0" i="0" lang="pt-BR" sz="1600" u="none" cap="none" strike="noStrike">
                <a:solidFill>
                  <a:srgbClr val="F8F8F2"/>
                </a:solidFill>
                <a:latin typeface="Arial"/>
                <a:ea typeface="Arial"/>
                <a:cs typeface="Arial"/>
                <a:sym typeface="Arial"/>
              </a:rPr>
              <a:t>            &lt;/</a:t>
            </a:r>
            <a:r>
              <a:rPr b="0" i="0" lang="pt-BR" sz="1600" u="none" cap="none" strike="noStrike">
                <a:solidFill>
                  <a:srgbClr val="FF79C6"/>
                </a:solidFill>
                <a:latin typeface="Arial"/>
                <a:ea typeface="Arial"/>
                <a:cs typeface="Arial"/>
                <a:sym typeface="Arial"/>
              </a:rPr>
              <a:t>tr</a:t>
            </a:r>
            <a:r>
              <a:rPr b="0" i="0" lang="pt-BR" sz="1600" u="none" cap="none" strike="noStrike">
                <a:solidFill>
                  <a:srgbClr val="F8F8F2"/>
                </a:solidFill>
                <a:latin typeface="Arial"/>
                <a:ea typeface="Arial"/>
                <a:cs typeface="Arial"/>
                <a:sym typeface="Arial"/>
              </a:rPr>
              <a:t>&gt;</a:t>
            </a:r>
            <a:endParaRPr b="0" i="0" sz="1600" u="none" cap="none" strike="noStrike">
              <a:solidFill>
                <a:srgbClr val="F8F8F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9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HTML - Tabelas - Tamanhos</a:t>
            </a:r>
            <a:endParaRPr/>
          </a:p>
        </p:txBody>
      </p:sp>
      <p:sp>
        <p:nvSpPr>
          <p:cNvPr id="627" name="Google Shape;627;p9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pt-BR"/>
              <a:t>Podemos definir o tamanho da tabela inteira, mas podemos definir tamanhos diferentes para cada coluna ou linha.</a:t>
            </a:r>
            <a:endParaRPr/>
          </a:p>
          <a:p>
            <a:pPr indent="-342900" lvl="0" marL="457200" rtl="0" algn="l">
              <a:lnSpc>
                <a:spcPct val="115000"/>
              </a:lnSpc>
              <a:spcBef>
                <a:spcPts val="0"/>
              </a:spcBef>
              <a:spcAft>
                <a:spcPts val="0"/>
              </a:spcAft>
              <a:buSzPts val="1800"/>
              <a:buChar char="●"/>
            </a:pPr>
            <a:r>
              <a:rPr lang="pt-BR"/>
              <a:t>Utilizamos a propriedade </a:t>
            </a:r>
            <a:r>
              <a:rPr lang="pt-BR">
                <a:solidFill>
                  <a:srgbClr val="FF0000"/>
                </a:solidFill>
              </a:rPr>
              <a:t>width </a:t>
            </a:r>
            <a:r>
              <a:rPr lang="pt-BR"/>
              <a:t>e </a:t>
            </a:r>
            <a:r>
              <a:rPr lang="pt-BR">
                <a:solidFill>
                  <a:srgbClr val="FF0000"/>
                </a:solidFill>
              </a:rPr>
              <a:t>height</a:t>
            </a:r>
            <a:endParaRPr>
              <a:solidFill>
                <a:srgbClr val="FF0000"/>
              </a:solidFill>
            </a:endParaRPr>
          </a:p>
        </p:txBody>
      </p:sp>
      <p:sp>
        <p:nvSpPr>
          <p:cNvPr id="628" name="Google Shape;628;p97"/>
          <p:cNvSpPr txBox="1"/>
          <p:nvPr/>
        </p:nvSpPr>
        <p:spPr>
          <a:xfrm>
            <a:off x="532950" y="2475475"/>
            <a:ext cx="4127100" cy="2093400"/>
          </a:xfrm>
          <a:prstGeom prst="rect">
            <a:avLst/>
          </a:prstGeom>
          <a:solidFill>
            <a:schemeClr val="dk1"/>
          </a:solidFill>
          <a:ln>
            <a:noFill/>
          </a:ln>
        </p:spPr>
        <p:txBody>
          <a:bodyPr anchorCtr="0" anchor="t" bIns="91425" lIns="91425" spcFirstLastPara="1" rIns="91425" wrap="square" tIns="91425">
            <a:spAutoFit/>
          </a:bodyPr>
          <a:lstStyle/>
          <a:p>
            <a:pPr indent="457200" lvl="0" marL="0" marR="0" rtl="0" algn="l">
              <a:lnSpc>
                <a:spcPct val="135000"/>
              </a:lnSpc>
              <a:spcBef>
                <a:spcPts val="0"/>
              </a:spcBef>
              <a:spcAft>
                <a:spcPts val="0"/>
              </a:spcAft>
              <a:buClr>
                <a:srgbClr val="000000"/>
              </a:buClr>
              <a:buSzPts val="1600"/>
              <a:buFont typeface="Arial"/>
              <a:buNone/>
            </a:pPr>
            <a:r>
              <a:rPr b="0" i="0" lang="pt-BR" sz="1600" u="none" cap="none" strike="noStrike">
                <a:solidFill>
                  <a:srgbClr val="F8F8F2"/>
                </a:solidFill>
                <a:latin typeface="Arial"/>
                <a:ea typeface="Arial"/>
                <a:cs typeface="Arial"/>
                <a:sym typeface="Arial"/>
              </a:rPr>
              <a:t>&lt;</a:t>
            </a:r>
            <a:r>
              <a:rPr b="0" i="0" lang="pt-BR" sz="1600" u="none" cap="none" strike="noStrike">
                <a:solidFill>
                  <a:srgbClr val="FF79C6"/>
                </a:solidFill>
                <a:latin typeface="Arial"/>
                <a:ea typeface="Arial"/>
                <a:cs typeface="Arial"/>
                <a:sym typeface="Arial"/>
              </a:rPr>
              <a:t>tr</a:t>
            </a:r>
            <a:r>
              <a:rPr b="0" i="0" lang="pt-BR" sz="1600" u="none" cap="none" strike="noStrike">
                <a:solidFill>
                  <a:srgbClr val="F8F8F2"/>
                </a:solidFill>
                <a:latin typeface="Arial"/>
                <a:ea typeface="Arial"/>
                <a:cs typeface="Arial"/>
                <a:sym typeface="Arial"/>
              </a:rPr>
              <a:t> </a:t>
            </a:r>
            <a:r>
              <a:rPr b="0" i="1" lang="pt-BR" sz="1600" u="none" cap="none" strike="noStrike">
                <a:solidFill>
                  <a:srgbClr val="50FA7B"/>
                </a:solidFill>
                <a:latin typeface="Arial"/>
                <a:ea typeface="Arial"/>
                <a:cs typeface="Arial"/>
                <a:sym typeface="Arial"/>
              </a:rPr>
              <a:t>style</a:t>
            </a:r>
            <a:r>
              <a:rPr b="0" i="0" lang="pt-BR" sz="1600" u="none" cap="none" strike="noStrike">
                <a:solidFill>
                  <a:srgbClr val="FF79C6"/>
                </a:solidFill>
                <a:latin typeface="Arial"/>
                <a:ea typeface="Arial"/>
                <a:cs typeface="Arial"/>
                <a:sym typeface="Arial"/>
              </a:rPr>
              <a:t>=</a:t>
            </a:r>
            <a:r>
              <a:rPr b="0" i="0" lang="pt-BR" sz="1600" u="none" cap="none" strike="noStrike">
                <a:solidFill>
                  <a:srgbClr val="E9F284"/>
                </a:solidFill>
                <a:latin typeface="Arial"/>
                <a:ea typeface="Arial"/>
                <a:cs typeface="Arial"/>
                <a:sym typeface="Arial"/>
              </a:rPr>
              <a:t>"</a:t>
            </a:r>
            <a:r>
              <a:rPr b="0" i="0" lang="pt-BR" sz="1600" u="none" cap="none" strike="noStrike">
                <a:solidFill>
                  <a:srgbClr val="F1FA8C"/>
                </a:solidFill>
                <a:latin typeface="Arial"/>
                <a:ea typeface="Arial"/>
                <a:cs typeface="Arial"/>
                <a:sym typeface="Arial"/>
              </a:rPr>
              <a:t>height: 110px</a:t>
            </a:r>
            <a:r>
              <a:rPr b="0" i="0" lang="pt-BR" sz="1600" u="none" cap="none" strike="noStrike">
                <a:solidFill>
                  <a:srgbClr val="E9F284"/>
                </a:solidFill>
                <a:latin typeface="Arial"/>
                <a:ea typeface="Arial"/>
                <a:cs typeface="Arial"/>
                <a:sym typeface="Arial"/>
              </a:rPr>
              <a:t>"</a:t>
            </a:r>
            <a:r>
              <a:rPr b="0" i="0" lang="pt-BR" sz="1600" u="none" cap="none" strike="noStrike">
                <a:solidFill>
                  <a:srgbClr val="F8F8F2"/>
                </a:solidFill>
                <a:latin typeface="Arial"/>
                <a:ea typeface="Arial"/>
                <a:cs typeface="Arial"/>
                <a:sym typeface="Arial"/>
              </a:rPr>
              <a:t>&gt;</a:t>
            </a:r>
            <a:endParaRPr b="0" i="0" sz="1600" u="none" cap="none" strike="noStrike">
              <a:solidFill>
                <a:srgbClr val="F8F8F2"/>
              </a:solidFill>
              <a:latin typeface="Arial"/>
              <a:ea typeface="Arial"/>
              <a:cs typeface="Arial"/>
              <a:sym typeface="Arial"/>
            </a:endParaRPr>
          </a:p>
          <a:p>
            <a:pPr indent="0" lvl="0" marL="0" marR="0" rtl="0" algn="l">
              <a:lnSpc>
                <a:spcPct val="135000"/>
              </a:lnSpc>
              <a:spcBef>
                <a:spcPts val="0"/>
              </a:spcBef>
              <a:spcAft>
                <a:spcPts val="0"/>
              </a:spcAft>
              <a:buClr>
                <a:srgbClr val="000000"/>
              </a:buClr>
              <a:buSzPts val="1600"/>
              <a:buFont typeface="Arial"/>
              <a:buNone/>
            </a:pPr>
            <a:r>
              <a:rPr b="0" i="0" lang="pt-BR" sz="1600" u="none" cap="none" strike="noStrike">
                <a:solidFill>
                  <a:srgbClr val="F8F8F2"/>
                </a:solidFill>
                <a:latin typeface="Arial"/>
                <a:ea typeface="Arial"/>
                <a:cs typeface="Arial"/>
                <a:sym typeface="Arial"/>
              </a:rPr>
              <a:t>                &lt;</a:t>
            </a:r>
            <a:r>
              <a:rPr b="0" i="0" lang="pt-BR" sz="1600" u="none" cap="none" strike="noStrike">
                <a:solidFill>
                  <a:srgbClr val="FF79C6"/>
                </a:solidFill>
                <a:latin typeface="Arial"/>
                <a:ea typeface="Arial"/>
                <a:cs typeface="Arial"/>
                <a:sym typeface="Arial"/>
              </a:rPr>
              <a:t>th</a:t>
            </a:r>
            <a:r>
              <a:rPr b="0" i="0" lang="pt-BR" sz="1600" u="none" cap="none" strike="noStrike">
                <a:solidFill>
                  <a:srgbClr val="F8F8F2"/>
                </a:solidFill>
                <a:latin typeface="Arial"/>
                <a:ea typeface="Arial"/>
                <a:cs typeface="Arial"/>
                <a:sym typeface="Arial"/>
              </a:rPr>
              <a:t>&gt;&lt;/</a:t>
            </a:r>
            <a:r>
              <a:rPr b="0" i="0" lang="pt-BR" sz="1600" u="none" cap="none" strike="noStrike">
                <a:solidFill>
                  <a:srgbClr val="FF79C6"/>
                </a:solidFill>
                <a:latin typeface="Arial"/>
                <a:ea typeface="Arial"/>
                <a:cs typeface="Arial"/>
                <a:sym typeface="Arial"/>
              </a:rPr>
              <a:t>th</a:t>
            </a:r>
            <a:r>
              <a:rPr b="0" i="0" lang="pt-BR" sz="1600" u="none" cap="none" strike="noStrike">
                <a:solidFill>
                  <a:srgbClr val="F8F8F2"/>
                </a:solidFill>
                <a:latin typeface="Arial"/>
                <a:ea typeface="Arial"/>
                <a:cs typeface="Arial"/>
                <a:sym typeface="Arial"/>
              </a:rPr>
              <a:t>&gt;</a:t>
            </a:r>
            <a:endParaRPr b="0" i="0" sz="1600" u="none" cap="none" strike="noStrike">
              <a:solidFill>
                <a:srgbClr val="F8F8F2"/>
              </a:solidFill>
              <a:latin typeface="Arial"/>
              <a:ea typeface="Arial"/>
              <a:cs typeface="Arial"/>
              <a:sym typeface="Arial"/>
            </a:endParaRPr>
          </a:p>
          <a:p>
            <a:pPr indent="0" lvl="0" marL="0" marR="0" rtl="0" algn="l">
              <a:lnSpc>
                <a:spcPct val="135000"/>
              </a:lnSpc>
              <a:spcBef>
                <a:spcPts val="0"/>
              </a:spcBef>
              <a:spcAft>
                <a:spcPts val="0"/>
              </a:spcAft>
              <a:buClr>
                <a:srgbClr val="000000"/>
              </a:buClr>
              <a:buSzPts val="1600"/>
              <a:buFont typeface="Arial"/>
              <a:buNone/>
            </a:pPr>
            <a:r>
              <a:rPr b="0" i="0" lang="pt-BR" sz="1600" u="none" cap="none" strike="noStrike">
                <a:solidFill>
                  <a:srgbClr val="F8F8F2"/>
                </a:solidFill>
                <a:latin typeface="Arial"/>
                <a:ea typeface="Arial"/>
                <a:cs typeface="Arial"/>
                <a:sym typeface="Arial"/>
              </a:rPr>
              <a:t>                &lt;</a:t>
            </a:r>
            <a:r>
              <a:rPr b="0" i="0" lang="pt-BR" sz="1600" u="none" cap="none" strike="noStrike">
                <a:solidFill>
                  <a:srgbClr val="FF79C6"/>
                </a:solidFill>
                <a:latin typeface="Arial"/>
                <a:ea typeface="Arial"/>
                <a:cs typeface="Arial"/>
                <a:sym typeface="Arial"/>
              </a:rPr>
              <a:t>th</a:t>
            </a:r>
            <a:r>
              <a:rPr b="0" i="0" lang="pt-BR" sz="1600" u="none" cap="none" strike="noStrike">
                <a:solidFill>
                  <a:srgbClr val="F8F8F2"/>
                </a:solidFill>
                <a:latin typeface="Arial"/>
                <a:ea typeface="Arial"/>
                <a:cs typeface="Arial"/>
                <a:sym typeface="Arial"/>
              </a:rPr>
              <a:t> </a:t>
            </a:r>
            <a:r>
              <a:rPr b="0" i="1" lang="pt-BR" sz="1600" u="none" cap="none" strike="noStrike">
                <a:solidFill>
                  <a:srgbClr val="50FA7B"/>
                </a:solidFill>
                <a:latin typeface="Arial"/>
                <a:ea typeface="Arial"/>
                <a:cs typeface="Arial"/>
                <a:sym typeface="Arial"/>
              </a:rPr>
              <a:t>style</a:t>
            </a:r>
            <a:r>
              <a:rPr b="0" i="0" lang="pt-BR" sz="1600" u="none" cap="none" strike="noStrike">
                <a:solidFill>
                  <a:srgbClr val="FF79C6"/>
                </a:solidFill>
                <a:latin typeface="Arial"/>
                <a:ea typeface="Arial"/>
                <a:cs typeface="Arial"/>
                <a:sym typeface="Arial"/>
              </a:rPr>
              <a:t>=</a:t>
            </a:r>
            <a:r>
              <a:rPr b="0" i="0" lang="pt-BR" sz="1600" u="none" cap="none" strike="noStrike">
                <a:solidFill>
                  <a:srgbClr val="E9F284"/>
                </a:solidFill>
                <a:latin typeface="Arial"/>
                <a:ea typeface="Arial"/>
                <a:cs typeface="Arial"/>
                <a:sym typeface="Arial"/>
              </a:rPr>
              <a:t>"</a:t>
            </a:r>
            <a:r>
              <a:rPr b="0" i="0" lang="pt-BR" sz="1600" u="none" cap="none" strike="noStrike">
                <a:solidFill>
                  <a:srgbClr val="F1FA8C"/>
                </a:solidFill>
                <a:latin typeface="Arial"/>
                <a:ea typeface="Arial"/>
                <a:cs typeface="Arial"/>
                <a:sym typeface="Arial"/>
              </a:rPr>
              <a:t>width: 40%</a:t>
            </a:r>
            <a:r>
              <a:rPr b="0" i="0" lang="pt-BR" sz="1600" u="none" cap="none" strike="noStrike">
                <a:solidFill>
                  <a:srgbClr val="E9F284"/>
                </a:solidFill>
                <a:latin typeface="Arial"/>
                <a:ea typeface="Arial"/>
                <a:cs typeface="Arial"/>
                <a:sym typeface="Arial"/>
              </a:rPr>
              <a:t>"</a:t>
            </a:r>
            <a:r>
              <a:rPr b="0" i="0" lang="pt-BR" sz="1600" u="none" cap="none" strike="noStrike">
                <a:solidFill>
                  <a:srgbClr val="F8F8F2"/>
                </a:solidFill>
                <a:latin typeface="Arial"/>
                <a:ea typeface="Arial"/>
                <a:cs typeface="Arial"/>
                <a:sym typeface="Arial"/>
              </a:rPr>
              <a:t>&gt;&lt;/</a:t>
            </a:r>
            <a:r>
              <a:rPr b="0" i="0" lang="pt-BR" sz="1600" u="none" cap="none" strike="noStrike">
                <a:solidFill>
                  <a:srgbClr val="FF79C6"/>
                </a:solidFill>
                <a:latin typeface="Arial"/>
                <a:ea typeface="Arial"/>
                <a:cs typeface="Arial"/>
                <a:sym typeface="Arial"/>
              </a:rPr>
              <a:t>th</a:t>
            </a:r>
            <a:r>
              <a:rPr b="0" i="0" lang="pt-BR" sz="1600" u="none" cap="none" strike="noStrike">
                <a:solidFill>
                  <a:srgbClr val="F8F8F2"/>
                </a:solidFill>
                <a:latin typeface="Arial"/>
                <a:ea typeface="Arial"/>
                <a:cs typeface="Arial"/>
                <a:sym typeface="Arial"/>
              </a:rPr>
              <a:t>&gt;</a:t>
            </a:r>
            <a:endParaRPr b="0" i="0" sz="1600" u="none" cap="none" strike="noStrike">
              <a:solidFill>
                <a:srgbClr val="F8F8F2"/>
              </a:solidFill>
              <a:latin typeface="Arial"/>
              <a:ea typeface="Arial"/>
              <a:cs typeface="Arial"/>
              <a:sym typeface="Arial"/>
            </a:endParaRPr>
          </a:p>
          <a:p>
            <a:pPr indent="0" lvl="0" marL="0" marR="0" rtl="0" algn="l">
              <a:lnSpc>
                <a:spcPct val="135000"/>
              </a:lnSpc>
              <a:spcBef>
                <a:spcPts val="0"/>
              </a:spcBef>
              <a:spcAft>
                <a:spcPts val="0"/>
              </a:spcAft>
              <a:buClr>
                <a:srgbClr val="000000"/>
              </a:buClr>
              <a:buSzPts val="1600"/>
              <a:buFont typeface="Arial"/>
              <a:buNone/>
            </a:pPr>
            <a:r>
              <a:rPr b="0" i="0" lang="pt-BR" sz="1600" u="none" cap="none" strike="noStrike">
                <a:solidFill>
                  <a:srgbClr val="F8F8F2"/>
                </a:solidFill>
                <a:latin typeface="Arial"/>
                <a:ea typeface="Arial"/>
                <a:cs typeface="Arial"/>
                <a:sym typeface="Arial"/>
              </a:rPr>
              <a:t>                &lt;</a:t>
            </a:r>
            <a:r>
              <a:rPr b="0" i="0" lang="pt-BR" sz="1600" u="none" cap="none" strike="noStrike">
                <a:solidFill>
                  <a:srgbClr val="FF79C6"/>
                </a:solidFill>
                <a:latin typeface="Arial"/>
                <a:ea typeface="Arial"/>
                <a:cs typeface="Arial"/>
                <a:sym typeface="Arial"/>
              </a:rPr>
              <a:t>th</a:t>
            </a:r>
            <a:r>
              <a:rPr b="0" i="0" lang="pt-BR" sz="1600" u="none" cap="none" strike="noStrike">
                <a:solidFill>
                  <a:srgbClr val="F8F8F2"/>
                </a:solidFill>
                <a:latin typeface="Arial"/>
                <a:ea typeface="Arial"/>
                <a:cs typeface="Arial"/>
                <a:sym typeface="Arial"/>
              </a:rPr>
              <a:t> </a:t>
            </a:r>
            <a:r>
              <a:rPr b="0" i="1" lang="pt-BR" sz="1600" u="none" cap="none" strike="noStrike">
                <a:solidFill>
                  <a:srgbClr val="50FA7B"/>
                </a:solidFill>
                <a:latin typeface="Arial"/>
                <a:ea typeface="Arial"/>
                <a:cs typeface="Arial"/>
                <a:sym typeface="Arial"/>
              </a:rPr>
              <a:t>style</a:t>
            </a:r>
            <a:r>
              <a:rPr b="0" i="0" lang="pt-BR" sz="1600" u="none" cap="none" strike="noStrike">
                <a:solidFill>
                  <a:srgbClr val="FF79C6"/>
                </a:solidFill>
                <a:latin typeface="Arial"/>
                <a:ea typeface="Arial"/>
                <a:cs typeface="Arial"/>
                <a:sym typeface="Arial"/>
              </a:rPr>
              <a:t>=</a:t>
            </a:r>
            <a:r>
              <a:rPr b="0" i="0" lang="pt-BR" sz="1600" u="none" cap="none" strike="noStrike">
                <a:solidFill>
                  <a:srgbClr val="E9F284"/>
                </a:solidFill>
                <a:latin typeface="Arial"/>
                <a:ea typeface="Arial"/>
                <a:cs typeface="Arial"/>
                <a:sym typeface="Arial"/>
              </a:rPr>
              <a:t>"</a:t>
            </a:r>
            <a:r>
              <a:rPr b="0" i="0" lang="pt-BR" sz="1600" u="none" cap="none" strike="noStrike">
                <a:solidFill>
                  <a:srgbClr val="F1FA8C"/>
                </a:solidFill>
                <a:latin typeface="Arial"/>
                <a:ea typeface="Arial"/>
                <a:cs typeface="Arial"/>
                <a:sym typeface="Arial"/>
              </a:rPr>
              <a:t>width: 40%</a:t>
            </a:r>
            <a:r>
              <a:rPr b="0" i="0" lang="pt-BR" sz="1600" u="none" cap="none" strike="noStrike">
                <a:solidFill>
                  <a:srgbClr val="E9F284"/>
                </a:solidFill>
                <a:latin typeface="Arial"/>
                <a:ea typeface="Arial"/>
                <a:cs typeface="Arial"/>
                <a:sym typeface="Arial"/>
              </a:rPr>
              <a:t>"</a:t>
            </a:r>
            <a:r>
              <a:rPr b="0" i="0" lang="pt-BR" sz="1600" u="none" cap="none" strike="noStrike">
                <a:solidFill>
                  <a:srgbClr val="F8F8F2"/>
                </a:solidFill>
                <a:latin typeface="Arial"/>
                <a:ea typeface="Arial"/>
                <a:cs typeface="Arial"/>
                <a:sym typeface="Arial"/>
              </a:rPr>
              <a:t>&gt;&lt;/</a:t>
            </a:r>
            <a:r>
              <a:rPr b="0" i="0" lang="pt-BR" sz="1600" u="none" cap="none" strike="noStrike">
                <a:solidFill>
                  <a:srgbClr val="FF79C6"/>
                </a:solidFill>
                <a:latin typeface="Arial"/>
                <a:ea typeface="Arial"/>
                <a:cs typeface="Arial"/>
                <a:sym typeface="Arial"/>
              </a:rPr>
              <a:t>th</a:t>
            </a:r>
            <a:r>
              <a:rPr b="0" i="0" lang="pt-BR" sz="1600" u="none" cap="none" strike="noStrike">
                <a:solidFill>
                  <a:srgbClr val="F8F8F2"/>
                </a:solidFill>
                <a:latin typeface="Arial"/>
                <a:ea typeface="Arial"/>
                <a:cs typeface="Arial"/>
                <a:sym typeface="Arial"/>
              </a:rPr>
              <a:t>&gt;</a:t>
            </a:r>
            <a:endParaRPr b="0" i="0" sz="1600" u="none" cap="none" strike="noStrike">
              <a:solidFill>
                <a:srgbClr val="F8F8F2"/>
              </a:solidFill>
              <a:latin typeface="Arial"/>
              <a:ea typeface="Arial"/>
              <a:cs typeface="Arial"/>
              <a:sym typeface="Arial"/>
            </a:endParaRPr>
          </a:p>
          <a:p>
            <a:pPr indent="0" lvl="0" marL="0" marR="0" rtl="0" algn="l">
              <a:lnSpc>
                <a:spcPct val="135000"/>
              </a:lnSpc>
              <a:spcBef>
                <a:spcPts val="0"/>
              </a:spcBef>
              <a:spcAft>
                <a:spcPts val="0"/>
              </a:spcAft>
              <a:buClr>
                <a:srgbClr val="000000"/>
              </a:buClr>
              <a:buSzPts val="1600"/>
              <a:buFont typeface="Arial"/>
              <a:buNone/>
            </a:pPr>
            <a:r>
              <a:rPr b="0" i="0" lang="pt-BR" sz="1600" u="none" cap="none" strike="noStrike">
                <a:solidFill>
                  <a:srgbClr val="F8F8F2"/>
                </a:solidFill>
                <a:latin typeface="Arial"/>
                <a:ea typeface="Arial"/>
                <a:cs typeface="Arial"/>
                <a:sym typeface="Arial"/>
              </a:rPr>
              <a:t>                &lt;</a:t>
            </a:r>
            <a:r>
              <a:rPr b="0" i="0" lang="pt-BR" sz="1600" u="none" cap="none" strike="noStrike">
                <a:solidFill>
                  <a:srgbClr val="FF79C6"/>
                </a:solidFill>
                <a:latin typeface="Arial"/>
                <a:ea typeface="Arial"/>
                <a:cs typeface="Arial"/>
                <a:sym typeface="Arial"/>
              </a:rPr>
              <a:t>th</a:t>
            </a:r>
            <a:r>
              <a:rPr b="0" i="0" lang="pt-BR" sz="1600" u="none" cap="none" strike="noStrike">
                <a:solidFill>
                  <a:srgbClr val="F8F8F2"/>
                </a:solidFill>
                <a:latin typeface="Arial"/>
                <a:ea typeface="Arial"/>
                <a:cs typeface="Arial"/>
                <a:sym typeface="Arial"/>
              </a:rPr>
              <a:t>&gt;&lt;/</a:t>
            </a:r>
            <a:r>
              <a:rPr b="0" i="0" lang="pt-BR" sz="1600" u="none" cap="none" strike="noStrike">
                <a:solidFill>
                  <a:srgbClr val="FF79C6"/>
                </a:solidFill>
                <a:latin typeface="Arial"/>
                <a:ea typeface="Arial"/>
                <a:cs typeface="Arial"/>
                <a:sym typeface="Arial"/>
              </a:rPr>
              <a:t>th</a:t>
            </a:r>
            <a:r>
              <a:rPr b="0" i="0" lang="pt-BR" sz="1600" u="none" cap="none" strike="noStrike">
                <a:solidFill>
                  <a:srgbClr val="F8F8F2"/>
                </a:solidFill>
                <a:latin typeface="Arial"/>
                <a:ea typeface="Arial"/>
                <a:cs typeface="Arial"/>
                <a:sym typeface="Arial"/>
              </a:rPr>
              <a:t>&gt;</a:t>
            </a:r>
            <a:endParaRPr b="0" i="0" sz="1600" u="none" cap="none" strike="noStrike">
              <a:solidFill>
                <a:srgbClr val="F8F8F2"/>
              </a:solidFill>
              <a:latin typeface="Arial"/>
              <a:ea typeface="Arial"/>
              <a:cs typeface="Arial"/>
              <a:sym typeface="Arial"/>
            </a:endParaRPr>
          </a:p>
          <a:p>
            <a:pPr indent="0" lvl="0" marL="0" marR="0" rtl="0" algn="l">
              <a:lnSpc>
                <a:spcPct val="135000"/>
              </a:lnSpc>
              <a:spcBef>
                <a:spcPts val="0"/>
              </a:spcBef>
              <a:spcAft>
                <a:spcPts val="0"/>
              </a:spcAft>
              <a:buClr>
                <a:srgbClr val="000000"/>
              </a:buClr>
              <a:buSzPts val="1600"/>
              <a:buFont typeface="Arial"/>
              <a:buNone/>
            </a:pPr>
            <a:r>
              <a:rPr b="0" i="0" lang="pt-BR" sz="1600" u="none" cap="none" strike="noStrike">
                <a:solidFill>
                  <a:srgbClr val="F8F8F2"/>
                </a:solidFill>
                <a:latin typeface="Arial"/>
                <a:ea typeface="Arial"/>
                <a:cs typeface="Arial"/>
                <a:sym typeface="Arial"/>
              </a:rPr>
              <a:t>            &lt;/</a:t>
            </a:r>
            <a:r>
              <a:rPr b="0" i="0" lang="pt-BR" sz="1600" u="none" cap="none" strike="noStrike">
                <a:solidFill>
                  <a:srgbClr val="FF79C6"/>
                </a:solidFill>
                <a:latin typeface="Arial"/>
                <a:ea typeface="Arial"/>
                <a:cs typeface="Arial"/>
                <a:sym typeface="Arial"/>
              </a:rPr>
              <a:t>tr</a:t>
            </a:r>
            <a:r>
              <a:rPr b="0" i="0" lang="pt-BR" sz="1600" u="none" cap="none" strike="noStrike">
                <a:solidFill>
                  <a:srgbClr val="F8F8F2"/>
                </a:solidFill>
                <a:latin typeface="Arial"/>
                <a:ea typeface="Arial"/>
                <a:cs typeface="Arial"/>
                <a:sym typeface="Arial"/>
              </a:rPr>
              <a:t>&gt;</a:t>
            </a:r>
            <a:endParaRPr b="0" i="0" sz="1400" u="none" cap="none" strike="noStrike">
              <a:solidFill>
                <a:srgbClr val="000000"/>
              </a:solidFill>
              <a:latin typeface="Arial"/>
              <a:ea typeface="Arial"/>
              <a:cs typeface="Arial"/>
              <a:sym typeface="Arial"/>
            </a:endParaRPr>
          </a:p>
        </p:txBody>
      </p:sp>
      <p:pic>
        <p:nvPicPr>
          <p:cNvPr id="629" name="Google Shape;629;p97"/>
          <p:cNvPicPr preferRelativeResize="0"/>
          <p:nvPr/>
        </p:nvPicPr>
        <p:blipFill rotWithShape="1">
          <a:blip r:embed="rId4">
            <a:alphaModFix/>
          </a:blip>
          <a:srcRect b="0" l="0" r="0" t="0"/>
          <a:stretch/>
        </p:blipFill>
        <p:spPr>
          <a:xfrm>
            <a:off x="5217799" y="2518013"/>
            <a:ext cx="3172949" cy="2008325"/>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9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HTML - Tabelas - Colspan &amp; Rowspan</a:t>
            </a:r>
            <a:endParaRPr/>
          </a:p>
        </p:txBody>
      </p:sp>
      <p:sp>
        <p:nvSpPr>
          <p:cNvPr id="635" name="Google Shape;635;p9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pt-BR"/>
              <a:t>Podemos mesclar células horizontalmente ou verticalmente. </a:t>
            </a:r>
            <a:endParaRPr/>
          </a:p>
          <a:p>
            <a:pPr indent="-342900" lvl="0" marL="457200" rtl="0" algn="l">
              <a:lnSpc>
                <a:spcPct val="115000"/>
              </a:lnSpc>
              <a:spcBef>
                <a:spcPts val="0"/>
              </a:spcBef>
              <a:spcAft>
                <a:spcPts val="0"/>
              </a:spcAft>
              <a:buSzPts val="1800"/>
              <a:buChar char="●"/>
            </a:pPr>
            <a:r>
              <a:rPr lang="pt-BR"/>
              <a:t>Utilizamos a propriedade </a:t>
            </a:r>
            <a:r>
              <a:rPr lang="pt-BR">
                <a:solidFill>
                  <a:srgbClr val="FF0000"/>
                </a:solidFill>
              </a:rPr>
              <a:t>colspan </a:t>
            </a:r>
            <a:r>
              <a:rPr lang="pt-BR"/>
              <a:t>para mesclar colunas e a</a:t>
            </a:r>
            <a:r>
              <a:rPr lang="pt-BR">
                <a:solidFill>
                  <a:srgbClr val="FF0000"/>
                </a:solidFill>
              </a:rPr>
              <a:t> rowspan </a:t>
            </a:r>
            <a:r>
              <a:rPr lang="pt-BR"/>
              <a:t>para mesclar linhas.</a:t>
            </a:r>
            <a:r>
              <a:rPr lang="pt-BR">
                <a:solidFill>
                  <a:srgbClr val="FF0000"/>
                </a:solidFill>
              </a:rPr>
              <a:t> </a:t>
            </a:r>
            <a:endParaRPr>
              <a:solidFill>
                <a:srgbClr val="FF0000"/>
              </a:solidFill>
            </a:endParaRPr>
          </a:p>
        </p:txBody>
      </p:sp>
      <p:sp>
        <p:nvSpPr>
          <p:cNvPr id="636" name="Google Shape;636;p98"/>
          <p:cNvSpPr txBox="1"/>
          <p:nvPr/>
        </p:nvSpPr>
        <p:spPr>
          <a:xfrm>
            <a:off x="979125" y="2677100"/>
            <a:ext cx="3495000" cy="1730100"/>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135000"/>
              </a:lnSpc>
              <a:spcBef>
                <a:spcPts val="0"/>
              </a:spcBef>
              <a:spcAft>
                <a:spcPts val="0"/>
              </a:spcAft>
              <a:buClr>
                <a:schemeClr val="dk1"/>
              </a:buClr>
              <a:buSzPts val="1100"/>
              <a:buFont typeface="Arial"/>
              <a:buNone/>
            </a:pPr>
            <a:r>
              <a:rPr b="0" i="0" lang="pt-BR" sz="1600" u="none" cap="none" strike="noStrike">
                <a:solidFill>
                  <a:srgbClr val="F8F8F2"/>
                </a:solidFill>
                <a:latin typeface="Arial"/>
                <a:ea typeface="Arial"/>
                <a:cs typeface="Arial"/>
                <a:sym typeface="Arial"/>
              </a:rPr>
              <a:t> 	&lt;</a:t>
            </a:r>
            <a:r>
              <a:rPr b="0" i="0" lang="pt-BR" sz="1600" u="none" cap="none" strike="noStrike">
                <a:solidFill>
                  <a:srgbClr val="FF79C6"/>
                </a:solidFill>
                <a:latin typeface="Arial"/>
                <a:ea typeface="Arial"/>
                <a:cs typeface="Arial"/>
                <a:sym typeface="Arial"/>
              </a:rPr>
              <a:t>tr</a:t>
            </a:r>
            <a:r>
              <a:rPr b="0" i="0" lang="pt-BR" sz="1600" u="none" cap="none" strike="noStrike">
                <a:solidFill>
                  <a:srgbClr val="F8F8F2"/>
                </a:solidFill>
                <a:latin typeface="Arial"/>
                <a:ea typeface="Arial"/>
                <a:cs typeface="Arial"/>
                <a:sym typeface="Arial"/>
              </a:rPr>
              <a:t>&gt;</a:t>
            </a:r>
            <a:endParaRPr b="0" i="0" sz="1600" u="none" cap="none" strike="noStrike">
              <a:solidFill>
                <a:srgbClr val="F8F8F2"/>
              </a:solidFill>
              <a:latin typeface="Arial"/>
              <a:ea typeface="Arial"/>
              <a:cs typeface="Arial"/>
              <a:sym typeface="Arial"/>
            </a:endParaRPr>
          </a:p>
          <a:p>
            <a:pPr indent="0" lvl="0" marL="0" marR="0" rtl="0" algn="l">
              <a:lnSpc>
                <a:spcPct val="135000"/>
              </a:lnSpc>
              <a:spcBef>
                <a:spcPts val="0"/>
              </a:spcBef>
              <a:spcAft>
                <a:spcPts val="0"/>
              </a:spcAft>
              <a:buClr>
                <a:schemeClr val="dk1"/>
              </a:buClr>
              <a:buSzPts val="1100"/>
              <a:buFont typeface="Arial"/>
              <a:buNone/>
            </a:pPr>
            <a:r>
              <a:rPr b="0" i="0" lang="pt-BR" sz="1600" u="none" cap="none" strike="noStrike">
                <a:solidFill>
                  <a:srgbClr val="F8F8F2"/>
                </a:solidFill>
                <a:latin typeface="Arial"/>
                <a:ea typeface="Arial"/>
                <a:cs typeface="Arial"/>
                <a:sym typeface="Arial"/>
              </a:rPr>
              <a:t>                &lt;</a:t>
            </a:r>
            <a:r>
              <a:rPr b="0" i="0" lang="pt-BR" sz="1600" u="none" cap="none" strike="noStrike">
                <a:solidFill>
                  <a:srgbClr val="FF79C6"/>
                </a:solidFill>
                <a:latin typeface="Arial"/>
                <a:ea typeface="Arial"/>
                <a:cs typeface="Arial"/>
                <a:sym typeface="Arial"/>
              </a:rPr>
              <a:t>td</a:t>
            </a:r>
            <a:r>
              <a:rPr b="0" i="0" lang="pt-BR" sz="1600" u="none" cap="none" strike="noStrike">
                <a:solidFill>
                  <a:srgbClr val="F8F8F2"/>
                </a:solidFill>
                <a:latin typeface="Arial"/>
                <a:ea typeface="Arial"/>
                <a:cs typeface="Arial"/>
                <a:sym typeface="Arial"/>
              </a:rPr>
              <a:t> </a:t>
            </a:r>
            <a:r>
              <a:rPr b="0" i="1" lang="pt-BR" sz="1600" u="none" cap="none" strike="noStrike">
                <a:solidFill>
                  <a:srgbClr val="50FA7B"/>
                </a:solidFill>
                <a:latin typeface="Arial"/>
                <a:ea typeface="Arial"/>
                <a:cs typeface="Arial"/>
                <a:sym typeface="Arial"/>
              </a:rPr>
              <a:t>colspan</a:t>
            </a:r>
            <a:r>
              <a:rPr b="0" i="0" lang="pt-BR" sz="1600" u="none" cap="none" strike="noStrike">
                <a:solidFill>
                  <a:srgbClr val="FF79C6"/>
                </a:solidFill>
                <a:latin typeface="Arial"/>
                <a:ea typeface="Arial"/>
                <a:cs typeface="Arial"/>
                <a:sym typeface="Arial"/>
              </a:rPr>
              <a:t>=</a:t>
            </a:r>
            <a:r>
              <a:rPr b="0" i="0" lang="pt-BR" sz="1600" u="none" cap="none" strike="noStrike">
                <a:solidFill>
                  <a:srgbClr val="E9F284"/>
                </a:solidFill>
                <a:latin typeface="Arial"/>
                <a:ea typeface="Arial"/>
                <a:cs typeface="Arial"/>
                <a:sym typeface="Arial"/>
              </a:rPr>
              <a:t>"</a:t>
            </a:r>
            <a:r>
              <a:rPr b="0" i="0" lang="pt-BR" sz="1600" u="none" cap="none" strike="noStrike">
                <a:solidFill>
                  <a:srgbClr val="F1FA8C"/>
                </a:solidFill>
                <a:latin typeface="Arial"/>
                <a:ea typeface="Arial"/>
                <a:cs typeface="Arial"/>
                <a:sym typeface="Arial"/>
              </a:rPr>
              <a:t>3</a:t>
            </a:r>
            <a:r>
              <a:rPr b="0" i="0" lang="pt-BR" sz="1600" u="none" cap="none" strike="noStrike">
                <a:solidFill>
                  <a:srgbClr val="E9F284"/>
                </a:solidFill>
                <a:latin typeface="Arial"/>
                <a:ea typeface="Arial"/>
                <a:cs typeface="Arial"/>
                <a:sym typeface="Arial"/>
              </a:rPr>
              <a:t>"</a:t>
            </a:r>
            <a:r>
              <a:rPr b="0" i="0" lang="pt-BR" sz="1600" u="none" cap="none" strike="noStrike">
                <a:solidFill>
                  <a:srgbClr val="F8F8F2"/>
                </a:solidFill>
                <a:latin typeface="Arial"/>
                <a:ea typeface="Arial"/>
                <a:cs typeface="Arial"/>
                <a:sym typeface="Arial"/>
              </a:rPr>
              <a:t>&gt;&lt;/</a:t>
            </a:r>
            <a:r>
              <a:rPr b="0" i="0" lang="pt-BR" sz="1600" u="none" cap="none" strike="noStrike">
                <a:solidFill>
                  <a:srgbClr val="FF79C6"/>
                </a:solidFill>
                <a:latin typeface="Arial"/>
                <a:ea typeface="Arial"/>
                <a:cs typeface="Arial"/>
                <a:sym typeface="Arial"/>
              </a:rPr>
              <a:t>td</a:t>
            </a:r>
            <a:r>
              <a:rPr b="0" i="0" lang="pt-BR" sz="1600" u="none" cap="none" strike="noStrike">
                <a:solidFill>
                  <a:srgbClr val="F8F8F2"/>
                </a:solidFill>
                <a:latin typeface="Arial"/>
                <a:ea typeface="Arial"/>
                <a:cs typeface="Arial"/>
                <a:sym typeface="Arial"/>
              </a:rPr>
              <a:t>&gt;</a:t>
            </a:r>
            <a:endParaRPr b="0" i="0" sz="1600" u="none" cap="none" strike="noStrike">
              <a:solidFill>
                <a:srgbClr val="F8F8F2"/>
              </a:solidFill>
              <a:latin typeface="Arial"/>
              <a:ea typeface="Arial"/>
              <a:cs typeface="Arial"/>
              <a:sym typeface="Arial"/>
            </a:endParaRPr>
          </a:p>
          <a:p>
            <a:pPr indent="0" lvl="0" marL="0" marR="0" rtl="0" algn="l">
              <a:lnSpc>
                <a:spcPct val="135000"/>
              </a:lnSpc>
              <a:spcBef>
                <a:spcPts val="0"/>
              </a:spcBef>
              <a:spcAft>
                <a:spcPts val="0"/>
              </a:spcAft>
              <a:buClr>
                <a:schemeClr val="dk1"/>
              </a:buClr>
              <a:buSzPts val="1100"/>
              <a:buFont typeface="Arial"/>
              <a:buNone/>
            </a:pPr>
            <a:r>
              <a:rPr b="0" i="0" lang="pt-BR" sz="1600" u="none" cap="none" strike="noStrike">
                <a:solidFill>
                  <a:srgbClr val="F8F8F2"/>
                </a:solidFill>
                <a:latin typeface="Arial"/>
                <a:ea typeface="Arial"/>
                <a:cs typeface="Arial"/>
                <a:sym typeface="Arial"/>
              </a:rPr>
              <a:t>                &lt;</a:t>
            </a:r>
            <a:r>
              <a:rPr b="0" i="0" lang="pt-BR" sz="1600" u="none" cap="none" strike="noStrike">
                <a:solidFill>
                  <a:srgbClr val="FF79C6"/>
                </a:solidFill>
                <a:latin typeface="Arial"/>
                <a:ea typeface="Arial"/>
                <a:cs typeface="Arial"/>
                <a:sym typeface="Arial"/>
              </a:rPr>
              <a:t>td</a:t>
            </a:r>
            <a:r>
              <a:rPr b="0" i="0" lang="pt-BR" sz="1600" u="none" cap="none" strike="noStrike">
                <a:solidFill>
                  <a:srgbClr val="F8F8F2"/>
                </a:solidFill>
                <a:latin typeface="Arial"/>
                <a:ea typeface="Arial"/>
                <a:cs typeface="Arial"/>
                <a:sym typeface="Arial"/>
              </a:rPr>
              <a:t>&gt;&lt;/</a:t>
            </a:r>
            <a:r>
              <a:rPr b="0" i="0" lang="pt-BR" sz="1600" u="none" cap="none" strike="noStrike">
                <a:solidFill>
                  <a:srgbClr val="FF79C6"/>
                </a:solidFill>
                <a:latin typeface="Arial"/>
                <a:ea typeface="Arial"/>
                <a:cs typeface="Arial"/>
                <a:sym typeface="Arial"/>
              </a:rPr>
              <a:t>td</a:t>
            </a:r>
            <a:r>
              <a:rPr b="0" i="0" lang="pt-BR" sz="1600" u="none" cap="none" strike="noStrike">
                <a:solidFill>
                  <a:srgbClr val="F8F8F2"/>
                </a:solidFill>
                <a:latin typeface="Arial"/>
                <a:ea typeface="Arial"/>
                <a:cs typeface="Arial"/>
                <a:sym typeface="Arial"/>
              </a:rPr>
              <a:t>&gt;                                </a:t>
            </a:r>
            <a:endParaRPr b="0" i="0" sz="1600" u="none" cap="none" strike="noStrike">
              <a:solidFill>
                <a:srgbClr val="F8F8F2"/>
              </a:solidFill>
              <a:latin typeface="Arial"/>
              <a:ea typeface="Arial"/>
              <a:cs typeface="Arial"/>
              <a:sym typeface="Arial"/>
            </a:endParaRPr>
          </a:p>
          <a:p>
            <a:pPr indent="0" lvl="0" marL="0" marR="0" rtl="0" algn="l">
              <a:lnSpc>
                <a:spcPct val="135000"/>
              </a:lnSpc>
              <a:spcBef>
                <a:spcPts val="0"/>
              </a:spcBef>
              <a:spcAft>
                <a:spcPts val="0"/>
              </a:spcAft>
              <a:buClr>
                <a:schemeClr val="dk1"/>
              </a:buClr>
              <a:buSzPts val="1100"/>
              <a:buFont typeface="Arial"/>
              <a:buNone/>
            </a:pPr>
            <a:r>
              <a:rPr b="0" i="0" lang="pt-BR" sz="1600" u="none" cap="none" strike="noStrike">
                <a:solidFill>
                  <a:srgbClr val="F8F8F2"/>
                </a:solidFill>
                <a:latin typeface="Arial"/>
                <a:ea typeface="Arial"/>
                <a:cs typeface="Arial"/>
                <a:sym typeface="Arial"/>
              </a:rPr>
              <a:t>        &lt;/</a:t>
            </a:r>
            <a:r>
              <a:rPr b="0" i="0" lang="pt-BR" sz="1600" u="none" cap="none" strike="noStrike">
                <a:solidFill>
                  <a:srgbClr val="FF79C6"/>
                </a:solidFill>
                <a:latin typeface="Arial"/>
                <a:ea typeface="Arial"/>
                <a:cs typeface="Arial"/>
                <a:sym typeface="Arial"/>
              </a:rPr>
              <a:t>tr</a:t>
            </a:r>
            <a:r>
              <a:rPr b="0" i="0" lang="pt-BR" sz="1600" u="none" cap="none" strike="noStrike">
                <a:solidFill>
                  <a:srgbClr val="F8F8F2"/>
                </a:solidFill>
                <a:latin typeface="Arial"/>
                <a:ea typeface="Arial"/>
                <a:cs typeface="Arial"/>
                <a:sym typeface="Arial"/>
              </a:rPr>
              <a:t>&gt;</a:t>
            </a:r>
            <a:endParaRPr b="0" i="0" sz="1600" u="none" cap="none" strike="noStrike">
              <a:solidFill>
                <a:srgbClr val="F8F8F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37" name="Google Shape;637;p98"/>
          <p:cNvPicPr preferRelativeResize="0"/>
          <p:nvPr/>
        </p:nvPicPr>
        <p:blipFill rotWithShape="1">
          <a:blip r:embed="rId4">
            <a:alphaModFix/>
          </a:blip>
          <a:srcRect b="0" l="0" r="0" t="0"/>
          <a:stretch/>
        </p:blipFill>
        <p:spPr>
          <a:xfrm>
            <a:off x="4747301" y="2456673"/>
            <a:ext cx="4011176" cy="1950525"/>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9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HTML - Tabelas - Colspan &amp; Rowspan</a:t>
            </a:r>
            <a:endParaRPr/>
          </a:p>
        </p:txBody>
      </p:sp>
      <p:sp>
        <p:nvSpPr>
          <p:cNvPr id="643" name="Google Shape;643;p9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pt-BR"/>
              <a:t>Podemos mesclar células horizontalmente ou verticalmente. </a:t>
            </a:r>
            <a:endParaRPr/>
          </a:p>
          <a:p>
            <a:pPr indent="-342900" lvl="0" marL="457200" rtl="0" algn="l">
              <a:lnSpc>
                <a:spcPct val="115000"/>
              </a:lnSpc>
              <a:spcBef>
                <a:spcPts val="0"/>
              </a:spcBef>
              <a:spcAft>
                <a:spcPts val="0"/>
              </a:spcAft>
              <a:buSzPts val="1800"/>
              <a:buChar char="●"/>
            </a:pPr>
            <a:r>
              <a:rPr lang="pt-BR"/>
              <a:t>Utilizamos a propriedade </a:t>
            </a:r>
            <a:r>
              <a:rPr lang="pt-BR">
                <a:solidFill>
                  <a:srgbClr val="FF0000"/>
                </a:solidFill>
              </a:rPr>
              <a:t>colspan </a:t>
            </a:r>
            <a:r>
              <a:rPr lang="pt-BR"/>
              <a:t>para mesclar colunas e a</a:t>
            </a:r>
            <a:r>
              <a:rPr lang="pt-BR">
                <a:solidFill>
                  <a:srgbClr val="FF0000"/>
                </a:solidFill>
              </a:rPr>
              <a:t> rowspan </a:t>
            </a:r>
            <a:r>
              <a:rPr lang="pt-BR"/>
              <a:t>para mesclar linhas.</a:t>
            </a:r>
            <a:r>
              <a:rPr lang="pt-BR">
                <a:solidFill>
                  <a:srgbClr val="FF0000"/>
                </a:solidFill>
              </a:rPr>
              <a:t> </a:t>
            </a:r>
            <a:endParaRPr>
              <a:solidFill>
                <a:srgbClr val="FF0000"/>
              </a:solidFill>
            </a:endParaRPr>
          </a:p>
        </p:txBody>
      </p:sp>
      <p:sp>
        <p:nvSpPr>
          <p:cNvPr id="644" name="Google Shape;644;p99"/>
          <p:cNvSpPr txBox="1"/>
          <p:nvPr/>
        </p:nvSpPr>
        <p:spPr>
          <a:xfrm>
            <a:off x="520550" y="2571750"/>
            <a:ext cx="3495000" cy="1896300"/>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135000"/>
              </a:lnSpc>
              <a:spcBef>
                <a:spcPts val="0"/>
              </a:spcBef>
              <a:spcAft>
                <a:spcPts val="0"/>
              </a:spcAft>
              <a:buClr>
                <a:srgbClr val="000000"/>
              </a:buClr>
              <a:buSzPts val="1600"/>
              <a:buFont typeface="Arial"/>
              <a:buNone/>
            </a:pPr>
            <a:r>
              <a:rPr b="0" i="0" lang="pt-BR" sz="1600" u="none" cap="none" strike="noStrike">
                <a:solidFill>
                  <a:srgbClr val="F8F8F2"/>
                </a:solidFill>
                <a:latin typeface="Arial"/>
                <a:ea typeface="Arial"/>
                <a:cs typeface="Arial"/>
                <a:sym typeface="Arial"/>
              </a:rPr>
              <a:t> 	</a:t>
            </a:r>
            <a:r>
              <a:rPr b="0" i="0" lang="pt-BR" sz="1400" u="none" cap="none" strike="noStrike">
                <a:solidFill>
                  <a:srgbClr val="F8F8F2"/>
                </a:solidFill>
                <a:latin typeface="Arial"/>
                <a:ea typeface="Arial"/>
                <a:cs typeface="Arial"/>
                <a:sym typeface="Arial"/>
              </a:rPr>
              <a:t> &lt;</a:t>
            </a:r>
            <a:r>
              <a:rPr b="0" i="0" lang="pt-BR" sz="1400" u="none" cap="none" strike="noStrike">
                <a:solidFill>
                  <a:srgbClr val="FF79C6"/>
                </a:solidFill>
                <a:latin typeface="Arial"/>
                <a:ea typeface="Arial"/>
                <a:cs typeface="Arial"/>
                <a:sym typeface="Arial"/>
              </a:rPr>
              <a:t>tr</a:t>
            </a:r>
            <a:r>
              <a:rPr b="0" i="0" lang="pt-BR" sz="1400" u="none" cap="none" strike="noStrike">
                <a:solidFill>
                  <a:srgbClr val="F8F8F2"/>
                </a:solidFill>
                <a:latin typeface="Arial"/>
                <a:ea typeface="Arial"/>
                <a:cs typeface="Arial"/>
                <a:sym typeface="Arial"/>
              </a:rPr>
              <a:t>&gt;</a:t>
            </a:r>
            <a:endParaRPr b="0" i="0" sz="1400" u="none" cap="none" strike="noStrike">
              <a:solidFill>
                <a:srgbClr val="F8F8F2"/>
              </a:solidFill>
              <a:latin typeface="Arial"/>
              <a:ea typeface="Arial"/>
              <a:cs typeface="Arial"/>
              <a:sym typeface="Arial"/>
            </a:endParaRPr>
          </a:p>
          <a:p>
            <a:pPr indent="0" lvl="0" marL="0" marR="0" rtl="0" algn="l">
              <a:lnSpc>
                <a:spcPct val="135000"/>
              </a:lnSpc>
              <a:spcBef>
                <a:spcPts val="0"/>
              </a:spcBef>
              <a:spcAft>
                <a:spcPts val="0"/>
              </a:spcAft>
              <a:buClr>
                <a:srgbClr val="000000"/>
              </a:buClr>
              <a:buSzPts val="1400"/>
              <a:buFont typeface="Arial"/>
              <a:buNone/>
            </a:pPr>
            <a:r>
              <a:rPr b="0" i="0" lang="pt-BR" sz="1400" u="none" cap="none" strike="noStrike">
                <a:solidFill>
                  <a:srgbClr val="F8F8F2"/>
                </a:solidFill>
                <a:latin typeface="Arial"/>
                <a:ea typeface="Arial"/>
                <a:cs typeface="Arial"/>
                <a:sym typeface="Arial"/>
              </a:rPr>
              <a:t>                &lt;</a:t>
            </a:r>
            <a:r>
              <a:rPr b="0" i="0" lang="pt-BR" sz="1400" u="none" cap="none" strike="noStrike">
                <a:solidFill>
                  <a:srgbClr val="FF79C6"/>
                </a:solidFill>
                <a:latin typeface="Arial"/>
                <a:ea typeface="Arial"/>
                <a:cs typeface="Arial"/>
                <a:sym typeface="Arial"/>
              </a:rPr>
              <a:t>td</a:t>
            </a:r>
            <a:r>
              <a:rPr b="0" i="0" lang="pt-BR" sz="1400" u="none" cap="none" strike="noStrike">
                <a:solidFill>
                  <a:srgbClr val="F8F8F2"/>
                </a:solidFill>
                <a:latin typeface="Arial"/>
                <a:ea typeface="Arial"/>
                <a:cs typeface="Arial"/>
                <a:sym typeface="Arial"/>
              </a:rPr>
              <a:t> </a:t>
            </a:r>
            <a:r>
              <a:rPr b="0" i="1" lang="pt-BR" sz="1400" u="none" cap="none" strike="noStrike">
                <a:solidFill>
                  <a:srgbClr val="50FA7B"/>
                </a:solidFill>
                <a:latin typeface="Arial"/>
                <a:ea typeface="Arial"/>
                <a:cs typeface="Arial"/>
                <a:sym typeface="Arial"/>
              </a:rPr>
              <a:t>rowspan</a:t>
            </a:r>
            <a:r>
              <a:rPr b="0" i="0" lang="pt-BR" sz="1400" u="none" cap="none" strike="noStrike">
                <a:solidFill>
                  <a:srgbClr val="FF79C6"/>
                </a:solidFill>
                <a:latin typeface="Arial"/>
                <a:ea typeface="Arial"/>
                <a:cs typeface="Arial"/>
                <a:sym typeface="Arial"/>
              </a:rPr>
              <a:t>=</a:t>
            </a:r>
            <a:r>
              <a:rPr b="0" i="0" lang="pt-BR" sz="1400" u="none" cap="none" strike="noStrike">
                <a:solidFill>
                  <a:srgbClr val="E9F284"/>
                </a:solidFill>
                <a:latin typeface="Arial"/>
                <a:ea typeface="Arial"/>
                <a:cs typeface="Arial"/>
                <a:sym typeface="Arial"/>
              </a:rPr>
              <a:t>"</a:t>
            </a:r>
            <a:r>
              <a:rPr b="0" i="0" lang="pt-BR" sz="1400" u="none" cap="none" strike="noStrike">
                <a:solidFill>
                  <a:srgbClr val="F1FA8C"/>
                </a:solidFill>
                <a:latin typeface="Arial"/>
                <a:ea typeface="Arial"/>
                <a:cs typeface="Arial"/>
                <a:sym typeface="Arial"/>
              </a:rPr>
              <a:t>3</a:t>
            </a:r>
            <a:r>
              <a:rPr b="0" i="0" lang="pt-BR" sz="1400" u="none" cap="none" strike="noStrike">
                <a:solidFill>
                  <a:srgbClr val="E9F284"/>
                </a:solidFill>
                <a:latin typeface="Arial"/>
                <a:ea typeface="Arial"/>
                <a:cs typeface="Arial"/>
                <a:sym typeface="Arial"/>
              </a:rPr>
              <a:t>"</a:t>
            </a:r>
            <a:r>
              <a:rPr b="0" i="0" lang="pt-BR" sz="1400" u="none" cap="none" strike="noStrike">
                <a:solidFill>
                  <a:srgbClr val="F8F8F2"/>
                </a:solidFill>
                <a:latin typeface="Arial"/>
                <a:ea typeface="Arial"/>
                <a:cs typeface="Arial"/>
                <a:sym typeface="Arial"/>
              </a:rPr>
              <a:t>&gt;&lt;/</a:t>
            </a:r>
            <a:r>
              <a:rPr b="0" i="0" lang="pt-BR" sz="1400" u="none" cap="none" strike="noStrike">
                <a:solidFill>
                  <a:srgbClr val="FF79C6"/>
                </a:solidFill>
                <a:latin typeface="Arial"/>
                <a:ea typeface="Arial"/>
                <a:cs typeface="Arial"/>
                <a:sym typeface="Arial"/>
              </a:rPr>
              <a:t>td</a:t>
            </a:r>
            <a:r>
              <a:rPr b="0" i="0" lang="pt-BR" sz="1400" u="none" cap="none" strike="noStrike">
                <a:solidFill>
                  <a:srgbClr val="F8F8F2"/>
                </a:solidFill>
                <a:latin typeface="Arial"/>
                <a:ea typeface="Arial"/>
                <a:cs typeface="Arial"/>
                <a:sym typeface="Arial"/>
              </a:rPr>
              <a:t>&gt;</a:t>
            </a:r>
            <a:endParaRPr b="0" i="0" sz="1400" u="none" cap="none" strike="noStrike">
              <a:solidFill>
                <a:srgbClr val="F8F8F2"/>
              </a:solidFill>
              <a:latin typeface="Arial"/>
              <a:ea typeface="Arial"/>
              <a:cs typeface="Arial"/>
              <a:sym typeface="Arial"/>
            </a:endParaRPr>
          </a:p>
          <a:p>
            <a:pPr indent="0" lvl="0" marL="0" marR="0" rtl="0" algn="l">
              <a:lnSpc>
                <a:spcPct val="135000"/>
              </a:lnSpc>
              <a:spcBef>
                <a:spcPts val="0"/>
              </a:spcBef>
              <a:spcAft>
                <a:spcPts val="0"/>
              </a:spcAft>
              <a:buClr>
                <a:srgbClr val="000000"/>
              </a:buClr>
              <a:buSzPts val="1400"/>
              <a:buFont typeface="Arial"/>
              <a:buNone/>
            </a:pPr>
            <a:r>
              <a:rPr b="0" i="0" lang="pt-BR" sz="1400" u="none" cap="none" strike="noStrike">
                <a:solidFill>
                  <a:srgbClr val="F8F8F2"/>
                </a:solidFill>
                <a:latin typeface="Arial"/>
                <a:ea typeface="Arial"/>
                <a:cs typeface="Arial"/>
                <a:sym typeface="Arial"/>
              </a:rPr>
              <a:t>                &lt;</a:t>
            </a:r>
            <a:r>
              <a:rPr b="0" i="0" lang="pt-BR" sz="1400" u="none" cap="none" strike="noStrike">
                <a:solidFill>
                  <a:srgbClr val="FF79C6"/>
                </a:solidFill>
                <a:latin typeface="Arial"/>
                <a:ea typeface="Arial"/>
                <a:cs typeface="Arial"/>
                <a:sym typeface="Arial"/>
              </a:rPr>
              <a:t>td</a:t>
            </a:r>
            <a:r>
              <a:rPr b="0" i="0" lang="pt-BR" sz="1400" u="none" cap="none" strike="noStrike">
                <a:solidFill>
                  <a:srgbClr val="F8F8F2"/>
                </a:solidFill>
                <a:latin typeface="Arial"/>
                <a:ea typeface="Arial"/>
                <a:cs typeface="Arial"/>
                <a:sym typeface="Arial"/>
              </a:rPr>
              <a:t>&gt;&lt;/</a:t>
            </a:r>
            <a:r>
              <a:rPr b="0" i="0" lang="pt-BR" sz="1400" u="none" cap="none" strike="noStrike">
                <a:solidFill>
                  <a:srgbClr val="FF79C6"/>
                </a:solidFill>
                <a:latin typeface="Arial"/>
                <a:ea typeface="Arial"/>
                <a:cs typeface="Arial"/>
                <a:sym typeface="Arial"/>
              </a:rPr>
              <a:t>td</a:t>
            </a:r>
            <a:r>
              <a:rPr b="0" i="0" lang="pt-BR" sz="1400" u="none" cap="none" strike="noStrike">
                <a:solidFill>
                  <a:srgbClr val="F8F8F2"/>
                </a:solidFill>
                <a:latin typeface="Arial"/>
                <a:ea typeface="Arial"/>
                <a:cs typeface="Arial"/>
                <a:sym typeface="Arial"/>
              </a:rPr>
              <a:t>&gt;                                </a:t>
            </a:r>
            <a:endParaRPr b="0" i="0" sz="1400" u="none" cap="none" strike="noStrike">
              <a:solidFill>
                <a:srgbClr val="F8F8F2"/>
              </a:solidFill>
              <a:latin typeface="Arial"/>
              <a:ea typeface="Arial"/>
              <a:cs typeface="Arial"/>
              <a:sym typeface="Arial"/>
            </a:endParaRPr>
          </a:p>
          <a:p>
            <a:pPr indent="0" lvl="0" marL="0" marR="0" rtl="0" algn="l">
              <a:lnSpc>
                <a:spcPct val="135000"/>
              </a:lnSpc>
              <a:spcBef>
                <a:spcPts val="0"/>
              </a:spcBef>
              <a:spcAft>
                <a:spcPts val="0"/>
              </a:spcAft>
              <a:buClr>
                <a:srgbClr val="000000"/>
              </a:buClr>
              <a:buSzPts val="1400"/>
              <a:buFont typeface="Arial"/>
              <a:buNone/>
            </a:pPr>
            <a:r>
              <a:rPr b="0" i="0" lang="pt-BR" sz="1400" u="none" cap="none" strike="noStrike">
                <a:solidFill>
                  <a:srgbClr val="F8F8F2"/>
                </a:solidFill>
                <a:latin typeface="Arial"/>
                <a:ea typeface="Arial"/>
                <a:cs typeface="Arial"/>
                <a:sym typeface="Arial"/>
              </a:rPr>
              <a:t>                &lt;</a:t>
            </a:r>
            <a:r>
              <a:rPr b="0" i="0" lang="pt-BR" sz="1400" u="none" cap="none" strike="noStrike">
                <a:solidFill>
                  <a:srgbClr val="FF79C6"/>
                </a:solidFill>
                <a:latin typeface="Arial"/>
                <a:ea typeface="Arial"/>
                <a:cs typeface="Arial"/>
                <a:sym typeface="Arial"/>
              </a:rPr>
              <a:t>td</a:t>
            </a:r>
            <a:r>
              <a:rPr b="0" i="0" lang="pt-BR" sz="1400" u="none" cap="none" strike="noStrike">
                <a:solidFill>
                  <a:srgbClr val="F8F8F2"/>
                </a:solidFill>
                <a:latin typeface="Arial"/>
                <a:ea typeface="Arial"/>
                <a:cs typeface="Arial"/>
                <a:sym typeface="Arial"/>
              </a:rPr>
              <a:t>&gt;&lt;/</a:t>
            </a:r>
            <a:r>
              <a:rPr b="0" i="0" lang="pt-BR" sz="1400" u="none" cap="none" strike="noStrike">
                <a:solidFill>
                  <a:srgbClr val="FF79C6"/>
                </a:solidFill>
                <a:latin typeface="Arial"/>
                <a:ea typeface="Arial"/>
                <a:cs typeface="Arial"/>
                <a:sym typeface="Arial"/>
              </a:rPr>
              <a:t>td</a:t>
            </a:r>
            <a:r>
              <a:rPr b="0" i="0" lang="pt-BR" sz="1400" u="none" cap="none" strike="noStrike">
                <a:solidFill>
                  <a:srgbClr val="F8F8F2"/>
                </a:solidFill>
                <a:latin typeface="Arial"/>
                <a:ea typeface="Arial"/>
                <a:cs typeface="Arial"/>
                <a:sym typeface="Arial"/>
              </a:rPr>
              <a:t>&gt;                                </a:t>
            </a:r>
            <a:endParaRPr b="0" i="0" sz="1400" u="none" cap="none" strike="noStrike">
              <a:solidFill>
                <a:srgbClr val="F8F8F2"/>
              </a:solidFill>
              <a:latin typeface="Arial"/>
              <a:ea typeface="Arial"/>
              <a:cs typeface="Arial"/>
              <a:sym typeface="Arial"/>
            </a:endParaRPr>
          </a:p>
          <a:p>
            <a:pPr indent="0" lvl="0" marL="0" marR="0" rtl="0" algn="l">
              <a:lnSpc>
                <a:spcPct val="135000"/>
              </a:lnSpc>
              <a:spcBef>
                <a:spcPts val="0"/>
              </a:spcBef>
              <a:spcAft>
                <a:spcPts val="0"/>
              </a:spcAft>
              <a:buClr>
                <a:srgbClr val="000000"/>
              </a:buClr>
              <a:buSzPts val="1400"/>
              <a:buFont typeface="Arial"/>
              <a:buNone/>
            </a:pPr>
            <a:r>
              <a:rPr b="0" i="0" lang="pt-BR" sz="1400" u="none" cap="none" strike="noStrike">
                <a:solidFill>
                  <a:srgbClr val="F8F8F2"/>
                </a:solidFill>
                <a:latin typeface="Arial"/>
                <a:ea typeface="Arial"/>
                <a:cs typeface="Arial"/>
                <a:sym typeface="Arial"/>
              </a:rPr>
              <a:t>                &lt;</a:t>
            </a:r>
            <a:r>
              <a:rPr b="0" i="0" lang="pt-BR" sz="1400" u="none" cap="none" strike="noStrike">
                <a:solidFill>
                  <a:srgbClr val="FF79C6"/>
                </a:solidFill>
                <a:latin typeface="Arial"/>
                <a:ea typeface="Arial"/>
                <a:cs typeface="Arial"/>
                <a:sym typeface="Arial"/>
              </a:rPr>
              <a:t>td</a:t>
            </a:r>
            <a:r>
              <a:rPr b="0" i="0" lang="pt-BR" sz="1400" u="none" cap="none" strike="noStrike">
                <a:solidFill>
                  <a:srgbClr val="F8F8F2"/>
                </a:solidFill>
                <a:latin typeface="Arial"/>
                <a:ea typeface="Arial"/>
                <a:cs typeface="Arial"/>
                <a:sym typeface="Arial"/>
              </a:rPr>
              <a:t>&gt;&lt;/</a:t>
            </a:r>
            <a:r>
              <a:rPr b="0" i="0" lang="pt-BR" sz="1400" u="none" cap="none" strike="noStrike">
                <a:solidFill>
                  <a:srgbClr val="FF79C6"/>
                </a:solidFill>
                <a:latin typeface="Arial"/>
                <a:ea typeface="Arial"/>
                <a:cs typeface="Arial"/>
                <a:sym typeface="Arial"/>
              </a:rPr>
              <a:t>td</a:t>
            </a:r>
            <a:r>
              <a:rPr b="0" i="0" lang="pt-BR" sz="1400" u="none" cap="none" strike="noStrike">
                <a:solidFill>
                  <a:srgbClr val="F8F8F2"/>
                </a:solidFill>
                <a:latin typeface="Arial"/>
                <a:ea typeface="Arial"/>
                <a:cs typeface="Arial"/>
                <a:sym typeface="Arial"/>
              </a:rPr>
              <a:t>&gt;                                </a:t>
            </a:r>
            <a:endParaRPr b="0" i="0" sz="1400" u="none" cap="none" strike="noStrike">
              <a:solidFill>
                <a:srgbClr val="F8F8F2"/>
              </a:solidFill>
              <a:latin typeface="Arial"/>
              <a:ea typeface="Arial"/>
              <a:cs typeface="Arial"/>
              <a:sym typeface="Arial"/>
            </a:endParaRPr>
          </a:p>
          <a:p>
            <a:pPr indent="0" lvl="0" marL="0" marR="0" rtl="0" algn="l">
              <a:lnSpc>
                <a:spcPct val="135000"/>
              </a:lnSpc>
              <a:spcBef>
                <a:spcPts val="0"/>
              </a:spcBef>
              <a:spcAft>
                <a:spcPts val="0"/>
              </a:spcAft>
              <a:buClr>
                <a:srgbClr val="000000"/>
              </a:buClr>
              <a:buSzPts val="1400"/>
              <a:buFont typeface="Arial"/>
              <a:buNone/>
            </a:pPr>
            <a:r>
              <a:rPr b="0" i="0" lang="pt-BR" sz="1400" u="none" cap="none" strike="noStrike">
                <a:solidFill>
                  <a:srgbClr val="F8F8F2"/>
                </a:solidFill>
                <a:latin typeface="Arial"/>
                <a:ea typeface="Arial"/>
                <a:cs typeface="Arial"/>
                <a:sym typeface="Arial"/>
              </a:rPr>
              <a:t>            &lt;/</a:t>
            </a:r>
            <a:r>
              <a:rPr b="0" i="0" lang="pt-BR" sz="1400" u="none" cap="none" strike="noStrike">
                <a:solidFill>
                  <a:srgbClr val="FF79C6"/>
                </a:solidFill>
                <a:latin typeface="Arial"/>
                <a:ea typeface="Arial"/>
                <a:cs typeface="Arial"/>
                <a:sym typeface="Arial"/>
              </a:rPr>
              <a:t>tr</a:t>
            </a:r>
            <a:r>
              <a:rPr b="0" i="0" lang="pt-BR" sz="1400" u="none" cap="none" strike="noStrike">
                <a:solidFill>
                  <a:srgbClr val="F8F8F2"/>
                </a:solidFill>
                <a:latin typeface="Arial"/>
                <a:ea typeface="Arial"/>
                <a:cs typeface="Arial"/>
                <a:sym typeface="Arial"/>
              </a:rPr>
              <a:t>&gt;</a:t>
            </a:r>
            <a:endParaRPr b="0" i="0" sz="1400" u="none" cap="none" strike="noStrike">
              <a:solidFill>
                <a:srgbClr val="000000"/>
              </a:solidFill>
              <a:latin typeface="Arial"/>
              <a:ea typeface="Arial"/>
              <a:cs typeface="Arial"/>
              <a:sym typeface="Arial"/>
            </a:endParaRPr>
          </a:p>
        </p:txBody>
      </p:sp>
      <p:pic>
        <p:nvPicPr>
          <p:cNvPr id="645" name="Google Shape;645;p99"/>
          <p:cNvPicPr preferRelativeResize="0"/>
          <p:nvPr/>
        </p:nvPicPr>
        <p:blipFill rotWithShape="1">
          <a:blip r:embed="rId4">
            <a:alphaModFix/>
          </a:blip>
          <a:srcRect b="0" l="0" r="0" t="0"/>
          <a:stretch/>
        </p:blipFill>
        <p:spPr>
          <a:xfrm>
            <a:off x="4474125" y="2317675"/>
            <a:ext cx="4339275" cy="225120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10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HTML - Tabelas</a:t>
            </a:r>
            <a:endParaRPr/>
          </a:p>
        </p:txBody>
      </p:sp>
      <p:sp>
        <p:nvSpPr>
          <p:cNvPr id="651" name="Google Shape;651;p10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ctr">
              <a:lnSpc>
                <a:spcPct val="115000"/>
              </a:lnSpc>
              <a:spcBef>
                <a:spcPts val="1200"/>
              </a:spcBef>
              <a:spcAft>
                <a:spcPts val="1200"/>
              </a:spcAft>
              <a:buSzPts val="1800"/>
              <a:buNone/>
            </a:pPr>
            <a:r>
              <a:rPr lang="pt-BR" u="sng">
                <a:solidFill>
                  <a:schemeClr val="hlink"/>
                </a:solidFill>
                <a:hlinkClick r:id="rId3"/>
              </a:rPr>
              <a:t>https://www.w3schools.com/html/html_tables.asp</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10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Exercício Sugerido</a:t>
            </a:r>
            <a:endParaRPr/>
          </a:p>
        </p:txBody>
      </p:sp>
      <p:sp>
        <p:nvSpPr>
          <p:cNvPr id="657" name="Google Shape;657;p10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pt-BR" u="sng">
                <a:solidFill>
                  <a:schemeClr val="hlink"/>
                </a:solidFill>
                <a:hlinkClick r:id="rId3"/>
              </a:rPr>
              <a:t>https://www.w3schools.com/html/exercise.asp</a:t>
            </a:r>
            <a:endParaRPr/>
          </a:p>
          <a:p>
            <a:pPr indent="-330200" lvl="0" marL="457200" rtl="0" algn="l">
              <a:lnSpc>
                <a:spcPct val="115000"/>
              </a:lnSpc>
              <a:spcBef>
                <a:spcPts val="1200"/>
              </a:spcBef>
              <a:spcAft>
                <a:spcPts val="0"/>
              </a:spcAft>
              <a:buSzPts val="1600"/>
              <a:buChar char="●"/>
            </a:pPr>
            <a:r>
              <a:rPr lang="pt-BR" sz="1600"/>
              <a:t>HTML Tables</a:t>
            </a:r>
            <a:endParaRPr sz="1600"/>
          </a:p>
          <a:p>
            <a:pPr indent="0" lvl="0" marL="457200" rtl="0" algn="l">
              <a:lnSpc>
                <a:spcPct val="115000"/>
              </a:lnSpc>
              <a:spcBef>
                <a:spcPts val="1200"/>
              </a:spcBef>
              <a:spcAft>
                <a:spcPts val="0"/>
              </a:spcAft>
              <a:buSzPts val="1800"/>
              <a:buNone/>
            </a:pPr>
            <a:r>
              <a:t/>
            </a:r>
            <a:endParaRPr sz="1600"/>
          </a:p>
          <a:p>
            <a:pPr indent="0" lvl="0" marL="0" rtl="0" algn="l">
              <a:lnSpc>
                <a:spcPct val="115000"/>
              </a:lnSpc>
              <a:spcBef>
                <a:spcPts val="1200"/>
              </a:spcBef>
              <a:spcAft>
                <a:spcPts val="0"/>
              </a:spcAft>
              <a:buSzPts val="1800"/>
              <a:buNone/>
            </a:pPr>
            <a:r>
              <a:rPr lang="pt-BR" sz="1600"/>
              <a:t>Desafio sugerido</a:t>
            </a:r>
            <a:endParaRPr sz="1600"/>
          </a:p>
          <a:p>
            <a:pPr indent="0" lvl="0" marL="0" rtl="0" algn="l">
              <a:lnSpc>
                <a:spcPct val="115000"/>
              </a:lnSpc>
              <a:spcBef>
                <a:spcPts val="1200"/>
              </a:spcBef>
              <a:spcAft>
                <a:spcPts val="0"/>
              </a:spcAft>
              <a:buSzPts val="1800"/>
              <a:buNone/>
            </a:pPr>
            <a:r>
              <a:rPr lang="pt-BR" sz="1600"/>
              <a:t>Desenvolver uma tabela de pedidos da loja SerraTec. (Modelo no próximo slide)</a:t>
            </a:r>
            <a:endParaRPr sz="1600"/>
          </a:p>
          <a:p>
            <a:pPr indent="0" lvl="0" marL="0" rtl="0" algn="l">
              <a:lnSpc>
                <a:spcPct val="115000"/>
              </a:lnSpc>
              <a:spcBef>
                <a:spcPts val="1200"/>
              </a:spcBef>
              <a:spcAft>
                <a:spcPts val="0"/>
              </a:spcAft>
              <a:buSzPts val="1800"/>
              <a:buNone/>
            </a:pPr>
            <a:r>
              <a:rPr lang="pt-BR" sz="1600"/>
              <a:t>Link das imagens utilizadas</a:t>
            </a:r>
            <a:endParaRPr sz="1600"/>
          </a:p>
          <a:p>
            <a:pPr indent="0" lvl="0" marL="0" rtl="0" algn="l">
              <a:lnSpc>
                <a:spcPct val="115000"/>
              </a:lnSpc>
              <a:spcBef>
                <a:spcPts val="1200"/>
              </a:spcBef>
              <a:spcAft>
                <a:spcPts val="0"/>
              </a:spcAft>
              <a:buSzPts val="1800"/>
              <a:buNone/>
            </a:pPr>
            <a:r>
              <a:rPr lang="pt-BR" sz="1600" u="sng">
                <a:solidFill>
                  <a:schemeClr val="hlink"/>
                </a:solidFill>
                <a:hlinkClick r:id="rId4"/>
              </a:rPr>
              <a:t>Ícone computador</a:t>
            </a:r>
            <a:endParaRPr sz="1600"/>
          </a:p>
          <a:p>
            <a:pPr indent="0" lvl="0" marL="0" rtl="0" algn="l">
              <a:lnSpc>
                <a:spcPct val="115000"/>
              </a:lnSpc>
              <a:spcBef>
                <a:spcPts val="1200"/>
              </a:spcBef>
              <a:spcAft>
                <a:spcPts val="1200"/>
              </a:spcAft>
              <a:buSzPts val="1800"/>
              <a:buNone/>
            </a:pPr>
            <a:r>
              <a:rPr lang="pt-BR" sz="1600" u="sng">
                <a:solidFill>
                  <a:schemeClr val="hlink"/>
                </a:solidFill>
                <a:hlinkClick r:id="rId5"/>
              </a:rPr>
              <a:t>Logo SerraTec</a:t>
            </a:r>
            <a:endParaRPr>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Estrutura de uma aplicação WEB</a:t>
            </a:r>
            <a:endParaRPr/>
          </a:p>
        </p:txBody>
      </p:sp>
      <p:sp>
        <p:nvSpPr>
          <p:cNvPr id="132" name="Google Shape;132;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b="1" lang="pt-BR"/>
              <a:t>Linguagens de marcação</a:t>
            </a:r>
            <a:r>
              <a:rPr lang="pt-BR"/>
              <a:t> </a:t>
            </a:r>
            <a:r>
              <a:rPr lang="pt-BR">
                <a:solidFill>
                  <a:srgbClr val="212529"/>
                </a:solidFill>
                <a:highlight>
                  <a:srgbClr val="FFFFFF"/>
                </a:highlight>
              </a:rPr>
              <a:t>é usada para controlar a apresentação dos dados, como representar esses nomes de usuário como uma lista de marcadores ou como uma tabela.</a:t>
            </a:r>
            <a:endParaRPr/>
          </a:p>
        </p:txBody>
      </p:sp>
      <p:pic>
        <p:nvPicPr>
          <p:cNvPr id="133" name="Google Shape;133;p21"/>
          <p:cNvPicPr preferRelativeResize="0"/>
          <p:nvPr/>
        </p:nvPicPr>
        <p:blipFill rotWithShape="1">
          <a:blip r:embed="rId3">
            <a:alphaModFix/>
          </a:blip>
          <a:srcRect b="0" l="0" r="0" t="0"/>
          <a:stretch/>
        </p:blipFill>
        <p:spPr>
          <a:xfrm>
            <a:off x="2198575" y="2571750"/>
            <a:ext cx="1693148" cy="1693148"/>
          </a:xfrm>
          <a:prstGeom prst="rect">
            <a:avLst/>
          </a:prstGeom>
          <a:noFill/>
          <a:ln>
            <a:noFill/>
          </a:ln>
        </p:spPr>
      </p:pic>
      <p:pic>
        <p:nvPicPr>
          <p:cNvPr id="134" name="Google Shape;134;p21"/>
          <p:cNvPicPr preferRelativeResize="0"/>
          <p:nvPr/>
        </p:nvPicPr>
        <p:blipFill rotWithShape="1">
          <a:blip r:embed="rId4">
            <a:alphaModFix/>
          </a:blip>
          <a:srcRect b="0" l="0" r="0" t="0"/>
          <a:stretch/>
        </p:blipFill>
        <p:spPr>
          <a:xfrm>
            <a:off x="5202699" y="2498588"/>
            <a:ext cx="1304150" cy="1839473"/>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10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t/>
            </a:r>
            <a:endParaRPr>
              <a:solidFill>
                <a:srgbClr val="FF0000"/>
              </a:solidFill>
            </a:endParaRPr>
          </a:p>
        </p:txBody>
      </p:sp>
      <p:pic>
        <p:nvPicPr>
          <p:cNvPr id="663" name="Google Shape;663;p102"/>
          <p:cNvPicPr preferRelativeResize="0"/>
          <p:nvPr/>
        </p:nvPicPr>
        <p:blipFill rotWithShape="1">
          <a:blip r:embed="rId3">
            <a:alphaModFix/>
          </a:blip>
          <a:srcRect b="0" l="0" r="0" t="0"/>
          <a:stretch/>
        </p:blipFill>
        <p:spPr>
          <a:xfrm>
            <a:off x="516143" y="0"/>
            <a:ext cx="8111713" cy="5143499"/>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10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u="sng">
                <a:solidFill>
                  <a:schemeClr val="hlink"/>
                </a:solidFill>
                <a:hlinkClick r:id="rId3"/>
              </a:rPr>
              <a:t>HTML - Listas</a:t>
            </a:r>
            <a:endParaRPr/>
          </a:p>
        </p:txBody>
      </p:sp>
      <p:sp>
        <p:nvSpPr>
          <p:cNvPr id="669" name="Google Shape;669;p10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pt-BR"/>
              <a:t>No HTML podemos criar listas para agrupar itens relacionados</a:t>
            </a:r>
            <a:endParaRPr/>
          </a:p>
          <a:p>
            <a:pPr indent="-342900" lvl="0" marL="457200" rtl="0" algn="l">
              <a:lnSpc>
                <a:spcPct val="115000"/>
              </a:lnSpc>
              <a:spcBef>
                <a:spcPts val="0"/>
              </a:spcBef>
              <a:spcAft>
                <a:spcPts val="0"/>
              </a:spcAft>
              <a:buSzPts val="1800"/>
              <a:buChar char="●"/>
            </a:pPr>
            <a:r>
              <a:rPr lang="pt-BR"/>
              <a:t>Podemos criar listas ordenadas, listas não ordenadas e listas de descrição</a:t>
            </a:r>
            <a:endParaRPr/>
          </a:p>
          <a:p>
            <a:pPr indent="0" lvl="0" marL="0" rtl="0" algn="l">
              <a:lnSpc>
                <a:spcPct val="115000"/>
              </a:lnSpc>
              <a:spcBef>
                <a:spcPts val="1200"/>
              </a:spcBef>
              <a:spcAft>
                <a:spcPts val="0"/>
              </a:spcAft>
              <a:buSzPts val="1800"/>
              <a:buNone/>
            </a:pPr>
            <a:r>
              <a:t/>
            </a:r>
            <a:endParaRPr sz="1150">
              <a:solidFill>
                <a:schemeClr val="dk1"/>
              </a:solidFill>
              <a:highlight>
                <a:srgbClr val="FFFFFF"/>
              </a:highlight>
              <a:latin typeface="Verdana"/>
              <a:ea typeface="Verdana"/>
              <a:cs typeface="Verdana"/>
              <a:sym typeface="Verdana"/>
            </a:endParaRPr>
          </a:p>
          <a:p>
            <a:pPr indent="0" lvl="0" marL="457200" rtl="0" algn="l">
              <a:lnSpc>
                <a:spcPct val="115000"/>
              </a:lnSpc>
              <a:spcBef>
                <a:spcPts val="1100"/>
              </a:spcBef>
              <a:spcAft>
                <a:spcPts val="0"/>
              </a:spcAft>
              <a:buSzPts val="1800"/>
              <a:buNone/>
            </a:pPr>
            <a:r>
              <a:t/>
            </a:r>
            <a:endParaRPr>
              <a:solidFill>
                <a:srgbClr val="000000"/>
              </a:solidFill>
              <a:highlight>
                <a:srgbClr val="FFFFFF"/>
              </a:highlight>
            </a:endParaRPr>
          </a:p>
          <a:p>
            <a:pPr indent="0" lvl="0" marL="0" rtl="0" algn="l">
              <a:lnSpc>
                <a:spcPct val="100000"/>
              </a:lnSpc>
              <a:spcBef>
                <a:spcPts val="1100"/>
              </a:spcBef>
              <a:spcAft>
                <a:spcPts val="0"/>
              </a:spcAft>
              <a:buSzPts val="1800"/>
              <a:buNone/>
            </a:pPr>
            <a:r>
              <a:t/>
            </a:r>
            <a:endParaRPr>
              <a:solidFill>
                <a:srgbClr val="000000"/>
              </a:solidFill>
            </a:endParaRPr>
          </a:p>
          <a:p>
            <a:pPr indent="0" lvl="0" marL="914400" rtl="0" algn="l">
              <a:lnSpc>
                <a:spcPct val="115000"/>
              </a:lnSpc>
              <a:spcBef>
                <a:spcPts val="1100"/>
              </a:spcBef>
              <a:spcAft>
                <a:spcPts val="0"/>
              </a:spcAft>
              <a:buSzPts val="1800"/>
              <a:buNone/>
            </a:pPr>
            <a:r>
              <a:t/>
            </a:r>
            <a:endParaRPr sz="1600">
              <a:solidFill>
                <a:schemeClr val="dk1"/>
              </a:solidFill>
              <a:highlight>
                <a:srgbClr val="FFFFFF"/>
              </a:highlight>
            </a:endParaRPr>
          </a:p>
          <a:p>
            <a:pPr indent="0" lvl="0" marL="457200" rtl="0" algn="l">
              <a:lnSpc>
                <a:spcPct val="115000"/>
              </a:lnSpc>
              <a:spcBef>
                <a:spcPts val="1100"/>
              </a:spcBef>
              <a:spcAft>
                <a:spcPts val="0"/>
              </a:spcAft>
              <a:buSzPts val="1800"/>
              <a:buNone/>
            </a:pPr>
            <a:r>
              <a:t/>
            </a:r>
            <a:endParaRPr sz="1150">
              <a:solidFill>
                <a:schemeClr val="dk1"/>
              </a:solidFill>
              <a:highlight>
                <a:srgbClr val="FFFFFF"/>
              </a:highlight>
              <a:latin typeface="Verdana"/>
              <a:ea typeface="Verdana"/>
              <a:cs typeface="Verdana"/>
              <a:sym typeface="Verdana"/>
            </a:endParaRPr>
          </a:p>
          <a:p>
            <a:pPr indent="0" lvl="0" marL="0" rtl="0" algn="l">
              <a:lnSpc>
                <a:spcPct val="115000"/>
              </a:lnSpc>
              <a:spcBef>
                <a:spcPts val="1100"/>
              </a:spcBef>
              <a:spcAft>
                <a:spcPts val="1200"/>
              </a:spcAft>
              <a:buSzPts val="1800"/>
              <a:buNone/>
            </a:pPr>
            <a:r>
              <a:t/>
            </a:r>
            <a:endParaRPr/>
          </a:p>
        </p:txBody>
      </p:sp>
      <p:sp>
        <p:nvSpPr>
          <p:cNvPr id="670" name="Google Shape;670;p103"/>
          <p:cNvSpPr txBox="1"/>
          <p:nvPr/>
        </p:nvSpPr>
        <p:spPr>
          <a:xfrm>
            <a:off x="3631400" y="2230925"/>
            <a:ext cx="2268000" cy="1877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15000"/>
              </a:lnSpc>
              <a:spcBef>
                <a:spcPts val="1100"/>
              </a:spcBef>
              <a:spcAft>
                <a:spcPts val="0"/>
              </a:spcAft>
              <a:buClr>
                <a:schemeClr val="dk1"/>
              </a:buClr>
              <a:buSzPts val="1800"/>
              <a:buFont typeface="Arial"/>
              <a:buNone/>
            </a:pPr>
            <a:r>
              <a:rPr b="0" i="0" lang="pt-BR" sz="1800" u="none" cap="none" strike="noStrike">
                <a:solidFill>
                  <a:schemeClr val="dk1"/>
                </a:solidFill>
                <a:highlight>
                  <a:schemeClr val="lt1"/>
                </a:highlight>
                <a:latin typeface="Arial"/>
                <a:ea typeface="Arial"/>
                <a:cs typeface="Arial"/>
                <a:sym typeface="Arial"/>
              </a:rPr>
              <a:t>Uma lista ordenada:</a:t>
            </a:r>
            <a:endParaRPr b="0" i="0" sz="1800" u="none" cap="none" strike="noStrike">
              <a:solidFill>
                <a:schemeClr val="dk1"/>
              </a:solidFill>
              <a:highlight>
                <a:schemeClr val="lt1"/>
              </a:highlight>
              <a:latin typeface="Arial"/>
              <a:ea typeface="Arial"/>
              <a:cs typeface="Arial"/>
              <a:sym typeface="Arial"/>
            </a:endParaRPr>
          </a:p>
          <a:p>
            <a:pPr indent="-342900" lvl="0" marL="457200" marR="0" rtl="0" algn="l">
              <a:lnSpc>
                <a:spcPct val="115000"/>
              </a:lnSpc>
              <a:spcBef>
                <a:spcPts val="1100"/>
              </a:spcBef>
              <a:spcAft>
                <a:spcPts val="0"/>
              </a:spcAft>
              <a:buClr>
                <a:schemeClr val="dk1"/>
              </a:buClr>
              <a:buSzPts val="1800"/>
              <a:buFont typeface="Arial"/>
              <a:buAutoNum type="arabicPeriod"/>
            </a:pPr>
            <a:r>
              <a:rPr b="0" i="0" lang="pt-BR" sz="1800" u="none" cap="none" strike="noStrike">
                <a:solidFill>
                  <a:schemeClr val="dk1"/>
                </a:solidFill>
                <a:highlight>
                  <a:schemeClr val="lt1"/>
                </a:highlight>
                <a:latin typeface="Arial"/>
                <a:ea typeface="Arial"/>
                <a:cs typeface="Arial"/>
                <a:sym typeface="Arial"/>
              </a:rPr>
              <a:t>Primeiro item</a:t>
            </a:r>
            <a:endParaRPr b="0" i="0" sz="1800" u="none" cap="none" strike="noStrike">
              <a:solidFill>
                <a:schemeClr val="dk1"/>
              </a:solidFill>
              <a:highlight>
                <a:schemeClr val="lt1"/>
              </a:highlight>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AutoNum type="arabicPeriod"/>
            </a:pPr>
            <a:r>
              <a:rPr b="0" i="0" lang="pt-BR" sz="1800" u="none" cap="none" strike="noStrike">
                <a:solidFill>
                  <a:schemeClr val="dk1"/>
                </a:solidFill>
                <a:highlight>
                  <a:schemeClr val="lt1"/>
                </a:highlight>
                <a:latin typeface="Arial"/>
                <a:ea typeface="Arial"/>
                <a:cs typeface="Arial"/>
                <a:sym typeface="Arial"/>
              </a:rPr>
              <a:t>Segundo item</a:t>
            </a:r>
            <a:endParaRPr b="0" i="0" sz="1800" u="none" cap="none" strike="noStrike">
              <a:solidFill>
                <a:schemeClr val="dk1"/>
              </a:solidFill>
              <a:highlight>
                <a:schemeClr val="lt1"/>
              </a:highlight>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AutoNum type="arabicPeriod"/>
            </a:pPr>
            <a:r>
              <a:rPr b="0" i="0" lang="pt-BR" sz="1800" u="none" cap="none" strike="noStrike">
                <a:solidFill>
                  <a:schemeClr val="dk1"/>
                </a:solidFill>
                <a:highlight>
                  <a:schemeClr val="lt1"/>
                </a:highlight>
                <a:latin typeface="Arial"/>
                <a:ea typeface="Arial"/>
                <a:cs typeface="Arial"/>
                <a:sym typeface="Arial"/>
              </a:rPr>
              <a:t>Terceiro item</a:t>
            </a:r>
            <a:endParaRPr b="0" i="0" sz="1800" u="none" cap="none" strike="noStrike">
              <a:solidFill>
                <a:schemeClr val="dk1"/>
              </a:solidFill>
              <a:highlight>
                <a:schemeClr val="lt1"/>
              </a:highlight>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AutoNum type="arabicPeriod"/>
            </a:pPr>
            <a:r>
              <a:rPr b="0" i="0" lang="pt-BR" sz="1800" u="none" cap="none" strike="noStrike">
                <a:solidFill>
                  <a:schemeClr val="dk1"/>
                </a:solidFill>
                <a:highlight>
                  <a:schemeClr val="lt1"/>
                </a:highlight>
                <a:latin typeface="Arial"/>
                <a:ea typeface="Arial"/>
                <a:cs typeface="Arial"/>
                <a:sym typeface="Arial"/>
              </a:rPr>
              <a:t>Quarto item</a:t>
            </a:r>
            <a:endParaRPr b="0" i="0" sz="1600" u="none" cap="none" strike="noStrike">
              <a:solidFill>
                <a:srgbClr val="000000"/>
              </a:solidFill>
              <a:latin typeface="Arial"/>
              <a:ea typeface="Arial"/>
              <a:cs typeface="Arial"/>
              <a:sym typeface="Arial"/>
            </a:endParaRPr>
          </a:p>
        </p:txBody>
      </p:sp>
      <p:sp>
        <p:nvSpPr>
          <p:cNvPr id="671" name="Google Shape;671;p103"/>
          <p:cNvSpPr txBox="1"/>
          <p:nvPr/>
        </p:nvSpPr>
        <p:spPr>
          <a:xfrm>
            <a:off x="520525" y="2230925"/>
            <a:ext cx="2838300" cy="1877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15000"/>
              </a:lnSpc>
              <a:spcBef>
                <a:spcPts val="1100"/>
              </a:spcBef>
              <a:spcAft>
                <a:spcPts val="0"/>
              </a:spcAft>
              <a:buClr>
                <a:schemeClr val="dk1"/>
              </a:buClr>
              <a:buSzPts val="1100"/>
              <a:buFont typeface="Arial"/>
              <a:buNone/>
            </a:pPr>
            <a:r>
              <a:rPr b="0" i="0" lang="pt-BR" sz="1800" u="none" cap="none" strike="noStrike">
                <a:solidFill>
                  <a:schemeClr val="dk1"/>
                </a:solidFill>
                <a:highlight>
                  <a:schemeClr val="lt1"/>
                </a:highlight>
                <a:latin typeface="Arial"/>
                <a:ea typeface="Arial"/>
                <a:cs typeface="Arial"/>
                <a:sym typeface="Arial"/>
              </a:rPr>
              <a:t>Uma Lista não ordenada:</a:t>
            </a:r>
            <a:endParaRPr b="0" i="0" sz="1800" u="none" cap="none" strike="noStrike">
              <a:solidFill>
                <a:schemeClr val="dk1"/>
              </a:solidFill>
              <a:highlight>
                <a:schemeClr val="lt1"/>
              </a:highlight>
              <a:latin typeface="Arial"/>
              <a:ea typeface="Arial"/>
              <a:cs typeface="Arial"/>
              <a:sym typeface="Arial"/>
            </a:endParaRPr>
          </a:p>
          <a:p>
            <a:pPr indent="-342900" lvl="0" marL="457200" marR="0" rtl="0" algn="l">
              <a:lnSpc>
                <a:spcPct val="115000"/>
              </a:lnSpc>
              <a:spcBef>
                <a:spcPts val="1100"/>
              </a:spcBef>
              <a:spcAft>
                <a:spcPts val="0"/>
              </a:spcAft>
              <a:buClr>
                <a:schemeClr val="dk1"/>
              </a:buClr>
              <a:buSzPts val="1800"/>
              <a:buFont typeface="Arial"/>
              <a:buChar char="●"/>
            </a:pPr>
            <a:r>
              <a:rPr b="0" i="0" lang="pt-BR" sz="1800" u="none" cap="none" strike="noStrike">
                <a:solidFill>
                  <a:schemeClr val="dk1"/>
                </a:solidFill>
                <a:highlight>
                  <a:schemeClr val="lt1"/>
                </a:highlight>
                <a:latin typeface="Arial"/>
                <a:ea typeface="Arial"/>
                <a:cs typeface="Arial"/>
                <a:sym typeface="Arial"/>
              </a:rPr>
              <a:t>Item</a:t>
            </a:r>
            <a:endParaRPr b="0" i="0" sz="1800" u="none" cap="none" strike="noStrike">
              <a:solidFill>
                <a:schemeClr val="dk1"/>
              </a:solidFill>
              <a:highlight>
                <a:schemeClr val="lt1"/>
              </a:highlight>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pt-BR" sz="1800" u="none" cap="none" strike="noStrike">
                <a:solidFill>
                  <a:schemeClr val="dk1"/>
                </a:solidFill>
                <a:highlight>
                  <a:schemeClr val="lt1"/>
                </a:highlight>
                <a:latin typeface="Arial"/>
                <a:ea typeface="Arial"/>
                <a:cs typeface="Arial"/>
                <a:sym typeface="Arial"/>
              </a:rPr>
              <a:t>Item</a:t>
            </a:r>
            <a:endParaRPr b="0" i="0" sz="1800" u="none" cap="none" strike="noStrike">
              <a:solidFill>
                <a:schemeClr val="dk1"/>
              </a:solidFill>
              <a:highlight>
                <a:schemeClr val="lt1"/>
              </a:highlight>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pt-BR" sz="1800" u="none" cap="none" strike="noStrike">
                <a:solidFill>
                  <a:schemeClr val="dk1"/>
                </a:solidFill>
                <a:highlight>
                  <a:schemeClr val="lt1"/>
                </a:highlight>
                <a:latin typeface="Arial"/>
                <a:ea typeface="Arial"/>
                <a:cs typeface="Arial"/>
                <a:sym typeface="Arial"/>
              </a:rPr>
              <a:t>Item</a:t>
            </a:r>
            <a:endParaRPr b="0" i="0" sz="1800" u="none" cap="none" strike="noStrike">
              <a:solidFill>
                <a:schemeClr val="dk1"/>
              </a:solidFill>
              <a:highlight>
                <a:schemeClr val="lt1"/>
              </a:highlight>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pt-BR" sz="1800" u="none" cap="none" strike="noStrike">
                <a:solidFill>
                  <a:schemeClr val="dk1"/>
                </a:solidFill>
                <a:highlight>
                  <a:schemeClr val="lt1"/>
                </a:highlight>
                <a:latin typeface="Arial"/>
                <a:ea typeface="Arial"/>
                <a:cs typeface="Arial"/>
                <a:sym typeface="Arial"/>
              </a:rPr>
              <a:t>Item</a:t>
            </a:r>
            <a:endParaRPr b="0" i="0" sz="1400" u="none" cap="none" strike="noStrike">
              <a:solidFill>
                <a:srgbClr val="000000"/>
              </a:solidFill>
              <a:latin typeface="Arial"/>
              <a:ea typeface="Arial"/>
              <a:cs typeface="Arial"/>
              <a:sym typeface="Arial"/>
            </a:endParaRPr>
          </a:p>
        </p:txBody>
      </p:sp>
      <p:sp>
        <p:nvSpPr>
          <p:cNvPr id="672" name="Google Shape;672;p103"/>
          <p:cNvSpPr txBox="1"/>
          <p:nvPr/>
        </p:nvSpPr>
        <p:spPr>
          <a:xfrm>
            <a:off x="6171975" y="2230925"/>
            <a:ext cx="2516100" cy="2196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15000"/>
              </a:lnSpc>
              <a:spcBef>
                <a:spcPts val="1100"/>
              </a:spcBef>
              <a:spcAft>
                <a:spcPts val="0"/>
              </a:spcAft>
              <a:buClr>
                <a:schemeClr val="dk1"/>
              </a:buClr>
              <a:buSzPts val="1800"/>
              <a:buFont typeface="Arial"/>
              <a:buNone/>
            </a:pPr>
            <a:r>
              <a:rPr b="0" i="0" lang="pt-BR" sz="1800" u="none" cap="none" strike="noStrike">
                <a:solidFill>
                  <a:schemeClr val="dk1"/>
                </a:solidFill>
                <a:highlight>
                  <a:schemeClr val="lt1"/>
                </a:highlight>
                <a:latin typeface="Arial"/>
                <a:ea typeface="Arial"/>
                <a:cs typeface="Arial"/>
                <a:sym typeface="Arial"/>
              </a:rPr>
              <a:t>Uma lista descritiva:</a:t>
            </a:r>
            <a:endParaRPr b="0" i="0" sz="1800" u="none" cap="none" strike="noStrike">
              <a:solidFill>
                <a:schemeClr val="dk1"/>
              </a:solidFill>
              <a:highlight>
                <a:schemeClr val="lt1"/>
              </a:highlight>
              <a:latin typeface="Arial"/>
              <a:ea typeface="Arial"/>
              <a:cs typeface="Arial"/>
              <a:sym typeface="Arial"/>
            </a:endParaRPr>
          </a:p>
          <a:p>
            <a:pPr indent="0" lvl="0" marL="0" marR="0" rtl="0" algn="l">
              <a:lnSpc>
                <a:spcPct val="115000"/>
              </a:lnSpc>
              <a:spcBef>
                <a:spcPts val="1100"/>
              </a:spcBef>
              <a:spcAft>
                <a:spcPts val="0"/>
              </a:spcAft>
              <a:buClr>
                <a:schemeClr val="dk1"/>
              </a:buClr>
              <a:buSzPts val="1100"/>
              <a:buFont typeface="Arial"/>
              <a:buNone/>
            </a:pPr>
            <a:r>
              <a:rPr b="0" i="0" lang="pt-BR" sz="1800" u="none" cap="none" strike="noStrike">
                <a:solidFill>
                  <a:schemeClr val="dk1"/>
                </a:solidFill>
                <a:latin typeface="Arial"/>
                <a:ea typeface="Arial"/>
                <a:cs typeface="Arial"/>
                <a:sym typeface="Arial"/>
              </a:rPr>
              <a:t>Pao</a:t>
            </a:r>
            <a:endParaRPr b="0" i="0" sz="1800" u="none" cap="none" strike="noStrike">
              <a:solidFill>
                <a:schemeClr val="dk1"/>
              </a:solidFill>
              <a:latin typeface="Arial"/>
              <a:ea typeface="Arial"/>
              <a:cs typeface="Arial"/>
              <a:sym typeface="Arial"/>
            </a:endParaRPr>
          </a:p>
          <a:p>
            <a:pPr indent="457200" lvl="0" marL="0" marR="0" rtl="0" algn="l">
              <a:lnSpc>
                <a:spcPct val="115000"/>
              </a:lnSpc>
              <a:spcBef>
                <a:spcPts val="0"/>
              </a:spcBef>
              <a:spcAft>
                <a:spcPts val="0"/>
              </a:spcAft>
              <a:buClr>
                <a:schemeClr val="dk1"/>
              </a:buClr>
              <a:buSzPts val="1800"/>
              <a:buFont typeface="Arial"/>
              <a:buNone/>
            </a:pPr>
            <a:r>
              <a:rPr b="0" i="0" lang="pt-BR" sz="1800" u="none" cap="none" strike="noStrike">
                <a:solidFill>
                  <a:schemeClr val="dk1"/>
                </a:solidFill>
                <a:latin typeface="Arial"/>
                <a:ea typeface="Arial"/>
                <a:cs typeface="Arial"/>
                <a:sym typeface="Arial"/>
              </a:rPr>
              <a:t>- Pao francês</a:t>
            </a:r>
            <a:endParaRPr b="0" i="0" sz="1800" u="none" cap="none" strike="noStrike">
              <a:solidFill>
                <a:schemeClr val="dk1"/>
              </a:solidFill>
              <a:latin typeface="Arial"/>
              <a:ea typeface="Arial"/>
              <a:cs typeface="Arial"/>
              <a:sym typeface="Arial"/>
            </a:endParaRPr>
          </a:p>
          <a:p>
            <a:pPr indent="457200" lvl="0" marL="0" marR="0" rtl="0" algn="l">
              <a:lnSpc>
                <a:spcPct val="115000"/>
              </a:lnSpc>
              <a:spcBef>
                <a:spcPts val="0"/>
              </a:spcBef>
              <a:spcAft>
                <a:spcPts val="0"/>
              </a:spcAft>
              <a:buClr>
                <a:schemeClr val="dk1"/>
              </a:buClr>
              <a:buSzPts val="1100"/>
              <a:buFont typeface="Arial"/>
              <a:buNone/>
            </a:pPr>
            <a:r>
              <a:rPr b="0" i="0" lang="pt-BR" sz="1800" u="none" cap="none" strike="noStrike">
                <a:solidFill>
                  <a:schemeClr val="dk1"/>
                </a:solidFill>
                <a:latin typeface="Arial"/>
                <a:ea typeface="Arial"/>
                <a:cs typeface="Arial"/>
                <a:sym typeface="Arial"/>
              </a:rPr>
              <a:t>- Pão integral</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pt-BR" sz="1800" u="none" cap="none" strike="noStrike">
                <a:solidFill>
                  <a:schemeClr val="dk1"/>
                </a:solidFill>
                <a:latin typeface="Arial"/>
                <a:ea typeface="Arial"/>
                <a:cs typeface="Arial"/>
                <a:sym typeface="Arial"/>
              </a:rPr>
              <a:t>Suco</a:t>
            </a:r>
            <a:endParaRPr b="0" i="0" sz="1800" u="none" cap="none" strike="noStrike">
              <a:solidFill>
                <a:schemeClr val="dk1"/>
              </a:solidFill>
              <a:latin typeface="Arial"/>
              <a:ea typeface="Arial"/>
              <a:cs typeface="Arial"/>
              <a:sym typeface="Arial"/>
            </a:endParaRPr>
          </a:p>
          <a:p>
            <a:pPr indent="457200" lvl="0" marL="0" marR="0" rtl="0" algn="l">
              <a:lnSpc>
                <a:spcPct val="115000"/>
              </a:lnSpc>
              <a:spcBef>
                <a:spcPts val="0"/>
              </a:spcBef>
              <a:spcAft>
                <a:spcPts val="0"/>
              </a:spcAft>
              <a:buClr>
                <a:srgbClr val="000000"/>
              </a:buClr>
              <a:buSzPts val="1800"/>
              <a:buFont typeface="Arial"/>
              <a:buNone/>
            </a:pPr>
            <a:r>
              <a:rPr b="0" i="0" lang="pt-BR" sz="1800" u="none" cap="none" strike="noStrike">
                <a:solidFill>
                  <a:schemeClr val="dk1"/>
                </a:solidFill>
                <a:latin typeface="Arial"/>
                <a:ea typeface="Arial"/>
                <a:cs typeface="Arial"/>
                <a:sym typeface="Arial"/>
              </a:rPr>
              <a:t>- Suco de laranja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10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u="sng">
                <a:solidFill>
                  <a:schemeClr val="hlink"/>
                </a:solidFill>
                <a:hlinkClick r:id="rId3"/>
              </a:rPr>
              <a:t>HTML - Lista não ordenada</a:t>
            </a:r>
            <a:endParaRPr>
              <a:solidFill>
                <a:schemeClr val="dk2"/>
              </a:solidFill>
            </a:endParaRPr>
          </a:p>
        </p:txBody>
      </p:sp>
      <p:sp>
        <p:nvSpPr>
          <p:cNvPr id="678" name="Google Shape;678;p10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pt-BR">
                <a:solidFill>
                  <a:srgbClr val="252525"/>
                </a:solidFill>
              </a:rPr>
              <a:t>Uma lista não ordenada começa com a tag </a:t>
            </a:r>
            <a:r>
              <a:rPr lang="pt-BR">
                <a:solidFill>
                  <a:srgbClr val="DC143C"/>
                </a:solidFill>
                <a:highlight>
                  <a:srgbClr val="F1F1F1"/>
                </a:highlight>
              </a:rPr>
              <a:t>&lt;ul&gt;</a:t>
            </a:r>
            <a:r>
              <a:rPr lang="pt-BR">
                <a:solidFill>
                  <a:srgbClr val="252525"/>
                </a:solidFill>
              </a:rPr>
              <a:t>. Cada item da lista começa com a tag </a:t>
            </a:r>
            <a:r>
              <a:rPr lang="pt-BR">
                <a:solidFill>
                  <a:srgbClr val="DC143C"/>
                </a:solidFill>
                <a:highlight>
                  <a:srgbClr val="F1F1F1"/>
                </a:highlight>
              </a:rPr>
              <a:t>&lt;li&gt;</a:t>
            </a:r>
            <a:r>
              <a:rPr lang="pt-BR">
                <a:solidFill>
                  <a:srgbClr val="252525"/>
                </a:solidFill>
              </a:rPr>
              <a:t>.</a:t>
            </a:r>
            <a:endParaRPr>
              <a:solidFill>
                <a:srgbClr val="252525"/>
              </a:solidFill>
            </a:endParaRPr>
          </a:p>
          <a:p>
            <a:pPr indent="0" lvl="0" marL="0" rtl="0" algn="l">
              <a:lnSpc>
                <a:spcPct val="115000"/>
              </a:lnSpc>
              <a:spcBef>
                <a:spcPts val="1600"/>
              </a:spcBef>
              <a:spcAft>
                <a:spcPts val="0"/>
              </a:spcAft>
              <a:buClr>
                <a:schemeClr val="dk1"/>
              </a:buClr>
              <a:buSzPts val="1100"/>
              <a:buFont typeface="Arial"/>
              <a:buNone/>
            </a:pPr>
            <a:r>
              <a:rPr lang="pt-BR">
                <a:solidFill>
                  <a:srgbClr val="0000CD"/>
                </a:solidFill>
                <a:latin typeface="Courier New"/>
                <a:ea typeface="Courier New"/>
                <a:cs typeface="Courier New"/>
                <a:sym typeface="Courier New"/>
              </a:rPr>
              <a:t>&lt;</a:t>
            </a:r>
            <a:r>
              <a:rPr lang="pt-BR">
                <a:solidFill>
                  <a:srgbClr val="A52A2A"/>
                </a:solidFill>
                <a:latin typeface="Courier New"/>
                <a:ea typeface="Courier New"/>
                <a:cs typeface="Courier New"/>
                <a:sym typeface="Courier New"/>
              </a:rPr>
              <a:t>ul</a:t>
            </a:r>
            <a:r>
              <a:rPr lang="pt-BR">
                <a:solidFill>
                  <a:srgbClr val="0000CD"/>
                </a:solidFill>
                <a:latin typeface="Courier New"/>
                <a:ea typeface="Courier New"/>
                <a:cs typeface="Courier New"/>
                <a:sym typeface="Courier New"/>
              </a:rPr>
              <a:t>&gt;</a:t>
            </a:r>
            <a:endParaRPr>
              <a:solidFill>
                <a:srgbClr val="0000CD"/>
              </a:solidFill>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pt-BR">
                <a:solidFill>
                  <a:schemeClr val="dk1"/>
                </a:solidFill>
                <a:highlight>
                  <a:srgbClr val="FFFFFF"/>
                </a:highlight>
                <a:latin typeface="Courier New"/>
                <a:ea typeface="Courier New"/>
                <a:cs typeface="Courier New"/>
                <a:sym typeface="Courier New"/>
              </a:rPr>
              <a:t>  </a:t>
            </a:r>
            <a:r>
              <a:rPr lang="pt-BR">
                <a:solidFill>
                  <a:srgbClr val="0000CD"/>
                </a:solidFill>
                <a:latin typeface="Courier New"/>
                <a:ea typeface="Courier New"/>
                <a:cs typeface="Courier New"/>
                <a:sym typeface="Courier New"/>
              </a:rPr>
              <a:t>&lt;</a:t>
            </a:r>
            <a:r>
              <a:rPr lang="pt-BR">
                <a:solidFill>
                  <a:srgbClr val="A52A2A"/>
                </a:solidFill>
                <a:latin typeface="Courier New"/>
                <a:ea typeface="Courier New"/>
                <a:cs typeface="Courier New"/>
                <a:sym typeface="Courier New"/>
              </a:rPr>
              <a:t>li</a:t>
            </a:r>
            <a:r>
              <a:rPr lang="pt-BR">
                <a:solidFill>
                  <a:srgbClr val="0000CD"/>
                </a:solidFill>
                <a:latin typeface="Courier New"/>
                <a:ea typeface="Courier New"/>
                <a:cs typeface="Courier New"/>
                <a:sym typeface="Courier New"/>
              </a:rPr>
              <a:t>&gt;</a:t>
            </a:r>
            <a:r>
              <a:rPr lang="pt-BR">
                <a:solidFill>
                  <a:schemeClr val="dk1"/>
                </a:solidFill>
                <a:highlight>
                  <a:srgbClr val="FFFFFF"/>
                </a:highlight>
                <a:latin typeface="Courier New"/>
                <a:ea typeface="Courier New"/>
                <a:cs typeface="Courier New"/>
                <a:sym typeface="Courier New"/>
              </a:rPr>
              <a:t>Café</a:t>
            </a:r>
            <a:r>
              <a:rPr lang="pt-BR">
                <a:solidFill>
                  <a:srgbClr val="0000CD"/>
                </a:solidFill>
                <a:latin typeface="Courier New"/>
                <a:ea typeface="Courier New"/>
                <a:cs typeface="Courier New"/>
                <a:sym typeface="Courier New"/>
              </a:rPr>
              <a:t>&lt;</a:t>
            </a:r>
            <a:r>
              <a:rPr lang="pt-BR">
                <a:solidFill>
                  <a:srgbClr val="A52A2A"/>
                </a:solidFill>
                <a:latin typeface="Courier New"/>
                <a:ea typeface="Courier New"/>
                <a:cs typeface="Courier New"/>
                <a:sym typeface="Courier New"/>
              </a:rPr>
              <a:t>/li</a:t>
            </a:r>
            <a:r>
              <a:rPr lang="pt-BR">
                <a:solidFill>
                  <a:srgbClr val="0000CD"/>
                </a:solidFill>
                <a:latin typeface="Courier New"/>
                <a:ea typeface="Courier New"/>
                <a:cs typeface="Courier New"/>
                <a:sym typeface="Courier New"/>
              </a:rPr>
              <a:t>&gt;</a:t>
            </a:r>
            <a:endParaRPr>
              <a:solidFill>
                <a:srgbClr val="0000CD"/>
              </a:solidFill>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pt-BR">
                <a:solidFill>
                  <a:schemeClr val="dk1"/>
                </a:solidFill>
                <a:highlight>
                  <a:srgbClr val="FFFFFF"/>
                </a:highlight>
                <a:latin typeface="Courier New"/>
                <a:ea typeface="Courier New"/>
                <a:cs typeface="Courier New"/>
                <a:sym typeface="Courier New"/>
              </a:rPr>
              <a:t>  </a:t>
            </a:r>
            <a:r>
              <a:rPr lang="pt-BR">
                <a:solidFill>
                  <a:srgbClr val="0000CD"/>
                </a:solidFill>
                <a:latin typeface="Courier New"/>
                <a:ea typeface="Courier New"/>
                <a:cs typeface="Courier New"/>
                <a:sym typeface="Courier New"/>
              </a:rPr>
              <a:t>&lt;</a:t>
            </a:r>
            <a:r>
              <a:rPr lang="pt-BR">
                <a:solidFill>
                  <a:srgbClr val="A52A2A"/>
                </a:solidFill>
                <a:latin typeface="Courier New"/>
                <a:ea typeface="Courier New"/>
                <a:cs typeface="Courier New"/>
                <a:sym typeface="Courier New"/>
              </a:rPr>
              <a:t>li</a:t>
            </a:r>
            <a:r>
              <a:rPr lang="pt-BR">
                <a:solidFill>
                  <a:srgbClr val="0000CD"/>
                </a:solidFill>
                <a:latin typeface="Courier New"/>
                <a:ea typeface="Courier New"/>
                <a:cs typeface="Courier New"/>
                <a:sym typeface="Courier New"/>
              </a:rPr>
              <a:t>&gt;</a:t>
            </a:r>
            <a:r>
              <a:rPr lang="pt-BR">
                <a:solidFill>
                  <a:schemeClr val="dk1"/>
                </a:solidFill>
                <a:highlight>
                  <a:srgbClr val="FFFFFF"/>
                </a:highlight>
                <a:latin typeface="Courier New"/>
                <a:ea typeface="Courier New"/>
                <a:cs typeface="Courier New"/>
                <a:sym typeface="Courier New"/>
              </a:rPr>
              <a:t>Chá</a:t>
            </a:r>
            <a:r>
              <a:rPr lang="pt-BR">
                <a:solidFill>
                  <a:srgbClr val="0000CD"/>
                </a:solidFill>
                <a:latin typeface="Courier New"/>
                <a:ea typeface="Courier New"/>
                <a:cs typeface="Courier New"/>
                <a:sym typeface="Courier New"/>
              </a:rPr>
              <a:t>&lt;</a:t>
            </a:r>
            <a:r>
              <a:rPr lang="pt-BR">
                <a:solidFill>
                  <a:srgbClr val="A52A2A"/>
                </a:solidFill>
                <a:latin typeface="Courier New"/>
                <a:ea typeface="Courier New"/>
                <a:cs typeface="Courier New"/>
                <a:sym typeface="Courier New"/>
              </a:rPr>
              <a:t>/li</a:t>
            </a:r>
            <a:r>
              <a:rPr lang="pt-BR">
                <a:solidFill>
                  <a:srgbClr val="0000CD"/>
                </a:solidFill>
                <a:latin typeface="Courier New"/>
                <a:ea typeface="Courier New"/>
                <a:cs typeface="Courier New"/>
                <a:sym typeface="Courier New"/>
              </a:rPr>
              <a:t>&gt;</a:t>
            </a:r>
            <a:endParaRPr>
              <a:solidFill>
                <a:srgbClr val="0000CD"/>
              </a:solidFill>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pt-BR">
                <a:solidFill>
                  <a:schemeClr val="dk1"/>
                </a:solidFill>
                <a:highlight>
                  <a:srgbClr val="FFFFFF"/>
                </a:highlight>
                <a:latin typeface="Courier New"/>
                <a:ea typeface="Courier New"/>
                <a:cs typeface="Courier New"/>
                <a:sym typeface="Courier New"/>
              </a:rPr>
              <a:t>  </a:t>
            </a:r>
            <a:r>
              <a:rPr lang="pt-BR">
                <a:solidFill>
                  <a:srgbClr val="0000CD"/>
                </a:solidFill>
                <a:latin typeface="Courier New"/>
                <a:ea typeface="Courier New"/>
                <a:cs typeface="Courier New"/>
                <a:sym typeface="Courier New"/>
              </a:rPr>
              <a:t>&lt;</a:t>
            </a:r>
            <a:r>
              <a:rPr lang="pt-BR">
                <a:solidFill>
                  <a:srgbClr val="A52A2A"/>
                </a:solidFill>
                <a:latin typeface="Courier New"/>
                <a:ea typeface="Courier New"/>
                <a:cs typeface="Courier New"/>
                <a:sym typeface="Courier New"/>
              </a:rPr>
              <a:t>li</a:t>
            </a:r>
            <a:r>
              <a:rPr lang="pt-BR">
                <a:solidFill>
                  <a:srgbClr val="0000CD"/>
                </a:solidFill>
                <a:latin typeface="Courier New"/>
                <a:ea typeface="Courier New"/>
                <a:cs typeface="Courier New"/>
                <a:sym typeface="Courier New"/>
              </a:rPr>
              <a:t>&gt;</a:t>
            </a:r>
            <a:r>
              <a:rPr lang="pt-BR">
                <a:solidFill>
                  <a:schemeClr val="dk1"/>
                </a:solidFill>
                <a:highlight>
                  <a:srgbClr val="FFFFFF"/>
                </a:highlight>
                <a:latin typeface="Courier New"/>
                <a:ea typeface="Courier New"/>
                <a:cs typeface="Courier New"/>
                <a:sym typeface="Courier New"/>
              </a:rPr>
              <a:t>Leite</a:t>
            </a:r>
            <a:r>
              <a:rPr lang="pt-BR">
                <a:solidFill>
                  <a:srgbClr val="0000CD"/>
                </a:solidFill>
                <a:latin typeface="Courier New"/>
                <a:ea typeface="Courier New"/>
                <a:cs typeface="Courier New"/>
                <a:sym typeface="Courier New"/>
              </a:rPr>
              <a:t>&lt;</a:t>
            </a:r>
            <a:r>
              <a:rPr lang="pt-BR">
                <a:solidFill>
                  <a:srgbClr val="A52A2A"/>
                </a:solidFill>
                <a:latin typeface="Courier New"/>
                <a:ea typeface="Courier New"/>
                <a:cs typeface="Courier New"/>
                <a:sym typeface="Courier New"/>
              </a:rPr>
              <a:t>/li</a:t>
            </a:r>
            <a:r>
              <a:rPr lang="pt-BR">
                <a:solidFill>
                  <a:srgbClr val="0000CD"/>
                </a:solidFill>
                <a:latin typeface="Courier New"/>
                <a:ea typeface="Courier New"/>
                <a:cs typeface="Courier New"/>
                <a:sym typeface="Courier New"/>
              </a:rPr>
              <a:t>&gt;</a:t>
            </a:r>
            <a:endParaRPr>
              <a:solidFill>
                <a:srgbClr val="0000CD"/>
              </a:solidFill>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rPr lang="pt-BR">
                <a:solidFill>
                  <a:srgbClr val="0000CD"/>
                </a:solidFill>
                <a:latin typeface="Courier New"/>
                <a:ea typeface="Courier New"/>
                <a:cs typeface="Courier New"/>
                <a:sym typeface="Courier New"/>
              </a:rPr>
              <a:t>&lt;</a:t>
            </a:r>
            <a:r>
              <a:rPr lang="pt-BR">
                <a:solidFill>
                  <a:srgbClr val="A52A2A"/>
                </a:solidFill>
                <a:latin typeface="Courier New"/>
                <a:ea typeface="Courier New"/>
                <a:cs typeface="Courier New"/>
                <a:sym typeface="Courier New"/>
              </a:rPr>
              <a:t>/ul</a:t>
            </a:r>
            <a:r>
              <a:rPr lang="pt-BR">
                <a:solidFill>
                  <a:srgbClr val="0000CD"/>
                </a:solidFill>
                <a:latin typeface="Courier New"/>
                <a:ea typeface="Courier New"/>
                <a:cs typeface="Courier New"/>
                <a:sym typeface="Courier New"/>
              </a:rPr>
              <a:t>&gt;</a:t>
            </a:r>
            <a:endParaRPr>
              <a:solidFill>
                <a:srgbClr val="252525"/>
              </a:solidFill>
              <a:latin typeface="Courier New"/>
              <a:ea typeface="Courier New"/>
              <a:cs typeface="Courier New"/>
              <a:sym typeface="Courier New"/>
            </a:endParaRPr>
          </a:p>
        </p:txBody>
      </p:sp>
      <p:sp>
        <p:nvSpPr>
          <p:cNvPr id="679" name="Google Shape;679;p104"/>
          <p:cNvSpPr txBox="1"/>
          <p:nvPr/>
        </p:nvSpPr>
        <p:spPr>
          <a:xfrm>
            <a:off x="384200" y="2013225"/>
            <a:ext cx="2474100" cy="244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104"/>
          <p:cNvSpPr txBox="1"/>
          <p:nvPr/>
        </p:nvSpPr>
        <p:spPr>
          <a:xfrm>
            <a:off x="5489600" y="2013225"/>
            <a:ext cx="2474100" cy="24435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00000"/>
              </a:lnSpc>
              <a:spcBef>
                <a:spcPts val="0"/>
              </a:spcBef>
              <a:spcAft>
                <a:spcPts val="0"/>
              </a:spcAft>
              <a:buClr>
                <a:srgbClr val="000000"/>
              </a:buClr>
              <a:buSzPts val="2200"/>
              <a:buFont typeface="Comic Sans MS"/>
              <a:buChar char="●"/>
            </a:pPr>
            <a:r>
              <a:rPr b="0" i="0" lang="pt-BR" sz="2200" u="none" cap="none" strike="noStrike">
                <a:solidFill>
                  <a:srgbClr val="000000"/>
                </a:solidFill>
                <a:latin typeface="Comic Sans MS"/>
                <a:ea typeface="Comic Sans MS"/>
                <a:cs typeface="Comic Sans MS"/>
                <a:sym typeface="Comic Sans MS"/>
              </a:rPr>
              <a:t>Café</a:t>
            </a:r>
            <a:endParaRPr b="0" i="0" sz="2200" u="none" cap="none" strike="noStrike">
              <a:solidFill>
                <a:srgbClr val="000000"/>
              </a:solidFill>
              <a:latin typeface="Comic Sans MS"/>
              <a:ea typeface="Comic Sans MS"/>
              <a:cs typeface="Comic Sans MS"/>
              <a:sym typeface="Comic Sans MS"/>
            </a:endParaRPr>
          </a:p>
          <a:p>
            <a:pPr indent="-368300" lvl="0" marL="457200" marR="0" rtl="0" algn="l">
              <a:lnSpc>
                <a:spcPct val="100000"/>
              </a:lnSpc>
              <a:spcBef>
                <a:spcPts val="0"/>
              </a:spcBef>
              <a:spcAft>
                <a:spcPts val="0"/>
              </a:spcAft>
              <a:buClr>
                <a:srgbClr val="000000"/>
              </a:buClr>
              <a:buSzPts val="2200"/>
              <a:buFont typeface="Comic Sans MS"/>
              <a:buChar char="●"/>
            </a:pPr>
            <a:r>
              <a:rPr b="0" i="0" lang="pt-BR" sz="2200" u="none" cap="none" strike="noStrike">
                <a:solidFill>
                  <a:srgbClr val="000000"/>
                </a:solidFill>
                <a:latin typeface="Comic Sans MS"/>
                <a:ea typeface="Comic Sans MS"/>
                <a:cs typeface="Comic Sans MS"/>
                <a:sym typeface="Comic Sans MS"/>
              </a:rPr>
              <a:t>Chá</a:t>
            </a:r>
            <a:endParaRPr b="0" i="0" sz="2200" u="none" cap="none" strike="noStrike">
              <a:solidFill>
                <a:srgbClr val="000000"/>
              </a:solidFill>
              <a:latin typeface="Comic Sans MS"/>
              <a:ea typeface="Comic Sans MS"/>
              <a:cs typeface="Comic Sans MS"/>
              <a:sym typeface="Comic Sans MS"/>
            </a:endParaRPr>
          </a:p>
          <a:p>
            <a:pPr indent="-368300" lvl="0" marL="457200" marR="0" rtl="0" algn="l">
              <a:lnSpc>
                <a:spcPct val="100000"/>
              </a:lnSpc>
              <a:spcBef>
                <a:spcPts val="0"/>
              </a:spcBef>
              <a:spcAft>
                <a:spcPts val="0"/>
              </a:spcAft>
              <a:buClr>
                <a:srgbClr val="000000"/>
              </a:buClr>
              <a:buSzPts val="2200"/>
              <a:buFont typeface="Comic Sans MS"/>
              <a:buChar char="●"/>
            </a:pPr>
            <a:r>
              <a:rPr b="0" i="0" lang="pt-BR" sz="2200" u="none" cap="none" strike="noStrike">
                <a:solidFill>
                  <a:srgbClr val="000000"/>
                </a:solidFill>
                <a:latin typeface="Comic Sans MS"/>
                <a:ea typeface="Comic Sans MS"/>
                <a:cs typeface="Comic Sans MS"/>
                <a:sym typeface="Comic Sans MS"/>
              </a:rPr>
              <a:t>Leite</a:t>
            </a:r>
            <a:endParaRPr b="0" i="0" sz="2200" u="none" cap="none" strike="noStrike">
              <a:solidFill>
                <a:srgbClr val="000000"/>
              </a:solidFill>
              <a:latin typeface="Comic Sans MS"/>
              <a:ea typeface="Comic Sans MS"/>
              <a:cs typeface="Comic Sans MS"/>
              <a:sym typeface="Comic Sans MS"/>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10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u="sng">
                <a:solidFill>
                  <a:schemeClr val="hlink"/>
                </a:solidFill>
                <a:hlinkClick r:id="rId3"/>
              </a:rPr>
              <a:t>HTML - Lista não ordenada</a:t>
            </a:r>
            <a:endParaRPr>
              <a:solidFill>
                <a:schemeClr val="dk2"/>
              </a:solidFill>
            </a:endParaRPr>
          </a:p>
        </p:txBody>
      </p:sp>
      <p:sp>
        <p:nvSpPr>
          <p:cNvPr id="686" name="Google Shape;686;p10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pt-BR">
                <a:solidFill>
                  <a:srgbClr val="252525"/>
                </a:solidFill>
              </a:rPr>
              <a:t>Em uma lista não ordenada podemos definir o estilo do marcador dos itens da lista incluindo no atributo </a:t>
            </a:r>
            <a:r>
              <a:rPr lang="pt-BR">
                <a:solidFill>
                  <a:srgbClr val="FF0000"/>
                </a:solidFill>
              </a:rPr>
              <a:t>style </a:t>
            </a:r>
            <a:r>
              <a:rPr lang="pt-BR"/>
              <a:t>a propriedade CSS </a:t>
            </a:r>
            <a:r>
              <a:rPr lang="pt-BR">
                <a:solidFill>
                  <a:srgbClr val="FF0000"/>
                </a:solidFill>
              </a:rPr>
              <a:t>list-style-type </a:t>
            </a:r>
            <a:r>
              <a:rPr lang="pt-BR"/>
              <a:t>informando algum dos valores abaixo.</a:t>
            </a:r>
            <a:endParaRPr/>
          </a:p>
          <a:p>
            <a:pPr indent="-342900" lvl="0" marL="457200" rtl="0" algn="l">
              <a:lnSpc>
                <a:spcPct val="115000"/>
              </a:lnSpc>
              <a:spcBef>
                <a:spcPts val="0"/>
              </a:spcBef>
              <a:spcAft>
                <a:spcPts val="0"/>
              </a:spcAft>
              <a:buSzPts val="1800"/>
              <a:buChar char="●"/>
            </a:pPr>
            <a:r>
              <a:rPr lang="pt-BR"/>
              <a:t>disc (default)</a:t>
            </a:r>
            <a:endParaRPr/>
          </a:p>
          <a:p>
            <a:pPr indent="-342900" lvl="0" marL="457200" rtl="0" algn="l">
              <a:lnSpc>
                <a:spcPct val="115000"/>
              </a:lnSpc>
              <a:spcBef>
                <a:spcPts val="0"/>
              </a:spcBef>
              <a:spcAft>
                <a:spcPts val="0"/>
              </a:spcAft>
              <a:buSzPts val="1800"/>
              <a:buChar char="●"/>
            </a:pPr>
            <a:r>
              <a:rPr lang="pt-BR"/>
              <a:t>circle</a:t>
            </a:r>
            <a:endParaRPr/>
          </a:p>
          <a:p>
            <a:pPr indent="-342900" lvl="0" marL="457200" rtl="0" algn="l">
              <a:lnSpc>
                <a:spcPct val="115000"/>
              </a:lnSpc>
              <a:spcBef>
                <a:spcPts val="0"/>
              </a:spcBef>
              <a:spcAft>
                <a:spcPts val="0"/>
              </a:spcAft>
              <a:buSzPts val="1800"/>
              <a:buChar char="●"/>
            </a:pPr>
            <a:r>
              <a:rPr lang="pt-BR"/>
              <a:t>square</a:t>
            </a:r>
            <a:endParaRPr/>
          </a:p>
          <a:p>
            <a:pPr indent="-342900" lvl="0" marL="457200" rtl="0" algn="l">
              <a:lnSpc>
                <a:spcPct val="115000"/>
              </a:lnSpc>
              <a:spcBef>
                <a:spcPts val="0"/>
              </a:spcBef>
              <a:spcAft>
                <a:spcPts val="0"/>
              </a:spcAft>
              <a:buSzPts val="1800"/>
              <a:buChar char="●"/>
            </a:pPr>
            <a:r>
              <a:rPr lang="pt-BR"/>
              <a:t>none</a:t>
            </a:r>
            <a:endParaRPr/>
          </a:p>
          <a:p>
            <a:pPr indent="0" lvl="0" marL="0" rtl="0" algn="l">
              <a:lnSpc>
                <a:spcPct val="115000"/>
              </a:lnSpc>
              <a:spcBef>
                <a:spcPts val="1600"/>
              </a:spcBef>
              <a:spcAft>
                <a:spcPts val="1600"/>
              </a:spcAft>
              <a:buSzPts val="1800"/>
              <a:buNone/>
            </a:pPr>
            <a:r>
              <a:t/>
            </a:r>
            <a:endParaRPr>
              <a:solidFill>
                <a:srgbClr val="252525"/>
              </a:solidFill>
              <a:latin typeface="Courier New"/>
              <a:ea typeface="Courier New"/>
              <a:cs typeface="Courier New"/>
              <a:sym typeface="Courier New"/>
            </a:endParaRPr>
          </a:p>
        </p:txBody>
      </p:sp>
      <p:sp>
        <p:nvSpPr>
          <p:cNvPr id="687" name="Google Shape;687;p105"/>
          <p:cNvSpPr txBox="1"/>
          <p:nvPr/>
        </p:nvSpPr>
        <p:spPr>
          <a:xfrm>
            <a:off x="4771675" y="2503575"/>
            <a:ext cx="3495000" cy="1608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pt-BR" sz="1850" u="none" cap="none" strike="noStrike">
                <a:solidFill>
                  <a:srgbClr val="0000CD"/>
                </a:solidFill>
                <a:latin typeface="Arial"/>
                <a:ea typeface="Arial"/>
                <a:cs typeface="Arial"/>
                <a:sym typeface="Arial"/>
              </a:rPr>
              <a:t>&lt;</a:t>
            </a:r>
            <a:r>
              <a:rPr b="0" i="0" lang="pt-BR" sz="1850" u="none" cap="none" strike="noStrike">
                <a:solidFill>
                  <a:srgbClr val="A52A2A"/>
                </a:solidFill>
                <a:latin typeface="Arial"/>
                <a:ea typeface="Arial"/>
                <a:cs typeface="Arial"/>
                <a:sym typeface="Arial"/>
              </a:rPr>
              <a:t>ul</a:t>
            </a:r>
            <a:r>
              <a:rPr b="0" i="0" lang="pt-BR" sz="1850" u="none" cap="none" strike="noStrike">
                <a:solidFill>
                  <a:srgbClr val="FF0000"/>
                </a:solidFill>
                <a:latin typeface="Arial"/>
                <a:ea typeface="Arial"/>
                <a:cs typeface="Arial"/>
                <a:sym typeface="Arial"/>
              </a:rPr>
              <a:t> style</a:t>
            </a:r>
            <a:r>
              <a:rPr b="0" i="0" lang="pt-BR" sz="1850" u="none" cap="none" strike="noStrike">
                <a:solidFill>
                  <a:srgbClr val="0000CD"/>
                </a:solidFill>
                <a:latin typeface="Arial"/>
                <a:ea typeface="Arial"/>
                <a:cs typeface="Arial"/>
                <a:sym typeface="Arial"/>
              </a:rPr>
              <a:t>="list-style-type:disc;"&gt;</a:t>
            </a:r>
            <a:endParaRPr b="0" i="0" sz="1850" u="none" cap="none" strike="noStrike">
              <a:solidFill>
                <a:srgbClr val="0000CD"/>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pt-BR" sz="1850" u="none" cap="none" strike="noStrike">
                <a:solidFill>
                  <a:schemeClr val="dk1"/>
                </a:solidFill>
                <a:highlight>
                  <a:srgbClr val="FFFFFF"/>
                </a:highlight>
                <a:latin typeface="Arial"/>
                <a:ea typeface="Arial"/>
                <a:cs typeface="Arial"/>
                <a:sym typeface="Arial"/>
              </a:rPr>
              <a:t>  </a:t>
            </a:r>
            <a:r>
              <a:rPr b="0" i="0" lang="pt-BR" sz="1850" u="none" cap="none" strike="noStrike">
                <a:solidFill>
                  <a:srgbClr val="0000CD"/>
                </a:solidFill>
                <a:latin typeface="Arial"/>
                <a:ea typeface="Arial"/>
                <a:cs typeface="Arial"/>
                <a:sym typeface="Arial"/>
              </a:rPr>
              <a:t>&lt;</a:t>
            </a:r>
            <a:r>
              <a:rPr b="0" i="0" lang="pt-BR" sz="1850" u="none" cap="none" strike="noStrike">
                <a:solidFill>
                  <a:srgbClr val="A52A2A"/>
                </a:solidFill>
                <a:latin typeface="Arial"/>
                <a:ea typeface="Arial"/>
                <a:cs typeface="Arial"/>
                <a:sym typeface="Arial"/>
              </a:rPr>
              <a:t>li</a:t>
            </a:r>
            <a:r>
              <a:rPr b="0" i="0" lang="pt-BR" sz="1850" u="none" cap="none" strike="noStrike">
                <a:solidFill>
                  <a:srgbClr val="0000CD"/>
                </a:solidFill>
                <a:latin typeface="Arial"/>
                <a:ea typeface="Arial"/>
                <a:cs typeface="Arial"/>
                <a:sym typeface="Arial"/>
              </a:rPr>
              <a:t>&gt;</a:t>
            </a:r>
            <a:r>
              <a:rPr b="0" i="0" lang="pt-BR" sz="1850" u="none" cap="none" strike="noStrike">
                <a:solidFill>
                  <a:schemeClr val="dk1"/>
                </a:solidFill>
                <a:highlight>
                  <a:srgbClr val="FFFFFF"/>
                </a:highlight>
                <a:latin typeface="Arial"/>
                <a:ea typeface="Arial"/>
                <a:cs typeface="Arial"/>
                <a:sym typeface="Arial"/>
              </a:rPr>
              <a:t>Café</a:t>
            </a:r>
            <a:r>
              <a:rPr b="0" i="0" lang="pt-BR" sz="1850" u="none" cap="none" strike="noStrike">
                <a:solidFill>
                  <a:srgbClr val="0000CD"/>
                </a:solidFill>
                <a:latin typeface="Arial"/>
                <a:ea typeface="Arial"/>
                <a:cs typeface="Arial"/>
                <a:sym typeface="Arial"/>
              </a:rPr>
              <a:t>&lt;</a:t>
            </a:r>
            <a:r>
              <a:rPr b="0" i="0" lang="pt-BR" sz="1850" u="none" cap="none" strike="noStrike">
                <a:solidFill>
                  <a:srgbClr val="A52A2A"/>
                </a:solidFill>
                <a:latin typeface="Arial"/>
                <a:ea typeface="Arial"/>
                <a:cs typeface="Arial"/>
                <a:sym typeface="Arial"/>
              </a:rPr>
              <a:t>/li</a:t>
            </a:r>
            <a:r>
              <a:rPr b="0" i="0" lang="pt-BR" sz="1850" u="none" cap="none" strike="noStrike">
                <a:solidFill>
                  <a:srgbClr val="0000CD"/>
                </a:solidFill>
                <a:latin typeface="Arial"/>
                <a:ea typeface="Arial"/>
                <a:cs typeface="Arial"/>
                <a:sym typeface="Arial"/>
              </a:rPr>
              <a:t>&gt;</a:t>
            </a:r>
            <a:endParaRPr b="0" i="0" sz="1850" u="none" cap="none" strike="noStrike">
              <a:solidFill>
                <a:srgbClr val="0000CD"/>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pt-BR" sz="1850" u="none" cap="none" strike="noStrike">
                <a:solidFill>
                  <a:schemeClr val="dk1"/>
                </a:solidFill>
                <a:highlight>
                  <a:srgbClr val="FFFFFF"/>
                </a:highlight>
                <a:latin typeface="Arial"/>
                <a:ea typeface="Arial"/>
                <a:cs typeface="Arial"/>
                <a:sym typeface="Arial"/>
              </a:rPr>
              <a:t>  </a:t>
            </a:r>
            <a:r>
              <a:rPr b="0" i="0" lang="pt-BR" sz="1850" u="none" cap="none" strike="noStrike">
                <a:solidFill>
                  <a:srgbClr val="0000CD"/>
                </a:solidFill>
                <a:latin typeface="Arial"/>
                <a:ea typeface="Arial"/>
                <a:cs typeface="Arial"/>
                <a:sym typeface="Arial"/>
              </a:rPr>
              <a:t>&lt;</a:t>
            </a:r>
            <a:r>
              <a:rPr b="0" i="0" lang="pt-BR" sz="1850" u="none" cap="none" strike="noStrike">
                <a:solidFill>
                  <a:srgbClr val="A52A2A"/>
                </a:solidFill>
                <a:latin typeface="Arial"/>
                <a:ea typeface="Arial"/>
                <a:cs typeface="Arial"/>
                <a:sym typeface="Arial"/>
              </a:rPr>
              <a:t>li</a:t>
            </a:r>
            <a:r>
              <a:rPr b="0" i="0" lang="pt-BR" sz="1850" u="none" cap="none" strike="noStrike">
                <a:solidFill>
                  <a:srgbClr val="0000CD"/>
                </a:solidFill>
                <a:latin typeface="Arial"/>
                <a:ea typeface="Arial"/>
                <a:cs typeface="Arial"/>
                <a:sym typeface="Arial"/>
              </a:rPr>
              <a:t>&gt;</a:t>
            </a:r>
            <a:r>
              <a:rPr b="0" i="0" lang="pt-BR" sz="1850" u="none" cap="none" strike="noStrike">
                <a:solidFill>
                  <a:schemeClr val="dk1"/>
                </a:solidFill>
                <a:highlight>
                  <a:srgbClr val="FFFFFF"/>
                </a:highlight>
                <a:latin typeface="Arial"/>
                <a:ea typeface="Arial"/>
                <a:cs typeface="Arial"/>
                <a:sym typeface="Arial"/>
              </a:rPr>
              <a:t>Chá</a:t>
            </a:r>
            <a:r>
              <a:rPr b="0" i="0" lang="pt-BR" sz="1850" u="none" cap="none" strike="noStrike">
                <a:solidFill>
                  <a:srgbClr val="0000CD"/>
                </a:solidFill>
                <a:latin typeface="Arial"/>
                <a:ea typeface="Arial"/>
                <a:cs typeface="Arial"/>
                <a:sym typeface="Arial"/>
              </a:rPr>
              <a:t>&lt;</a:t>
            </a:r>
            <a:r>
              <a:rPr b="0" i="0" lang="pt-BR" sz="1850" u="none" cap="none" strike="noStrike">
                <a:solidFill>
                  <a:srgbClr val="A52A2A"/>
                </a:solidFill>
                <a:latin typeface="Arial"/>
                <a:ea typeface="Arial"/>
                <a:cs typeface="Arial"/>
                <a:sym typeface="Arial"/>
              </a:rPr>
              <a:t>/li</a:t>
            </a:r>
            <a:r>
              <a:rPr b="0" i="0" lang="pt-BR" sz="1850" u="none" cap="none" strike="noStrike">
                <a:solidFill>
                  <a:srgbClr val="0000CD"/>
                </a:solidFill>
                <a:latin typeface="Arial"/>
                <a:ea typeface="Arial"/>
                <a:cs typeface="Arial"/>
                <a:sym typeface="Arial"/>
              </a:rPr>
              <a:t>&gt;</a:t>
            </a:r>
            <a:endParaRPr b="0" i="0" sz="1850" u="none" cap="none" strike="noStrike">
              <a:solidFill>
                <a:srgbClr val="0000CD"/>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pt-BR" sz="1850" u="none" cap="none" strike="noStrike">
                <a:solidFill>
                  <a:schemeClr val="dk1"/>
                </a:solidFill>
                <a:highlight>
                  <a:srgbClr val="FFFFFF"/>
                </a:highlight>
                <a:latin typeface="Arial"/>
                <a:ea typeface="Arial"/>
                <a:cs typeface="Arial"/>
                <a:sym typeface="Arial"/>
              </a:rPr>
              <a:t>  </a:t>
            </a:r>
            <a:r>
              <a:rPr b="0" i="0" lang="pt-BR" sz="1850" u="none" cap="none" strike="noStrike">
                <a:solidFill>
                  <a:srgbClr val="0000CD"/>
                </a:solidFill>
                <a:latin typeface="Arial"/>
                <a:ea typeface="Arial"/>
                <a:cs typeface="Arial"/>
                <a:sym typeface="Arial"/>
              </a:rPr>
              <a:t>&lt;</a:t>
            </a:r>
            <a:r>
              <a:rPr b="0" i="0" lang="pt-BR" sz="1850" u="none" cap="none" strike="noStrike">
                <a:solidFill>
                  <a:srgbClr val="A52A2A"/>
                </a:solidFill>
                <a:latin typeface="Arial"/>
                <a:ea typeface="Arial"/>
                <a:cs typeface="Arial"/>
                <a:sym typeface="Arial"/>
              </a:rPr>
              <a:t>li</a:t>
            </a:r>
            <a:r>
              <a:rPr b="0" i="0" lang="pt-BR" sz="1850" u="none" cap="none" strike="noStrike">
                <a:solidFill>
                  <a:srgbClr val="0000CD"/>
                </a:solidFill>
                <a:latin typeface="Arial"/>
                <a:ea typeface="Arial"/>
                <a:cs typeface="Arial"/>
                <a:sym typeface="Arial"/>
              </a:rPr>
              <a:t>&gt;</a:t>
            </a:r>
            <a:r>
              <a:rPr b="0" i="0" lang="pt-BR" sz="1850" u="none" cap="none" strike="noStrike">
                <a:solidFill>
                  <a:schemeClr val="dk1"/>
                </a:solidFill>
                <a:highlight>
                  <a:srgbClr val="FFFFFF"/>
                </a:highlight>
                <a:latin typeface="Arial"/>
                <a:ea typeface="Arial"/>
                <a:cs typeface="Arial"/>
                <a:sym typeface="Arial"/>
              </a:rPr>
              <a:t>Leite</a:t>
            </a:r>
            <a:r>
              <a:rPr b="0" i="0" lang="pt-BR" sz="1850" u="none" cap="none" strike="noStrike">
                <a:solidFill>
                  <a:srgbClr val="0000CD"/>
                </a:solidFill>
                <a:latin typeface="Arial"/>
                <a:ea typeface="Arial"/>
                <a:cs typeface="Arial"/>
                <a:sym typeface="Arial"/>
              </a:rPr>
              <a:t>&lt;</a:t>
            </a:r>
            <a:r>
              <a:rPr b="0" i="0" lang="pt-BR" sz="1850" u="none" cap="none" strike="noStrike">
                <a:solidFill>
                  <a:srgbClr val="A52A2A"/>
                </a:solidFill>
                <a:latin typeface="Arial"/>
                <a:ea typeface="Arial"/>
                <a:cs typeface="Arial"/>
                <a:sym typeface="Arial"/>
              </a:rPr>
              <a:t>/li</a:t>
            </a:r>
            <a:r>
              <a:rPr b="0" i="0" lang="pt-BR" sz="1850" u="none" cap="none" strike="noStrike">
                <a:solidFill>
                  <a:srgbClr val="0000CD"/>
                </a:solidFill>
                <a:latin typeface="Arial"/>
                <a:ea typeface="Arial"/>
                <a:cs typeface="Arial"/>
                <a:sym typeface="Arial"/>
              </a:rPr>
              <a:t>&gt;</a:t>
            </a:r>
            <a:endParaRPr b="0" i="0" sz="1850" u="none" cap="none" strike="noStrike">
              <a:solidFill>
                <a:srgbClr val="0000CD"/>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50"/>
              <a:buFont typeface="Arial"/>
              <a:buNone/>
            </a:pPr>
            <a:r>
              <a:rPr b="0" i="0" lang="pt-BR" sz="1850" u="none" cap="none" strike="noStrike">
                <a:solidFill>
                  <a:srgbClr val="0000CD"/>
                </a:solidFill>
                <a:latin typeface="Arial"/>
                <a:ea typeface="Arial"/>
                <a:cs typeface="Arial"/>
                <a:sym typeface="Arial"/>
              </a:rPr>
              <a:t>&lt;</a:t>
            </a:r>
            <a:r>
              <a:rPr b="0" i="0" lang="pt-BR" sz="1850" u="none" cap="none" strike="noStrike">
                <a:solidFill>
                  <a:srgbClr val="A52A2A"/>
                </a:solidFill>
                <a:latin typeface="Arial"/>
                <a:ea typeface="Arial"/>
                <a:cs typeface="Arial"/>
                <a:sym typeface="Arial"/>
              </a:rPr>
              <a:t>/ul</a:t>
            </a:r>
            <a:r>
              <a:rPr b="0" i="0" lang="pt-BR" sz="1850" u="none" cap="none" strike="noStrike">
                <a:solidFill>
                  <a:srgbClr val="0000CD"/>
                </a:solidFill>
                <a:latin typeface="Arial"/>
                <a:ea typeface="Arial"/>
                <a:cs typeface="Arial"/>
                <a:sym typeface="Arial"/>
              </a:rPr>
              <a:t>&gt;</a:t>
            </a:r>
            <a:endParaRPr b="0" i="0" sz="2100" u="none" cap="none" strike="noStrike">
              <a:solidFill>
                <a:srgbClr val="000000"/>
              </a:solidFill>
              <a:latin typeface="Arial"/>
              <a:ea typeface="Arial"/>
              <a:cs typeface="Arial"/>
              <a:sym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10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u="sng">
                <a:solidFill>
                  <a:schemeClr val="hlink"/>
                </a:solidFill>
                <a:hlinkClick r:id="rId3"/>
              </a:rPr>
              <a:t>HTML - Lista Ordenada</a:t>
            </a:r>
            <a:endParaRPr>
              <a:solidFill>
                <a:schemeClr val="dk2"/>
              </a:solidFill>
            </a:endParaRPr>
          </a:p>
        </p:txBody>
      </p:sp>
      <p:sp>
        <p:nvSpPr>
          <p:cNvPr id="693" name="Google Shape;693;p10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pt-BR">
                <a:solidFill>
                  <a:srgbClr val="252525"/>
                </a:solidFill>
              </a:rPr>
              <a:t>Uma lista ordenada começa com a tag </a:t>
            </a:r>
            <a:r>
              <a:rPr lang="pt-BR">
                <a:solidFill>
                  <a:srgbClr val="DC143C"/>
                </a:solidFill>
                <a:highlight>
                  <a:srgbClr val="F1F1F1"/>
                </a:highlight>
              </a:rPr>
              <a:t>&lt;ol&gt;</a:t>
            </a:r>
            <a:r>
              <a:rPr lang="pt-BR">
                <a:solidFill>
                  <a:srgbClr val="252525"/>
                </a:solidFill>
              </a:rPr>
              <a:t>. Cada item da lista começa com a tag </a:t>
            </a:r>
            <a:r>
              <a:rPr lang="pt-BR">
                <a:solidFill>
                  <a:srgbClr val="DC143C"/>
                </a:solidFill>
                <a:highlight>
                  <a:srgbClr val="F1F1F1"/>
                </a:highlight>
              </a:rPr>
              <a:t>&lt;li&gt;</a:t>
            </a:r>
            <a:r>
              <a:rPr lang="pt-BR">
                <a:solidFill>
                  <a:srgbClr val="252525"/>
                </a:solidFill>
              </a:rPr>
              <a:t>.</a:t>
            </a:r>
            <a:endParaRPr>
              <a:solidFill>
                <a:srgbClr val="252525"/>
              </a:solidFill>
            </a:endParaRPr>
          </a:p>
          <a:p>
            <a:pPr indent="0" lvl="0" marL="0" rtl="0" algn="l">
              <a:lnSpc>
                <a:spcPct val="115000"/>
              </a:lnSpc>
              <a:spcBef>
                <a:spcPts val="1600"/>
              </a:spcBef>
              <a:spcAft>
                <a:spcPts val="0"/>
              </a:spcAft>
              <a:buClr>
                <a:schemeClr val="dk1"/>
              </a:buClr>
              <a:buSzPts val="1100"/>
              <a:buFont typeface="Arial"/>
              <a:buNone/>
            </a:pPr>
            <a:r>
              <a:rPr lang="pt-BR">
                <a:solidFill>
                  <a:srgbClr val="0000CD"/>
                </a:solidFill>
                <a:latin typeface="Courier New"/>
                <a:ea typeface="Courier New"/>
                <a:cs typeface="Courier New"/>
                <a:sym typeface="Courier New"/>
              </a:rPr>
              <a:t>&lt;</a:t>
            </a:r>
            <a:r>
              <a:rPr lang="pt-BR">
                <a:solidFill>
                  <a:srgbClr val="A52A2A"/>
                </a:solidFill>
                <a:latin typeface="Courier New"/>
                <a:ea typeface="Courier New"/>
                <a:cs typeface="Courier New"/>
                <a:sym typeface="Courier New"/>
              </a:rPr>
              <a:t>ol</a:t>
            </a:r>
            <a:r>
              <a:rPr lang="pt-BR">
                <a:solidFill>
                  <a:srgbClr val="0000CD"/>
                </a:solidFill>
                <a:latin typeface="Courier New"/>
                <a:ea typeface="Courier New"/>
                <a:cs typeface="Courier New"/>
                <a:sym typeface="Courier New"/>
              </a:rPr>
              <a:t>&gt;</a:t>
            </a:r>
            <a:endParaRPr>
              <a:solidFill>
                <a:srgbClr val="0000CD"/>
              </a:solidFill>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pt-BR">
                <a:solidFill>
                  <a:schemeClr val="dk1"/>
                </a:solidFill>
                <a:highlight>
                  <a:srgbClr val="FFFFFF"/>
                </a:highlight>
                <a:latin typeface="Courier New"/>
                <a:ea typeface="Courier New"/>
                <a:cs typeface="Courier New"/>
                <a:sym typeface="Courier New"/>
              </a:rPr>
              <a:t>  </a:t>
            </a:r>
            <a:r>
              <a:rPr lang="pt-BR">
                <a:solidFill>
                  <a:srgbClr val="0000CD"/>
                </a:solidFill>
                <a:latin typeface="Courier New"/>
                <a:ea typeface="Courier New"/>
                <a:cs typeface="Courier New"/>
                <a:sym typeface="Courier New"/>
              </a:rPr>
              <a:t>&lt;</a:t>
            </a:r>
            <a:r>
              <a:rPr lang="pt-BR">
                <a:solidFill>
                  <a:srgbClr val="A52A2A"/>
                </a:solidFill>
                <a:latin typeface="Courier New"/>
                <a:ea typeface="Courier New"/>
                <a:cs typeface="Courier New"/>
                <a:sym typeface="Courier New"/>
              </a:rPr>
              <a:t>li</a:t>
            </a:r>
            <a:r>
              <a:rPr lang="pt-BR">
                <a:solidFill>
                  <a:srgbClr val="0000CD"/>
                </a:solidFill>
                <a:latin typeface="Courier New"/>
                <a:ea typeface="Courier New"/>
                <a:cs typeface="Courier New"/>
                <a:sym typeface="Courier New"/>
              </a:rPr>
              <a:t>&gt;</a:t>
            </a:r>
            <a:r>
              <a:rPr lang="pt-BR">
                <a:solidFill>
                  <a:schemeClr val="dk1"/>
                </a:solidFill>
                <a:highlight>
                  <a:srgbClr val="FFFFFF"/>
                </a:highlight>
                <a:latin typeface="Courier New"/>
                <a:ea typeface="Courier New"/>
                <a:cs typeface="Courier New"/>
                <a:sym typeface="Courier New"/>
              </a:rPr>
              <a:t>Café</a:t>
            </a:r>
            <a:r>
              <a:rPr lang="pt-BR">
                <a:solidFill>
                  <a:srgbClr val="0000CD"/>
                </a:solidFill>
                <a:latin typeface="Courier New"/>
                <a:ea typeface="Courier New"/>
                <a:cs typeface="Courier New"/>
                <a:sym typeface="Courier New"/>
              </a:rPr>
              <a:t>&lt;</a:t>
            </a:r>
            <a:r>
              <a:rPr lang="pt-BR">
                <a:solidFill>
                  <a:srgbClr val="A52A2A"/>
                </a:solidFill>
                <a:latin typeface="Courier New"/>
                <a:ea typeface="Courier New"/>
                <a:cs typeface="Courier New"/>
                <a:sym typeface="Courier New"/>
              </a:rPr>
              <a:t>/li</a:t>
            </a:r>
            <a:r>
              <a:rPr lang="pt-BR">
                <a:solidFill>
                  <a:srgbClr val="0000CD"/>
                </a:solidFill>
                <a:latin typeface="Courier New"/>
                <a:ea typeface="Courier New"/>
                <a:cs typeface="Courier New"/>
                <a:sym typeface="Courier New"/>
              </a:rPr>
              <a:t>&gt;</a:t>
            </a:r>
            <a:endParaRPr>
              <a:solidFill>
                <a:srgbClr val="0000CD"/>
              </a:solidFill>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pt-BR">
                <a:solidFill>
                  <a:schemeClr val="dk1"/>
                </a:solidFill>
                <a:highlight>
                  <a:srgbClr val="FFFFFF"/>
                </a:highlight>
                <a:latin typeface="Courier New"/>
                <a:ea typeface="Courier New"/>
                <a:cs typeface="Courier New"/>
                <a:sym typeface="Courier New"/>
              </a:rPr>
              <a:t>  </a:t>
            </a:r>
            <a:r>
              <a:rPr lang="pt-BR">
                <a:solidFill>
                  <a:srgbClr val="0000CD"/>
                </a:solidFill>
                <a:latin typeface="Courier New"/>
                <a:ea typeface="Courier New"/>
                <a:cs typeface="Courier New"/>
                <a:sym typeface="Courier New"/>
              </a:rPr>
              <a:t>&lt;</a:t>
            </a:r>
            <a:r>
              <a:rPr lang="pt-BR">
                <a:solidFill>
                  <a:srgbClr val="A52A2A"/>
                </a:solidFill>
                <a:latin typeface="Courier New"/>
                <a:ea typeface="Courier New"/>
                <a:cs typeface="Courier New"/>
                <a:sym typeface="Courier New"/>
              </a:rPr>
              <a:t>li</a:t>
            </a:r>
            <a:r>
              <a:rPr lang="pt-BR">
                <a:solidFill>
                  <a:srgbClr val="0000CD"/>
                </a:solidFill>
                <a:latin typeface="Courier New"/>
                <a:ea typeface="Courier New"/>
                <a:cs typeface="Courier New"/>
                <a:sym typeface="Courier New"/>
              </a:rPr>
              <a:t>&gt;</a:t>
            </a:r>
            <a:r>
              <a:rPr lang="pt-BR">
                <a:solidFill>
                  <a:schemeClr val="dk1"/>
                </a:solidFill>
                <a:highlight>
                  <a:srgbClr val="FFFFFF"/>
                </a:highlight>
                <a:latin typeface="Courier New"/>
                <a:ea typeface="Courier New"/>
                <a:cs typeface="Courier New"/>
                <a:sym typeface="Courier New"/>
              </a:rPr>
              <a:t>Chá</a:t>
            </a:r>
            <a:r>
              <a:rPr lang="pt-BR">
                <a:solidFill>
                  <a:srgbClr val="0000CD"/>
                </a:solidFill>
                <a:latin typeface="Courier New"/>
                <a:ea typeface="Courier New"/>
                <a:cs typeface="Courier New"/>
                <a:sym typeface="Courier New"/>
              </a:rPr>
              <a:t>&lt;</a:t>
            </a:r>
            <a:r>
              <a:rPr lang="pt-BR">
                <a:solidFill>
                  <a:srgbClr val="A52A2A"/>
                </a:solidFill>
                <a:latin typeface="Courier New"/>
                <a:ea typeface="Courier New"/>
                <a:cs typeface="Courier New"/>
                <a:sym typeface="Courier New"/>
              </a:rPr>
              <a:t>/li</a:t>
            </a:r>
            <a:r>
              <a:rPr lang="pt-BR">
                <a:solidFill>
                  <a:srgbClr val="0000CD"/>
                </a:solidFill>
                <a:latin typeface="Courier New"/>
                <a:ea typeface="Courier New"/>
                <a:cs typeface="Courier New"/>
                <a:sym typeface="Courier New"/>
              </a:rPr>
              <a:t>&gt;</a:t>
            </a:r>
            <a:endParaRPr>
              <a:solidFill>
                <a:srgbClr val="0000CD"/>
              </a:solidFill>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pt-BR">
                <a:solidFill>
                  <a:schemeClr val="dk1"/>
                </a:solidFill>
                <a:highlight>
                  <a:srgbClr val="FFFFFF"/>
                </a:highlight>
                <a:latin typeface="Courier New"/>
                <a:ea typeface="Courier New"/>
                <a:cs typeface="Courier New"/>
                <a:sym typeface="Courier New"/>
              </a:rPr>
              <a:t>  </a:t>
            </a:r>
            <a:r>
              <a:rPr lang="pt-BR">
                <a:solidFill>
                  <a:srgbClr val="0000CD"/>
                </a:solidFill>
                <a:latin typeface="Courier New"/>
                <a:ea typeface="Courier New"/>
                <a:cs typeface="Courier New"/>
                <a:sym typeface="Courier New"/>
              </a:rPr>
              <a:t>&lt;</a:t>
            </a:r>
            <a:r>
              <a:rPr lang="pt-BR">
                <a:solidFill>
                  <a:srgbClr val="A52A2A"/>
                </a:solidFill>
                <a:latin typeface="Courier New"/>
                <a:ea typeface="Courier New"/>
                <a:cs typeface="Courier New"/>
                <a:sym typeface="Courier New"/>
              </a:rPr>
              <a:t>li</a:t>
            </a:r>
            <a:r>
              <a:rPr lang="pt-BR">
                <a:solidFill>
                  <a:srgbClr val="0000CD"/>
                </a:solidFill>
                <a:latin typeface="Courier New"/>
                <a:ea typeface="Courier New"/>
                <a:cs typeface="Courier New"/>
                <a:sym typeface="Courier New"/>
              </a:rPr>
              <a:t>&gt;</a:t>
            </a:r>
            <a:r>
              <a:rPr lang="pt-BR">
                <a:solidFill>
                  <a:schemeClr val="dk1"/>
                </a:solidFill>
                <a:highlight>
                  <a:srgbClr val="FFFFFF"/>
                </a:highlight>
                <a:latin typeface="Courier New"/>
                <a:ea typeface="Courier New"/>
                <a:cs typeface="Courier New"/>
                <a:sym typeface="Courier New"/>
              </a:rPr>
              <a:t>Leite</a:t>
            </a:r>
            <a:r>
              <a:rPr lang="pt-BR">
                <a:solidFill>
                  <a:srgbClr val="0000CD"/>
                </a:solidFill>
                <a:latin typeface="Courier New"/>
                <a:ea typeface="Courier New"/>
                <a:cs typeface="Courier New"/>
                <a:sym typeface="Courier New"/>
              </a:rPr>
              <a:t>&lt;</a:t>
            </a:r>
            <a:r>
              <a:rPr lang="pt-BR">
                <a:solidFill>
                  <a:srgbClr val="A52A2A"/>
                </a:solidFill>
                <a:latin typeface="Courier New"/>
                <a:ea typeface="Courier New"/>
                <a:cs typeface="Courier New"/>
                <a:sym typeface="Courier New"/>
              </a:rPr>
              <a:t>/li</a:t>
            </a:r>
            <a:r>
              <a:rPr lang="pt-BR">
                <a:solidFill>
                  <a:srgbClr val="0000CD"/>
                </a:solidFill>
                <a:latin typeface="Courier New"/>
                <a:ea typeface="Courier New"/>
                <a:cs typeface="Courier New"/>
                <a:sym typeface="Courier New"/>
              </a:rPr>
              <a:t>&gt;</a:t>
            </a:r>
            <a:endParaRPr>
              <a:solidFill>
                <a:srgbClr val="0000CD"/>
              </a:solidFill>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rPr lang="pt-BR">
                <a:solidFill>
                  <a:srgbClr val="0000CD"/>
                </a:solidFill>
                <a:latin typeface="Courier New"/>
                <a:ea typeface="Courier New"/>
                <a:cs typeface="Courier New"/>
                <a:sym typeface="Courier New"/>
              </a:rPr>
              <a:t>&lt;</a:t>
            </a:r>
            <a:r>
              <a:rPr lang="pt-BR">
                <a:solidFill>
                  <a:srgbClr val="A52A2A"/>
                </a:solidFill>
                <a:latin typeface="Courier New"/>
                <a:ea typeface="Courier New"/>
                <a:cs typeface="Courier New"/>
                <a:sym typeface="Courier New"/>
              </a:rPr>
              <a:t>/ol</a:t>
            </a:r>
            <a:r>
              <a:rPr lang="pt-BR">
                <a:solidFill>
                  <a:srgbClr val="0000CD"/>
                </a:solidFill>
                <a:latin typeface="Courier New"/>
                <a:ea typeface="Courier New"/>
                <a:cs typeface="Courier New"/>
                <a:sym typeface="Courier New"/>
              </a:rPr>
              <a:t>&gt;</a:t>
            </a:r>
            <a:endParaRPr>
              <a:solidFill>
                <a:srgbClr val="252525"/>
              </a:solidFill>
              <a:latin typeface="Courier New"/>
              <a:ea typeface="Courier New"/>
              <a:cs typeface="Courier New"/>
              <a:sym typeface="Courier New"/>
            </a:endParaRPr>
          </a:p>
        </p:txBody>
      </p:sp>
      <p:sp>
        <p:nvSpPr>
          <p:cNvPr id="694" name="Google Shape;694;p106"/>
          <p:cNvSpPr txBox="1"/>
          <p:nvPr/>
        </p:nvSpPr>
        <p:spPr>
          <a:xfrm>
            <a:off x="5489600" y="2013225"/>
            <a:ext cx="2474100" cy="24435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00000"/>
              </a:lnSpc>
              <a:spcBef>
                <a:spcPts val="0"/>
              </a:spcBef>
              <a:spcAft>
                <a:spcPts val="0"/>
              </a:spcAft>
              <a:buClr>
                <a:srgbClr val="000000"/>
              </a:buClr>
              <a:buSzPts val="2200"/>
              <a:buFont typeface="Comic Sans MS"/>
              <a:buAutoNum type="arabicPeriod"/>
            </a:pPr>
            <a:r>
              <a:rPr b="0" i="0" lang="pt-BR" sz="2200" u="none" cap="none" strike="noStrike">
                <a:solidFill>
                  <a:srgbClr val="000000"/>
                </a:solidFill>
                <a:latin typeface="Comic Sans MS"/>
                <a:ea typeface="Comic Sans MS"/>
                <a:cs typeface="Comic Sans MS"/>
                <a:sym typeface="Comic Sans MS"/>
              </a:rPr>
              <a:t>Café</a:t>
            </a:r>
            <a:endParaRPr b="0" i="0" sz="2200" u="none" cap="none" strike="noStrike">
              <a:solidFill>
                <a:srgbClr val="000000"/>
              </a:solidFill>
              <a:latin typeface="Comic Sans MS"/>
              <a:ea typeface="Comic Sans MS"/>
              <a:cs typeface="Comic Sans MS"/>
              <a:sym typeface="Comic Sans MS"/>
            </a:endParaRPr>
          </a:p>
          <a:p>
            <a:pPr indent="-368300" lvl="0" marL="457200" marR="0" rtl="0" algn="l">
              <a:lnSpc>
                <a:spcPct val="100000"/>
              </a:lnSpc>
              <a:spcBef>
                <a:spcPts val="0"/>
              </a:spcBef>
              <a:spcAft>
                <a:spcPts val="0"/>
              </a:spcAft>
              <a:buClr>
                <a:srgbClr val="000000"/>
              </a:buClr>
              <a:buSzPts val="2200"/>
              <a:buFont typeface="Comic Sans MS"/>
              <a:buAutoNum type="arabicPeriod"/>
            </a:pPr>
            <a:r>
              <a:rPr b="0" i="0" lang="pt-BR" sz="2200" u="none" cap="none" strike="noStrike">
                <a:solidFill>
                  <a:srgbClr val="000000"/>
                </a:solidFill>
                <a:latin typeface="Comic Sans MS"/>
                <a:ea typeface="Comic Sans MS"/>
                <a:cs typeface="Comic Sans MS"/>
                <a:sym typeface="Comic Sans MS"/>
              </a:rPr>
              <a:t>Chá</a:t>
            </a:r>
            <a:endParaRPr b="0" i="0" sz="2200" u="none" cap="none" strike="noStrike">
              <a:solidFill>
                <a:srgbClr val="000000"/>
              </a:solidFill>
              <a:latin typeface="Comic Sans MS"/>
              <a:ea typeface="Comic Sans MS"/>
              <a:cs typeface="Comic Sans MS"/>
              <a:sym typeface="Comic Sans MS"/>
            </a:endParaRPr>
          </a:p>
          <a:p>
            <a:pPr indent="-368300" lvl="0" marL="457200" marR="0" rtl="0" algn="l">
              <a:lnSpc>
                <a:spcPct val="100000"/>
              </a:lnSpc>
              <a:spcBef>
                <a:spcPts val="0"/>
              </a:spcBef>
              <a:spcAft>
                <a:spcPts val="0"/>
              </a:spcAft>
              <a:buClr>
                <a:srgbClr val="000000"/>
              </a:buClr>
              <a:buSzPts val="2200"/>
              <a:buFont typeface="Comic Sans MS"/>
              <a:buAutoNum type="arabicPeriod"/>
            </a:pPr>
            <a:r>
              <a:rPr b="0" i="0" lang="pt-BR" sz="2200" u="none" cap="none" strike="noStrike">
                <a:solidFill>
                  <a:srgbClr val="000000"/>
                </a:solidFill>
                <a:latin typeface="Comic Sans MS"/>
                <a:ea typeface="Comic Sans MS"/>
                <a:cs typeface="Comic Sans MS"/>
                <a:sym typeface="Comic Sans MS"/>
              </a:rPr>
              <a:t>Leite</a:t>
            </a:r>
            <a:endParaRPr b="0" i="0" sz="2200" u="none" cap="none" strike="noStrike">
              <a:solidFill>
                <a:srgbClr val="000000"/>
              </a:solidFill>
              <a:latin typeface="Comic Sans MS"/>
              <a:ea typeface="Comic Sans MS"/>
              <a:cs typeface="Comic Sans MS"/>
              <a:sym typeface="Comic Sans MS"/>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10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u="sng">
                <a:solidFill>
                  <a:schemeClr val="hlink"/>
                </a:solidFill>
                <a:hlinkClick r:id="rId3"/>
              </a:rPr>
              <a:t>HTML - Lista Ordenada</a:t>
            </a:r>
            <a:endParaRPr>
              <a:solidFill>
                <a:schemeClr val="dk2"/>
              </a:solidFill>
            </a:endParaRPr>
          </a:p>
        </p:txBody>
      </p:sp>
      <p:sp>
        <p:nvSpPr>
          <p:cNvPr id="700" name="Google Shape;700;p10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pt-BR">
                <a:solidFill>
                  <a:srgbClr val="252525"/>
                </a:solidFill>
              </a:rPr>
              <a:t>Em uma lista ordenada podemos definir com no atributo </a:t>
            </a:r>
            <a:r>
              <a:rPr lang="pt-BR">
                <a:solidFill>
                  <a:srgbClr val="FF0000"/>
                </a:solidFill>
              </a:rPr>
              <a:t>type </a:t>
            </a:r>
            <a:r>
              <a:rPr lang="pt-BR">
                <a:solidFill>
                  <a:srgbClr val="252525"/>
                </a:solidFill>
              </a:rPr>
              <a:t>o tipo de marcador da lista.</a:t>
            </a:r>
            <a:endParaRPr>
              <a:solidFill>
                <a:srgbClr val="252525"/>
              </a:solidFill>
            </a:endParaRPr>
          </a:p>
          <a:p>
            <a:pPr indent="0" lvl="0" marL="0" rtl="0" algn="l">
              <a:lnSpc>
                <a:spcPct val="115000"/>
              </a:lnSpc>
              <a:spcBef>
                <a:spcPts val="1600"/>
              </a:spcBef>
              <a:spcAft>
                <a:spcPts val="0"/>
              </a:spcAft>
              <a:buClr>
                <a:schemeClr val="dk1"/>
              </a:buClr>
              <a:buSzPts val="1100"/>
              <a:buFont typeface="Arial"/>
              <a:buNone/>
            </a:pPr>
            <a:r>
              <a:rPr lang="pt-BR">
                <a:solidFill>
                  <a:srgbClr val="0000CD"/>
                </a:solidFill>
                <a:latin typeface="Courier New"/>
                <a:ea typeface="Courier New"/>
                <a:cs typeface="Courier New"/>
                <a:sym typeface="Courier New"/>
              </a:rPr>
              <a:t>&lt;</a:t>
            </a:r>
            <a:r>
              <a:rPr lang="pt-BR">
                <a:solidFill>
                  <a:srgbClr val="A52A2A"/>
                </a:solidFill>
                <a:latin typeface="Courier New"/>
                <a:ea typeface="Courier New"/>
                <a:cs typeface="Courier New"/>
                <a:sym typeface="Courier New"/>
              </a:rPr>
              <a:t>ol </a:t>
            </a:r>
            <a:r>
              <a:rPr lang="pt-BR">
                <a:solidFill>
                  <a:srgbClr val="FF0000"/>
                </a:solidFill>
                <a:latin typeface="Courier New"/>
                <a:ea typeface="Courier New"/>
                <a:cs typeface="Courier New"/>
                <a:sym typeface="Courier New"/>
              </a:rPr>
              <a:t>type</a:t>
            </a:r>
            <a:r>
              <a:rPr lang="pt-BR">
                <a:solidFill>
                  <a:srgbClr val="A52A2A"/>
                </a:solidFill>
                <a:latin typeface="Courier New"/>
                <a:ea typeface="Courier New"/>
                <a:cs typeface="Courier New"/>
                <a:sym typeface="Courier New"/>
              </a:rPr>
              <a:t>=”A”</a:t>
            </a:r>
            <a:r>
              <a:rPr lang="pt-BR">
                <a:solidFill>
                  <a:srgbClr val="0000CD"/>
                </a:solidFill>
                <a:latin typeface="Courier New"/>
                <a:ea typeface="Courier New"/>
                <a:cs typeface="Courier New"/>
                <a:sym typeface="Courier New"/>
              </a:rPr>
              <a:t>&gt;</a:t>
            </a:r>
            <a:endParaRPr>
              <a:solidFill>
                <a:srgbClr val="0000CD"/>
              </a:solidFill>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pt-BR">
                <a:solidFill>
                  <a:schemeClr val="dk1"/>
                </a:solidFill>
                <a:highlight>
                  <a:srgbClr val="FFFFFF"/>
                </a:highlight>
                <a:latin typeface="Courier New"/>
                <a:ea typeface="Courier New"/>
                <a:cs typeface="Courier New"/>
                <a:sym typeface="Courier New"/>
              </a:rPr>
              <a:t>  </a:t>
            </a:r>
            <a:r>
              <a:rPr lang="pt-BR">
                <a:solidFill>
                  <a:srgbClr val="0000CD"/>
                </a:solidFill>
                <a:latin typeface="Courier New"/>
                <a:ea typeface="Courier New"/>
                <a:cs typeface="Courier New"/>
                <a:sym typeface="Courier New"/>
              </a:rPr>
              <a:t>&lt;</a:t>
            </a:r>
            <a:r>
              <a:rPr lang="pt-BR">
                <a:solidFill>
                  <a:srgbClr val="A52A2A"/>
                </a:solidFill>
                <a:latin typeface="Courier New"/>
                <a:ea typeface="Courier New"/>
                <a:cs typeface="Courier New"/>
                <a:sym typeface="Courier New"/>
              </a:rPr>
              <a:t>li</a:t>
            </a:r>
            <a:r>
              <a:rPr lang="pt-BR">
                <a:solidFill>
                  <a:srgbClr val="0000CD"/>
                </a:solidFill>
                <a:latin typeface="Courier New"/>
                <a:ea typeface="Courier New"/>
                <a:cs typeface="Courier New"/>
                <a:sym typeface="Courier New"/>
              </a:rPr>
              <a:t>&gt;</a:t>
            </a:r>
            <a:r>
              <a:rPr lang="pt-BR">
                <a:solidFill>
                  <a:schemeClr val="dk1"/>
                </a:solidFill>
                <a:highlight>
                  <a:srgbClr val="FFFFFF"/>
                </a:highlight>
                <a:latin typeface="Courier New"/>
                <a:ea typeface="Courier New"/>
                <a:cs typeface="Courier New"/>
                <a:sym typeface="Courier New"/>
              </a:rPr>
              <a:t>Café</a:t>
            </a:r>
            <a:r>
              <a:rPr lang="pt-BR">
                <a:solidFill>
                  <a:srgbClr val="0000CD"/>
                </a:solidFill>
                <a:latin typeface="Courier New"/>
                <a:ea typeface="Courier New"/>
                <a:cs typeface="Courier New"/>
                <a:sym typeface="Courier New"/>
              </a:rPr>
              <a:t>&lt;</a:t>
            </a:r>
            <a:r>
              <a:rPr lang="pt-BR">
                <a:solidFill>
                  <a:srgbClr val="A52A2A"/>
                </a:solidFill>
                <a:latin typeface="Courier New"/>
                <a:ea typeface="Courier New"/>
                <a:cs typeface="Courier New"/>
                <a:sym typeface="Courier New"/>
              </a:rPr>
              <a:t>/li</a:t>
            </a:r>
            <a:r>
              <a:rPr lang="pt-BR">
                <a:solidFill>
                  <a:srgbClr val="0000CD"/>
                </a:solidFill>
                <a:latin typeface="Courier New"/>
                <a:ea typeface="Courier New"/>
                <a:cs typeface="Courier New"/>
                <a:sym typeface="Courier New"/>
              </a:rPr>
              <a:t>&gt;</a:t>
            </a:r>
            <a:endParaRPr>
              <a:solidFill>
                <a:srgbClr val="0000CD"/>
              </a:solidFill>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pt-BR">
                <a:solidFill>
                  <a:schemeClr val="dk1"/>
                </a:solidFill>
                <a:highlight>
                  <a:srgbClr val="FFFFFF"/>
                </a:highlight>
                <a:latin typeface="Courier New"/>
                <a:ea typeface="Courier New"/>
                <a:cs typeface="Courier New"/>
                <a:sym typeface="Courier New"/>
              </a:rPr>
              <a:t>  </a:t>
            </a:r>
            <a:r>
              <a:rPr lang="pt-BR">
                <a:solidFill>
                  <a:srgbClr val="0000CD"/>
                </a:solidFill>
                <a:latin typeface="Courier New"/>
                <a:ea typeface="Courier New"/>
                <a:cs typeface="Courier New"/>
                <a:sym typeface="Courier New"/>
              </a:rPr>
              <a:t>&lt;</a:t>
            </a:r>
            <a:r>
              <a:rPr lang="pt-BR">
                <a:solidFill>
                  <a:srgbClr val="A52A2A"/>
                </a:solidFill>
                <a:latin typeface="Courier New"/>
                <a:ea typeface="Courier New"/>
                <a:cs typeface="Courier New"/>
                <a:sym typeface="Courier New"/>
              </a:rPr>
              <a:t>li</a:t>
            </a:r>
            <a:r>
              <a:rPr lang="pt-BR">
                <a:solidFill>
                  <a:srgbClr val="0000CD"/>
                </a:solidFill>
                <a:latin typeface="Courier New"/>
                <a:ea typeface="Courier New"/>
                <a:cs typeface="Courier New"/>
                <a:sym typeface="Courier New"/>
              </a:rPr>
              <a:t>&gt;</a:t>
            </a:r>
            <a:r>
              <a:rPr lang="pt-BR">
                <a:solidFill>
                  <a:schemeClr val="dk1"/>
                </a:solidFill>
                <a:highlight>
                  <a:srgbClr val="FFFFFF"/>
                </a:highlight>
                <a:latin typeface="Courier New"/>
                <a:ea typeface="Courier New"/>
                <a:cs typeface="Courier New"/>
                <a:sym typeface="Courier New"/>
              </a:rPr>
              <a:t>Chá</a:t>
            </a:r>
            <a:r>
              <a:rPr lang="pt-BR">
                <a:solidFill>
                  <a:srgbClr val="0000CD"/>
                </a:solidFill>
                <a:latin typeface="Courier New"/>
                <a:ea typeface="Courier New"/>
                <a:cs typeface="Courier New"/>
                <a:sym typeface="Courier New"/>
              </a:rPr>
              <a:t>&lt;</a:t>
            </a:r>
            <a:r>
              <a:rPr lang="pt-BR">
                <a:solidFill>
                  <a:srgbClr val="A52A2A"/>
                </a:solidFill>
                <a:latin typeface="Courier New"/>
                <a:ea typeface="Courier New"/>
                <a:cs typeface="Courier New"/>
                <a:sym typeface="Courier New"/>
              </a:rPr>
              <a:t>/li</a:t>
            </a:r>
            <a:r>
              <a:rPr lang="pt-BR">
                <a:solidFill>
                  <a:srgbClr val="0000CD"/>
                </a:solidFill>
                <a:latin typeface="Courier New"/>
                <a:ea typeface="Courier New"/>
                <a:cs typeface="Courier New"/>
                <a:sym typeface="Courier New"/>
              </a:rPr>
              <a:t>&gt;</a:t>
            </a:r>
            <a:endParaRPr>
              <a:solidFill>
                <a:srgbClr val="0000CD"/>
              </a:solidFill>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pt-BR">
                <a:solidFill>
                  <a:schemeClr val="dk1"/>
                </a:solidFill>
                <a:highlight>
                  <a:srgbClr val="FFFFFF"/>
                </a:highlight>
                <a:latin typeface="Courier New"/>
                <a:ea typeface="Courier New"/>
                <a:cs typeface="Courier New"/>
                <a:sym typeface="Courier New"/>
              </a:rPr>
              <a:t>  </a:t>
            </a:r>
            <a:r>
              <a:rPr lang="pt-BR">
                <a:solidFill>
                  <a:srgbClr val="0000CD"/>
                </a:solidFill>
                <a:latin typeface="Courier New"/>
                <a:ea typeface="Courier New"/>
                <a:cs typeface="Courier New"/>
                <a:sym typeface="Courier New"/>
              </a:rPr>
              <a:t>&lt;</a:t>
            </a:r>
            <a:r>
              <a:rPr lang="pt-BR">
                <a:solidFill>
                  <a:srgbClr val="A52A2A"/>
                </a:solidFill>
                <a:latin typeface="Courier New"/>
                <a:ea typeface="Courier New"/>
                <a:cs typeface="Courier New"/>
                <a:sym typeface="Courier New"/>
              </a:rPr>
              <a:t>li</a:t>
            </a:r>
            <a:r>
              <a:rPr lang="pt-BR">
                <a:solidFill>
                  <a:srgbClr val="0000CD"/>
                </a:solidFill>
                <a:latin typeface="Courier New"/>
                <a:ea typeface="Courier New"/>
                <a:cs typeface="Courier New"/>
                <a:sym typeface="Courier New"/>
              </a:rPr>
              <a:t>&gt;</a:t>
            </a:r>
            <a:r>
              <a:rPr lang="pt-BR">
                <a:solidFill>
                  <a:schemeClr val="dk1"/>
                </a:solidFill>
                <a:highlight>
                  <a:srgbClr val="FFFFFF"/>
                </a:highlight>
                <a:latin typeface="Courier New"/>
                <a:ea typeface="Courier New"/>
                <a:cs typeface="Courier New"/>
                <a:sym typeface="Courier New"/>
              </a:rPr>
              <a:t>Leite</a:t>
            </a:r>
            <a:r>
              <a:rPr lang="pt-BR">
                <a:solidFill>
                  <a:srgbClr val="0000CD"/>
                </a:solidFill>
                <a:latin typeface="Courier New"/>
                <a:ea typeface="Courier New"/>
                <a:cs typeface="Courier New"/>
                <a:sym typeface="Courier New"/>
              </a:rPr>
              <a:t>&lt;</a:t>
            </a:r>
            <a:r>
              <a:rPr lang="pt-BR">
                <a:solidFill>
                  <a:srgbClr val="A52A2A"/>
                </a:solidFill>
                <a:latin typeface="Courier New"/>
                <a:ea typeface="Courier New"/>
                <a:cs typeface="Courier New"/>
                <a:sym typeface="Courier New"/>
              </a:rPr>
              <a:t>/li</a:t>
            </a:r>
            <a:r>
              <a:rPr lang="pt-BR">
                <a:solidFill>
                  <a:srgbClr val="0000CD"/>
                </a:solidFill>
                <a:latin typeface="Courier New"/>
                <a:ea typeface="Courier New"/>
                <a:cs typeface="Courier New"/>
                <a:sym typeface="Courier New"/>
              </a:rPr>
              <a:t>&gt;</a:t>
            </a:r>
            <a:endParaRPr>
              <a:solidFill>
                <a:srgbClr val="0000CD"/>
              </a:solidFill>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rPr lang="pt-BR">
                <a:solidFill>
                  <a:srgbClr val="0000CD"/>
                </a:solidFill>
                <a:latin typeface="Courier New"/>
                <a:ea typeface="Courier New"/>
                <a:cs typeface="Courier New"/>
                <a:sym typeface="Courier New"/>
              </a:rPr>
              <a:t>&lt;</a:t>
            </a:r>
            <a:r>
              <a:rPr lang="pt-BR">
                <a:solidFill>
                  <a:srgbClr val="A52A2A"/>
                </a:solidFill>
                <a:latin typeface="Courier New"/>
                <a:ea typeface="Courier New"/>
                <a:cs typeface="Courier New"/>
                <a:sym typeface="Courier New"/>
              </a:rPr>
              <a:t>/ol</a:t>
            </a:r>
            <a:r>
              <a:rPr lang="pt-BR">
                <a:solidFill>
                  <a:srgbClr val="0000CD"/>
                </a:solidFill>
                <a:latin typeface="Courier New"/>
                <a:ea typeface="Courier New"/>
                <a:cs typeface="Courier New"/>
                <a:sym typeface="Courier New"/>
              </a:rPr>
              <a:t>&gt;</a:t>
            </a:r>
            <a:endParaRPr>
              <a:solidFill>
                <a:srgbClr val="252525"/>
              </a:solidFill>
              <a:latin typeface="Courier New"/>
              <a:ea typeface="Courier New"/>
              <a:cs typeface="Courier New"/>
              <a:sym typeface="Courier New"/>
            </a:endParaRPr>
          </a:p>
        </p:txBody>
      </p:sp>
      <p:sp>
        <p:nvSpPr>
          <p:cNvPr id="701" name="Google Shape;701;p107"/>
          <p:cNvSpPr txBox="1"/>
          <p:nvPr/>
        </p:nvSpPr>
        <p:spPr>
          <a:xfrm>
            <a:off x="5489600" y="2013225"/>
            <a:ext cx="2474100" cy="24435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00000"/>
              </a:lnSpc>
              <a:spcBef>
                <a:spcPts val="0"/>
              </a:spcBef>
              <a:spcAft>
                <a:spcPts val="0"/>
              </a:spcAft>
              <a:buClr>
                <a:srgbClr val="000000"/>
              </a:buClr>
              <a:buSzPts val="2200"/>
              <a:buFont typeface="Comic Sans MS"/>
              <a:buAutoNum type="alphaUcPeriod"/>
            </a:pPr>
            <a:r>
              <a:rPr b="0" i="0" lang="pt-BR" sz="2200" u="none" cap="none" strike="noStrike">
                <a:solidFill>
                  <a:srgbClr val="000000"/>
                </a:solidFill>
                <a:latin typeface="Comic Sans MS"/>
                <a:ea typeface="Comic Sans MS"/>
                <a:cs typeface="Comic Sans MS"/>
                <a:sym typeface="Comic Sans MS"/>
              </a:rPr>
              <a:t>Café</a:t>
            </a:r>
            <a:endParaRPr b="0" i="0" sz="2200" u="none" cap="none" strike="noStrike">
              <a:solidFill>
                <a:srgbClr val="000000"/>
              </a:solidFill>
              <a:latin typeface="Comic Sans MS"/>
              <a:ea typeface="Comic Sans MS"/>
              <a:cs typeface="Comic Sans MS"/>
              <a:sym typeface="Comic Sans MS"/>
            </a:endParaRPr>
          </a:p>
          <a:p>
            <a:pPr indent="-368300" lvl="0" marL="457200" marR="0" rtl="0" algn="l">
              <a:lnSpc>
                <a:spcPct val="100000"/>
              </a:lnSpc>
              <a:spcBef>
                <a:spcPts val="0"/>
              </a:spcBef>
              <a:spcAft>
                <a:spcPts val="0"/>
              </a:spcAft>
              <a:buClr>
                <a:srgbClr val="000000"/>
              </a:buClr>
              <a:buSzPts val="2200"/>
              <a:buFont typeface="Comic Sans MS"/>
              <a:buAutoNum type="alphaUcPeriod"/>
            </a:pPr>
            <a:r>
              <a:rPr b="0" i="0" lang="pt-BR" sz="2200" u="none" cap="none" strike="noStrike">
                <a:solidFill>
                  <a:srgbClr val="000000"/>
                </a:solidFill>
                <a:latin typeface="Comic Sans MS"/>
                <a:ea typeface="Comic Sans MS"/>
                <a:cs typeface="Comic Sans MS"/>
                <a:sym typeface="Comic Sans MS"/>
              </a:rPr>
              <a:t>Chá</a:t>
            </a:r>
            <a:endParaRPr b="0" i="0" sz="2200" u="none" cap="none" strike="noStrike">
              <a:solidFill>
                <a:srgbClr val="000000"/>
              </a:solidFill>
              <a:latin typeface="Comic Sans MS"/>
              <a:ea typeface="Comic Sans MS"/>
              <a:cs typeface="Comic Sans MS"/>
              <a:sym typeface="Comic Sans MS"/>
            </a:endParaRPr>
          </a:p>
          <a:p>
            <a:pPr indent="-368300" lvl="0" marL="457200" marR="0" rtl="0" algn="l">
              <a:lnSpc>
                <a:spcPct val="100000"/>
              </a:lnSpc>
              <a:spcBef>
                <a:spcPts val="0"/>
              </a:spcBef>
              <a:spcAft>
                <a:spcPts val="0"/>
              </a:spcAft>
              <a:buClr>
                <a:srgbClr val="000000"/>
              </a:buClr>
              <a:buSzPts val="2200"/>
              <a:buFont typeface="Comic Sans MS"/>
              <a:buAutoNum type="alphaUcPeriod"/>
            </a:pPr>
            <a:r>
              <a:rPr b="0" i="0" lang="pt-BR" sz="2200" u="none" cap="none" strike="noStrike">
                <a:solidFill>
                  <a:srgbClr val="000000"/>
                </a:solidFill>
                <a:latin typeface="Comic Sans MS"/>
                <a:ea typeface="Comic Sans MS"/>
                <a:cs typeface="Comic Sans MS"/>
                <a:sym typeface="Comic Sans MS"/>
              </a:rPr>
              <a:t>Leite</a:t>
            </a:r>
            <a:endParaRPr b="0" i="0" sz="2200" u="none" cap="none" strike="noStrike">
              <a:solidFill>
                <a:srgbClr val="000000"/>
              </a:solidFill>
              <a:latin typeface="Comic Sans MS"/>
              <a:ea typeface="Comic Sans MS"/>
              <a:cs typeface="Comic Sans MS"/>
              <a:sym typeface="Comic Sans MS"/>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10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u="sng">
                <a:solidFill>
                  <a:schemeClr val="hlink"/>
                </a:solidFill>
                <a:hlinkClick r:id="rId3"/>
              </a:rPr>
              <a:t>HTML - Lista Ordenada</a:t>
            </a:r>
            <a:endParaRPr>
              <a:solidFill>
                <a:schemeClr val="dk2"/>
              </a:solidFill>
            </a:endParaRPr>
          </a:p>
        </p:txBody>
      </p:sp>
      <p:graphicFrame>
        <p:nvGraphicFramePr>
          <p:cNvPr id="707" name="Google Shape;707;p108"/>
          <p:cNvGraphicFramePr/>
          <p:nvPr/>
        </p:nvGraphicFramePr>
        <p:xfrm>
          <a:off x="716975" y="1441150"/>
          <a:ext cx="3000000" cy="3000000"/>
        </p:xfrm>
        <a:graphic>
          <a:graphicData uri="http://schemas.openxmlformats.org/drawingml/2006/table">
            <a:tbl>
              <a:tblPr>
                <a:noFill/>
                <a:tableStyleId>{228B6FAE-EA96-428B-95CF-C115B36B7EB0}</a:tableStyleId>
              </a:tblPr>
              <a:tblGrid>
                <a:gridCol w="3619500"/>
                <a:gridCol w="36195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pt-BR" sz="1400" u="none" cap="none" strike="noStrike"/>
                        <a:t>Tipo</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pt-BR" sz="1400" u="none" cap="none" strike="noStrike"/>
                        <a:t>Descrição</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pt-BR" sz="1400" u="none" cap="none" strike="noStrike"/>
                        <a:t>type=”1”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pt-BR" sz="1400" u="none" cap="none" strike="noStrike"/>
                        <a:t>Ordenação com números (default)</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pt-BR" sz="1400" u="none" cap="none" strike="noStrike"/>
                        <a:t>type=”A”</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pt-BR" sz="1400" u="none" cap="none" strike="noStrike"/>
                        <a:t>Letras maiúsculas</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pt-BR" sz="1400" u="none" cap="none" strike="noStrike"/>
                        <a:t>type=”a”</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pt-BR" sz="1400" u="none" cap="none" strike="noStrike"/>
                        <a:t>Letras minúsculas</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pt-BR" sz="1400" u="none" cap="none" strike="noStrike"/>
                        <a:t>type=”I”</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pt-BR" sz="1400" u="none" cap="none" strike="noStrike"/>
                        <a:t>Algarismos romanos maiúsculos </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pt-BR" sz="1400" u="none" cap="none" strike="noStrike"/>
                        <a:t>type=”i”</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pt-BR" sz="1400" u="none" cap="none" strike="noStrike"/>
                        <a:t>Algarismos romanos minúsculos</a:t>
                      </a:r>
                      <a:endParaRPr sz="1400" u="none" cap="none" strike="noStrike"/>
                    </a:p>
                  </a:txBody>
                  <a:tcPr marT="91425" marB="91425" marR="91425" marL="91425"/>
                </a:tc>
              </a:tr>
            </a:tbl>
          </a:graphicData>
        </a:graphic>
      </p:graphicFrame>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10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u="sng">
                <a:solidFill>
                  <a:schemeClr val="hlink"/>
                </a:solidFill>
                <a:hlinkClick r:id="rId3"/>
              </a:rPr>
              <a:t>HTML - Listas de Descrição</a:t>
            </a:r>
            <a:endParaRPr>
              <a:solidFill>
                <a:schemeClr val="dk2"/>
              </a:solidFill>
            </a:endParaRPr>
          </a:p>
        </p:txBody>
      </p:sp>
      <p:sp>
        <p:nvSpPr>
          <p:cNvPr id="713" name="Google Shape;713;p10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252525"/>
              </a:buClr>
              <a:buSzPts val="1800"/>
              <a:buChar char="●"/>
            </a:pPr>
            <a:r>
              <a:rPr lang="pt-BR">
                <a:solidFill>
                  <a:srgbClr val="252525"/>
                </a:solidFill>
              </a:rPr>
              <a:t>HTML também oferece suporte a listas de descrição. Uma lista de descrição é uma lista de termos, com uma descrição de cada termo.</a:t>
            </a:r>
            <a:endParaRPr>
              <a:solidFill>
                <a:srgbClr val="252525"/>
              </a:solidFill>
            </a:endParaRPr>
          </a:p>
          <a:p>
            <a:pPr indent="-342900" lvl="0" marL="457200" rtl="0" algn="l">
              <a:lnSpc>
                <a:spcPct val="115000"/>
              </a:lnSpc>
              <a:spcBef>
                <a:spcPts val="0"/>
              </a:spcBef>
              <a:spcAft>
                <a:spcPts val="0"/>
              </a:spcAft>
              <a:buSzPts val="1800"/>
              <a:buChar char="●"/>
            </a:pPr>
            <a:r>
              <a:rPr lang="pt-BR">
                <a:solidFill>
                  <a:srgbClr val="252525"/>
                </a:solidFill>
              </a:rPr>
              <a:t>A tag </a:t>
            </a:r>
            <a:r>
              <a:rPr lang="pt-BR">
                <a:solidFill>
                  <a:srgbClr val="DC143C"/>
                </a:solidFill>
                <a:highlight>
                  <a:srgbClr val="F1F1F1"/>
                </a:highlight>
              </a:rPr>
              <a:t>&lt;dl&gt;</a:t>
            </a:r>
            <a:r>
              <a:rPr lang="pt-BR">
                <a:solidFill>
                  <a:srgbClr val="252525"/>
                </a:solidFill>
              </a:rPr>
              <a:t> define a lista de descrição, a tag </a:t>
            </a:r>
            <a:r>
              <a:rPr lang="pt-BR">
                <a:solidFill>
                  <a:srgbClr val="DC143C"/>
                </a:solidFill>
                <a:highlight>
                  <a:srgbClr val="F1F1F1"/>
                </a:highlight>
              </a:rPr>
              <a:t>&lt;dt&gt;</a:t>
            </a:r>
            <a:r>
              <a:rPr lang="pt-BR">
                <a:solidFill>
                  <a:srgbClr val="252525"/>
                </a:solidFill>
              </a:rPr>
              <a:t> define o termo (nome) e a tag </a:t>
            </a:r>
            <a:r>
              <a:rPr lang="pt-BR">
                <a:solidFill>
                  <a:srgbClr val="DC143C"/>
                </a:solidFill>
                <a:highlight>
                  <a:srgbClr val="F1F1F1"/>
                </a:highlight>
              </a:rPr>
              <a:t>&lt;dd&gt;</a:t>
            </a:r>
            <a:r>
              <a:rPr lang="pt-BR">
                <a:solidFill>
                  <a:srgbClr val="252525"/>
                </a:solidFill>
              </a:rPr>
              <a:t> descreve cada termo:</a:t>
            </a:r>
            <a:endParaRPr>
              <a:solidFill>
                <a:srgbClr val="252525"/>
              </a:solidFill>
            </a:endParaRPr>
          </a:p>
          <a:p>
            <a:pPr indent="0" lvl="0" marL="0" rtl="0" algn="l">
              <a:lnSpc>
                <a:spcPct val="115000"/>
              </a:lnSpc>
              <a:spcBef>
                <a:spcPts val="1600"/>
              </a:spcBef>
              <a:spcAft>
                <a:spcPts val="0"/>
              </a:spcAft>
              <a:buClr>
                <a:schemeClr val="dk1"/>
              </a:buClr>
              <a:buSzPts val="1100"/>
              <a:buFont typeface="Arial"/>
              <a:buNone/>
            </a:pPr>
            <a:r>
              <a:rPr lang="pt-BR">
                <a:solidFill>
                  <a:srgbClr val="0000CD"/>
                </a:solidFill>
                <a:latin typeface="Courier New"/>
                <a:ea typeface="Courier New"/>
                <a:cs typeface="Courier New"/>
                <a:sym typeface="Courier New"/>
              </a:rPr>
              <a:t>&lt;</a:t>
            </a:r>
            <a:r>
              <a:rPr lang="pt-BR">
                <a:solidFill>
                  <a:srgbClr val="A52A2A"/>
                </a:solidFill>
                <a:latin typeface="Courier New"/>
                <a:ea typeface="Courier New"/>
                <a:cs typeface="Courier New"/>
                <a:sym typeface="Courier New"/>
              </a:rPr>
              <a:t>dl</a:t>
            </a:r>
            <a:r>
              <a:rPr lang="pt-BR">
                <a:solidFill>
                  <a:srgbClr val="0000CD"/>
                </a:solidFill>
                <a:latin typeface="Courier New"/>
                <a:ea typeface="Courier New"/>
                <a:cs typeface="Courier New"/>
                <a:sym typeface="Courier New"/>
              </a:rPr>
              <a:t>&gt;</a:t>
            </a:r>
            <a:endParaRPr>
              <a:solidFill>
                <a:srgbClr val="0000CD"/>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pt-BR">
                <a:solidFill>
                  <a:schemeClr val="dk1"/>
                </a:solidFill>
                <a:highlight>
                  <a:srgbClr val="FFFFFF"/>
                </a:highlight>
                <a:latin typeface="Courier New"/>
                <a:ea typeface="Courier New"/>
                <a:cs typeface="Courier New"/>
                <a:sym typeface="Courier New"/>
              </a:rPr>
              <a:t>  </a:t>
            </a:r>
            <a:r>
              <a:rPr lang="pt-BR">
                <a:solidFill>
                  <a:srgbClr val="0000CD"/>
                </a:solidFill>
                <a:latin typeface="Courier New"/>
                <a:ea typeface="Courier New"/>
                <a:cs typeface="Courier New"/>
                <a:sym typeface="Courier New"/>
              </a:rPr>
              <a:t>&lt;</a:t>
            </a:r>
            <a:r>
              <a:rPr lang="pt-BR">
                <a:solidFill>
                  <a:srgbClr val="A52A2A"/>
                </a:solidFill>
                <a:latin typeface="Courier New"/>
                <a:ea typeface="Courier New"/>
                <a:cs typeface="Courier New"/>
                <a:sym typeface="Courier New"/>
              </a:rPr>
              <a:t>dt</a:t>
            </a:r>
            <a:r>
              <a:rPr lang="pt-BR">
                <a:solidFill>
                  <a:srgbClr val="0000CD"/>
                </a:solidFill>
                <a:latin typeface="Courier New"/>
                <a:ea typeface="Courier New"/>
                <a:cs typeface="Courier New"/>
                <a:sym typeface="Courier New"/>
              </a:rPr>
              <a:t>&gt;</a:t>
            </a:r>
            <a:r>
              <a:rPr lang="pt-BR">
                <a:solidFill>
                  <a:schemeClr val="dk1"/>
                </a:solidFill>
                <a:highlight>
                  <a:srgbClr val="FFFFFF"/>
                </a:highlight>
                <a:latin typeface="Courier New"/>
                <a:ea typeface="Courier New"/>
                <a:cs typeface="Courier New"/>
                <a:sym typeface="Courier New"/>
              </a:rPr>
              <a:t>Pao</a:t>
            </a:r>
            <a:r>
              <a:rPr lang="pt-BR">
                <a:solidFill>
                  <a:srgbClr val="0000CD"/>
                </a:solidFill>
                <a:latin typeface="Courier New"/>
                <a:ea typeface="Courier New"/>
                <a:cs typeface="Courier New"/>
                <a:sym typeface="Courier New"/>
              </a:rPr>
              <a:t>&lt;</a:t>
            </a:r>
            <a:r>
              <a:rPr lang="pt-BR">
                <a:solidFill>
                  <a:srgbClr val="A52A2A"/>
                </a:solidFill>
                <a:latin typeface="Courier New"/>
                <a:ea typeface="Courier New"/>
                <a:cs typeface="Courier New"/>
                <a:sym typeface="Courier New"/>
              </a:rPr>
              <a:t>/dt</a:t>
            </a:r>
            <a:r>
              <a:rPr lang="pt-BR">
                <a:solidFill>
                  <a:srgbClr val="0000CD"/>
                </a:solidFill>
                <a:latin typeface="Courier New"/>
                <a:ea typeface="Courier New"/>
                <a:cs typeface="Courier New"/>
                <a:sym typeface="Courier New"/>
              </a:rPr>
              <a:t>&gt;</a:t>
            </a:r>
            <a:endParaRPr>
              <a:solidFill>
                <a:srgbClr val="0000CD"/>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pt-BR">
                <a:solidFill>
                  <a:schemeClr val="dk1"/>
                </a:solidFill>
                <a:highlight>
                  <a:srgbClr val="FFFFFF"/>
                </a:highlight>
                <a:latin typeface="Courier New"/>
                <a:ea typeface="Courier New"/>
                <a:cs typeface="Courier New"/>
                <a:sym typeface="Courier New"/>
              </a:rPr>
              <a:t>  </a:t>
            </a:r>
            <a:r>
              <a:rPr lang="pt-BR">
                <a:solidFill>
                  <a:srgbClr val="0000CD"/>
                </a:solidFill>
                <a:latin typeface="Courier New"/>
                <a:ea typeface="Courier New"/>
                <a:cs typeface="Courier New"/>
                <a:sym typeface="Courier New"/>
              </a:rPr>
              <a:t>&lt;</a:t>
            </a:r>
            <a:r>
              <a:rPr lang="pt-BR">
                <a:solidFill>
                  <a:srgbClr val="A52A2A"/>
                </a:solidFill>
                <a:latin typeface="Courier New"/>
                <a:ea typeface="Courier New"/>
                <a:cs typeface="Courier New"/>
                <a:sym typeface="Courier New"/>
              </a:rPr>
              <a:t>dd</a:t>
            </a:r>
            <a:r>
              <a:rPr lang="pt-BR">
                <a:solidFill>
                  <a:srgbClr val="0000CD"/>
                </a:solidFill>
                <a:latin typeface="Courier New"/>
                <a:ea typeface="Courier New"/>
                <a:cs typeface="Courier New"/>
                <a:sym typeface="Courier New"/>
              </a:rPr>
              <a:t>&gt;</a:t>
            </a:r>
            <a:r>
              <a:rPr lang="pt-BR">
                <a:solidFill>
                  <a:schemeClr val="dk1"/>
                </a:solidFill>
                <a:highlight>
                  <a:srgbClr val="FFFFFF"/>
                </a:highlight>
                <a:latin typeface="Courier New"/>
                <a:ea typeface="Courier New"/>
                <a:cs typeface="Courier New"/>
                <a:sym typeface="Courier New"/>
              </a:rPr>
              <a:t>- Pão Francês</a:t>
            </a:r>
            <a:r>
              <a:rPr lang="pt-BR">
                <a:solidFill>
                  <a:srgbClr val="0000CD"/>
                </a:solidFill>
                <a:latin typeface="Courier New"/>
                <a:ea typeface="Courier New"/>
                <a:cs typeface="Courier New"/>
                <a:sym typeface="Courier New"/>
              </a:rPr>
              <a:t>&lt;</a:t>
            </a:r>
            <a:r>
              <a:rPr lang="pt-BR">
                <a:solidFill>
                  <a:srgbClr val="A52A2A"/>
                </a:solidFill>
                <a:latin typeface="Courier New"/>
                <a:ea typeface="Courier New"/>
                <a:cs typeface="Courier New"/>
                <a:sym typeface="Courier New"/>
              </a:rPr>
              <a:t>/dd</a:t>
            </a:r>
            <a:r>
              <a:rPr lang="pt-BR">
                <a:solidFill>
                  <a:srgbClr val="0000CD"/>
                </a:solidFill>
                <a:latin typeface="Courier New"/>
                <a:ea typeface="Courier New"/>
                <a:cs typeface="Courier New"/>
                <a:sym typeface="Courier New"/>
              </a:rPr>
              <a:t>&gt;</a:t>
            </a:r>
            <a:endParaRPr>
              <a:solidFill>
                <a:srgbClr val="0000CD"/>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pt-BR">
                <a:solidFill>
                  <a:schemeClr val="dk1"/>
                </a:solidFill>
                <a:highlight>
                  <a:srgbClr val="FFFFFF"/>
                </a:highlight>
                <a:latin typeface="Courier New"/>
                <a:ea typeface="Courier New"/>
                <a:cs typeface="Courier New"/>
                <a:sym typeface="Courier New"/>
              </a:rPr>
              <a:t>  </a:t>
            </a:r>
            <a:r>
              <a:rPr lang="pt-BR">
                <a:solidFill>
                  <a:srgbClr val="0000CD"/>
                </a:solidFill>
                <a:latin typeface="Courier New"/>
                <a:ea typeface="Courier New"/>
                <a:cs typeface="Courier New"/>
                <a:sym typeface="Courier New"/>
              </a:rPr>
              <a:t>&lt;</a:t>
            </a:r>
            <a:r>
              <a:rPr lang="pt-BR">
                <a:solidFill>
                  <a:srgbClr val="A52A2A"/>
                </a:solidFill>
                <a:latin typeface="Courier New"/>
                <a:ea typeface="Courier New"/>
                <a:cs typeface="Courier New"/>
                <a:sym typeface="Courier New"/>
              </a:rPr>
              <a:t>dt</a:t>
            </a:r>
            <a:r>
              <a:rPr lang="pt-BR">
                <a:solidFill>
                  <a:srgbClr val="0000CD"/>
                </a:solidFill>
                <a:latin typeface="Courier New"/>
                <a:ea typeface="Courier New"/>
                <a:cs typeface="Courier New"/>
                <a:sym typeface="Courier New"/>
              </a:rPr>
              <a:t>&gt;</a:t>
            </a:r>
            <a:r>
              <a:rPr lang="pt-BR">
                <a:solidFill>
                  <a:schemeClr val="dk1"/>
                </a:solidFill>
                <a:highlight>
                  <a:srgbClr val="FFFFFF"/>
                </a:highlight>
                <a:latin typeface="Courier New"/>
                <a:ea typeface="Courier New"/>
                <a:cs typeface="Courier New"/>
                <a:sym typeface="Courier New"/>
              </a:rPr>
              <a:t>Suco</a:t>
            </a:r>
            <a:r>
              <a:rPr lang="pt-BR">
                <a:solidFill>
                  <a:srgbClr val="0000CD"/>
                </a:solidFill>
                <a:latin typeface="Courier New"/>
                <a:ea typeface="Courier New"/>
                <a:cs typeface="Courier New"/>
                <a:sym typeface="Courier New"/>
              </a:rPr>
              <a:t>&lt;</a:t>
            </a:r>
            <a:r>
              <a:rPr lang="pt-BR">
                <a:solidFill>
                  <a:srgbClr val="A52A2A"/>
                </a:solidFill>
                <a:latin typeface="Courier New"/>
                <a:ea typeface="Courier New"/>
                <a:cs typeface="Courier New"/>
                <a:sym typeface="Courier New"/>
              </a:rPr>
              <a:t>/dt</a:t>
            </a:r>
            <a:r>
              <a:rPr lang="pt-BR">
                <a:solidFill>
                  <a:srgbClr val="0000CD"/>
                </a:solidFill>
                <a:latin typeface="Courier New"/>
                <a:ea typeface="Courier New"/>
                <a:cs typeface="Courier New"/>
                <a:sym typeface="Courier New"/>
              </a:rPr>
              <a:t>&gt;</a:t>
            </a:r>
            <a:endParaRPr>
              <a:solidFill>
                <a:srgbClr val="0000CD"/>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pt-BR">
                <a:solidFill>
                  <a:schemeClr val="dk1"/>
                </a:solidFill>
                <a:highlight>
                  <a:srgbClr val="FFFFFF"/>
                </a:highlight>
                <a:latin typeface="Courier New"/>
                <a:ea typeface="Courier New"/>
                <a:cs typeface="Courier New"/>
                <a:sym typeface="Courier New"/>
              </a:rPr>
              <a:t>  </a:t>
            </a:r>
            <a:r>
              <a:rPr lang="pt-BR">
                <a:solidFill>
                  <a:srgbClr val="0000CD"/>
                </a:solidFill>
                <a:latin typeface="Courier New"/>
                <a:ea typeface="Courier New"/>
                <a:cs typeface="Courier New"/>
                <a:sym typeface="Courier New"/>
              </a:rPr>
              <a:t>&lt;</a:t>
            </a:r>
            <a:r>
              <a:rPr lang="pt-BR">
                <a:solidFill>
                  <a:srgbClr val="A52A2A"/>
                </a:solidFill>
                <a:latin typeface="Courier New"/>
                <a:ea typeface="Courier New"/>
                <a:cs typeface="Courier New"/>
                <a:sym typeface="Courier New"/>
              </a:rPr>
              <a:t>dd</a:t>
            </a:r>
            <a:r>
              <a:rPr lang="pt-BR">
                <a:solidFill>
                  <a:srgbClr val="0000CD"/>
                </a:solidFill>
                <a:latin typeface="Courier New"/>
                <a:ea typeface="Courier New"/>
                <a:cs typeface="Courier New"/>
                <a:sym typeface="Courier New"/>
              </a:rPr>
              <a:t>&gt;</a:t>
            </a:r>
            <a:r>
              <a:rPr lang="pt-BR">
                <a:solidFill>
                  <a:schemeClr val="dk1"/>
                </a:solidFill>
                <a:highlight>
                  <a:srgbClr val="FFFFFF"/>
                </a:highlight>
                <a:latin typeface="Courier New"/>
                <a:ea typeface="Courier New"/>
                <a:cs typeface="Courier New"/>
                <a:sym typeface="Courier New"/>
              </a:rPr>
              <a:t>- Suco de Laranja</a:t>
            </a:r>
            <a:r>
              <a:rPr lang="pt-BR">
                <a:solidFill>
                  <a:srgbClr val="0000CD"/>
                </a:solidFill>
                <a:latin typeface="Courier New"/>
                <a:ea typeface="Courier New"/>
                <a:cs typeface="Courier New"/>
                <a:sym typeface="Courier New"/>
              </a:rPr>
              <a:t>&lt;</a:t>
            </a:r>
            <a:r>
              <a:rPr lang="pt-BR">
                <a:solidFill>
                  <a:srgbClr val="A52A2A"/>
                </a:solidFill>
                <a:latin typeface="Courier New"/>
                <a:ea typeface="Courier New"/>
                <a:cs typeface="Courier New"/>
                <a:sym typeface="Courier New"/>
              </a:rPr>
              <a:t>/dd</a:t>
            </a:r>
            <a:r>
              <a:rPr lang="pt-BR">
                <a:solidFill>
                  <a:srgbClr val="0000CD"/>
                </a:solidFill>
                <a:latin typeface="Courier New"/>
                <a:ea typeface="Courier New"/>
                <a:cs typeface="Courier New"/>
                <a:sym typeface="Courier New"/>
              </a:rPr>
              <a:t>&gt;</a:t>
            </a:r>
            <a:endParaRPr>
              <a:solidFill>
                <a:srgbClr val="0000CD"/>
              </a:solidFill>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pt-BR">
                <a:solidFill>
                  <a:srgbClr val="0000CD"/>
                </a:solidFill>
                <a:latin typeface="Courier New"/>
                <a:ea typeface="Courier New"/>
                <a:cs typeface="Courier New"/>
                <a:sym typeface="Courier New"/>
              </a:rPr>
              <a:t>&lt;</a:t>
            </a:r>
            <a:r>
              <a:rPr lang="pt-BR">
                <a:solidFill>
                  <a:srgbClr val="A52A2A"/>
                </a:solidFill>
                <a:latin typeface="Courier New"/>
                <a:ea typeface="Courier New"/>
                <a:cs typeface="Courier New"/>
                <a:sym typeface="Courier New"/>
              </a:rPr>
              <a:t>/dl</a:t>
            </a:r>
            <a:r>
              <a:rPr lang="pt-BR">
                <a:solidFill>
                  <a:srgbClr val="0000CD"/>
                </a:solidFill>
                <a:latin typeface="Courier New"/>
                <a:ea typeface="Courier New"/>
                <a:cs typeface="Courier New"/>
                <a:sym typeface="Courier New"/>
              </a:rPr>
              <a:t>&gt;</a:t>
            </a:r>
            <a:endParaRPr>
              <a:solidFill>
                <a:srgbClr val="252525"/>
              </a:solidFill>
              <a:latin typeface="Courier New"/>
              <a:ea typeface="Courier New"/>
              <a:cs typeface="Courier New"/>
              <a:sym typeface="Courier New"/>
            </a:endParaRPr>
          </a:p>
        </p:txBody>
      </p:sp>
      <p:sp>
        <p:nvSpPr>
          <p:cNvPr id="714" name="Google Shape;714;p109"/>
          <p:cNvSpPr txBox="1"/>
          <p:nvPr/>
        </p:nvSpPr>
        <p:spPr>
          <a:xfrm>
            <a:off x="5489600" y="2851425"/>
            <a:ext cx="3500700" cy="17715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00000"/>
              </a:lnSpc>
              <a:spcBef>
                <a:spcPts val="0"/>
              </a:spcBef>
              <a:spcAft>
                <a:spcPts val="0"/>
              </a:spcAft>
              <a:buClr>
                <a:srgbClr val="000000"/>
              </a:buClr>
              <a:buSzPts val="2200"/>
              <a:buFont typeface="Comic Sans MS"/>
              <a:buChar char="●"/>
            </a:pPr>
            <a:r>
              <a:rPr b="0" i="0" lang="pt-BR" sz="2200" u="none" cap="none" strike="noStrike">
                <a:solidFill>
                  <a:srgbClr val="000000"/>
                </a:solidFill>
                <a:latin typeface="Comic Sans MS"/>
                <a:ea typeface="Comic Sans MS"/>
                <a:cs typeface="Comic Sans MS"/>
                <a:sym typeface="Comic Sans MS"/>
              </a:rPr>
              <a:t>Pão</a:t>
            </a:r>
            <a:endParaRPr b="0" i="0" sz="2200" u="none" cap="none" strike="noStrike">
              <a:solidFill>
                <a:srgbClr val="000000"/>
              </a:solidFill>
              <a:latin typeface="Comic Sans MS"/>
              <a:ea typeface="Comic Sans MS"/>
              <a:cs typeface="Comic Sans MS"/>
              <a:sym typeface="Comic Sans MS"/>
            </a:endParaRPr>
          </a:p>
          <a:p>
            <a:pPr indent="-368300" lvl="1" marL="914400" marR="0" rtl="0" algn="l">
              <a:lnSpc>
                <a:spcPct val="100000"/>
              </a:lnSpc>
              <a:spcBef>
                <a:spcPts val="0"/>
              </a:spcBef>
              <a:spcAft>
                <a:spcPts val="0"/>
              </a:spcAft>
              <a:buClr>
                <a:srgbClr val="000000"/>
              </a:buClr>
              <a:buSzPts val="2200"/>
              <a:buFont typeface="Comic Sans MS"/>
              <a:buChar char="○"/>
            </a:pPr>
            <a:r>
              <a:rPr b="0" i="0" lang="pt-BR" sz="2200" u="none" cap="none" strike="noStrike">
                <a:solidFill>
                  <a:srgbClr val="000000"/>
                </a:solidFill>
                <a:latin typeface="Comic Sans MS"/>
                <a:ea typeface="Comic Sans MS"/>
                <a:cs typeface="Comic Sans MS"/>
                <a:sym typeface="Comic Sans MS"/>
              </a:rPr>
              <a:t>Pão Francês</a:t>
            </a:r>
            <a:endParaRPr b="0" i="0" sz="2200" u="none" cap="none" strike="noStrike">
              <a:solidFill>
                <a:srgbClr val="000000"/>
              </a:solidFill>
              <a:latin typeface="Comic Sans MS"/>
              <a:ea typeface="Comic Sans MS"/>
              <a:cs typeface="Comic Sans MS"/>
              <a:sym typeface="Comic Sans MS"/>
            </a:endParaRPr>
          </a:p>
          <a:p>
            <a:pPr indent="-368300" lvl="0" marL="457200" marR="0" rtl="0" algn="l">
              <a:lnSpc>
                <a:spcPct val="100000"/>
              </a:lnSpc>
              <a:spcBef>
                <a:spcPts val="0"/>
              </a:spcBef>
              <a:spcAft>
                <a:spcPts val="0"/>
              </a:spcAft>
              <a:buClr>
                <a:srgbClr val="000000"/>
              </a:buClr>
              <a:buSzPts val="2200"/>
              <a:buFont typeface="Comic Sans MS"/>
              <a:buChar char="●"/>
            </a:pPr>
            <a:r>
              <a:rPr b="0" i="0" lang="pt-BR" sz="2200" u="none" cap="none" strike="noStrike">
                <a:solidFill>
                  <a:srgbClr val="000000"/>
                </a:solidFill>
                <a:latin typeface="Comic Sans MS"/>
                <a:ea typeface="Comic Sans MS"/>
                <a:cs typeface="Comic Sans MS"/>
                <a:sym typeface="Comic Sans MS"/>
              </a:rPr>
              <a:t>Suco</a:t>
            </a:r>
            <a:endParaRPr b="0" i="0" sz="2200" u="none" cap="none" strike="noStrike">
              <a:solidFill>
                <a:srgbClr val="000000"/>
              </a:solidFill>
              <a:latin typeface="Comic Sans MS"/>
              <a:ea typeface="Comic Sans MS"/>
              <a:cs typeface="Comic Sans MS"/>
              <a:sym typeface="Comic Sans MS"/>
            </a:endParaRPr>
          </a:p>
          <a:p>
            <a:pPr indent="-368300" lvl="1" marL="914400" marR="0" rtl="0" algn="l">
              <a:lnSpc>
                <a:spcPct val="100000"/>
              </a:lnSpc>
              <a:spcBef>
                <a:spcPts val="0"/>
              </a:spcBef>
              <a:spcAft>
                <a:spcPts val="0"/>
              </a:spcAft>
              <a:buClr>
                <a:srgbClr val="000000"/>
              </a:buClr>
              <a:buSzPts val="2200"/>
              <a:buFont typeface="Comic Sans MS"/>
              <a:buChar char="○"/>
            </a:pPr>
            <a:r>
              <a:rPr b="0" i="0" lang="pt-BR" sz="2200" u="none" cap="none" strike="noStrike">
                <a:solidFill>
                  <a:srgbClr val="000000"/>
                </a:solidFill>
                <a:latin typeface="Comic Sans MS"/>
                <a:ea typeface="Comic Sans MS"/>
                <a:cs typeface="Comic Sans MS"/>
                <a:sym typeface="Comic Sans MS"/>
              </a:rPr>
              <a:t>Suco de Laranja</a:t>
            </a:r>
            <a:endParaRPr b="0" i="0" sz="2200" u="none" cap="none" strike="noStrike">
              <a:solidFill>
                <a:srgbClr val="000000"/>
              </a:solidFill>
              <a:latin typeface="Comic Sans MS"/>
              <a:ea typeface="Comic Sans MS"/>
              <a:cs typeface="Comic Sans MS"/>
              <a:sym typeface="Comic Sans MS"/>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1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Exercícios Sugeridos</a:t>
            </a:r>
            <a:endParaRPr/>
          </a:p>
        </p:txBody>
      </p:sp>
      <p:sp>
        <p:nvSpPr>
          <p:cNvPr id="720" name="Google Shape;720;p1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pt-BR" u="sng">
                <a:solidFill>
                  <a:schemeClr val="hlink"/>
                </a:solidFill>
                <a:hlinkClick r:id="rId3"/>
              </a:rPr>
              <a:t>https://www.w3schools.com/html/exercise.asp</a:t>
            </a:r>
            <a:endParaRPr/>
          </a:p>
          <a:p>
            <a:pPr indent="-342900" lvl="0" marL="457200" rtl="0" algn="l">
              <a:lnSpc>
                <a:spcPct val="115000"/>
              </a:lnSpc>
              <a:spcBef>
                <a:spcPts val="1200"/>
              </a:spcBef>
              <a:spcAft>
                <a:spcPts val="0"/>
              </a:spcAft>
              <a:buSzPts val="1800"/>
              <a:buChar char="●"/>
            </a:pPr>
            <a:r>
              <a:rPr lang="pt-BR"/>
              <a:t>HTML Lists</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Clr>
                <a:schemeClr val="dk1"/>
              </a:buClr>
              <a:buSzPts val="1100"/>
              <a:buFont typeface="Arial"/>
              <a:buNone/>
            </a:pPr>
            <a:r>
              <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1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Elementos estruturais: Tags </a:t>
            </a:r>
            <a:r>
              <a:rPr lang="pt-BR">
                <a:solidFill>
                  <a:srgbClr val="FF0000"/>
                </a:solidFill>
              </a:rPr>
              <a:t>&lt;div&gt;</a:t>
            </a:r>
            <a:r>
              <a:rPr lang="pt-BR"/>
              <a:t> e </a:t>
            </a:r>
            <a:r>
              <a:rPr lang="pt-BR">
                <a:solidFill>
                  <a:srgbClr val="FF0000"/>
                </a:solidFill>
              </a:rPr>
              <a:t>&lt;span&gt;</a:t>
            </a:r>
            <a:endParaRPr>
              <a:solidFill>
                <a:srgbClr val="FF0000"/>
              </a:solidFill>
            </a:endParaRPr>
          </a:p>
        </p:txBody>
      </p:sp>
      <p:sp>
        <p:nvSpPr>
          <p:cNvPr id="726" name="Google Shape;726;p1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115000"/>
              </a:lnSpc>
              <a:spcBef>
                <a:spcPts val="0"/>
              </a:spcBef>
              <a:spcAft>
                <a:spcPts val="0"/>
              </a:spcAft>
              <a:buSzPts val="1800"/>
              <a:buChar char="●"/>
            </a:pPr>
            <a:r>
              <a:rPr lang="pt-BR">
                <a:solidFill>
                  <a:srgbClr val="252525"/>
                </a:solidFill>
              </a:rPr>
              <a:t>A tag </a:t>
            </a:r>
            <a:r>
              <a:rPr lang="pt-BR">
                <a:solidFill>
                  <a:srgbClr val="DC143C"/>
                </a:solidFill>
                <a:highlight>
                  <a:srgbClr val="F1F1F1"/>
                </a:highlight>
              </a:rPr>
              <a:t>&lt;div&gt;</a:t>
            </a:r>
            <a:r>
              <a:rPr lang="pt-BR">
                <a:solidFill>
                  <a:srgbClr val="252525"/>
                </a:solidFill>
              </a:rPr>
              <a:t> define uma divisão ou seção em um documento HTML. A tag </a:t>
            </a:r>
            <a:r>
              <a:rPr lang="pt-BR">
                <a:solidFill>
                  <a:srgbClr val="DC143C"/>
                </a:solidFill>
                <a:highlight>
                  <a:srgbClr val="F1F1F1"/>
                </a:highlight>
              </a:rPr>
              <a:t>&lt;div&gt;</a:t>
            </a:r>
            <a:r>
              <a:rPr lang="pt-BR">
                <a:solidFill>
                  <a:srgbClr val="252525"/>
                </a:solidFill>
              </a:rPr>
              <a:t> é usada como um contêiner para elementos HTML - que são estilizados com CSS ou manipulados com JavaScript. Qualquer tipo de conteúdo pode ser colocado dentro da tag </a:t>
            </a:r>
            <a:r>
              <a:rPr lang="pt-BR">
                <a:solidFill>
                  <a:srgbClr val="DC143C"/>
                </a:solidFill>
                <a:highlight>
                  <a:srgbClr val="F1F1F1"/>
                </a:highlight>
              </a:rPr>
              <a:t>&lt;div&gt;</a:t>
            </a:r>
            <a:r>
              <a:rPr lang="pt-BR">
                <a:solidFill>
                  <a:srgbClr val="252525"/>
                </a:solidFill>
              </a:rPr>
              <a:t>!</a:t>
            </a:r>
            <a:endParaRPr>
              <a:solidFill>
                <a:srgbClr val="252525"/>
              </a:solidFill>
            </a:endParaRPr>
          </a:p>
          <a:p>
            <a:pPr indent="-342900" lvl="0" marL="457200" rtl="0" algn="l">
              <a:lnSpc>
                <a:spcPct val="115000"/>
              </a:lnSpc>
              <a:spcBef>
                <a:spcPts val="0"/>
              </a:spcBef>
              <a:spcAft>
                <a:spcPts val="0"/>
              </a:spcAft>
              <a:buClr>
                <a:srgbClr val="252525"/>
              </a:buClr>
              <a:buSzPts val="1800"/>
              <a:buChar char="●"/>
            </a:pPr>
            <a:r>
              <a:rPr lang="pt-BR">
                <a:solidFill>
                  <a:schemeClr val="dk1"/>
                </a:solidFill>
                <a:highlight>
                  <a:srgbClr val="FFFFFF"/>
                </a:highlight>
              </a:rPr>
              <a:t>O elemento </a:t>
            </a:r>
            <a:r>
              <a:rPr lang="pt-BR">
                <a:solidFill>
                  <a:srgbClr val="FF0000"/>
                </a:solidFill>
                <a:highlight>
                  <a:srgbClr val="FFFFFF"/>
                </a:highlight>
              </a:rPr>
              <a:t>&lt;div&gt; </a:t>
            </a:r>
            <a:r>
              <a:rPr lang="pt-BR">
                <a:highlight>
                  <a:srgbClr val="FFFFFF"/>
                </a:highlight>
              </a:rPr>
              <a:t>e </a:t>
            </a:r>
            <a:r>
              <a:rPr lang="pt-BR">
                <a:solidFill>
                  <a:srgbClr val="FF0000"/>
                </a:solidFill>
                <a:highlight>
                  <a:srgbClr val="FFFFFF"/>
                </a:highlight>
              </a:rPr>
              <a:t>&lt;span&gt;</a:t>
            </a:r>
            <a:r>
              <a:rPr lang="pt-BR">
                <a:solidFill>
                  <a:schemeClr val="dk1"/>
                </a:solidFill>
                <a:highlight>
                  <a:srgbClr val="FFFFFF"/>
                </a:highlight>
              </a:rPr>
              <a:t> não tem atributos obrigatórios, mas </a:t>
            </a:r>
            <a:r>
              <a:rPr lang="pt-BR">
                <a:solidFill>
                  <a:srgbClr val="DC143C"/>
                </a:solidFill>
              </a:rPr>
              <a:t>style</a:t>
            </a:r>
            <a:r>
              <a:rPr lang="pt-BR">
                <a:solidFill>
                  <a:schemeClr val="dk1"/>
                </a:solidFill>
                <a:highlight>
                  <a:srgbClr val="FFFFFF"/>
                </a:highlight>
              </a:rPr>
              <a:t>, </a:t>
            </a:r>
            <a:r>
              <a:rPr lang="pt-BR">
                <a:solidFill>
                  <a:srgbClr val="DC143C"/>
                </a:solidFill>
              </a:rPr>
              <a:t>class </a:t>
            </a:r>
            <a:r>
              <a:rPr lang="pt-BR">
                <a:solidFill>
                  <a:schemeClr val="dk1"/>
                </a:solidFill>
                <a:highlight>
                  <a:srgbClr val="FFFFFF"/>
                </a:highlight>
              </a:rPr>
              <a:t>e </a:t>
            </a:r>
            <a:r>
              <a:rPr lang="pt-BR">
                <a:solidFill>
                  <a:srgbClr val="DC143C"/>
                </a:solidFill>
              </a:rPr>
              <a:t>id </a:t>
            </a:r>
            <a:r>
              <a:rPr lang="pt-BR">
                <a:solidFill>
                  <a:schemeClr val="dk1"/>
                </a:solidFill>
                <a:highlight>
                  <a:srgbClr val="FFFFFF"/>
                </a:highlight>
              </a:rPr>
              <a:t>são comuns.</a:t>
            </a:r>
            <a:endParaRPr>
              <a:solidFill>
                <a:srgbClr val="252525"/>
              </a:solidFill>
            </a:endParaRPr>
          </a:p>
          <a:p>
            <a:pPr indent="-342900" lvl="0" marL="457200" rtl="0" algn="l">
              <a:lnSpc>
                <a:spcPct val="115000"/>
              </a:lnSpc>
              <a:spcBef>
                <a:spcPts val="0"/>
              </a:spcBef>
              <a:spcAft>
                <a:spcPts val="0"/>
              </a:spcAft>
              <a:buSzPts val="1800"/>
              <a:buChar char="●"/>
            </a:pPr>
            <a:r>
              <a:rPr lang="pt-BR">
                <a:solidFill>
                  <a:srgbClr val="252525"/>
                </a:solidFill>
              </a:rPr>
              <a:t>A tag </a:t>
            </a:r>
            <a:r>
              <a:rPr lang="pt-BR">
                <a:solidFill>
                  <a:srgbClr val="DC143C"/>
                </a:solidFill>
                <a:highlight>
                  <a:srgbClr val="F1F1F1"/>
                </a:highlight>
              </a:rPr>
              <a:t>&lt;span&gt;</a:t>
            </a:r>
            <a:r>
              <a:rPr lang="pt-BR">
                <a:solidFill>
                  <a:srgbClr val="252525"/>
                </a:solidFill>
              </a:rPr>
              <a:t> é um contêiner de linha usado para marcar uma parte de um texto ou uma parte de um documento.  A tag </a:t>
            </a:r>
            <a:r>
              <a:rPr lang="pt-BR">
                <a:solidFill>
                  <a:srgbClr val="DC143C"/>
                </a:solidFill>
                <a:highlight>
                  <a:srgbClr val="F1F1F1"/>
                </a:highlight>
              </a:rPr>
              <a:t>&lt;span&gt;</a:t>
            </a:r>
            <a:r>
              <a:rPr lang="pt-BR">
                <a:solidFill>
                  <a:srgbClr val="252525"/>
                </a:solidFill>
              </a:rPr>
              <a:t> é muito parecida com o elemento </a:t>
            </a:r>
            <a:r>
              <a:rPr lang="pt-BR">
                <a:solidFill>
                  <a:srgbClr val="DC143C"/>
                </a:solidFill>
                <a:highlight>
                  <a:srgbClr val="F1F1F1"/>
                </a:highlight>
              </a:rPr>
              <a:t>&lt;div&gt;</a:t>
            </a:r>
            <a:r>
              <a:rPr lang="pt-BR">
                <a:solidFill>
                  <a:srgbClr val="252525"/>
                </a:solidFill>
              </a:rPr>
              <a:t>, mas </a:t>
            </a:r>
            <a:r>
              <a:rPr lang="pt-BR">
                <a:solidFill>
                  <a:srgbClr val="DC143C"/>
                </a:solidFill>
                <a:highlight>
                  <a:srgbClr val="F1F1F1"/>
                </a:highlight>
              </a:rPr>
              <a:t>&lt;div&gt;</a:t>
            </a:r>
            <a:r>
              <a:rPr lang="pt-BR">
                <a:solidFill>
                  <a:srgbClr val="252525"/>
                </a:solidFill>
              </a:rPr>
              <a:t> é um elemento de nível de bloco e </a:t>
            </a:r>
            <a:r>
              <a:rPr lang="pt-BR">
                <a:solidFill>
                  <a:srgbClr val="DC143C"/>
                </a:solidFill>
                <a:highlight>
                  <a:srgbClr val="F1F1F1"/>
                </a:highlight>
              </a:rPr>
              <a:t>&lt;span&gt;</a:t>
            </a:r>
            <a:r>
              <a:rPr lang="pt-BR">
                <a:solidFill>
                  <a:srgbClr val="252525"/>
                </a:solidFill>
              </a:rPr>
              <a:t> é um elemento de linha.</a:t>
            </a:r>
            <a:endParaRPr>
              <a:solidFill>
                <a:srgbClr val="252525"/>
              </a:solidFill>
            </a:endParaRPr>
          </a:p>
          <a:p>
            <a:pPr indent="0" lvl="0" marL="0" rtl="0" algn="ctr">
              <a:lnSpc>
                <a:spcPct val="115000"/>
              </a:lnSpc>
              <a:spcBef>
                <a:spcPts val="1600"/>
              </a:spcBef>
              <a:spcAft>
                <a:spcPts val="0"/>
              </a:spcAft>
              <a:buSzPts val="1800"/>
              <a:buNone/>
            </a:pPr>
            <a:r>
              <a:rPr lang="pt-BR">
                <a:solidFill>
                  <a:srgbClr val="252525"/>
                </a:solidFill>
              </a:rPr>
              <a:t>Vamos testar alguns exemplos!</a:t>
            </a:r>
            <a:endParaRPr>
              <a:solidFill>
                <a:srgbClr val="252525"/>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