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125F0E-4867-456A-BF8C-FB6114D662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5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5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2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3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8A2E-97FC-4CB1-8782-95EBA7F569A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B38C-3FB9-4D9B-9621-A9BC520A8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vnrepository.com/artifact/mysql/mysql-connector-java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oniper.net/255" TargetMode="External"/><Relationship Id="rId2" Type="http://schemas.openxmlformats.org/officeDocument/2006/relationships/hyperlink" Target="http://debop.blogspot.kr/2012/02/orm-object-relational-map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tutorials.org/course/1519" TargetMode="External"/><Relationship Id="rId4" Type="http://schemas.openxmlformats.org/officeDocument/2006/relationships/hyperlink" Target="http://www.javatpoint.com/hibernate-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ybati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0000" y="1949943"/>
            <a:ext cx="1583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JPA 1</a:t>
            </a:r>
            <a:r>
              <a:rPr lang="ko-KR" altLang="en-US" sz="3200" smtClean="0"/>
              <a:t>탄</a:t>
            </a:r>
            <a:endParaRPr lang="en-US" altLang="ko-KR" sz="3200" smtClean="0"/>
          </a:p>
        </p:txBody>
      </p:sp>
      <p:sp>
        <p:nvSpPr>
          <p:cNvPr id="5" name="TextBox 4"/>
          <p:cNvSpPr txBox="1"/>
          <p:nvPr/>
        </p:nvSpPr>
        <p:spPr>
          <a:xfrm>
            <a:off x="5209755" y="286332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개념과 실습 기초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87550" y="5712206"/>
            <a:ext cx="202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JPA 2</a:t>
            </a:r>
            <a:r>
              <a:rPr lang="ko-KR" altLang="en-US" sz="1600" smtClean="0"/>
              <a:t>탄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실습 심화</a:t>
            </a:r>
            <a:endParaRPr lang="en-US" altLang="ko-KR" sz="1600" smtClean="0"/>
          </a:p>
          <a:p>
            <a:r>
              <a:rPr lang="en-US" altLang="ko-KR" sz="1600" smtClean="0"/>
              <a:t>JPA 3</a:t>
            </a:r>
            <a:r>
              <a:rPr lang="ko-KR" altLang="en-US" sz="1600" smtClean="0"/>
              <a:t>탄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고급 기술</a:t>
            </a:r>
            <a:endParaRPr lang="ko-KR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2598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https://github.com/JuEunSung/JPA_Hibetnate_Study</a:t>
            </a:r>
            <a:endParaRPr lang="ko-KR" altLang="en-US" sz="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3755"/>
            <a:ext cx="2036618" cy="11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실습을 위한 준비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026" y="1054564"/>
            <a:ext cx="10800906" cy="555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/>
              <a:t>Hibernate : </a:t>
            </a:r>
            <a:r>
              <a:rPr lang="en-US" altLang="ko-KR" sz="1600">
                <a:hlinkClick r:id="rId2"/>
              </a:rPr>
              <a:t>http://hibernate.org/orm</a:t>
            </a:r>
            <a:r>
              <a:rPr lang="en-US" altLang="ko-KR" sz="1600" smtClean="0">
                <a:hlinkClick r:id="rId2"/>
              </a:rPr>
              <a:t>/</a:t>
            </a:r>
            <a:r>
              <a:rPr lang="en-US" altLang="ko-KR" sz="1600" smtClean="0"/>
              <a:t> (5.3 </a:t>
            </a:r>
            <a:r>
              <a:rPr lang="ko-KR" altLang="en-US" sz="1600" smtClean="0"/>
              <a:t>기준</a:t>
            </a:r>
            <a:r>
              <a:rPr lang="en-US" altLang="ko-KR" sz="1600" smtClean="0"/>
              <a:t>) </a:t>
            </a:r>
            <a:r>
              <a:rPr lang="ko-KR" altLang="en-US" sz="1600" smtClean="0"/>
              <a:t>에서 다운로드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압축 해제 후 </a:t>
            </a:r>
            <a:r>
              <a:rPr lang="en-US" altLang="ko-KR" sz="1600" smtClean="0"/>
              <a:t>lib\required </a:t>
            </a:r>
            <a:r>
              <a:rPr lang="ko-KR" altLang="en-US" sz="1600" smtClean="0"/>
              <a:t>에 있는 </a:t>
            </a:r>
            <a:r>
              <a:rPr lang="en-US" altLang="ko-KR" sz="1600" smtClean="0"/>
              <a:t>jar </a:t>
            </a:r>
            <a:r>
              <a:rPr lang="ko-KR" altLang="en-US" sz="1600" smtClean="0"/>
              <a:t>파일들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/>
              <a:t>JDBC Connector : </a:t>
            </a:r>
            <a:r>
              <a:rPr lang="en-US" altLang="ko-KR" sz="1600">
                <a:hlinkClick r:id="rId3"/>
              </a:rPr>
              <a:t>http://</a:t>
            </a:r>
            <a:r>
              <a:rPr lang="en-US" altLang="ko-KR" sz="1600" smtClean="0">
                <a:hlinkClick r:id="rId3"/>
              </a:rPr>
              <a:t>www.mvnrepository.com/artifact/mysql/mysql-connector-java</a:t>
            </a:r>
            <a:r>
              <a:rPr lang="en-US" altLang="ko-KR" sz="1600" smtClean="0"/>
              <a:t> </a:t>
            </a:r>
            <a:r>
              <a:rPr lang="ko-KR" altLang="en-US" sz="1600" smtClean="0"/>
              <a:t>에서 다운로드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프로젝트 생성 후 </a:t>
            </a:r>
            <a:r>
              <a:rPr lang="en-US" altLang="ko-KR" sz="1600" smtClean="0"/>
              <a:t>src </a:t>
            </a:r>
            <a:r>
              <a:rPr lang="ko-KR" altLang="en-US" sz="1600" smtClean="0"/>
              <a:t>폴더 아래 </a:t>
            </a:r>
            <a:r>
              <a:rPr lang="en-US" altLang="ko-KR" sz="1600" smtClean="0"/>
              <a:t>META-INF </a:t>
            </a:r>
            <a:r>
              <a:rPr lang="ko-KR" altLang="en-US" sz="1600" smtClean="0"/>
              <a:t>폴더 생성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Persistence.xml </a:t>
            </a:r>
            <a:r>
              <a:rPr lang="ko-KR" altLang="en-US" sz="1600" smtClean="0"/>
              <a:t>생성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endParaRPr lang="en-US" altLang="ko-KR" sz="1600" smtClean="0"/>
          </a:p>
          <a:p>
            <a:r>
              <a:rPr lang="en-US" altLang="ko-KR" sz="1100"/>
              <a:t>&lt;?xml version="1.0" encoding="UTF-8"?&gt;</a:t>
            </a:r>
          </a:p>
          <a:p>
            <a:r>
              <a:rPr lang="en-US" altLang="ko-KR" sz="1100"/>
              <a:t>&lt;persistence xmlns="http://xmlns.jcp.org/xml/ns/persistence"</a:t>
            </a:r>
          </a:p>
          <a:p>
            <a:r>
              <a:rPr lang="en-US" altLang="ko-KR" sz="1100"/>
              <a:t>             </a:t>
            </a:r>
            <a:r>
              <a:rPr lang="en-US" altLang="ko-KR" sz="1100" smtClean="0"/>
              <a:t>     xmlns:xsi</a:t>
            </a:r>
            <a:r>
              <a:rPr lang="en-US" altLang="ko-KR" sz="1100"/>
              <a:t>="http://www.w3.org/2001/XMLSchema-instance"</a:t>
            </a:r>
          </a:p>
          <a:p>
            <a:r>
              <a:rPr lang="en-US" altLang="ko-KR" sz="1100"/>
              <a:t>             </a:t>
            </a:r>
            <a:r>
              <a:rPr lang="en-US" altLang="ko-KR" sz="1100" smtClean="0"/>
              <a:t>     xsi:schemaLocation</a:t>
            </a:r>
            <a:r>
              <a:rPr lang="en-US" altLang="ko-KR" sz="1100"/>
              <a:t>="http://xmlns.jcp.org/xml/ns/persistence</a:t>
            </a:r>
          </a:p>
          <a:p>
            <a:r>
              <a:rPr lang="en-US" altLang="ko-KR" sz="1100"/>
              <a:t>                                 </a:t>
            </a:r>
            <a:r>
              <a:rPr lang="en-US" altLang="ko-KR" sz="1100" smtClean="0"/>
              <a:t>             http</a:t>
            </a:r>
            <a:r>
              <a:rPr lang="en-US" altLang="ko-KR" sz="1100"/>
              <a:t>://xmlns.jcp.org/xml/ns/persistence/persistence_2_1.xsd"</a:t>
            </a:r>
          </a:p>
          <a:p>
            <a:r>
              <a:rPr lang="en-US" altLang="ko-KR" sz="1100"/>
              <a:t>             </a:t>
            </a:r>
            <a:r>
              <a:rPr lang="en-US" altLang="ko-KR" sz="1100" smtClean="0"/>
              <a:t>     version</a:t>
            </a:r>
            <a:r>
              <a:rPr lang="en-US" altLang="ko-KR" sz="1100"/>
              <a:t>="2.1"&gt;</a:t>
            </a:r>
          </a:p>
          <a:p>
            <a:r>
              <a:rPr lang="en-US" altLang="ko-KR" sz="1100"/>
              <a:t>&lt;persistence-unit name="study</a:t>
            </a:r>
            <a:r>
              <a:rPr lang="en-US" altLang="ko-KR" sz="1100" smtClean="0"/>
              <a:t>"&gt;</a:t>
            </a:r>
            <a:endParaRPr lang="ko-KR" altLang="en-US" sz="1100"/>
          </a:p>
          <a:p>
            <a:r>
              <a:rPr lang="en-US" altLang="ko-KR" sz="1100"/>
              <a:t>  &lt;properties&gt;</a:t>
            </a:r>
          </a:p>
          <a:p>
            <a:r>
              <a:rPr lang="ko-KR" altLang="en-US" sz="1100"/>
              <a:t>    </a:t>
            </a:r>
            <a:r>
              <a:rPr lang="en-US" altLang="ko-KR" sz="1100"/>
              <a:t>&lt;!-- </a:t>
            </a:r>
            <a:r>
              <a:rPr lang="ko-KR" altLang="en-US" sz="1100"/>
              <a:t>필수 속성 </a:t>
            </a:r>
            <a:r>
              <a:rPr lang="en-US" altLang="ko-KR" sz="1100"/>
              <a:t>--&gt;</a:t>
            </a:r>
          </a:p>
          <a:p>
            <a:r>
              <a:rPr lang="en-US" altLang="ko-KR" sz="1100"/>
              <a:t>    &lt;property name="javax.persistence.jdbc.driver" value="com.mysql.jdbc.Driver"/&gt;</a:t>
            </a:r>
          </a:p>
          <a:p>
            <a:r>
              <a:rPr lang="en-US" altLang="ko-KR" sz="1100"/>
              <a:t>    &lt;property name="javax.persistence.jdbc.url" value="jdbc:mysql://10.4.30.69:3306/hibernate_study"/&gt;</a:t>
            </a:r>
          </a:p>
          <a:p>
            <a:r>
              <a:rPr lang="en-US" altLang="ko-KR" sz="1100"/>
              <a:t>    &lt;property name="javax.persistence.jdbc.user" value="blog"/&gt;</a:t>
            </a:r>
          </a:p>
          <a:p>
            <a:r>
              <a:rPr lang="en-US" altLang="ko-KR" sz="1100"/>
              <a:t>    &lt;property name="javax.persistence.jdbc.password" value="blog"/&gt;</a:t>
            </a:r>
          </a:p>
          <a:p>
            <a:r>
              <a:rPr lang="en-US" altLang="ko-KR" sz="1100"/>
              <a:t>    &lt;property name="hibernate.dialect" value="org.hibernate.dialect.MySQLDialect"/&gt;</a:t>
            </a:r>
          </a:p>
          <a:p>
            <a:r>
              <a:rPr lang="en-US" altLang="ko-KR" sz="1100"/>
              <a:t>    &lt;property name="connection.pool_size" value="1"/&gt;</a:t>
            </a:r>
          </a:p>
          <a:p>
            <a:r>
              <a:rPr lang="en-US" altLang="ko-KR" sz="1100"/>
              <a:t>    &lt;property name="connection.auto_commit" value="false"/&gt;</a:t>
            </a:r>
          </a:p>
          <a:p>
            <a:endParaRPr lang="ko-KR" altLang="en-US" sz="1100"/>
          </a:p>
          <a:p>
            <a:r>
              <a:rPr lang="ko-KR" altLang="en-US" sz="1100"/>
              <a:t>    </a:t>
            </a:r>
            <a:r>
              <a:rPr lang="en-US" altLang="ko-KR" sz="1100"/>
              <a:t>&lt;!-- </a:t>
            </a:r>
            <a:r>
              <a:rPr lang="ko-KR" altLang="en-US" sz="1100"/>
              <a:t>옵션 </a:t>
            </a:r>
            <a:r>
              <a:rPr lang="en-US" altLang="ko-KR" sz="1100"/>
              <a:t>--&gt;</a:t>
            </a:r>
          </a:p>
          <a:p>
            <a:r>
              <a:rPr lang="en-US" altLang="ko-KR" sz="1100"/>
              <a:t>    &lt;property name="hibernate.show_sql" value="true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/>
              <a:t>    &lt;property name="hibernate.format_sql" value="true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/>
              <a:t>    &lt;property name="hibernate.user_sql_comment" value="true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/>
              <a:t>    &lt;property name="hibernate.id.new_generator_mapping" value="true</a:t>
            </a:r>
            <a:r>
              <a:rPr lang="en-US" altLang="ko-KR" sz="1100" smtClean="0"/>
              <a:t>"/&gt;</a:t>
            </a:r>
            <a:endParaRPr lang="en-US" altLang="ko-KR" sz="1100"/>
          </a:p>
          <a:p>
            <a:r>
              <a:rPr lang="en-US" altLang="ko-KR" sz="1100" smtClean="0"/>
              <a:t>  &lt;/</a:t>
            </a:r>
            <a:r>
              <a:rPr lang="en-US" altLang="ko-KR" sz="1100"/>
              <a:t>properties</a:t>
            </a:r>
            <a:r>
              <a:rPr lang="en-US" altLang="ko-KR" sz="1100" smtClean="0"/>
              <a:t>&gt;</a:t>
            </a:r>
            <a:endParaRPr lang="ko-KR" altLang="en-US" sz="1100"/>
          </a:p>
          <a:p>
            <a:r>
              <a:rPr lang="en-US" altLang="ko-KR" sz="1100"/>
              <a:t>&lt;/persistence-unit&gt;</a:t>
            </a:r>
          </a:p>
          <a:p>
            <a:r>
              <a:rPr lang="en-US" altLang="ko-KR" sz="1100"/>
              <a:t>&lt;/persistence&gt;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494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첫번째 실습</a:t>
            </a:r>
            <a:r>
              <a:rPr lang="en-US" altLang="ko-KR"/>
              <a:t>, </a:t>
            </a:r>
            <a:r>
              <a:rPr lang="ko-KR" altLang="en-US"/>
              <a:t>간단한</a:t>
            </a:r>
            <a:r>
              <a:rPr lang="en-US" altLang="ko-KR"/>
              <a:t> CRUD </a:t>
            </a:r>
            <a:r>
              <a:rPr lang="ko-KR" altLang="en-US"/>
              <a:t>해보기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8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리팩토링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7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두번째 실습</a:t>
            </a:r>
            <a:r>
              <a:rPr lang="en-US" altLang="ko-KR"/>
              <a:t>, </a:t>
            </a:r>
            <a:r>
              <a:rPr lang="ko-KR" altLang="en-US"/>
              <a:t>엔티티에 열거형과 날짜타입을 저장하기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5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세번째 실습</a:t>
            </a:r>
            <a:r>
              <a:rPr lang="en-US" altLang="ko-KR"/>
              <a:t>, </a:t>
            </a:r>
            <a:r>
              <a:rPr lang="ko-KR" altLang="en-US"/>
              <a:t>테이블 관계 설정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8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네번째 실습</a:t>
            </a:r>
            <a:r>
              <a:rPr lang="en-US" altLang="ko-KR" smtClean="0"/>
              <a:t>, </a:t>
            </a:r>
            <a:r>
              <a:rPr lang="ko-KR" altLang="en-US" smtClean="0"/>
              <a:t>더 복잡해진 관계 </a:t>
            </a:r>
            <a:r>
              <a:rPr lang="en-US" altLang="ko-KR" smtClean="0"/>
              <a:t>(UML)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20993" y="2214748"/>
            <a:ext cx="1258784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Member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9343" y="2214748"/>
            <a:ext cx="1843250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MemberDetail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51692" y="2214748"/>
            <a:ext cx="1258784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Article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28177" y="2214748"/>
            <a:ext cx="1475115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Comments</a:t>
            </a:r>
            <a:endParaRPr lang="ko-KR" altLang="en-US"/>
          </a:p>
        </p:txBody>
      </p:sp>
      <p:cxnSp>
        <p:nvCxnSpPr>
          <p:cNvPr id="10" name="직선 연결선 9"/>
          <p:cNvCxnSpPr>
            <a:stCxn id="6" idx="3"/>
            <a:endCxn id="3" idx="1"/>
          </p:cNvCxnSpPr>
          <p:nvPr/>
        </p:nvCxnSpPr>
        <p:spPr>
          <a:xfrm>
            <a:off x="3372593" y="2407722"/>
            <a:ext cx="1048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" idx="3"/>
            <a:endCxn id="8" idx="1"/>
          </p:cNvCxnSpPr>
          <p:nvPr/>
        </p:nvCxnSpPr>
        <p:spPr>
          <a:xfrm>
            <a:off x="5679777" y="2407722"/>
            <a:ext cx="1048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3"/>
            <a:endCxn id="7" idx="1"/>
          </p:cNvCxnSpPr>
          <p:nvPr/>
        </p:nvCxnSpPr>
        <p:spPr>
          <a:xfrm>
            <a:off x="8203292" y="2407722"/>
            <a:ext cx="1048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네번째 실습</a:t>
            </a:r>
            <a:r>
              <a:rPr lang="en-US" altLang="ko-KR" smtClean="0"/>
              <a:t>, </a:t>
            </a:r>
            <a:r>
              <a:rPr lang="ko-KR" altLang="en-US" smtClean="0"/>
              <a:t>더 복잡해진 관계 </a:t>
            </a:r>
            <a:r>
              <a:rPr lang="en-US" altLang="ko-KR" smtClean="0"/>
              <a:t>(</a:t>
            </a:r>
            <a:r>
              <a:rPr lang="ko-KR" altLang="en-US" smtClean="0"/>
              <a:t>테이블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99418" y="2084118"/>
            <a:ext cx="1258784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MEMBER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4952" y="2084118"/>
            <a:ext cx="1956066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MEMBER_DETAIL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30117" y="2084118"/>
            <a:ext cx="1258784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ARTICLE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6602" y="2084118"/>
            <a:ext cx="1475115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COMMENTS</a:t>
            </a:r>
            <a:endParaRPr lang="ko-KR" altLang="en-US"/>
          </a:p>
        </p:txBody>
      </p:sp>
      <p:cxnSp>
        <p:nvCxnSpPr>
          <p:cNvPr id="10" name="직선 연결선 9"/>
          <p:cNvCxnSpPr>
            <a:stCxn id="6" idx="3"/>
            <a:endCxn id="3" idx="1"/>
          </p:cNvCxnSpPr>
          <p:nvPr/>
        </p:nvCxnSpPr>
        <p:spPr>
          <a:xfrm>
            <a:off x="2951018" y="2277092"/>
            <a:ext cx="1048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" idx="3"/>
            <a:endCxn id="8" idx="1"/>
          </p:cNvCxnSpPr>
          <p:nvPr/>
        </p:nvCxnSpPr>
        <p:spPr>
          <a:xfrm>
            <a:off x="5258202" y="2277092"/>
            <a:ext cx="1048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3"/>
            <a:endCxn id="7" idx="1"/>
          </p:cNvCxnSpPr>
          <p:nvPr/>
        </p:nvCxnSpPr>
        <p:spPr>
          <a:xfrm>
            <a:off x="7781717" y="2277092"/>
            <a:ext cx="1048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4952" y="2470066"/>
            <a:ext cx="2437017" cy="896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smtClean="0"/>
              <a:t>member_detail_no (pk)</a:t>
            </a:r>
          </a:p>
          <a:p>
            <a:r>
              <a:rPr lang="en-US" altLang="ko-KR" sz="1600"/>
              <a:t>e</a:t>
            </a:r>
            <a:r>
              <a:rPr lang="en-US" altLang="ko-KR" sz="1600" smtClean="0"/>
              <a:t>mail_address</a:t>
            </a:r>
          </a:p>
          <a:p>
            <a:r>
              <a:rPr lang="en-US" altLang="ko-KR" sz="1600"/>
              <a:t>p</a:t>
            </a:r>
            <a:r>
              <a:rPr lang="en-US" altLang="ko-KR" sz="1600" smtClean="0"/>
              <a:t>hone_number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99418" y="2470066"/>
            <a:ext cx="1826233" cy="1650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smtClean="0"/>
              <a:t>member_no (pk)</a:t>
            </a:r>
          </a:p>
          <a:p>
            <a:r>
              <a:rPr lang="en-US" altLang="ko-KR" sz="1600" smtClean="0"/>
              <a:t>member_id</a:t>
            </a:r>
          </a:p>
          <a:p>
            <a:r>
              <a:rPr lang="en-US" altLang="ko-KR" sz="1600"/>
              <a:t>m</a:t>
            </a:r>
            <a:r>
              <a:rPr lang="en-US" altLang="ko-KR" sz="1600" smtClean="0"/>
              <a:t>ember_pw</a:t>
            </a:r>
          </a:p>
          <a:p>
            <a:r>
              <a:rPr lang="en-US" altLang="ko-KR" sz="1600"/>
              <a:t>n</a:t>
            </a:r>
            <a:r>
              <a:rPr lang="en-US" altLang="ko-KR" sz="1600" smtClean="0"/>
              <a:t>ame</a:t>
            </a:r>
          </a:p>
          <a:p>
            <a:r>
              <a:rPr lang="en-US" altLang="ko-KR" sz="1600" smtClean="0"/>
              <a:t>register_datetime</a:t>
            </a:r>
          </a:p>
          <a:p>
            <a:r>
              <a:rPr lang="en-US" altLang="ko-KR" sz="1600" smtClean="0"/>
              <a:t>status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06602" y="2470066"/>
            <a:ext cx="1970499" cy="1377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smtClean="0"/>
              <a:t>comments_no (pk)</a:t>
            </a:r>
          </a:p>
          <a:p>
            <a:r>
              <a:rPr lang="en-US" altLang="ko-KR" sz="1600"/>
              <a:t>c</a:t>
            </a:r>
            <a:r>
              <a:rPr lang="en-US" altLang="ko-KR" sz="1600" smtClean="0"/>
              <a:t>ontents</a:t>
            </a:r>
          </a:p>
          <a:p>
            <a:r>
              <a:rPr lang="en-US" altLang="ko-KR" sz="1600"/>
              <a:t>s</a:t>
            </a:r>
            <a:r>
              <a:rPr lang="en-US" altLang="ko-KR" sz="1600" smtClean="0"/>
              <a:t>tatus</a:t>
            </a:r>
          </a:p>
          <a:p>
            <a:r>
              <a:rPr lang="en-US" altLang="ko-KR" sz="1600"/>
              <a:t>l</a:t>
            </a:r>
            <a:r>
              <a:rPr lang="en-US" altLang="ko-KR" sz="1600" smtClean="0"/>
              <a:t>ikes</a:t>
            </a:r>
          </a:p>
          <a:p>
            <a:r>
              <a:rPr lang="en-US" altLang="ko-KR" sz="1600" smtClean="0"/>
              <a:t>register_datetime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830117" y="2470066"/>
            <a:ext cx="1970499" cy="187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smtClean="0"/>
              <a:t>article_no (pk)</a:t>
            </a:r>
          </a:p>
          <a:p>
            <a:r>
              <a:rPr lang="en-US" altLang="ko-KR" sz="1600" smtClean="0"/>
              <a:t>title</a:t>
            </a:r>
          </a:p>
          <a:p>
            <a:r>
              <a:rPr lang="en-US" altLang="ko-KR" sz="1600"/>
              <a:t>c</a:t>
            </a:r>
            <a:r>
              <a:rPr lang="en-US" altLang="ko-KR" sz="1600" smtClean="0"/>
              <a:t>ontents</a:t>
            </a:r>
          </a:p>
          <a:p>
            <a:r>
              <a:rPr lang="en-US" altLang="ko-KR" sz="1600"/>
              <a:t>s</a:t>
            </a:r>
            <a:r>
              <a:rPr lang="en-US" altLang="ko-KR" sz="1600" smtClean="0"/>
              <a:t>tatus</a:t>
            </a:r>
          </a:p>
          <a:p>
            <a:r>
              <a:rPr lang="en-US" altLang="ko-KR" sz="1600"/>
              <a:t>h</a:t>
            </a:r>
            <a:r>
              <a:rPr lang="en-US" altLang="ko-KR" sz="1600" smtClean="0"/>
              <a:t>its</a:t>
            </a:r>
          </a:p>
          <a:p>
            <a:r>
              <a:rPr lang="en-US" altLang="ko-KR" sz="1600"/>
              <a:t>l</a:t>
            </a:r>
            <a:r>
              <a:rPr lang="en-US" altLang="ko-KR" sz="1600" smtClean="0"/>
              <a:t>ikes</a:t>
            </a:r>
          </a:p>
          <a:p>
            <a:r>
              <a:rPr lang="en-US" altLang="ko-KR" sz="1600" smtClean="0"/>
              <a:t>register_datetime</a:t>
            </a: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3076707" y="2170620"/>
            <a:ext cx="2172" cy="202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816181" y="2170620"/>
            <a:ext cx="2172" cy="202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437095" y="2168850"/>
            <a:ext cx="2172" cy="202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125537" y="2175612"/>
            <a:ext cx="2172" cy="202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7958438" y="2200185"/>
            <a:ext cx="2172" cy="202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8649052" y="2191297"/>
            <a:ext cx="2172" cy="202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125537" y="2142170"/>
            <a:ext cx="178893" cy="1349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5537" y="2269267"/>
            <a:ext cx="178893" cy="1338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779545" y="2151040"/>
            <a:ext cx="175394" cy="1150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7778883" y="2285218"/>
            <a:ext cx="183739" cy="1179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네번째 실습</a:t>
            </a:r>
            <a:r>
              <a:rPr lang="en-US" altLang="ko-KR" smtClean="0"/>
              <a:t>, </a:t>
            </a:r>
            <a:r>
              <a:rPr lang="ko-KR" altLang="en-US" smtClean="0"/>
              <a:t>더 복잡해진 관계 </a:t>
            </a:r>
            <a:r>
              <a:rPr lang="en-US" altLang="ko-KR" smtClean="0"/>
              <a:t>(UML </a:t>
            </a:r>
            <a:r>
              <a:rPr lang="ko-KR" altLang="en-US" smtClean="0"/>
              <a:t>상세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59471" y="2101928"/>
            <a:ext cx="1258784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Member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259" y="2101928"/>
            <a:ext cx="1843250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MemberDetail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88419" y="2101928"/>
            <a:ext cx="1258784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Article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99824" y="2101928"/>
            <a:ext cx="1475115" cy="385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Comments</a:t>
            </a:r>
            <a:endParaRPr lang="ko-KR" altLang="en-US"/>
          </a:p>
        </p:txBody>
      </p:sp>
      <p:cxnSp>
        <p:nvCxnSpPr>
          <p:cNvPr id="10" name="직선 연결선 9"/>
          <p:cNvCxnSpPr>
            <a:stCxn id="6" idx="3"/>
            <a:endCxn id="3" idx="1"/>
          </p:cNvCxnSpPr>
          <p:nvPr/>
        </p:nvCxnSpPr>
        <p:spPr>
          <a:xfrm>
            <a:off x="2564509" y="2294902"/>
            <a:ext cx="9949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" idx="3"/>
            <a:endCxn id="8" idx="1"/>
          </p:cNvCxnSpPr>
          <p:nvPr/>
        </p:nvCxnSpPr>
        <p:spPr>
          <a:xfrm>
            <a:off x="4818255" y="2294902"/>
            <a:ext cx="158156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3"/>
            <a:endCxn id="7" idx="1"/>
          </p:cNvCxnSpPr>
          <p:nvPr/>
        </p:nvCxnSpPr>
        <p:spPr>
          <a:xfrm>
            <a:off x="7874939" y="2294902"/>
            <a:ext cx="15134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21258" y="2487876"/>
            <a:ext cx="2324202" cy="896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smtClean="0"/>
              <a:t>memberDetailNo : int</a:t>
            </a:r>
          </a:p>
          <a:p>
            <a:r>
              <a:rPr lang="en-US" altLang="ko-KR" sz="1600" smtClean="0"/>
              <a:t>emailAddress : String</a:t>
            </a:r>
          </a:p>
          <a:p>
            <a:r>
              <a:rPr lang="en-US" altLang="ko-KR" sz="1600" smtClean="0"/>
              <a:t>phoneNumber : String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59471" y="2487876"/>
            <a:ext cx="2366863" cy="1650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smtClean="0"/>
              <a:t>memberNo : int</a:t>
            </a:r>
          </a:p>
          <a:p>
            <a:r>
              <a:rPr lang="en-US" altLang="ko-KR" sz="1600" smtClean="0"/>
              <a:t>memberId : String</a:t>
            </a:r>
          </a:p>
          <a:p>
            <a:r>
              <a:rPr lang="en-US" altLang="ko-KR" sz="1600" smtClean="0"/>
              <a:t>memberPw : String</a:t>
            </a:r>
          </a:p>
          <a:p>
            <a:r>
              <a:rPr lang="en-US" altLang="ko-KR" sz="1600" smtClean="0"/>
              <a:t>name : String</a:t>
            </a:r>
          </a:p>
          <a:p>
            <a:r>
              <a:rPr lang="en-US" altLang="ko-KR" sz="1600" smtClean="0"/>
              <a:t>registerDatetime : Date</a:t>
            </a:r>
          </a:p>
          <a:p>
            <a:r>
              <a:rPr lang="en-US" altLang="ko-KR" sz="1600" smtClean="0"/>
              <a:t>status : MemberStatus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99824" y="2487876"/>
            <a:ext cx="2463629" cy="1377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smtClean="0"/>
              <a:t>commentsNo : int</a:t>
            </a:r>
          </a:p>
          <a:p>
            <a:r>
              <a:rPr lang="en-US" altLang="ko-KR" sz="1600" smtClean="0"/>
              <a:t>contents : String</a:t>
            </a:r>
          </a:p>
          <a:p>
            <a:r>
              <a:rPr lang="en-US" altLang="ko-KR" sz="1600" smtClean="0"/>
              <a:t>status : CommentsStatus</a:t>
            </a:r>
          </a:p>
          <a:p>
            <a:r>
              <a:rPr lang="en-US" altLang="ko-KR" sz="1600" smtClean="0"/>
              <a:t>likes : int</a:t>
            </a:r>
          </a:p>
          <a:p>
            <a:r>
              <a:rPr lang="en-US" altLang="ko-KR" sz="1600" smtClean="0"/>
              <a:t>registerDatetime : Date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388419" y="2487876"/>
            <a:ext cx="2374085" cy="187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smtClean="0"/>
              <a:t>articleNo : int</a:t>
            </a:r>
          </a:p>
          <a:p>
            <a:r>
              <a:rPr lang="en-US" altLang="ko-KR" sz="1600" smtClean="0"/>
              <a:t>title : String</a:t>
            </a:r>
          </a:p>
          <a:p>
            <a:r>
              <a:rPr lang="en-US" altLang="ko-KR" sz="1600" smtClean="0"/>
              <a:t>contents : String</a:t>
            </a:r>
          </a:p>
          <a:p>
            <a:r>
              <a:rPr lang="en-US" altLang="ko-KR" sz="1600"/>
              <a:t>s</a:t>
            </a:r>
            <a:r>
              <a:rPr lang="en-US" altLang="ko-KR" sz="1600" smtClean="0"/>
              <a:t>tatus : ArticleStatus</a:t>
            </a:r>
          </a:p>
          <a:p>
            <a:r>
              <a:rPr lang="en-US" altLang="ko-KR" sz="1600"/>
              <a:t>h</a:t>
            </a:r>
            <a:r>
              <a:rPr lang="en-US" altLang="ko-KR" sz="1600" smtClean="0"/>
              <a:t>its : int</a:t>
            </a:r>
          </a:p>
          <a:p>
            <a:r>
              <a:rPr lang="en-US" altLang="ko-KR" sz="1600"/>
              <a:t>l</a:t>
            </a:r>
            <a:r>
              <a:rPr lang="en-US" altLang="ko-KR" sz="1600" smtClean="0"/>
              <a:t>ikes : int</a:t>
            </a:r>
          </a:p>
          <a:p>
            <a:r>
              <a:rPr lang="en-US" altLang="ko-KR" sz="1600" smtClean="0"/>
              <a:t>registerDatetime : Date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59471" y="4524494"/>
            <a:ext cx="1959990" cy="522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(enum)</a:t>
            </a:r>
          </a:p>
          <a:p>
            <a:pPr algn="ctr"/>
            <a:r>
              <a:rPr lang="en-US" altLang="ko-KR" smtClean="0"/>
              <a:t>MemberStatus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399824" y="4524494"/>
            <a:ext cx="1959990" cy="522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(enum)</a:t>
            </a:r>
          </a:p>
          <a:p>
            <a:pPr algn="ctr"/>
            <a:r>
              <a:rPr lang="en-US" altLang="ko-KR" smtClean="0"/>
              <a:t>CommentsStatus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88419" y="4524494"/>
            <a:ext cx="1959990" cy="522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(enum)</a:t>
            </a:r>
          </a:p>
          <a:p>
            <a:pPr algn="ctr"/>
            <a:r>
              <a:rPr lang="en-US" altLang="ko-KR" smtClean="0"/>
              <a:t>ArticleStatus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네번째 실습</a:t>
            </a:r>
            <a:r>
              <a:rPr lang="en-US" altLang="ko-KR" smtClean="0"/>
              <a:t>, </a:t>
            </a:r>
            <a:r>
              <a:rPr lang="ko-KR" altLang="en-US" smtClean="0"/>
              <a:t>더 복잡해진 관계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93127" y="3023528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u="sng" smtClean="0">
                <a:solidFill>
                  <a:srgbClr val="FF0000"/>
                </a:solidFill>
              </a:rPr>
              <a:t>소스를 통해 설명 드리겠습니다</a:t>
            </a:r>
            <a:r>
              <a:rPr lang="en-US" altLang="ko-KR" sz="1600" b="1" i="1" u="sng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3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Q&amp;A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94" y="2108859"/>
            <a:ext cx="2877787" cy="28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3355" y="1208076"/>
            <a:ext cx="9899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debop.blogspot.kr/2012/02/orm-object-relational-mapping.html</a:t>
            </a:r>
            <a:r>
              <a:rPr lang="en-US" altLang="ko-KR" smtClean="0"/>
              <a:t> (ORM</a:t>
            </a:r>
            <a:r>
              <a:rPr lang="ko-KR" altLang="en-US" smtClean="0"/>
              <a:t>에 대한 설명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3"/>
              </a:rPr>
              <a:t>http://</a:t>
            </a:r>
            <a:r>
              <a:rPr lang="en-US" altLang="ko-KR" smtClean="0">
                <a:hlinkClick r:id="rId3"/>
              </a:rPr>
              <a:t>blog.woniper.net/255</a:t>
            </a:r>
            <a:r>
              <a:rPr lang="en-US" altLang="ko-KR" smtClean="0"/>
              <a:t> (JPA</a:t>
            </a:r>
            <a:r>
              <a:rPr lang="ko-KR" altLang="en-US" smtClean="0"/>
              <a:t>에 대한 설명</a:t>
            </a:r>
            <a:r>
              <a:rPr lang="en-US" altLang="ko-KR" smtClean="0"/>
              <a:t>)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자바 </a:t>
            </a:r>
            <a:r>
              <a:rPr lang="en-US" altLang="ko-KR" smtClean="0"/>
              <a:t>ORM </a:t>
            </a:r>
            <a:r>
              <a:rPr lang="ko-KR" altLang="en-US" smtClean="0"/>
              <a:t>표준 </a:t>
            </a:r>
            <a:r>
              <a:rPr lang="en-US" altLang="ko-KR" smtClean="0"/>
              <a:t>JPA </a:t>
            </a:r>
            <a:r>
              <a:rPr lang="ko-KR" altLang="en-US" smtClean="0"/>
              <a:t>프로그래밍 </a:t>
            </a:r>
            <a:r>
              <a:rPr lang="en-US" altLang="ko-KR" smtClean="0"/>
              <a:t>(</a:t>
            </a:r>
            <a:r>
              <a:rPr lang="ko-KR" altLang="en-US" smtClean="0"/>
              <a:t>김영한 지음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4"/>
              </a:rPr>
              <a:t>http://</a:t>
            </a:r>
            <a:r>
              <a:rPr lang="en-US" altLang="ko-KR" smtClean="0">
                <a:hlinkClick r:id="rId4"/>
              </a:rPr>
              <a:t>www.javatpoint.com/hibernate-tutorial</a:t>
            </a:r>
            <a:r>
              <a:rPr lang="en-US" altLang="ko-KR" smtClean="0"/>
              <a:t> (</a:t>
            </a:r>
            <a:r>
              <a:rPr lang="ko-KR" altLang="en-US" smtClean="0"/>
              <a:t>자바 </a:t>
            </a:r>
            <a:r>
              <a:rPr lang="en-US" altLang="ko-KR" smtClean="0"/>
              <a:t>T </a:t>
            </a:r>
            <a:r>
              <a:rPr lang="ko-KR" altLang="en-US" smtClean="0"/>
              <a:t>포인트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opentutorials.org/course/1519</a:t>
            </a:r>
            <a:r>
              <a:rPr lang="en-US" altLang="ko-KR" smtClean="0"/>
              <a:t> (</a:t>
            </a:r>
            <a:r>
              <a:rPr lang="ko-KR" altLang="en-US" smtClean="0"/>
              <a:t>생활코딩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4000" y="1209600"/>
            <a:ext cx="60115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ORM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JPA</a:t>
            </a:r>
            <a:r>
              <a:rPr lang="ko-KR" altLang="en-US" smtClean="0"/>
              <a:t>를 추천하는 이유 </a:t>
            </a:r>
            <a:r>
              <a:rPr lang="en-US" altLang="ko-KR" smtClean="0"/>
              <a:t>(</a:t>
            </a:r>
            <a:r>
              <a:rPr lang="ko-KR" altLang="en-US" smtClean="0"/>
              <a:t>장점</a:t>
            </a:r>
            <a:r>
              <a:rPr lang="en-US" altLang="ko-KR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용어 </a:t>
            </a:r>
            <a:r>
              <a:rPr lang="ko-KR" altLang="en-US" smtClean="0"/>
              <a:t>설명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엔티티 생명주기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실습을 위한 준비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첫번째 실습</a:t>
            </a:r>
            <a:r>
              <a:rPr lang="en-US" altLang="ko-KR" smtClean="0"/>
              <a:t>, </a:t>
            </a:r>
            <a:r>
              <a:rPr lang="ko-KR" altLang="en-US" smtClean="0"/>
              <a:t>간단한</a:t>
            </a:r>
            <a:r>
              <a:rPr lang="en-US" altLang="ko-KR" smtClean="0"/>
              <a:t> CRUD </a:t>
            </a:r>
            <a:r>
              <a:rPr lang="ko-KR" altLang="en-US" smtClean="0"/>
              <a:t>해보기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리팩토링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두번째 실습</a:t>
            </a:r>
            <a:r>
              <a:rPr lang="en-US" altLang="ko-KR" smtClean="0"/>
              <a:t>, </a:t>
            </a:r>
            <a:r>
              <a:rPr lang="ko-KR" altLang="en-US" smtClean="0"/>
              <a:t>엔티티에 열거형과 날짜타입을 저장하기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세번째 실습</a:t>
            </a:r>
            <a:r>
              <a:rPr lang="en-US" altLang="ko-KR" smtClean="0"/>
              <a:t>, </a:t>
            </a:r>
            <a:r>
              <a:rPr lang="ko-KR" altLang="en-US" smtClean="0"/>
              <a:t>테이블 관계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7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ORM</a:t>
            </a:r>
            <a:r>
              <a:rPr lang="ko-KR" altLang="en-US" smtClean="0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85834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ORM (Object Relational Mapping)</a:t>
            </a:r>
          </a:p>
          <a:p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- OOP </a:t>
            </a:r>
            <a:r>
              <a:rPr lang="ko-KR" altLang="en-US" sz="1600" smtClean="0"/>
              <a:t>언어와 데이터를 다루는 </a:t>
            </a:r>
            <a:r>
              <a:rPr lang="en-US" altLang="ko-KR" sz="1600" smtClean="0"/>
              <a:t>RDBMS </a:t>
            </a:r>
            <a:r>
              <a:rPr lang="ko-KR" altLang="en-US" sz="1600" smtClean="0"/>
              <a:t>와의 상이한 시스템을 매핑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- </a:t>
            </a:r>
            <a:r>
              <a:rPr lang="ko-KR" altLang="en-US" sz="1600" smtClean="0"/>
              <a:t>데이터와 관련한 </a:t>
            </a:r>
            <a:r>
              <a:rPr lang="en-US" altLang="ko-KR" sz="1600" smtClean="0"/>
              <a:t>OOP</a:t>
            </a:r>
            <a:r>
              <a:rPr lang="ko-KR" altLang="en-US" sz="1600" smtClean="0"/>
              <a:t>를 더 쉽게 하기 위한 목적</a:t>
            </a:r>
            <a:endParaRPr lang="en-US" altLang="ko-KR" sz="1600" smtClean="0"/>
          </a:p>
          <a:p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vs MyBatis</a:t>
            </a:r>
          </a:p>
          <a:p>
            <a:endParaRPr lang="en-US" altLang="ko-KR" sz="1600"/>
          </a:p>
          <a:p>
            <a:r>
              <a:rPr lang="en-US" altLang="ko-KR" sz="1600" smtClean="0"/>
              <a:t>  - MyBatis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Data</a:t>
            </a:r>
            <a:r>
              <a:rPr lang="ko-KR" altLang="en-US" sz="1600" smtClean="0"/>
              <a:t> </a:t>
            </a:r>
            <a:r>
              <a:rPr lang="en-US" altLang="ko-KR" sz="1600" smtClean="0"/>
              <a:t>Mapper </a:t>
            </a:r>
            <a:r>
              <a:rPr lang="ko-KR" altLang="en-US" sz="1600" smtClean="0"/>
              <a:t>라고 부른다</a:t>
            </a:r>
            <a:r>
              <a:rPr lang="en-US" altLang="ko-KR" sz="1600" smtClean="0"/>
              <a:t>. (ORM</a:t>
            </a:r>
            <a:r>
              <a:rPr lang="ko-KR" altLang="en-US" sz="1600" smtClean="0"/>
              <a:t>이 아니다</a:t>
            </a:r>
            <a:r>
              <a:rPr lang="en-US" altLang="ko-KR" sz="1600" smtClean="0"/>
              <a:t>)</a:t>
            </a:r>
          </a:p>
          <a:p>
            <a:r>
              <a:rPr lang="en-US" altLang="ko-KR" sz="1600"/>
              <a:t>  - </a:t>
            </a:r>
            <a:r>
              <a:rPr lang="ko-KR" altLang="en-US" sz="1600" smtClean="0"/>
              <a:t>공식 사이트 </a:t>
            </a:r>
            <a:r>
              <a:rPr lang="en-US" altLang="ko-KR" sz="1600" smtClean="0"/>
              <a:t>(</a:t>
            </a:r>
            <a:r>
              <a:rPr lang="en-US" altLang="ko-KR" sz="1600" smtClean="0">
                <a:hlinkClick r:id="rId2"/>
              </a:rPr>
              <a:t>http</a:t>
            </a:r>
            <a:r>
              <a:rPr lang="en-US" altLang="ko-KR" sz="1600">
                <a:hlinkClick r:id="rId2"/>
              </a:rPr>
              <a:t>://blog.mybatis.org</a:t>
            </a:r>
            <a:r>
              <a:rPr lang="en-US" altLang="ko-KR" sz="1600" smtClean="0">
                <a:hlinkClick r:id="rId2"/>
              </a:rPr>
              <a:t>/</a:t>
            </a:r>
            <a:r>
              <a:rPr lang="en-US" altLang="ko-KR" sz="1600" smtClean="0"/>
              <a:t>) </a:t>
            </a:r>
            <a:r>
              <a:rPr lang="ko-KR" altLang="en-US" sz="1600" smtClean="0"/>
              <a:t>에서 조차 </a:t>
            </a:r>
            <a:r>
              <a:rPr lang="en-US" altLang="ko-KR" sz="1600" smtClean="0"/>
              <a:t>ORM</a:t>
            </a:r>
            <a:r>
              <a:rPr lang="ko-KR" altLang="en-US" sz="1600" smtClean="0"/>
              <a:t>이라는 단어는 찾아 볼 수가 없다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ORM</a:t>
            </a:r>
            <a:r>
              <a:rPr lang="ko-KR" altLang="en-US" sz="1600" smtClean="0"/>
              <a:t>의 특징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- OOP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Object</a:t>
            </a:r>
            <a:r>
              <a:rPr lang="ko-KR" altLang="en-US" sz="1600" smtClean="0"/>
              <a:t>와 테이블의 </a:t>
            </a:r>
            <a:r>
              <a:rPr lang="en-US" altLang="ko-KR" sz="1600" smtClean="0"/>
              <a:t>Relation </a:t>
            </a:r>
            <a:r>
              <a:rPr lang="ko-KR" altLang="en-US" sz="1600" smtClean="0"/>
              <a:t>간 불일치 문제</a:t>
            </a:r>
            <a:r>
              <a:rPr lang="en-US" altLang="ko-KR" sz="1600" smtClean="0"/>
              <a:t>(</a:t>
            </a:r>
            <a:r>
              <a:rPr lang="ko-KR" altLang="en-US" sz="1600" smtClean="0"/>
              <a:t>상속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연관관계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비교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해결해준다</a:t>
            </a:r>
            <a:r>
              <a:rPr lang="en-US" altLang="ko-KR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ORM</a:t>
            </a:r>
            <a:r>
              <a:rPr lang="ko-KR" altLang="en-US" smtClean="0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10248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JPA (Java Persistent API)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- </a:t>
            </a:r>
            <a:r>
              <a:rPr lang="ko-KR" altLang="en-US" sz="1600" smtClean="0"/>
              <a:t>여러 </a:t>
            </a:r>
            <a:r>
              <a:rPr lang="en-US" altLang="ko-KR" sz="1600" smtClean="0"/>
              <a:t>ORM </a:t>
            </a:r>
            <a:r>
              <a:rPr lang="ko-KR" altLang="en-US" sz="1600" smtClean="0"/>
              <a:t>전문가가 참여한 </a:t>
            </a:r>
            <a:r>
              <a:rPr lang="en-US" altLang="ko-KR" sz="1600" smtClean="0"/>
              <a:t>EJB 3.0 </a:t>
            </a:r>
            <a:r>
              <a:rPr lang="ko-KR" altLang="en-US" sz="1600" smtClean="0"/>
              <a:t>스펙 작업에서 기존 </a:t>
            </a:r>
            <a:r>
              <a:rPr lang="en-US" altLang="ko-KR" sz="1600" smtClean="0"/>
              <a:t>EJB ORM</a:t>
            </a:r>
            <a:r>
              <a:rPr lang="ko-KR" altLang="en-US" sz="1600" smtClean="0"/>
              <a:t>이던 </a:t>
            </a:r>
            <a:r>
              <a:rPr lang="en-US" altLang="ko-KR" sz="1600" smtClean="0"/>
              <a:t>Entity Bean</a:t>
            </a:r>
            <a:r>
              <a:rPr lang="ko-KR" altLang="en-US" sz="1600" smtClean="0"/>
              <a:t>을 </a:t>
            </a:r>
            <a:r>
              <a:rPr lang="en-US" altLang="ko-KR" sz="1600" smtClean="0"/>
              <a:t>JPA</a:t>
            </a:r>
            <a:r>
              <a:rPr lang="ko-KR" altLang="en-US" sz="1600" smtClean="0"/>
              <a:t>라고 바꾸고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   JavaSE, JavaEE </a:t>
            </a:r>
            <a:r>
              <a:rPr lang="ko-KR" altLang="en-US" sz="1600" smtClean="0"/>
              <a:t>를 위한 영속성</a:t>
            </a:r>
            <a:r>
              <a:rPr lang="en-US" altLang="ko-KR" sz="1600" smtClean="0"/>
              <a:t>(persistence) </a:t>
            </a:r>
            <a:r>
              <a:rPr lang="ko-KR" altLang="en-US" sz="1600" smtClean="0"/>
              <a:t>관리와 </a:t>
            </a:r>
            <a:r>
              <a:rPr lang="en-US" altLang="ko-KR" sz="1600" smtClean="0"/>
              <a:t>ORM</a:t>
            </a:r>
            <a:r>
              <a:rPr lang="ko-KR" altLang="en-US" sz="1600" smtClean="0"/>
              <a:t>을 위한 </a:t>
            </a:r>
            <a:r>
              <a:rPr lang="ko-KR" altLang="en-US" sz="1600" b="1" smtClean="0">
                <a:solidFill>
                  <a:srgbClr val="FF0000"/>
                </a:solidFill>
              </a:rPr>
              <a:t>표준 기술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en-US" altLang="ko-KR" sz="1600" smtClean="0"/>
              <a:t> - Hibernate, OpenJPA, EclipseLink, TopLink Essentials</a:t>
            </a:r>
            <a:r>
              <a:rPr lang="ko-KR" altLang="en-US" sz="1600" smtClean="0"/>
              <a:t>과 같은 구현체가 있으며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표준 인터페이스가 </a:t>
            </a:r>
            <a:r>
              <a:rPr lang="en-US" altLang="ko-KR" sz="1600" smtClean="0"/>
              <a:t>JPA 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3108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299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JPA</a:t>
            </a:r>
            <a:r>
              <a:rPr lang="ko-KR" altLang="en-US"/>
              <a:t>를 추천하는 이유 </a:t>
            </a:r>
            <a:r>
              <a:rPr lang="en-US" altLang="ko-KR"/>
              <a:t>(</a:t>
            </a:r>
            <a:r>
              <a:rPr lang="ko-KR" altLang="en-US"/>
              <a:t>장점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5886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mtClean="0"/>
              <a:t>개발자는 비즈니스 로직에 집중할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객체지향적으로 설계를 할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쿼리에 대한 수고를 덜어주고 객체 자체에 집중 할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데이터베이스 벤더 독립성의 이점이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유지보수에 용이하다</a:t>
            </a:r>
            <a:r>
              <a:rPr lang="en-US" altLang="ko-KR" sz="1600" smtClean="0"/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062406" y="3263808"/>
            <a:ext cx="6921407" cy="2336059"/>
            <a:chOff x="1935591" y="3383948"/>
            <a:chExt cx="6921407" cy="233605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935591" y="3383948"/>
              <a:ext cx="3791088" cy="23360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697647" y="3617553"/>
              <a:ext cx="2029032" cy="18421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72350" y="3997997"/>
              <a:ext cx="854329" cy="10745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JDBC</a:t>
              </a: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3211" y="4350624"/>
              <a:ext cx="532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JPA</a:t>
              </a: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8595" y="4212124"/>
              <a:ext cx="13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Java</a:t>
              </a:r>
            </a:p>
            <a:p>
              <a:pPr algn="ctr"/>
              <a:r>
                <a:rPr lang="en-US" altLang="ko-KR" smtClean="0"/>
                <a:t>Application</a:t>
              </a:r>
              <a:endParaRPr lang="ko-KR" altLang="en-US"/>
            </a:p>
          </p:txBody>
        </p:sp>
        <p:sp>
          <p:nvSpPr>
            <p:cNvPr id="9" name="순서도: 자기 디스크 8"/>
            <p:cNvSpPr/>
            <p:nvPr/>
          </p:nvSpPr>
          <p:spPr>
            <a:xfrm>
              <a:off x="7308525" y="3847822"/>
              <a:ext cx="1548473" cy="1408309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DB</a:t>
              </a:r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5726679" y="4212124"/>
              <a:ext cx="1581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10800000">
              <a:off x="5726679" y="4831189"/>
              <a:ext cx="158184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18481" y="386059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SQL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2170" y="4848991"/>
              <a:ext cx="810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Result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4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용어 설명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026" y="1054564"/>
            <a:ext cx="958050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mtClean="0"/>
              <a:t>Entity : </a:t>
            </a:r>
            <a:r>
              <a:rPr lang="ko-KR" altLang="en-US" sz="1600" smtClean="0"/>
              <a:t>데이터베이스에서의 테이블과 비슷한 개념</a:t>
            </a:r>
            <a:r>
              <a:rPr lang="en-US" altLang="ko-KR" sz="1600" smtClean="0"/>
              <a:t>, </a:t>
            </a:r>
            <a:r>
              <a:rPr lang="ko-KR" altLang="en-US" sz="1600" smtClean="0"/>
              <a:t>기존 코드에서 </a:t>
            </a:r>
            <a:r>
              <a:rPr lang="en-US" altLang="ko-KR" sz="1600" smtClean="0"/>
              <a:t>Domain</a:t>
            </a:r>
            <a:r>
              <a:rPr lang="ko-KR" altLang="en-US" sz="1600" smtClean="0"/>
              <a:t>과 같다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EntityManager : Entity </a:t>
            </a:r>
            <a:r>
              <a:rPr lang="ko-KR" altLang="en-US" sz="1600" smtClean="0"/>
              <a:t>들을 관리하며</a:t>
            </a:r>
            <a:r>
              <a:rPr lang="en-US" altLang="ko-KR" sz="1600" smtClean="0"/>
              <a:t>, 1</a:t>
            </a:r>
            <a:r>
              <a:rPr lang="ko-KR" altLang="en-US" sz="1600" smtClean="0"/>
              <a:t>차 캐시와 쓰기 지연 </a:t>
            </a:r>
            <a:r>
              <a:rPr lang="en-US" altLang="ko-KR" sz="1600" smtClean="0"/>
              <a:t>SQL </a:t>
            </a:r>
            <a:r>
              <a:rPr lang="ko-KR" altLang="en-US" sz="1600" smtClean="0"/>
              <a:t>저장소가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스냅샷 </a:t>
            </a:r>
            <a:r>
              <a:rPr lang="en-US" altLang="ko-KR" sz="1600" smtClean="0"/>
              <a:t>: 1</a:t>
            </a:r>
            <a:r>
              <a:rPr lang="ko-KR" altLang="en-US" sz="1600" smtClean="0"/>
              <a:t>차 캐시에 </a:t>
            </a:r>
            <a:r>
              <a:rPr lang="en-US" altLang="ko-KR" sz="1600" smtClean="0"/>
              <a:t>Entity </a:t>
            </a:r>
            <a:r>
              <a:rPr lang="ko-KR" altLang="en-US" sz="1600" smtClean="0"/>
              <a:t>저장시 최초 </a:t>
            </a:r>
            <a:r>
              <a:rPr lang="en-US" altLang="ko-KR" sz="1600" smtClean="0"/>
              <a:t>1</a:t>
            </a:r>
            <a:r>
              <a:rPr lang="ko-KR" altLang="en-US" sz="1600" smtClean="0"/>
              <a:t>회를 저장하는 기능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</a:t>
            </a:r>
            <a:r>
              <a:rPr lang="ko-KR" altLang="en-US" sz="1600" smtClean="0"/>
              <a:t>나중에 데이터 변경시 자동으로 </a:t>
            </a:r>
            <a:r>
              <a:rPr lang="en-US" altLang="ko-KR" sz="1600" smtClean="0"/>
              <a:t>update </a:t>
            </a:r>
            <a:r>
              <a:rPr lang="ko-KR" altLang="en-US" sz="1600" smtClean="0"/>
              <a:t>가 수행 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영속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EntityManager </a:t>
            </a:r>
            <a:r>
              <a:rPr lang="ko-KR" altLang="en-US" sz="1600" smtClean="0"/>
              <a:t>를 통해 </a:t>
            </a:r>
            <a:r>
              <a:rPr lang="en-US" altLang="ko-KR" sz="1600" smtClean="0"/>
              <a:t>persist</a:t>
            </a:r>
            <a:r>
              <a:rPr lang="ko-KR" altLang="en-US" sz="1600" smtClean="0"/>
              <a:t>를 호출 한 경우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비영속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객체를 처음 생성할 경우 비영속 상태가 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준영속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EntityManager </a:t>
            </a:r>
            <a:r>
              <a:rPr lang="ko-KR" altLang="en-US" sz="1600" smtClean="0"/>
              <a:t>를 통해 </a:t>
            </a:r>
            <a:r>
              <a:rPr lang="en-US" altLang="ko-KR" sz="1600" smtClean="0"/>
              <a:t>detach, clear, close </a:t>
            </a:r>
            <a:r>
              <a:rPr lang="ko-KR" altLang="en-US" sz="1600" smtClean="0"/>
              <a:t>를 호출 한 경우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  </a:t>
            </a:r>
            <a:r>
              <a:rPr lang="ko-KR" altLang="en-US" sz="1600" smtClean="0"/>
              <a:t>준영속 상태가 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준영속 상태의 </a:t>
            </a:r>
            <a:r>
              <a:rPr lang="en-US" altLang="ko-KR" sz="1600" smtClean="0"/>
              <a:t>Entity</a:t>
            </a:r>
            <a:r>
              <a:rPr lang="ko-KR" altLang="en-US" sz="1600" smtClean="0"/>
              <a:t>는 사용 불가능 하다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삭제 </a:t>
            </a:r>
            <a:r>
              <a:rPr lang="en-US" altLang="ko-KR" sz="1600" smtClean="0"/>
              <a:t>: Entity</a:t>
            </a:r>
            <a:r>
              <a:rPr lang="ko-KR" altLang="en-US" sz="1600" smtClean="0"/>
              <a:t>의 상태를 나타내며</a:t>
            </a:r>
            <a:r>
              <a:rPr lang="en-US" altLang="ko-KR" sz="1600" smtClean="0"/>
              <a:t>, EntityManager </a:t>
            </a:r>
            <a:r>
              <a:rPr lang="ko-KR" altLang="en-US" sz="1600" smtClean="0"/>
              <a:t>를 통해 </a:t>
            </a:r>
            <a:r>
              <a:rPr lang="en-US" altLang="ko-KR" sz="1600" smtClean="0"/>
              <a:t>remove </a:t>
            </a:r>
            <a:r>
              <a:rPr lang="ko-KR" altLang="en-US" sz="1600" smtClean="0"/>
              <a:t>를 호출 한 경우 삭제 상태가 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객체 그래프 탐색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연관된 객체를 함께 조회하는 기능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지연로딩 </a:t>
            </a:r>
            <a:r>
              <a:rPr lang="en-US" altLang="ko-KR" sz="1600" smtClean="0"/>
              <a:t>: </a:t>
            </a:r>
            <a:r>
              <a:rPr lang="ko-KR" altLang="en-US" sz="1600" smtClean="0"/>
              <a:t>객체 그래프 탐색을 위해 어느 한 시점까지 데이터베이스 조회를 미루는 기능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JSR : (Java Specification Requests) </a:t>
            </a:r>
            <a:r>
              <a:rPr lang="ko-KR" altLang="en-US" sz="1600" smtClean="0"/>
              <a:t>자바 플랫폼에 대한 규격을 제안하거나 기술한 것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 smtClean="0"/>
              <a:t>       J2EE, J2SE, J2ME </a:t>
            </a:r>
            <a:r>
              <a:rPr lang="ko-KR" altLang="en-US" sz="1600" smtClean="0"/>
              <a:t>등이 포함되어 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JPA 1.0 (JSR 220) : JPA </a:t>
            </a:r>
            <a:r>
              <a:rPr lang="ko-KR" altLang="en-US" sz="1600" smtClean="0"/>
              <a:t>초기버전이며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복합키와 연관관계 기능이 부족했다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JPA 2.0 (JSR 317) : </a:t>
            </a:r>
            <a:r>
              <a:rPr lang="ko-KR" altLang="en-US" sz="1600" smtClean="0"/>
              <a:t>대부분의 </a:t>
            </a:r>
            <a:r>
              <a:rPr lang="en-US" altLang="ko-KR" sz="1600" smtClean="0"/>
              <a:t>ORM </a:t>
            </a:r>
            <a:r>
              <a:rPr lang="ko-KR" altLang="en-US" sz="1600" smtClean="0"/>
              <a:t>기능을 포함하며</a:t>
            </a:r>
            <a:r>
              <a:rPr lang="en-US" altLang="ko-KR" sz="1600" smtClean="0"/>
              <a:t>, JPA Criteria </a:t>
            </a:r>
            <a:r>
              <a:rPr lang="ko-KR" altLang="en-US" sz="1600" smtClean="0"/>
              <a:t>기능을 추가했다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JPA 2.1 (JSR 338) : </a:t>
            </a:r>
            <a:r>
              <a:rPr lang="ko-KR" altLang="en-US" sz="1600" smtClean="0"/>
              <a:t>스토어드 프로시저 접근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컨버터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엔티티 그래프 기능을 추가했다</a:t>
            </a:r>
            <a:r>
              <a:rPr lang="en-US" altLang="ko-KR" sz="16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3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엔티티 생명주기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09009" y="2836643"/>
            <a:ext cx="1234775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New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90909" y="2836642"/>
            <a:ext cx="1856612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Managed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90909" y="1347127"/>
            <a:ext cx="1856612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Detached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590909" y="4322827"/>
            <a:ext cx="1856612" cy="427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Removed</a:t>
            </a:r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8381999" y="2887826"/>
            <a:ext cx="1141331" cy="11524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7" name="직선 화살표 연결선 26"/>
          <p:cNvCxnSpPr>
            <a:stCxn id="2" idx="6"/>
            <a:endCxn id="22" idx="2"/>
          </p:cNvCxnSpPr>
          <p:nvPr/>
        </p:nvCxnSpPr>
        <p:spPr>
          <a:xfrm flipV="1">
            <a:off x="3243784" y="3050225"/>
            <a:ext cx="13471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14612" y="2680892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persist()</a:t>
            </a:r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186050" y="1774292"/>
            <a:ext cx="0" cy="106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5812336" y="1774292"/>
            <a:ext cx="0" cy="106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22147" y="1782619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r>
              <a:rPr lang="en-US" altLang="ko-KR" smtClean="0"/>
              <a:t>etach()</a:t>
            </a:r>
          </a:p>
          <a:p>
            <a:r>
              <a:rPr lang="en-US" altLang="ko-KR" smtClean="0"/>
              <a:t>clear()</a:t>
            </a:r>
          </a:p>
          <a:p>
            <a:r>
              <a:rPr lang="en-US" altLang="ko-KR"/>
              <a:t>c</a:t>
            </a:r>
            <a:r>
              <a:rPr lang="en-US" altLang="ko-KR" smtClean="0"/>
              <a:t>lose()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29985" y="1782619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merge()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rot="10800000" flipV="1">
            <a:off x="5178263" y="3257133"/>
            <a:ext cx="0" cy="106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8809" y="3279388"/>
            <a:ext cx="11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remove()</a:t>
            </a:r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814000" y="3250459"/>
            <a:ext cx="0" cy="106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38479" y="3862286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persist()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347254" y="2950108"/>
            <a:ext cx="2034745" cy="32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>
            <a:off x="6348990" y="3151445"/>
            <a:ext cx="2034745" cy="329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80833" y="3384496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find()</a:t>
            </a:r>
          </a:p>
          <a:p>
            <a:r>
              <a:rPr lang="en-US" altLang="ko-KR" smtClean="0">
                <a:solidFill>
                  <a:srgbClr val="FF0000"/>
                </a:solidFill>
              </a:rPr>
              <a:t>JPQL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43567" y="266365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flush()</a:t>
            </a:r>
            <a:endParaRPr lang="ko-KR" altLang="en-US"/>
          </a:p>
        </p:txBody>
      </p:sp>
      <p:cxnSp>
        <p:nvCxnSpPr>
          <p:cNvPr id="47" name="직선 화살표 연결선 46"/>
          <p:cNvCxnSpPr>
            <a:stCxn id="25" idx="6"/>
          </p:cNvCxnSpPr>
          <p:nvPr/>
        </p:nvCxnSpPr>
        <p:spPr>
          <a:xfrm flipV="1">
            <a:off x="6447521" y="3948499"/>
            <a:ext cx="2015685" cy="58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43567" y="442851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flush()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024" y="3070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엔티티 생명주기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9124" y="2102457"/>
            <a:ext cx="1081261" cy="2336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98857" y="938598"/>
            <a:ext cx="5184255" cy="4654593"/>
            <a:chOff x="2513830" y="1094051"/>
            <a:chExt cx="6062842" cy="501974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13830" y="1094051"/>
              <a:ext cx="6062842" cy="50197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6027" y="1094051"/>
              <a:ext cx="3698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Entity Manager (</a:t>
              </a:r>
              <a:r>
                <a:rPr lang="ko-KR" altLang="en-US" smtClean="0"/>
                <a:t>영속성 컨텍스트</a:t>
              </a:r>
              <a:r>
                <a:rPr lang="en-US" altLang="ko-KR" smtClean="0"/>
                <a:t>)</a:t>
              </a: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0089" y="2937234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DAO</a:t>
            </a:r>
            <a:endParaRPr lang="ko-KR" altLang="en-US"/>
          </a:p>
        </p:txBody>
      </p:sp>
      <p:sp>
        <p:nvSpPr>
          <p:cNvPr id="11" name="순서도: 자기 디스크 10"/>
          <p:cNvSpPr/>
          <p:nvPr/>
        </p:nvSpPr>
        <p:spPr>
          <a:xfrm>
            <a:off x="9771399" y="1307930"/>
            <a:ext cx="1548473" cy="140830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082224" y="1642751"/>
            <a:ext cx="1688637" cy="369332"/>
            <a:chOff x="5853494" y="3740455"/>
            <a:chExt cx="1581846" cy="369332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5853494" y="4091984"/>
              <a:ext cx="1581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45296" y="374045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SQL</a:t>
              </a:r>
              <a:endParaRPr lang="ko-KR" altLang="en-US"/>
            </a:p>
          </p:txBody>
        </p:sp>
      </p:grpSp>
      <p:sp>
        <p:nvSpPr>
          <p:cNvPr id="21" name="순서도: 자기 디스크 20"/>
          <p:cNvSpPr/>
          <p:nvPr/>
        </p:nvSpPr>
        <p:spPr>
          <a:xfrm>
            <a:off x="6545114" y="1307929"/>
            <a:ext cx="1548473" cy="140830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쓰기 지연</a:t>
            </a:r>
            <a:endParaRPr lang="en-US" altLang="ko-KR" smtClean="0"/>
          </a:p>
          <a:p>
            <a:pPr algn="ctr"/>
            <a:r>
              <a:rPr lang="en-US" altLang="ko-KR" smtClean="0"/>
              <a:t>SQL </a:t>
            </a:r>
            <a:r>
              <a:rPr lang="ko-KR" altLang="en-US" smtClean="0"/>
              <a:t>저장소</a:t>
            </a:r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956111" y="3425109"/>
            <a:ext cx="4137476" cy="1826581"/>
            <a:chOff x="3956111" y="3518545"/>
            <a:chExt cx="4137476" cy="182658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956111" y="3518545"/>
              <a:ext cx="4137476" cy="18265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2072" y="3518545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</a:t>
              </a:r>
              <a:r>
                <a:rPr lang="ko-KR" altLang="en-US" smtClean="0"/>
                <a:t>차 캐시</a:t>
              </a:r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45640"/>
              </p:ext>
            </p:extLst>
          </p:nvPr>
        </p:nvGraphicFramePr>
        <p:xfrm>
          <a:off x="4164159" y="3997183"/>
          <a:ext cx="372504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681"/>
                <a:gridCol w="1241681"/>
                <a:gridCol w="1241681"/>
              </a:tblGrid>
              <a:tr h="25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@Id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Entity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Snapshot</a:t>
                      </a:r>
                      <a:endParaRPr lang="ko-KR" altLang="en-US" sz="1600"/>
                    </a:p>
                  </a:txBody>
                  <a:tcPr/>
                </a:tc>
              </a:tr>
              <a:tr h="25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</a:tr>
              <a:tr h="251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직선 화살표 연결선 27"/>
          <p:cNvCxnSpPr>
            <a:stCxn id="6" idx="3"/>
            <a:endCxn id="7" idx="1"/>
          </p:cNvCxnSpPr>
          <p:nvPr/>
        </p:nvCxnSpPr>
        <p:spPr>
          <a:xfrm flipV="1">
            <a:off x="1650385" y="3265895"/>
            <a:ext cx="1548472" cy="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21887" y="27843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persist()</a:t>
            </a: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6111" y="1737183"/>
            <a:ext cx="1372412" cy="5498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Entity</a:t>
            </a:r>
          </a:p>
          <a:p>
            <a:pPr algn="ctr"/>
            <a:r>
              <a:rPr lang="en-US" altLang="ko-KR" smtClean="0"/>
              <a:t>Object</a:t>
            </a:r>
            <a:endParaRPr lang="ko-KR" altLang="en-US"/>
          </a:p>
        </p:txBody>
      </p:sp>
      <p:cxnSp>
        <p:nvCxnSpPr>
          <p:cNvPr id="33" name="꺾인 연결선 32"/>
          <p:cNvCxnSpPr>
            <a:stCxn id="31" idx="4"/>
            <a:endCxn id="19" idx="0"/>
          </p:cNvCxnSpPr>
          <p:nvPr/>
        </p:nvCxnSpPr>
        <p:spPr>
          <a:xfrm rot="16200000" flipH="1">
            <a:off x="4764521" y="2164780"/>
            <a:ext cx="1138125" cy="1382532"/>
          </a:xfrm>
          <a:prstGeom prst="bentConnector3">
            <a:avLst>
              <a:gd name="adj1" fmla="val 447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1" idx="6"/>
            <a:endCxn id="21" idx="2"/>
          </p:cNvCxnSpPr>
          <p:nvPr/>
        </p:nvCxnSpPr>
        <p:spPr>
          <a:xfrm>
            <a:off x="5328523" y="2012084"/>
            <a:ext cx="121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포인트가 8개인 별 40"/>
          <p:cNvSpPr/>
          <p:nvPr/>
        </p:nvSpPr>
        <p:spPr>
          <a:xfrm>
            <a:off x="1766970" y="2620198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2" name="포인트가 8개인 별 41"/>
          <p:cNvSpPr/>
          <p:nvPr/>
        </p:nvSpPr>
        <p:spPr>
          <a:xfrm>
            <a:off x="3731457" y="1525028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43" name="포인트가 8개인 별 42"/>
          <p:cNvSpPr/>
          <p:nvPr/>
        </p:nvSpPr>
        <p:spPr>
          <a:xfrm>
            <a:off x="5690225" y="2984450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44" name="포인트가 8개인 별 43"/>
          <p:cNvSpPr/>
          <p:nvPr/>
        </p:nvSpPr>
        <p:spPr>
          <a:xfrm>
            <a:off x="6209410" y="1525028"/>
            <a:ext cx="287001" cy="274900"/>
          </a:xfrm>
          <a:prstGeom prst="star8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654</Words>
  <Application>Microsoft Office PowerPoint</Application>
  <PresentationFormat>와이드스크린</PresentationFormat>
  <Paragraphs>220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주은성</dc:creator>
  <cp:lastModifiedBy>주은성</cp:lastModifiedBy>
  <cp:revision>25</cp:revision>
  <dcterms:created xsi:type="dcterms:W3CDTF">2016-10-11T01:49:48Z</dcterms:created>
  <dcterms:modified xsi:type="dcterms:W3CDTF">2016-10-14T10:05:10Z</dcterms:modified>
</cp:coreProperties>
</file>