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0" r:id="rId17"/>
    <p:sldId id="278" r:id="rId18"/>
    <p:sldId id="272" r:id="rId19"/>
    <p:sldId id="273" r:id="rId20"/>
    <p:sldId id="274" r:id="rId21"/>
    <p:sldId id="275" r:id="rId22"/>
    <p:sldId id="276" r:id="rId23"/>
    <p:sldId id="280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BCC0-2FD9-43A1-89EE-0D9C777630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6343-7C7C-4356-8168-9119451BF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359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BCC0-2FD9-43A1-89EE-0D9C777630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6343-7C7C-4356-8168-9119451BF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56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BCC0-2FD9-43A1-89EE-0D9C777630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6343-7C7C-4356-8168-9119451BF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10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BCC0-2FD9-43A1-89EE-0D9C777630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6343-7C7C-4356-8168-9119451BF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45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BCC0-2FD9-43A1-89EE-0D9C777630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6343-7C7C-4356-8168-9119451BF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521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BCC0-2FD9-43A1-89EE-0D9C777630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6343-7C7C-4356-8168-9119451BF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12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BCC0-2FD9-43A1-89EE-0D9C777630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6343-7C7C-4356-8168-9119451BFB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0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BCC0-2FD9-43A1-89EE-0D9C777630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6343-7C7C-4356-8168-9119451BF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46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BCC0-2FD9-43A1-89EE-0D9C777630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6343-7C7C-4356-8168-9119451BF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9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BCC0-2FD9-43A1-89EE-0D9C777630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6343-7C7C-4356-8168-9119451BF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95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A9FBCC0-2FD9-43A1-89EE-0D9C777630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6343-7C7C-4356-8168-9119451BF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1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A9FBCC0-2FD9-43A1-89EE-0D9C777630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9726343-7C7C-4356-8168-9119451BF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62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28C602-F404-4428-89AC-DD31BD7A8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475" y="2386388"/>
            <a:ext cx="5397050" cy="208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670171-8FAD-46A5-9BCF-97C946FA0D07}"/>
              </a:ext>
            </a:extLst>
          </p:cNvPr>
          <p:cNvSpPr txBox="1"/>
          <p:nvPr/>
        </p:nvSpPr>
        <p:spPr>
          <a:xfrm>
            <a:off x="8794525" y="4973053"/>
            <a:ext cx="1475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이헌규</a:t>
            </a:r>
          </a:p>
        </p:txBody>
      </p:sp>
    </p:spTree>
    <p:extLst>
      <p:ext uri="{BB962C8B-B14F-4D97-AF65-F5344CB8AC3E}">
        <p14:creationId xmlns:p14="http://schemas.microsoft.com/office/powerpoint/2010/main" val="346765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8B374-42E6-42BE-9403-897DEA3F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43" y="258949"/>
            <a:ext cx="7729728" cy="1188720"/>
          </a:xfrm>
        </p:spPr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부스터 파라미터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II – GBM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에 없는 파라미터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I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A175542-837A-4AF4-84F8-3753C14D7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690090"/>
              </p:ext>
            </p:extLst>
          </p:nvPr>
        </p:nvGraphicFramePr>
        <p:xfrm>
          <a:off x="3363494" y="1945639"/>
          <a:ext cx="8127999" cy="398773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481867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320302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4431630"/>
                    </a:ext>
                  </a:extLst>
                </a:gridCol>
              </a:tblGrid>
              <a:tr h="10616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파라미터 명</a:t>
                      </a:r>
                      <a:br>
                        <a:rPr lang="ko-KR" altLang="en-US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파이썬 래퍼</a:t>
                      </a:r>
                      <a:r>
                        <a:rPr lang="en-US" altLang="ko-KR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b="1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파라미터명</a:t>
                      </a:r>
                      <a:br>
                        <a:rPr lang="ko-KR" altLang="en-US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b="1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사이킷런</a:t>
                      </a:r>
                      <a:r>
                        <a:rPr lang="ko-KR" altLang="en-US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래퍼</a:t>
                      </a:r>
                      <a:r>
                        <a:rPr lang="en-US" altLang="ko-KR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75463"/>
                  </a:ext>
                </a:extLst>
              </a:tr>
              <a:tr h="1061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alpha</a:t>
                      </a:r>
                      <a:br>
                        <a:rPr lang="en-US" sz="2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2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reg_alpha</a:t>
                      </a:r>
                      <a:br>
                        <a:rPr lang="en-US" sz="2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2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L1 Regularization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(Lasso)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적용 값</a:t>
                      </a:r>
                      <a:b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피처 개수가 많을 때 적용을 검토</a:t>
                      </a:r>
                      <a:b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클수록 </a:t>
                      </a:r>
                      <a:r>
                        <a:rPr lang="ko-KR" altLang="en-US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과적합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감소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977272"/>
                  </a:ext>
                </a:extLst>
              </a:tr>
              <a:tr h="1061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lambda</a:t>
                      </a:r>
                      <a:br>
                        <a:rPr lang="en-US" sz="2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2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reg_lambda</a:t>
                      </a:r>
                      <a:br>
                        <a:rPr lang="en-US" sz="2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2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-L2 Regularization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(Ridge)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적용 값</a:t>
                      </a:r>
                      <a:b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피처 개수가 많을 때 적용을 검토</a:t>
                      </a:r>
                      <a:b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클수록 </a:t>
                      </a:r>
                      <a:r>
                        <a:rPr lang="ko-KR" altLang="en-US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과적합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감소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874706"/>
                  </a:ext>
                </a:extLst>
              </a:tr>
            </a:tbl>
          </a:graphicData>
        </a:graphic>
      </p:graphicFrame>
      <p:sp>
        <p:nvSpPr>
          <p:cNvPr id="3" name="폭발: 8pt 2">
            <a:extLst>
              <a:ext uri="{FF2B5EF4-FFF2-40B4-BE49-F238E27FC236}">
                <a16:creationId xmlns:a16="http://schemas.microsoft.com/office/drawing/2014/main" id="{1A33967C-9967-420D-A54A-006162E61B08}"/>
              </a:ext>
            </a:extLst>
          </p:cNvPr>
          <p:cNvSpPr/>
          <p:nvPr/>
        </p:nvSpPr>
        <p:spPr>
          <a:xfrm>
            <a:off x="582706" y="2357718"/>
            <a:ext cx="2581835" cy="3182470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과적합과 관련</a:t>
            </a:r>
          </a:p>
        </p:txBody>
      </p:sp>
    </p:spTree>
    <p:extLst>
      <p:ext uri="{BB962C8B-B14F-4D97-AF65-F5344CB8AC3E}">
        <p14:creationId xmlns:p14="http://schemas.microsoft.com/office/powerpoint/2010/main" val="4099948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8B374-42E6-42BE-9403-897DEA3F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43" y="258949"/>
            <a:ext cx="7729728" cy="1188720"/>
          </a:xfrm>
        </p:spPr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부스터 파라미터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II – GBM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에 없는 파라미터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II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A175542-837A-4AF4-84F8-3753C14D7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208134"/>
              </p:ext>
            </p:extLst>
          </p:nvPr>
        </p:nvGraphicFramePr>
        <p:xfrm>
          <a:off x="2032000" y="2218354"/>
          <a:ext cx="8127999" cy="413498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481867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320302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4431630"/>
                    </a:ext>
                  </a:extLst>
                </a:gridCol>
              </a:tblGrid>
              <a:tr h="10616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파라미터 명</a:t>
                      </a:r>
                      <a:br>
                        <a:rPr lang="ko-KR" altLang="en-US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파이썬 래퍼</a:t>
                      </a:r>
                      <a:r>
                        <a:rPr lang="en-US" altLang="ko-KR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b="1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파라미터명</a:t>
                      </a:r>
                      <a:br>
                        <a:rPr lang="ko-KR" altLang="en-US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b="1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사이킷런</a:t>
                      </a:r>
                      <a:r>
                        <a:rPr lang="ko-KR" altLang="en-US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래퍼</a:t>
                      </a:r>
                      <a:r>
                        <a:rPr lang="en-US" altLang="ko-KR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75463"/>
                  </a:ext>
                </a:extLst>
              </a:tr>
              <a:tr h="1061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gamma</a:t>
                      </a:r>
                      <a:br>
                        <a:rPr lang="en-US" sz="2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2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min_split_loss</a:t>
                      </a:r>
                      <a:br>
                        <a:rPr lang="en-US" sz="2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2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리프노드의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추가분할을 결정할 최소손실 </a:t>
                      </a:r>
                      <a:r>
                        <a:rPr lang="ko-KR" altLang="en-US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감소값</a:t>
                      </a:r>
                      <a:b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해당값보다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손실이 크게 감소할 때 분리</a:t>
                      </a:r>
                      <a:b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값이 클수록 </a:t>
                      </a:r>
                      <a:r>
                        <a:rPr lang="ko-KR" altLang="en-US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과적합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감소효과</a:t>
                      </a:r>
                      <a:b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범위</a:t>
                      </a: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0 ~ 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977272"/>
                  </a:ext>
                </a:extLst>
              </a:tr>
              <a:tr h="1061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scale_pos_weight</a:t>
                      </a:r>
                      <a:br>
                        <a:rPr lang="en-US" sz="2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2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scale_pos_weight</a:t>
                      </a:r>
                      <a:br>
                        <a:rPr lang="en-US" sz="2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2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불균형 데이터셋의 균형을 유지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874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68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8B374-42E6-42BE-9403-897DEA3F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43" y="258949"/>
            <a:ext cx="7729728" cy="1188720"/>
          </a:xfrm>
        </p:spPr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 태스크 파라미터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A175542-837A-4AF4-84F8-3753C14D7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36153"/>
              </p:ext>
            </p:extLst>
          </p:nvPr>
        </p:nvGraphicFramePr>
        <p:xfrm>
          <a:off x="1530683" y="1795397"/>
          <a:ext cx="9130634" cy="48036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01960">
                  <a:extLst>
                    <a:ext uri="{9D8B030D-6E8A-4147-A177-3AD203B41FA5}">
                      <a16:colId xmlns:a16="http://schemas.microsoft.com/office/drawing/2014/main" val="1148186731"/>
                    </a:ext>
                  </a:extLst>
                </a:gridCol>
                <a:gridCol w="4828674">
                  <a:extLst>
                    <a:ext uri="{9D8B030D-6E8A-4147-A177-3AD203B41FA5}">
                      <a16:colId xmlns:a16="http://schemas.microsoft.com/office/drawing/2014/main" val="1832030230"/>
                    </a:ext>
                  </a:extLst>
                </a:gridCol>
              </a:tblGrid>
              <a:tr h="5059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파라미터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75463"/>
                  </a:ext>
                </a:extLst>
              </a:tr>
              <a:tr h="1061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objective</a:t>
                      </a:r>
                      <a:endParaRPr lang="en-US" sz="3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최솟값을 가져야할 손실 함수를 정의</a:t>
                      </a:r>
                      <a:b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binary:logistic</a:t>
                      </a: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이진분류</a:t>
                      </a:r>
                      <a:b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multi:softmax</a:t>
                      </a: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다중분류</a:t>
                      </a: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반환</a:t>
                      </a:r>
                      <a:b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multi:softprob</a:t>
                      </a: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다중분류</a:t>
                      </a: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확률반환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977272"/>
                  </a:ext>
                </a:extLst>
              </a:tr>
              <a:tr h="1061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eval_metric</a:t>
                      </a:r>
                      <a:endParaRPr lang="en-US" sz="3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검증에 사용되는 함수정의</a:t>
                      </a:r>
                      <a:b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기본값은 회귀인 경우 </a:t>
                      </a: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</a:t>
                      </a:r>
                      <a:r>
                        <a:rPr lang="en-US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rmse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분류인 경우 </a:t>
                      </a: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error'</a:t>
                      </a:r>
                      <a:b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----------------------------------------------------</a:t>
                      </a:r>
                      <a:b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rmse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Root Mean Squared Error</a:t>
                      </a:r>
                      <a:b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mae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mean absolute error</a:t>
                      </a:r>
                      <a:b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logloss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Negative log-likelihood</a:t>
                      </a:r>
                      <a:b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error : binary classification error rate</a:t>
                      </a:r>
                      <a:b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merror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multiclass classification error rate</a:t>
                      </a:r>
                      <a:b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mlogloss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Multiclass </a:t>
                      </a:r>
                      <a:r>
                        <a:rPr lang="en-US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logloss</a:t>
                      </a:r>
                      <a:b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auc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Area Under Curve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874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850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9D3E8-B2CD-4DAC-8469-2B1D5D678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94" y="1957138"/>
            <a:ext cx="11357811" cy="4641913"/>
          </a:xfrm>
        </p:spPr>
        <p:txBody>
          <a:bodyPr/>
          <a:lstStyle/>
          <a:p>
            <a:r>
              <a:rPr lang="en-US" altLang="ko-KR" dirty="0"/>
              <a:t>eta(</a:t>
            </a:r>
            <a:r>
              <a:rPr lang="en-US" altLang="ko-KR" dirty="0" err="1"/>
              <a:t>learning_rate</a:t>
            </a:r>
            <a:r>
              <a:rPr lang="en-US" altLang="ko-KR" dirty="0"/>
              <a:t>) </a:t>
            </a:r>
            <a:r>
              <a:rPr lang="ko-KR" altLang="en-US" dirty="0"/>
              <a:t>값을 낮춘다</a:t>
            </a:r>
            <a:r>
              <a:rPr lang="en-US" altLang="ko-KR" dirty="0"/>
              <a:t>. (0.01 ~ 0.1) eta </a:t>
            </a:r>
            <a:r>
              <a:rPr lang="ko-KR" altLang="en-US" dirty="0"/>
              <a:t>값을 낮출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		</a:t>
            </a:r>
            <a:r>
              <a:rPr lang="en-US" altLang="ko-KR" dirty="0" err="1"/>
              <a:t>num_round</a:t>
            </a:r>
            <a:r>
              <a:rPr lang="en-US" altLang="ko-KR" dirty="0"/>
              <a:t>(</a:t>
            </a:r>
            <a:r>
              <a:rPr lang="en-US" altLang="ko-KR" dirty="0" err="1"/>
              <a:t>n_estimators</a:t>
            </a:r>
            <a:r>
              <a:rPr lang="en-US" altLang="ko-KR" dirty="0"/>
              <a:t>)</a:t>
            </a:r>
            <a:r>
              <a:rPr lang="ko-KR" altLang="en-US" dirty="0"/>
              <a:t>는 반대로 높여줘야 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max_depth</a:t>
            </a:r>
            <a:r>
              <a:rPr lang="en-US" altLang="ko-KR" dirty="0"/>
              <a:t> </a:t>
            </a:r>
            <a:r>
              <a:rPr lang="ko-KR" altLang="en-US" dirty="0"/>
              <a:t>값을 낮춘다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min_child_weight</a:t>
            </a:r>
            <a:r>
              <a:rPr lang="en-US" altLang="ko-KR" dirty="0"/>
              <a:t> </a:t>
            </a:r>
            <a:r>
              <a:rPr lang="ko-KR" altLang="en-US" dirty="0"/>
              <a:t>값을 낮춘다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gamma(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min_split_loss</a:t>
            </a:r>
            <a:r>
              <a:rPr lang="en-US" altLang="ko-KR" dirty="0"/>
              <a:t>) </a:t>
            </a:r>
            <a:r>
              <a:rPr lang="ko-KR" altLang="en-US" dirty="0"/>
              <a:t>값을 높인다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sub_sample</a:t>
            </a:r>
            <a:r>
              <a:rPr lang="en-US" altLang="ko-KR" dirty="0"/>
              <a:t>(subsample)</a:t>
            </a:r>
            <a:r>
              <a:rPr lang="ko-KR" altLang="en-US" dirty="0"/>
              <a:t>과 </a:t>
            </a:r>
            <a:r>
              <a:rPr lang="en-US" altLang="ko-KR" dirty="0" err="1"/>
              <a:t>colsample_bytree</a:t>
            </a:r>
            <a:r>
              <a:rPr lang="ko-KR" altLang="en-US" dirty="0"/>
              <a:t>를 조정하여 트리가 복잡하게 생성되는 것을 방지한다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891EF09-E64A-4C61-B8BA-EBBF63EE16C4}"/>
              </a:ext>
            </a:extLst>
          </p:cNvPr>
          <p:cNvSpPr txBox="1">
            <a:spLocks/>
          </p:cNvSpPr>
          <p:nvPr/>
        </p:nvSpPr>
        <p:spPr bwMode="black">
          <a:xfrm>
            <a:off x="217143" y="258949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과적합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 문제 해결 방안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&gt;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670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891EF09-E64A-4C61-B8BA-EBBF63EE16C4}"/>
              </a:ext>
            </a:extLst>
          </p:cNvPr>
          <p:cNvSpPr txBox="1">
            <a:spLocks/>
          </p:cNvSpPr>
          <p:nvPr/>
        </p:nvSpPr>
        <p:spPr bwMode="black">
          <a:xfrm>
            <a:off x="217143" y="258949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조기중단기능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3678A-4174-4263-AC07-002ECA858089}"/>
              </a:ext>
            </a:extLst>
          </p:cNvPr>
          <p:cNvSpPr txBox="1"/>
          <p:nvPr/>
        </p:nvSpPr>
        <p:spPr>
          <a:xfrm>
            <a:off x="150947" y="2941078"/>
            <a:ext cx="120410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/>
              <a:t>n_estimators</a:t>
            </a:r>
            <a:r>
              <a:rPr lang="ko-KR" altLang="en-US" sz="3200" dirty="0"/>
              <a:t>에 지정한 </a:t>
            </a:r>
            <a:r>
              <a:rPr lang="ko-KR" altLang="en-US" sz="3200" dirty="0" err="1"/>
              <a:t>부스팅</a:t>
            </a:r>
            <a:r>
              <a:rPr lang="ko-KR" altLang="en-US" sz="3200" dirty="0"/>
              <a:t> 반복 횟수에 도달하지 않더라도</a:t>
            </a:r>
            <a:endParaRPr lang="en-US" altLang="ko-KR" sz="3200" dirty="0"/>
          </a:p>
          <a:p>
            <a:pPr algn="ctr"/>
            <a:r>
              <a:rPr lang="ko-KR" altLang="en-US" sz="3200" dirty="0"/>
              <a:t>예측 오류가 더 이상 개선되지 않으면</a:t>
            </a:r>
            <a:endParaRPr lang="en-US" altLang="ko-KR" sz="3200" dirty="0"/>
          </a:p>
          <a:p>
            <a:pPr algn="ctr"/>
            <a:r>
              <a:rPr lang="ko-KR" altLang="en-US" sz="3200" dirty="0"/>
              <a:t>반복을 끝까지 수행하지 않고 중지해 수행 시간을 개선할 수 있다</a:t>
            </a:r>
            <a:r>
              <a:rPr lang="en-US" altLang="ko-KR" sz="3200" dirty="0"/>
              <a:t>.</a:t>
            </a:r>
            <a:r>
              <a:rPr lang="ko-KR" alt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2130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891EF09-E64A-4C61-B8BA-EBBF63EE16C4}"/>
              </a:ext>
            </a:extLst>
          </p:cNvPr>
          <p:cNvSpPr txBox="1">
            <a:spLocks/>
          </p:cNvSpPr>
          <p:nvPr/>
        </p:nvSpPr>
        <p:spPr bwMode="black">
          <a:xfrm>
            <a:off x="217143" y="258949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조기중단기능</a:t>
            </a:r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7ADA229B-7740-41E1-B774-46250B808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301478"/>
              </p:ext>
            </p:extLst>
          </p:nvPr>
        </p:nvGraphicFramePr>
        <p:xfrm>
          <a:off x="139273" y="1993596"/>
          <a:ext cx="8523704" cy="402656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82652">
                  <a:extLst>
                    <a:ext uri="{9D8B030D-6E8A-4147-A177-3AD203B41FA5}">
                      <a16:colId xmlns:a16="http://schemas.microsoft.com/office/drawing/2014/main" val="1148186731"/>
                    </a:ext>
                  </a:extLst>
                </a:gridCol>
                <a:gridCol w="3608913">
                  <a:extLst>
                    <a:ext uri="{9D8B030D-6E8A-4147-A177-3AD203B41FA5}">
                      <a16:colId xmlns:a16="http://schemas.microsoft.com/office/drawing/2014/main" val="1832030230"/>
                    </a:ext>
                  </a:extLst>
                </a:gridCol>
                <a:gridCol w="2132139">
                  <a:extLst>
                    <a:ext uri="{9D8B030D-6E8A-4147-A177-3AD203B41FA5}">
                      <a16:colId xmlns:a16="http://schemas.microsoft.com/office/drawing/2014/main" val="74431630"/>
                    </a:ext>
                  </a:extLst>
                </a:gridCol>
              </a:tblGrid>
              <a:tr h="8416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파라미터 명</a:t>
                      </a:r>
                      <a:br>
                        <a:rPr lang="ko-KR" altLang="en-US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파이썬 래퍼</a:t>
                      </a:r>
                      <a:r>
                        <a:rPr lang="en-US" altLang="ko-KR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파라미터명</a:t>
                      </a:r>
                      <a:br>
                        <a:rPr lang="ko-KR" altLang="en-US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사이킷런 래퍼</a:t>
                      </a:r>
                      <a:r>
                        <a:rPr lang="en-US" altLang="ko-KR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75463"/>
                  </a:ext>
                </a:extLst>
              </a:tr>
              <a:tr h="10616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b="1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early_stopping_rounds</a:t>
                      </a:r>
                      <a:endParaRPr lang="en-US" sz="2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조기중단 파라미터</a:t>
                      </a:r>
                      <a:endParaRPr lang="en-US" altLang="ko-KR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977272"/>
                  </a:ext>
                </a:extLst>
              </a:tr>
              <a:tr h="1061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evals</a:t>
                      </a:r>
                      <a:endParaRPr lang="en-US" sz="2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eval_set</a:t>
                      </a:r>
                      <a:endParaRPr lang="en-US" sz="2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성능 평가를 수행할 평가용 데이터 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874706"/>
                  </a:ext>
                </a:extLst>
              </a:tr>
              <a:tr h="10616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b="1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eval_metric</a:t>
                      </a:r>
                      <a:endParaRPr lang="en-US" sz="2400" b="1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400" b="1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평가 세트에 적용할 성능 평가 방법</a:t>
                      </a:r>
                    </a:p>
                    <a:p>
                      <a:pPr algn="l" fontAlgn="ctr"/>
                      <a:endParaRPr lang="ko-KR" altLang="en-US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11278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81C7FB41-5123-4499-8D47-CF94B5C6A64A}"/>
              </a:ext>
            </a:extLst>
          </p:cNvPr>
          <p:cNvSpPr/>
          <p:nvPr/>
        </p:nvSpPr>
        <p:spPr>
          <a:xfrm>
            <a:off x="9144000" y="2355273"/>
            <a:ext cx="2743200" cy="27293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반복마다 </a:t>
            </a:r>
            <a:r>
              <a:rPr lang="ko-KR" altLang="en-US" sz="2000" b="1" dirty="0" err="1"/>
              <a:t>eval_set으로</a:t>
            </a:r>
            <a:r>
              <a:rPr lang="ko-KR" altLang="en-US" sz="2000" b="1" dirty="0"/>
              <a:t> 지정된 데이터 세트에서 </a:t>
            </a:r>
            <a:r>
              <a:rPr lang="ko-KR" altLang="en-US" sz="2000" b="1" dirty="0" err="1"/>
              <a:t>eval_metric의</a:t>
            </a:r>
            <a:r>
              <a:rPr lang="ko-KR" altLang="en-US" sz="2000" b="1" dirty="0"/>
              <a:t> 지정된 평가 지표로 예측 오류를 측정</a:t>
            </a:r>
          </a:p>
        </p:txBody>
      </p:sp>
    </p:spTree>
    <p:extLst>
      <p:ext uri="{BB962C8B-B14F-4D97-AF65-F5344CB8AC3E}">
        <p14:creationId xmlns:p14="http://schemas.microsoft.com/office/powerpoint/2010/main" val="1745411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891EF09-E64A-4C61-B8BA-EBBF63EE16C4}"/>
              </a:ext>
            </a:extLst>
          </p:cNvPr>
          <p:cNvSpPr txBox="1">
            <a:spLocks/>
          </p:cNvSpPr>
          <p:nvPr/>
        </p:nvSpPr>
        <p:spPr bwMode="black">
          <a:xfrm>
            <a:off x="2231136" y="126960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위스콘신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Breast Cancer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데이터 셋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132B89F-D91C-4A48-A1BE-FF8E3B9F7814}"/>
              </a:ext>
            </a:extLst>
          </p:cNvPr>
          <p:cNvSpPr/>
          <p:nvPr/>
        </p:nvSpPr>
        <p:spPr>
          <a:xfrm>
            <a:off x="2850776" y="3137647"/>
            <a:ext cx="1873624" cy="178397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악성종양</a:t>
            </a:r>
            <a:endParaRPr lang="en-US" altLang="ko-KR" sz="2000" b="1" dirty="0"/>
          </a:p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4BD9F6B-DC6A-4DCE-87A9-E9DCEE0CC43C}"/>
              </a:ext>
            </a:extLst>
          </p:cNvPr>
          <p:cNvSpPr/>
          <p:nvPr/>
        </p:nvSpPr>
        <p:spPr>
          <a:xfrm>
            <a:off x="7467602" y="3137647"/>
            <a:ext cx="1873624" cy="178397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양성종양</a:t>
            </a:r>
            <a:endParaRPr lang="en-US" altLang="ko-KR" sz="2000" b="1" dirty="0"/>
          </a:p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3D1DD8-C291-4070-AE80-24C864693AD1}"/>
              </a:ext>
            </a:extLst>
          </p:cNvPr>
          <p:cNvSpPr txBox="1"/>
          <p:nvPr/>
        </p:nvSpPr>
        <p:spPr>
          <a:xfrm>
            <a:off x="5758408" y="3706469"/>
            <a:ext cx="6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VS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85078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891EF09-E64A-4C61-B8BA-EBBF63EE16C4}"/>
              </a:ext>
            </a:extLst>
          </p:cNvPr>
          <p:cNvSpPr txBox="1">
            <a:spLocks/>
          </p:cNvSpPr>
          <p:nvPr/>
        </p:nvSpPr>
        <p:spPr bwMode="black">
          <a:xfrm>
            <a:off x="2231136" y="126960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파이썬 래퍼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XGBoost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532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891EF09-E64A-4C61-B8BA-EBBF63EE16C4}"/>
              </a:ext>
            </a:extLst>
          </p:cNvPr>
          <p:cNvSpPr txBox="1">
            <a:spLocks/>
          </p:cNvSpPr>
          <p:nvPr/>
        </p:nvSpPr>
        <p:spPr bwMode="black">
          <a:xfrm>
            <a:off x="4322058" y="169303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파이썬 래퍼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XGBoost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183773C-CA7E-46B1-A61D-34CA167811E8}"/>
              </a:ext>
            </a:extLst>
          </p:cNvPr>
          <p:cNvGrpSpPr/>
          <p:nvPr/>
        </p:nvGrpSpPr>
        <p:grpSpPr>
          <a:xfrm>
            <a:off x="4047557" y="1919271"/>
            <a:ext cx="6988146" cy="4511431"/>
            <a:chOff x="1438827" y="1971143"/>
            <a:chExt cx="6988146" cy="4511431"/>
          </a:xfrm>
        </p:grpSpPr>
        <p:pic>
          <p:nvPicPr>
            <p:cNvPr id="10" name="그림 9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8F771031-B5B4-480A-9C48-D5AE4312E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827" y="1971143"/>
              <a:ext cx="6508044" cy="451143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8506790-E626-4F5B-B7DA-146CCA18C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6871" y="5120211"/>
              <a:ext cx="480102" cy="1059272"/>
            </a:xfrm>
            <a:prstGeom prst="rect">
              <a:avLst/>
            </a:prstGeom>
          </p:spPr>
        </p:pic>
      </p:grp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1BD0ABEE-D9F7-4837-AF36-78C98DDFB461}"/>
              </a:ext>
            </a:extLst>
          </p:cNvPr>
          <p:cNvSpPr/>
          <p:nvPr/>
        </p:nvSpPr>
        <p:spPr>
          <a:xfrm>
            <a:off x="376518" y="587059"/>
            <a:ext cx="2671482" cy="770964"/>
          </a:xfrm>
          <a:prstGeom prst="bevel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데이터 </a:t>
            </a:r>
            <a:r>
              <a:rPr lang="ko-KR" altLang="en-US" b="1" dirty="0" err="1"/>
              <a:t>전처리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847062-DF9A-4615-9047-475F98BE65C3}"/>
              </a:ext>
            </a:extLst>
          </p:cNvPr>
          <p:cNvSpPr/>
          <p:nvPr/>
        </p:nvSpPr>
        <p:spPr>
          <a:xfrm>
            <a:off x="376518" y="1783035"/>
            <a:ext cx="2671481" cy="770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분리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D83ABB-B3B2-442E-85C3-F52660ABFEFC}"/>
              </a:ext>
            </a:extLst>
          </p:cNvPr>
          <p:cNvSpPr/>
          <p:nvPr/>
        </p:nvSpPr>
        <p:spPr>
          <a:xfrm>
            <a:off x="376518" y="2979011"/>
            <a:ext cx="2671481" cy="770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 학습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5FD217-4AC6-4672-8552-74B7021F7CF2}"/>
              </a:ext>
            </a:extLst>
          </p:cNvPr>
          <p:cNvSpPr/>
          <p:nvPr/>
        </p:nvSpPr>
        <p:spPr>
          <a:xfrm>
            <a:off x="376518" y="4174987"/>
            <a:ext cx="2671481" cy="770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예측 수행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B5211E-8133-4910-8560-6926B1C73577}"/>
              </a:ext>
            </a:extLst>
          </p:cNvPr>
          <p:cNvSpPr/>
          <p:nvPr/>
        </p:nvSpPr>
        <p:spPr>
          <a:xfrm>
            <a:off x="376518" y="5370963"/>
            <a:ext cx="2671481" cy="770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평가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9429569-9CB0-431D-9BDF-76474AA22FA1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712259" y="1358023"/>
            <a:ext cx="0" cy="42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A46D3C8-67C4-483A-8CAC-796785B986A6}"/>
              </a:ext>
            </a:extLst>
          </p:cNvPr>
          <p:cNvCxnSpPr/>
          <p:nvPr/>
        </p:nvCxnSpPr>
        <p:spPr>
          <a:xfrm>
            <a:off x="1712259" y="2553999"/>
            <a:ext cx="0" cy="42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2910FD-E81A-4825-B8DF-8C7917381802}"/>
              </a:ext>
            </a:extLst>
          </p:cNvPr>
          <p:cNvCxnSpPr/>
          <p:nvPr/>
        </p:nvCxnSpPr>
        <p:spPr>
          <a:xfrm>
            <a:off x="1712259" y="3749975"/>
            <a:ext cx="0" cy="42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D114A71-598D-43A6-826F-93271BD32844}"/>
              </a:ext>
            </a:extLst>
          </p:cNvPr>
          <p:cNvCxnSpPr/>
          <p:nvPr/>
        </p:nvCxnSpPr>
        <p:spPr>
          <a:xfrm>
            <a:off x="1712259" y="4945951"/>
            <a:ext cx="0" cy="42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839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891EF09-E64A-4C61-B8BA-EBBF63EE16C4}"/>
              </a:ext>
            </a:extLst>
          </p:cNvPr>
          <p:cNvSpPr txBox="1">
            <a:spLocks/>
          </p:cNvSpPr>
          <p:nvPr/>
        </p:nvSpPr>
        <p:spPr bwMode="black">
          <a:xfrm>
            <a:off x="4322058" y="169303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파이썬 래퍼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XGBoost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1BD0ABEE-D9F7-4837-AF36-78C98DDFB461}"/>
              </a:ext>
            </a:extLst>
          </p:cNvPr>
          <p:cNvSpPr/>
          <p:nvPr/>
        </p:nvSpPr>
        <p:spPr>
          <a:xfrm>
            <a:off x="376518" y="1783035"/>
            <a:ext cx="2671482" cy="770964"/>
          </a:xfrm>
          <a:prstGeom prst="bevel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데이터 분리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847062-DF9A-4615-9047-475F98BE65C3}"/>
              </a:ext>
            </a:extLst>
          </p:cNvPr>
          <p:cNvSpPr/>
          <p:nvPr/>
        </p:nvSpPr>
        <p:spPr>
          <a:xfrm>
            <a:off x="376517" y="587059"/>
            <a:ext cx="2671481" cy="770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D83ABB-B3B2-442E-85C3-F52660ABFEFC}"/>
              </a:ext>
            </a:extLst>
          </p:cNvPr>
          <p:cNvSpPr/>
          <p:nvPr/>
        </p:nvSpPr>
        <p:spPr>
          <a:xfrm>
            <a:off x="376518" y="2979011"/>
            <a:ext cx="2671481" cy="770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 학습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5FD217-4AC6-4672-8552-74B7021F7CF2}"/>
              </a:ext>
            </a:extLst>
          </p:cNvPr>
          <p:cNvSpPr/>
          <p:nvPr/>
        </p:nvSpPr>
        <p:spPr>
          <a:xfrm>
            <a:off x="376518" y="4174987"/>
            <a:ext cx="2671481" cy="770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예측 수행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B5211E-8133-4910-8560-6926B1C73577}"/>
              </a:ext>
            </a:extLst>
          </p:cNvPr>
          <p:cNvSpPr/>
          <p:nvPr/>
        </p:nvSpPr>
        <p:spPr>
          <a:xfrm>
            <a:off x="376518" y="5370963"/>
            <a:ext cx="2671481" cy="770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평가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A46D3C8-67C4-483A-8CAC-796785B986A6}"/>
              </a:ext>
            </a:extLst>
          </p:cNvPr>
          <p:cNvCxnSpPr/>
          <p:nvPr/>
        </p:nvCxnSpPr>
        <p:spPr>
          <a:xfrm>
            <a:off x="1712259" y="1358023"/>
            <a:ext cx="0" cy="42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2910FD-E81A-4825-B8DF-8C7917381802}"/>
              </a:ext>
            </a:extLst>
          </p:cNvPr>
          <p:cNvCxnSpPr/>
          <p:nvPr/>
        </p:nvCxnSpPr>
        <p:spPr>
          <a:xfrm>
            <a:off x="1712259" y="3749975"/>
            <a:ext cx="0" cy="42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D114A71-598D-43A6-826F-93271BD32844}"/>
              </a:ext>
            </a:extLst>
          </p:cNvPr>
          <p:cNvCxnSpPr/>
          <p:nvPr/>
        </p:nvCxnSpPr>
        <p:spPr>
          <a:xfrm>
            <a:off x="1712259" y="4945951"/>
            <a:ext cx="0" cy="42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7588370D-2620-4BD0-A3B9-915F842AE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40" y="2110552"/>
            <a:ext cx="5209439" cy="1121932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317C43D-EBD7-488F-B930-46EC74F789A2}"/>
              </a:ext>
            </a:extLst>
          </p:cNvPr>
          <p:cNvCxnSpPr/>
          <p:nvPr/>
        </p:nvCxnSpPr>
        <p:spPr>
          <a:xfrm>
            <a:off x="1712259" y="2553999"/>
            <a:ext cx="0" cy="42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그림 21" descr="시계이(가) 표시된 사진&#10;&#10;자동 생성된 설명">
            <a:extLst>
              <a:ext uri="{FF2B5EF4-FFF2-40B4-BE49-F238E27FC236}">
                <a16:creationId xmlns:a16="http://schemas.microsoft.com/office/drawing/2014/main" id="{5BAE4167-F3EE-4232-A1D0-44CC7D4CB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42" y="3994848"/>
            <a:ext cx="5209437" cy="6128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94A4ACE-4D01-43AC-B27A-00A27CFA243C}"/>
              </a:ext>
            </a:extLst>
          </p:cNvPr>
          <p:cNvSpPr txBox="1"/>
          <p:nvPr/>
        </p:nvSpPr>
        <p:spPr>
          <a:xfrm>
            <a:off x="4319572" y="3625516"/>
            <a:ext cx="780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dirty="0" err="1">
                <a:ea typeface="나눔고딕" panose="020D0604000000000000" pitchFamily="50" charset="-127"/>
              </a:rPr>
              <a:t>DMatrix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학습용과 테스트용 데이터 세트를 위한  </a:t>
            </a:r>
            <a:r>
              <a:rPr lang="en-US" altLang="ko-KR" dirty="0" err="1">
                <a:ea typeface="나눔고딕" panose="020D0604000000000000" pitchFamily="50" charset="-127"/>
              </a:rPr>
              <a:t>XGBoost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만의 별도의 객체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889C5C-BD82-4AE6-A3F7-8009BBF4C9AC}"/>
              </a:ext>
            </a:extLst>
          </p:cNvPr>
          <p:cNvSpPr txBox="1"/>
          <p:nvPr/>
        </p:nvSpPr>
        <p:spPr>
          <a:xfrm>
            <a:off x="4383740" y="4780547"/>
            <a:ext cx="73254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주로 </a:t>
            </a:r>
            <a:r>
              <a:rPr lang="ko-KR" altLang="en-US" dirty="0" err="1"/>
              <a:t>넘파이</a:t>
            </a:r>
            <a:r>
              <a:rPr lang="ko-KR" altLang="en-US" dirty="0"/>
              <a:t> 입력 파라미터</a:t>
            </a:r>
            <a:r>
              <a:rPr lang="en-US" altLang="ko-KR" dirty="0"/>
              <a:t>(data, label)</a:t>
            </a:r>
            <a:r>
              <a:rPr lang="ko-KR" altLang="en-US" dirty="0"/>
              <a:t>를 받는다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* </a:t>
            </a:r>
            <a:r>
              <a:rPr lang="ko-KR" altLang="en-US" dirty="0" err="1"/>
              <a:t>판다스의</a:t>
            </a:r>
            <a:r>
              <a:rPr lang="ko-KR" altLang="en-US" dirty="0"/>
              <a:t> </a:t>
            </a:r>
            <a:r>
              <a:rPr lang="en-US" altLang="ko-KR" dirty="0" err="1"/>
              <a:t>DataFrame</a:t>
            </a:r>
            <a:r>
              <a:rPr lang="ko-KR" altLang="en-US" dirty="0" err="1"/>
              <a:t>으로데이터</a:t>
            </a:r>
            <a:r>
              <a:rPr lang="ko-KR" altLang="en-US" dirty="0"/>
              <a:t> 인터페이스를 하기 위해서는</a:t>
            </a:r>
            <a:endParaRPr lang="en-US" altLang="ko-KR" dirty="0"/>
          </a:p>
          <a:p>
            <a:r>
              <a:rPr lang="en-US" altLang="ko-KR" dirty="0" err="1"/>
              <a:t>DataFrame.values</a:t>
            </a:r>
            <a:r>
              <a:rPr lang="ko-KR" altLang="en-US" dirty="0"/>
              <a:t>를 이용해</a:t>
            </a:r>
            <a:r>
              <a:rPr lang="en-US" altLang="ko-KR" dirty="0"/>
              <a:t> </a:t>
            </a:r>
            <a:r>
              <a:rPr lang="ko-KR" altLang="en-US" dirty="0" err="1"/>
              <a:t>넘파이로</a:t>
            </a:r>
            <a:r>
              <a:rPr lang="ko-KR" altLang="en-US" dirty="0"/>
              <a:t> 일차 변환한 뒤에</a:t>
            </a:r>
            <a:endParaRPr lang="en-US" altLang="ko-KR" dirty="0"/>
          </a:p>
          <a:p>
            <a:r>
              <a:rPr lang="ko-KR" altLang="en-US" dirty="0"/>
              <a:t>이를 이용해 </a:t>
            </a:r>
            <a:r>
              <a:rPr lang="en-US" altLang="ko-KR" dirty="0" err="1"/>
              <a:t>Dmatrix</a:t>
            </a:r>
            <a:r>
              <a:rPr lang="en-US" altLang="ko-KR" dirty="0"/>
              <a:t> </a:t>
            </a:r>
            <a:r>
              <a:rPr lang="ko-KR" altLang="en-US" dirty="0"/>
              <a:t>변환을 적용한다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 </a:t>
            </a:r>
            <a:r>
              <a:rPr lang="en-US" altLang="ko-KR" dirty="0" err="1"/>
              <a:t>DMatrix</a:t>
            </a:r>
            <a:r>
              <a:rPr lang="ko-KR" altLang="en-US" dirty="0"/>
              <a:t>는 </a:t>
            </a:r>
            <a:r>
              <a:rPr lang="ko-KR" altLang="en-US" dirty="0" err="1"/>
              <a:t>넘파이</a:t>
            </a:r>
            <a:r>
              <a:rPr lang="ko-KR" altLang="en-US" dirty="0"/>
              <a:t> 외에 </a:t>
            </a:r>
            <a:r>
              <a:rPr lang="en-US" altLang="ko-KR" dirty="0" err="1"/>
              <a:t>libsvm</a:t>
            </a:r>
            <a:r>
              <a:rPr lang="en-US" altLang="ko-KR" dirty="0"/>
              <a:t> txt </a:t>
            </a:r>
            <a:r>
              <a:rPr lang="ko-KR" altLang="en-US" dirty="0"/>
              <a:t>포맷 파일</a:t>
            </a:r>
            <a:r>
              <a:rPr lang="en-US" altLang="ko-KR" dirty="0"/>
              <a:t>,  </a:t>
            </a:r>
            <a:r>
              <a:rPr lang="en-US" altLang="ko-KR" dirty="0" err="1"/>
              <a:t>xgboost</a:t>
            </a:r>
            <a:r>
              <a:rPr lang="en-US" altLang="ko-KR" dirty="0"/>
              <a:t> </a:t>
            </a:r>
            <a:r>
              <a:rPr lang="ko-KR" altLang="en-US" dirty="0"/>
              <a:t>이진 버퍼 파일을</a:t>
            </a:r>
            <a:endParaRPr lang="en-US" altLang="ko-KR" dirty="0"/>
          </a:p>
          <a:p>
            <a:r>
              <a:rPr lang="ko-KR" altLang="en-US" dirty="0"/>
              <a:t>파라미터로 </a:t>
            </a:r>
            <a:r>
              <a:rPr lang="ko-KR" altLang="en-US" dirty="0" err="1"/>
              <a:t>입력받아</a:t>
            </a:r>
            <a:r>
              <a:rPr lang="ko-KR" altLang="en-US" dirty="0"/>
              <a:t> 변환할 수 있다</a:t>
            </a:r>
            <a:r>
              <a:rPr lang="en-US" altLang="ko-KR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3F1EF0-B815-4F76-BCEA-8425E8D779F2}"/>
              </a:ext>
            </a:extLst>
          </p:cNvPr>
          <p:cNvSpPr txBox="1"/>
          <p:nvPr/>
        </p:nvSpPr>
        <p:spPr>
          <a:xfrm>
            <a:off x="4383740" y="1570529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</a:t>
            </a:r>
            <a:r>
              <a:rPr lang="en-US" altLang="ko-KR" dirty="0" err="1"/>
              <a:t>train_test_split</a:t>
            </a:r>
            <a:r>
              <a:rPr lang="en-US" altLang="ko-KR" dirty="0"/>
              <a:t>() </a:t>
            </a:r>
            <a:r>
              <a:rPr lang="ko-KR" altLang="en-US" dirty="0"/>
              <a:t>메서드</a:t>
            </a:r>
          </a:p>
        </p:txBody>
      </p:sp>
    </p:spTree>
    <p:extLst>
      <p:ext uri="{BB962C8B-B14F-4D97-AF65-F5344CB8AC3E}">
        <p14:creationId xmlns:p14="http://schemas.microsoft.com/office/powerpoint/2010/main" val="134406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099B626-2809-4E24-B368-8FA90C1FE38A}"/>
              </a:ext>
            </a:extLst>
          </p:cNvPr>
          <p:cNvSpPr/>
          <p:nvPr/>
        </p:nvSpPr>
        <p:spPr>
          <a:xfrm>
            <a:off x="1694426" y="1861012"/>
            <a:ext cx="8803148" cy="4738039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48B374-42E6-42BE-9403-897DEA3F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43" y="258949"/>
            <a:ext cx="7729728" cy="1188720"/>
          </a:xfrm>
        </p:spPr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앙상블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복습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24F83CB-E410-41BF-B85E-C52640EF809C}"/>
              </a:ext>
            </a:extLst>
          </p:cNvPr>
          <p:cNvSpPr/>
          <p:nvPr/>
        </p:nvSpPr>
        <p:spPr>
          <a:xfrm>
            <a:off x="2115670" y="3136992"/>
            <a:ext cx="2321859" cy="218607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보팅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소프트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보팅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C572E95-A517-42B0-AE78-438E148FFCFC}"/>
              </a:ext>
            </a:extLst>
          </p:cNvPr>
          <p:cNvSpPr/>
          <p:nvPr/>
        </p:nvSpPr>
        <p:spPr>
          <a:xfrm>
            <a:off x="4935070" y="3136992"/>
            <a:ext cx="2321859" cy="218607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랜덤포레스트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F8A6668-1E39-4241-8950-32C4BFB4FE19}"/>
              </a:ext>
            </a:extLst>
          </p:cNvPr>
          <p:cNvSpPr/>
          <p:nvPr/>
        </p:nvSpPr>
        <p:spPr>
          <a:xfrm>
            <a:off x="6954371" y="5323070"/>
            <a:ext cx="1102658" cy="100722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030F038-EE6C-4D02-B8ED-D966DC45944B}"/>
              </a:ext>
            </a:extLst>
          </p:cNvPr>
          <p:cNvSpPr/>
          <p:nvPr/>
        </p:nvSpPr>
        <p:spPr>
          <a:xfrm>
            <a:off x="7754471" y="3136992"/>
            <a:ext cx="2321859" cy="218607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GBM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E3F1F-C80C-4DA8-A192-520C6CE8786A}"/>
              </a:ext>
            </a:extLst>
          </p:cNvPr>
          <p:cNvSpPr txBox="1"/>
          <p:nvPr/>
        </p:nvSpPr>
        <p:spPr>
          <a:xfrm>
            <a:off x="3849229" y="1595796"/>
            <a:ext cx="449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앙상블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집단지성 추구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03F6F4-1E00-4673-8883-A746B9811068}"/>
              </a:ext>
            </a:extLst>
          </p:cNvPr>
          <p:cNvSpPr txBox="1"/>
          <p:nvPr/>
        </p:nvSpPr>
        <p:spPr>
          <a:xfrm>
            <a:off x="5715125" y="2906159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배깅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E3F306-6F5A-4B93-9973-B857004C2FC9}"/>
              </a:ext>
            </a:extLst>
          </p:cNvPr>
          <p:cNvSpPr txBox="1"/>
          <p:nvPr/>
        </p:nvSpPr>
        <p:spPr>
          <a:xfrm>
            <a:off x="2895724" y="2906159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보팅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28101C-D720-43D6-BFDB-6A40E2B2C24B}"/>
              </a:ext>
            </a:extLst>
          </p:cNvPr>
          <p:cNvSpPr txBox="1"/>
          <p:nvPr/>
        </p:nvSpPr>
        <p:spPr>
          <a:xfrm>
            <a:off x="8390256" y="2906159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부스팅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8D2E1-A257-4369-9F50-1657C0D77ACE}"/>
              </a:ext>
            </a:extLst>
          </p:cNvPr>
          <p:cNvSpPr txBox="1"/>
          <p:nvPr/>
        </p:nvSpPr>
        <p:spPr>
          <a:xfrm>
            <a:off x="7196962" y="5180448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스태킹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829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891EF09-E64A-4C61-B8BA-EBBF63EE16C4}"/>
              </a:ext>
            </a:extLst>
          </p:cNvPr>
          <p:cNvSpPr txBox="1">
            <a:spLocks/>
          </p:cNvSpPr>
          <p:nvPr/>
        </p:nvSpPr>
        <p:spPr bwMode="black">
          <a:xfrm>
            <a:off x="4322058" y="169303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파이썬 래퍼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XGBoost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1BD0ABEE-D9F7-4837-AF36-78C98DDFB461}"/>
              </a:ext>
            </a:extLst>
          </p:cNvPr>
          <p:cNvSpPr/>
          <p:nvPr/>
        </p:nvSpPr>
        <p:spPr>
          <a:xfrm>
            <a:off x="376517" y="2979010"/>
            <a:ext cx="2671482" cy="770964"/>
          </a:xfrm>
          <a:prstGeom prst="bevel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모델 학습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847062-DF9A-4615-9047-475F98BE65C3}"/>
              </a:ext>
            </a:extLst>
          </p:cNvPr>
          <p:cNvSpPr/>
          <p:nvPr/>
        </p:nvSpPr>
        <p:spPr>
          <a:xfrm>
            <a:off x="376517" y="587059"/>
            <a:ext cx="2671481" cy="770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D83ABB-B3B2-442E-85C3-F52660ABFEFC}"/>
              </a:ext>
            </a:extLst>
          </p:cNvPr>
          <p:cNvSpPr/>
          <p:nvPr/>
        </p:nvSpPr>
        <p:spPr>
          <a:xfrm>
            <a:off x="376517" y="1783035"/>
            <a:ext cx="2671481" cy="770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분리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5FD217-4AC6-4672-8552-74B7021F7CF2}"/>
              </a:ext>
            </a:extLst>
          </p:cNvPr>
          <p:cNvSpPr/>
          <p:nvPr/>
        </p:nvSpPr>
        <p:spPr>
          <a:xfrm>
            <a:off x="376518" y="4174987"/>
            <a:ext cx="2671481" cy="770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예측 수행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B5211E-8133-4910-8560-6926B1C73577}"/>
              </a:ext>
            </a:extLst>
          </p:cNvPr>
          <p:cNvSpPr/>
          <p:nvPr/>
        </p:nvSpPr>
        <p:spPr>
          <a:xfrm>
            <a:off x="376518" y="5370963"/>
            <a:ext cx="2671481" cy="770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평가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A46D3C8-67C4-483A-8CAC-796785B986A6}"/>
              </a:ext>
            </a:extLst>
          </p:cNvPr>
          <p:cNvCxnSpPr/>
          <p:nvPr/>
        </p:nvCxnSpPr>
        <p:spPr>
          <a:xfrm>
            <a:off x="1712259" y="1358023"/>
            <a:ext cx="0" cy="42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2910FD-E81A-4825-B8DF-8C7917381802}"/>
              </a:ext>
            </a:extLst>
          </p:cNvPr>
          <p:cNvCxnSpPr/>
          <p:nvPr/>
        </p:nvCxnSpPr>
        <p:spPr>
          <a:xfrm>
            <a:off x="1712259" y="3749975"/>
            <a:ext cx="0" cy="42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D114A71-598D-43A6-826F-93271BD32844}"/>
              </a:ext>
            </a:extLst>
          </p:cNvPr>
          <p:cNvCxnSpPr/>
          <p:nvPr/>
        </p:nvCxnSpPr>
        <p:spPr>
          <a:xfrm>
            <a:off x="1712259" y="4945951"/>
            <a:ext cx="0" cy="42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01BB325-BD32-44E8-BE47-4FD17BD3FC4B}"/>
              </a:ext>
            </a:extLst>
          </p:cNvPr>
          <p:cNvCxnSpPr/>
          <p:nvPr/>
        </p:nvCxnSpPr>
        <p:spPr>
          <a:xfrm>
            <a:off x="1712259" y="2553999"/>
            <a:ext cx="0" cy="42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F92FD1-739C-4C71-9A24-B5CE20A98EB9}"/>
              </a:ext>
            </a:extLst>
          </p:cNvPr>
          <p:cNvSpPr txBox="1"/>
          <p:nvPr/>
        </p:nvSpPr>
        <p:spPr>
          <a:xfrm>
            <a:off x="3573913" y="1704951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설정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072FE16-E990-4A09-8122-788BD034B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913" y="5448859"/>
            <a:ext cx="8477869" cy="8575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12EC2C2-617B-41C2-95E0-D0988CFE0704}"/>
              </a:ext>
            </a:extLst>
          </p:cNvPr>
          <p:cNvSpPr txBox="1"/>
          <p:nvPr/>
        </p:nvSpPr>
        <p:spPr>
          <a:xfrm>
            <a:off x="3601622" y="4770213"/>
            <a:ext cx="8735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train(): </a:t>
            </a:r>
            <a:r>
              <a:rPr lang="en-US" altLang="ko-KR" dirty="0" err="1"/>
              <a:t>XGBoost</a:t>
            </a:r>
            <a:r>
              <a:rPr lang="ko-KR" altLang="en-US" dirty="0"/>
              <a:t>가 반복 시마다 </a:t>
            </a:r>
            <a:r>
              <a:rPr lang="en-US" altLang="ko-KR" dirty="0"/>
              <a:t>evals</a:t>
            </a:r>
            <a:r>
              <a:rPr lang="ko-KR" altLang="en-US" dirty="0"/>
              <a:t>에 표시된 데이터 세트에 대해 평가지표를 출력</a:t>
            </a:r>
            <a:endParaRPr lang="en-US" altLang="ko-KR" dirty="0"/>
          </a:p>
          <a:p>
            <a:r>
              <a:rPr lang="en-US" altLang="ko-KR" dirty="0"/>
              <a:t>             </a:t>
            </a:r>
            <a:r>
              <a:rPr lang="ko-KR" altLang="en-US" dirty="0"/>
              <a:t>그 후 완료된 모델 객체를 반환</a:t>
            </a:r>
          </a:p>
        </p:txBody>
      </p:sp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id="{5E63DA21-5310-4268-9796-519B4D786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913" y="2412102"/>
            <a:ext cx="3990674" cy="1338190"/>
          </a:xfrm>
          <a:prstGeom prst="rect">
            <a:avLst/>
          </a:prstGeom>
        </p:spPr>
      </p:pic>
      <p:graphicFrame>
        <p:nvGraphicFramePr>
          <p:cNvPr id="27" name="표 6">
            <a:extLst>
              <a:ext uri="{FF2B5EF4-FFF2-40B4-BE49-F238E27FC236}">
                <a16:creationId xmlns:a16="http://schemas.microsoft.com/office/drawing/2014/main" id="{D152EB95-3459-4259-900E-B9F84ACBC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15576"/>
              </p:ext>
            </p:extLst>
          </p:nvPr>
        </p:nvGraphicFramePr>
        <p:xfrm>
          <a:off x="7895416" y="1932350"/>
          <a:ext cx="3920066" cy="243147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79746">
                  <a:extLst>
                    <a:ext uri="{9D8B030D-6E8A-4147-A177-3AD203B41FA5}">
                      <a16:colId xmlns:a16="http://schemas.microsoft.com/office/drawing/2014/main" val="1148186731"/>
                    </a:ext>
                  </a:extLst>
                </a:gridCol>
                <a:gridCol w="1659745">
                  <a:extLst>
                    <a:ext uri="{9D8B030D-6E8A-4147-A177-3AD203B41FA5}">
                      <a16:colId xmlns:a16="http://schemas.microsoft.com/office/drawing/2014/main" val="1832030230"/>
                    </a:ext>
                  </a:extLst>
                </a:gridCol>
                <a:gridCol w="980575">
                  <a:extLst>
                    <a:ext uri="{9D8B030D-6E8A-4147-A177-3AD203B41FA5}">
                      <a16:colId xmlns:a16="http://schemas.microsoft.com/office/drawing/2014/main" val="74431630"/>
                    </a:ext>
                  </a:extLst>
                </a:gridCol>
              </a:tblGrid>
              <a:tr h="4255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파라미터 명</a:t>
                      </a:r>
                      <a:br>
                        <a:rPr lang="ko-KR" altLang="en-US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파이썬 래퍼</a:t>
                      </a:r>
                      <a:r>
                        <a:rPr lang="en-US" altLang="ko-KR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파라미터명</a:t>
                      </a:r>
                      <a:br>
                        <a:rPr lang="ko-KR" altLang="en-US" sz="10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사이킷런 래퍼</a:t>
                      </a:r>
                      <a:r>
                        <a:rPr lang="en-US" altLang="ko-KR" sz="10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75463"/>
                  </a:ext>
                </a:extLst>
              </a:tr>
              <a:tr h="42550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early_stopping_rounds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조기중단 파라미터</a:t>
                      </a:r>
                      <a:endParaRPr lang="en-US" altLang="ko-KR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977272"/>
                  </a:ext>
                </a:extLst>
              </a:tr>
              <a:tr h="790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evals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eval_set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성능 평가를 수행할 평가용 데이터 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874706"/>
                  </a:ext>
                </a:extLst>
              </a:tr>
              <a:tr h="79022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eval_metric</a:t>
                      </a:r>
                      <a:endParaRPr lang="en-US" sz="1000" b="1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400" b="1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평가 세트에 적용할 성능 평가 방법</a:t>
                      </a:r>
                    </a:p>
                    <a:p>
                      <a:pPr algn="l" fontAlgn="ctr"/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112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027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891EF09-E64A-4C61-B8BA-EBBF63EE16C4}"/>
              </a:ext>
            </a:extLst>
          </p:cNvPr>
          <p:cNvSpPr txBox="1">
            <a:spLocks/>
          </p:cNvSpPr>
          <p:nvPr/>
        </p:nvSpPr>
        <p:spPr bwMode="black">
          <a:xfrm>
            <a:off x="4322058" y="169303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파이썬 래퍼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XGBoost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1BD0ABEE-D9F7-4837-AF36-78C98DDFB461}"/>
              </a:ext>
            </a:extLst>
          </p:cNvPr>
          <p:cNvSpPr/>
          <p:nvPr/>
        </p:nvSpPr>
        <p:spPr>
          <a:xfrm>
            <a:off x="376515" y="4174987"/>
            <a:ext cx="2671482" cy="770964"/>
          </a:xfrm>
          <a:prstGeom prst="bevel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예측 수행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847062-DF9A-4615-9047-475F98BE65C3}"/>
              </a:ext>
            </a:extLst>
          </p:cNvPr>
          <p:cNvSpPr/>
          <p:nvPr/>
        </p:nvSpPr>
        <p:spPr>
          <a:xfrm>
            <a:off x="376517" y="587059"/>
            <a:ext cx="2671481" cy="770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D83ABB-B3B2-442E-85C3-F52660ABFEFC}"/>
              </a:ext>
            </a:extLst>
          </p:cNvPr>
          <p:cNvSpPr/>
          <p:nvPr/>
        </p:nvSpPr>
        <p:spPr>
          <a:xfrm>
            <a:off x="376517" y="1783035"/>
            <a:ext cx="2671481" cy="770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분리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5FD217-4AC6-4672-8552-74B7021F7CF2}"/>
              </a:ext>
            </a:extLst>
          </p:cNvPr>
          <p:cNvSpPr/>
          <p:nvPr/>
        </p:nvSpPr>
        <p:spPr>
          <a:xfrm>
            <a:off x="376516" y="2979011"/>
            <a:ext cx="2671481" cy="770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 학습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B5211E-8133-4910-8560-6926B1C73577}"/>
              </a:ext>
            </a:extLst>
          </p:cNvPr>
          <p:cNvSpPr/>
          <p:nvPr/>
        </p:nvSpPr>
        <p:spPr>
          <a:xfrm>
            <a:off x="376518" y="5370963"/>
            <a:ext cx="2671481" cy="770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평가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A46D3C8-67C4-483A-8CAC-796785B986A6}"/>
              </a:ext>
            </a:extLst>
          </p:cNvPr>
          <p:cNvCxnSpPr/>
          <p:nvPr/>
        </p:nvCxnSpPr>
        <p:spPr>
          <a:xfrm>
            <a:off x="1712259" y="1358023"/>
            <a:ext cx="0" cy="42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2910FD-E81A-4825-B8DF-8C7917381802}"/>
              </a:ext>
            </a:extLst>
          </p:cNvPr>
          <p:cNvCxnSpPr/>
          <p:nvPr/>
        </p:nvCxnSpPr>
        <p:spPr>
          <a:xfrm>
            <a:off x="1712259" y="3749975"/>
            <a:ext cx="0" cy="42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D114A71-598D-43A6-826F-93271BD32844}"/>
              </a:ext>
            </a:extLst>
          </p:cNvPr>
          <p:cNvCxnSpPr/>
          <p:nvPr/>
        </p:nvCxnSpPr>
        <p:spPr>
          <a:xfrm>
            <a:off x="1712259" y="4945951"/>
            <a:ext cx="0" cy="42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01BB325-BD32-44E8-BE47-4FD17BD3FC4B}"/>
              </a:ext>
            </a:extLst>
          </p:cNvPr>
          <p:cNvCxnSpPr/>
          <p:nvPr/>
        </p:nvCxnSpPr>
        <p:spPr>
          <a:xfrm>
            <a:off x="1712259" y="2553999"/>
            <a:ext cx="0" cy="42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678AD0-FA64-4094-BB66-12E0E6D2AFF0}"/>
              </a:ext>
            </a:extLst>
          </p:cNvPr>
          <p:cNvSpPr txBox="1"/>
          <p:nvPr/>
        </p:nvSpPr>
        <p:spPr>
          <a:xfrm>
            <a:off x="4322058" y="1967345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predict()</a:t>
            </a:r>
            <a:endParaRPr lang="ko-KR" altLang="en-US" dirty="0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B8AB03C9-4145-45A3-AF39-BD10E8A78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058" y="2476417"/>
            <a:ext cx="7193903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9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891EF09-E64A-4C61-B8BA-EBBF63EE16C4}"/>
              </a:ext>
            </a:extLst>
          </p:cNvPr>
          <p:cNvSpPr txBox="1">
            <a:spLocks/>
          </p:cNvSpPr>
          <p:nvPr/>
        </p:nvSpPr>
        <p:spPr bwMode="black">
          <a:xfrm>
            <a:off x="4322058" y="169303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파이썬 래퍼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XGBoost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1BD0ABEE-D9F7-4837-AF36-78C98DDFB461}"/>
              </a:ext>
            </a:extLst>
          </p:cNvPr>
          <p:cNvSpPr/>
          <p:nvPr/>
        </p:nvSpPr>
        <p:spPr>
          <a:xfrm>
            <a:off x="376516" y="5370963"/>
            <a:ext cx="2671482" cy="770964"/>
          </a:xfrm>
          <a:prstGeom prst="bevel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평가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847062-DF9A-4615-9047-475F98BE65C3}"/>
              </a:ext>
            </a:extLst>
          </p:cNvPr>
          <p:cNvSpPr/>
          <p:nvPr/>
        </p:nvSpPr>
        <p:spPr>
          <a:xfrm>
            <a:off x="376517" y="587059"/>
            <a:ext cx="2671481" cy="770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D83ABB-B3B2-442E-85C3-F52660ABFEFC}"/>
              </a:ext>
            </a:extLst>
          </p:cNvPr>
          <p:cNvSpPr/>
          <p:nvPr/>
        </p:nvSpPr>
        <p:spPr>
          <a:xfrm>
            <a:off x="376517" y="1783035"/>
            <a:ext cx="2671481" cy="770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분리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5FD217-4AC6-4672-8552-74B7021F7CF2}"/>
              </a:ext>
            </a:extLst>
          </p:cNvPr>
          <p:cNvSpPr/>
          <p:nvPr/>
        </p:nvSpPr>
        <p:spPr>
          <a:xfrm>
            <a:off x="376518" y="4174987"/>
            <a:ext cx="2671481" cy="770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예측 수행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B5211E-8133-4910-8560-6926B1C73577}"/>
              </a:ext>
            </a:extLst>
          </p:cNvPr>
          <p:cNvSpPr/>
          <p:nvPr/>
        </p:nvSpPr>
        <p:spPr>
          <a:xfrm>
            <a:off x="376516" y="2979011"/>
            <a:ext cx="2671481" cy="770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 학습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A46D3C8-67C4-483A-8CAC-796785B986A6}"/>
              </a:ext>
            </a:extLst>
          </p:cNvPr>
          <p:cNvCxnSpPr/>
          <p:nvPr/>
        </p:nvCxnSpPr>
        <p:spPr>
          <a:xfrm>
            <a:off x="1712259" y="1358023"/>
            <a:ext cx="0" cy="42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2910FD-E81A-4825-B8DF-8C7917381802}"/>
              </a:ext>
            </a:extLst>
          </p:cNvPr>
          <p:cNvCxnSpPr/>
          <p:nvPr/>
        </p:nvCxnSpPr>
        <p:spPr>
          <a:xfrm>
            <a:off x="1712259" y="3749975"/>
            <a:ext cx="0" cy="42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D114A71-598D-43A6-826F-93271BD32844}"/>
              </a:ext>
            </a:extLst>
          </p:cNvPr>
          <p:cNvCxnSpPr/>
          <p:nvPr/>
        </p:nvCxnSpPr>
        <p:spPr>
          <a:xfrm>
            <a:off x="1712259" y="4945951"/>
            <a:ext cx="0" cy="42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01BB325-BD32-44E8-BE47-4FD17BD3FC4B}"/>
              </a:ext>
            </a:extLst>
          </p:cNvPr>
          <p:cNvCxnSpPr/>
          <p:nvPr/>
        </p:nvCxnSpPr>
        <p:spPr>
          <a:xfrm>
            <a:off x="1712259" y="2553999"/>
            <a:ext cx="0" cy="42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8622394-E8B7-41DF-B5DE-1B97F7AB8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058" y="3776600"/>
            <a:ext cx="5168305" cy="1594363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DDA2177D-64D6-4D7D-888E-A2E059B12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058" y="2168517"/>
            <a:ext cx="5852667" cy="10745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502C096-5A87-42CF-B22F-75D6FA898466}"/>
              </a:ext>
            </a:extLst>
          </p:cNvPr>
          <p:cNvSpPr txBox="1"/>
          <p:nvPr/>
        </p:nvSpPr>
        <p:spPr>
          <a:xfrm>
            <a:off x="4322058" y="1783035"/>
            <a:ext cx="511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</a:t>
            </a:r>
            <a:r>
              <a:rPr lang="en-US" altLang="ko-KR" dirty="0" err="1"/>
              <a:t>get_clf_eval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사용자 지정  종합 평가 함수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AD704A-84E4-435D-9919-C6B667BA7713}"/>
              </a:ext>
            </a:extLst>
          </p:cNvPr>
          <p:cNvSpPr txBox="1"/>
          <p:nvPr/>
        </p:nvSpPr>
        <p:spPr>
          <a:xfrm>
            <a:off x="4322058" y="3325149"/>
            <a:ext cx="736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</a:t>
            </a:r>
            <a:r>
              <a:rPr lang="en-US" altLang="ko-KR" dirty="0" err="1"/>
              <a:t>plot_importance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r>
              <a:rPr lang="en-US" altLang="ko-KR" dirty="0"/>
              <a:t>:  </a:t>
            </a:r>
            <a:r>
              <a:rPr lang="ko-KR" altLang="en-US" dirty="0"/>
              <a:t>피처의 중요도를 막대그래프 형식으로 나타냄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F5C1E6-F8C1-4E2F-900D-3EE08F834591}"/>
              </a:ext>
            </a:extLst>
          </p:cNvPr>
          <p:cNvSpPr txBox="1"/>
          <p:nvPr/>
        </p:nvSpPr>
        <p:spPr>
          <a:xfrm>
            <a:off x="9891659" y="3722265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(f1 </a:t>
            </a:r>
            <a:r>
              <a:rPr lang="ko-KR" altLang="en-US" dirty="0"/>
              <a:t>스코어 기반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2" name="그림 21" descr="화면, 건물, 문이(가) 표시된 사진&#10;&#10;자동 생성된 설명">
            <a:extLst>
              <a:ext uri="{FF2B5EF4-FFF2-40B4-BE49-F238E27FC236}">
                <a16:creationId xmlns:a16="http://schemas.microsoft.com/office/drawing/2014/main" id="{4485F396-5B2C-47B5-87D2-CEFDCC1C4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800" y="4249001"/>
            <a:ext cx="2003734" cy="234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58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891EF09-E64A-4C61-B8BA-EBBF63EE16C4}"/>
              </a:ext>
            </a:extLst>
          </p:cNvPr>
          <p:cNvSpPr txBox="1">
            <a:spLocks/>
          </p:cNvSpPr>
          <p:nvPr/>
        </p:nvSpPr>
        <p:spPr bwMode="black">
          <a:xfrm>
            <a:off x="4322058" y="169303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파이썬 래퍼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XGBoost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1BD0ABEE-D9F7-4837-AF36-78C98DDFB461}"/>
              </a:ext>
            </a:extLst>
          </p:cNvPr>
          <p:cNvSpPr/>
          <p:nvPr/>
        </p:nvSpPr>
        <p:spPr>
          <a:xfrm>
            <a:off x="376516" y="5370963"/>
            <a:ext cx="2671482" cy="770964"/>
          </a:xfrm>
          <a:prstGeom prst="bevel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평가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847062-DF9A-4615-9047-475F98BE65C3}"/>
              </a:ext>
            </a:extLst>
          </p:cNvPr>
          <p:cNvSpPr/>
          <p:nvPr/>
        </p:nvSpPr>
        <p:spPr>
          <a:xfrm>
            <a:off x="376517" y="587059"/>
            <a:ext cx="2671481" cy="770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D83ABB-B3B2-442E-85C3-F52660ABFEFC}"/>
              </a:ext>
            </a:extLst>
          </p:cNvPr>
          <p:cNvSpPr/>
          <p:nvPr/>
        </p:nvSpPr>
        <p:spPr>
          <a:xfrm>
            <a:off x="376517" y="1783035"/>
            <a:ext cx="2671481" cy="770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분리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5FD217-4AC6-4672-8552-74B7021F7CF2}"/>
              </a:ext>
            </a:extLst>
          </p:cNvPr>
          <p:cNvSpPr/>
          <p:nvPr/>
        </p:nvSpPr>
        <p:spPr>
          <a:xfrm>
            <a:off x="376518" y="4174987"/>
            <a:ext cx="2671481" cy="770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예측 수행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B5211E-8133-4910-8560-6926B1C73577}"/>
              </a:ext>
            </a:extLst>
          </p:cNvPr>
          <p:cNvSpPr/>
          <p:nvPr/>
        </p:nvSpPr>
        <p:spPr>
          <a:xfrm>
            <a:off x="376516" y="2979011"/>
            <a:ext cx="2671481" cy="770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 학습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A46D3C8-67C4-483A-8CAC-796785B986A6}"/>
              </a:ext>
            </a:extLst>
          </p:cNvPr>
          <p:cNvCxnSpPr/>
          <p:nvPr/>
        </p:nvCxnSpPr>
        <p:spPr>
          <a:xfrm>
            <a:off x="1712259" y="1358023"/>
            <a:ext cx="0" cy="42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2910FD-E81A-4825-B8DF-8C7917381802}"/>
              </a:ext>
            </a:extLst>
          </p:cNvPr>
          <p:cNvCxnSpPr/>
          <p:nvPr/>
        </p:nvCxnSpPr>
        <p:spPr>
          <a:xfrm>
            <a:off x="1712259" y="3749975"/>
            <a:ext cx="0" cy="42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D114A71-598D-43A6-826F-93271BD32844}"/>
              </a:ext>
            </a:extLst>
          </p:cNvPr>
          <p:cNvCxnSpPr/>
          <p:nvPr/>
        </p:nvCxnSpPr>
        <p:spPr>
          <a:xfrm>
            <a:off x="1712259" y="4945951"/>
            <a:ext cx="0" cy="42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01BB325-BD32-44E8-BE47-4FD17BD3FC4B}"/>
              </a:ext>
            </a:extLst>
          </p:cNvPr>
          <p:cNvCxnSpPr/>
          <p:nvPr/>
        </p:nvCxnSpPr>
        <p:spPr>
          <a:xfrm>
            <a:off x="1712259" y="2553999"/>
            <a:ext cx="0" cy="42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1B390DC-7F00-4917-8F54-890D01171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01" y="2618799"/>
            <a:ext cx="6439458" cy="12955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4E8216-DC2B-45D7-A572-80DDD6E3B9F0}"/>
              </a:ext>
            </a:extLst>
          </p:cNvPr>
          <p:cNvSpPr txBox="1"/>
          <p:nvPr/>
        </p:nvSpPr>
        <p:spPr>
          <a:xfrm>
            <a:off x="3826182" y="1870931"/>
            <a:ext cx="7477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교차 검증 수행 및 최적 파라미터 구하기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en-US" altLang="ko-KR" dirty="0" err="1"/>
              <a:t>XGBoost</a:t>
            </a:r>
            <a:r>
              <a:rPr lang="ko-KR" altLang="en-US" dirty="0"/>
              <a:t>는 </a:t>
            </a:r>
            <a:r>
              <a:rPr lang="ko-KR" altLang="en-US" dirty="0" err="1"/>
              <a:t>사이킷런의</a:t>
            </a:r>
            <a:r>
              <a:rPr lang="ko-KR" altLang="en-US" dirty="0"/>
              <a:t> </a:t>
            </a:r>
            <a:r>
              <a:rPr lang="en-US" altLang="ko-KR" dirty="0" err="1"/>
              <a:t>GridSearchCV</a:t>
            </a:r>
            <a:r>
              <a:rPr lang="ko-KR" altLang="en-US" dirty="0"/>
              <a:t>와 유사하게 </a:t>
            </a:r>
            <a:r>
              <a:rPr lang="en-US" altLang="ko-KR" dirty="0"/>
              <a:t>cv()</a:t>
            </a:r>
            <a:r>
              <a:rPr lang="ko-KR" altLang="en-US" dirty="0"/>
              <a:t>를 </a:t>
            </a:r>
            <a:r>
              <a:rPr lang="en-US" altLang="ko-KR" dirty="0"/>
              <a:t>API</a:t>
            </a:r>
            <a:r>
              <a:rPr lang="ko-KR" altLang="en-US" dirty="0"/>
              <a:t>로 제공한다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711768-8F8A-49D8-A0AC-B4C8E98A34CA}"/>
              </a:ext>
            </a:extLst>
          </p:cNvPr>
          <p:cNvSpPr/>
          <p:nvPr/>
        </p:nvSpPr>
        <p:spPr>
          <a:xfrm>
            <a:off x="3943301" y="393980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params(</a:t>
            </a:r>
            <a:r>
              <a:rPr lang="en-US" altLang="ko-KR" b="1" dirty="0" err="1">
                <a:solidFill>
                  <a:srgbClr val="000000"/>
                </a:solidFill>
                <a:latin typeface="Helvetica Neue"/>
              </a:rPr>
              <a:t>dict</a:t>
            </a: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부스터 파라미터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rgbClr val="000000"/>
                </a:solidFill>
                <a:latin typeface="Helvetica Neue"/>
              </a:rPr>
              <a:t>dtrain</a:t>
            </a: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en-US" altLang="ko-KR" b="1" dirty="0" err="1">
                <a:solidFill>
                  <a:srgbClr val="000000"/>
                </a:solidFill>
                <a:latin typeface="Helvetica Neue"/>
              </a:rPr>
              <a:t>DMatrix</a:t>
            </a: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 :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학습 데이터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rgbClr val="000000"/>
                </a:solidFill>
                <a:latin typeface="Helvetica Neue"/>
              </a:rPr>
              <a:t>num_boost_round</a:t>
            </a: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(int)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 :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부스팅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반복횟수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rgbClr val="000000"/>
                </a:solidFill>
                <a:latin typeface="Helvetica Neue"/>
              </a:rPr>
              <a:t>nfold</a:t>
            </a: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(int)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 : CV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폴드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개수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stratified(bool)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 : CV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수행시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샘플을 균등하게 추출할지 여부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metrics(string or list of strings)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 : CV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수행시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모니터링할 성능 평가 지표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rgbClr val="000000"/>
                </a:solidFill>
                <a:latin typeface="Helvetica Neue"/>
              </a:rPr>
              <a:t>early_stopping_rounds</a:t>
            </a: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(int)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 :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조기중단을 활성화시킴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반복횟수 지정</a:t>
            </a:r>
          </a:p>
        </p:txBody>
      </p:sp>
    </p:spTree>
    <p:extLst>
      <p:ext uri="{BB962C8B-B14F-4D97-AF65-F5344CB8AC3E}">
        <p14:creationId xmlns:p14="http://schemas.microsoft.com/office/powerpoint/2010/main" val="644854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891EF09-E64A-4C61-B8BA-EBBF63EE16C4}"/>
              </a:ext>
            </a:extLst>
          </p:cNvPr>
          <p:cNvSpPr txBox="1">
            <a:spLocks/>
          </p:cNvSpPr>
          <p:nvPr/>
        </p:nvSpPr>
        <p:spPr bwMode="black">
          <a:xfrm>
            <a:off x="2231136" y="126960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사이킷런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 래퍼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XGBoost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B5336F-773E-493E-87B3-3B86E4945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81" y="2887875"/>
            <a:ext cx="11362038" cy="1568901"/>
          </a:xfrm>
          <a:prstGeom prst="rect">
            <a:avLst/>
          </a:prstGeom>
        </p:spPr>
      </p:pic>
      <p:sp>
        <p:nvSpPr>
          <p:cNvPr id="7" name="사각형: 빗면 6">
            <a:extLst>
              <a:ext uri="{FF2B5EF4-FFF2-40B4-BE49-F238E27FC236}">
                <a16:creationId xmlns:a16="http://schemas.microsoft.com/office/drawing/2014/main" id="{0BFC2DE6-EB6A-411A-BA29-EE12899EF379}"/>
              </a:ext>
            </a:extLst>
          </p:cNvPr>
          <p:cNvSpPr/>
          <p:nvPr/>
        </p:nvSpPr>
        <p:spPr>
          <a:xfrm>
            <a:off x="263236" y="2458322"/>
            <a:ext cx="415637" cy="429553"/>
          </a:xfrm>
          <a:prstGeom prst="bevel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사각형: 빗면 7">
            <a:extLst>
              <a:ext uri="{FF2B5EF4-FFF2-40B4-BE49-F238E27FC236}">
                <a16:creationId xmlns:a16="http://schemas.microsoft.com/office/drawing/2014/main" id="{CA05EA91-18CE-4DAA-917D-AEC43D916562}"/>
              </a:ext>
            </a:extLst>
          </p:cNvPr>
          <p:cNvSpPr/>
          <p:nvPr/>
        </p:nvSpPr>
        <p:spPr>
          <a:xfrm>
            <a:off x="3341716" y="3429000"/>
            <a:ext cx="415637" cy="429553"/>
          </a:xfrm>
          <a:prstGeom prst="bevel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사각형: 빗면 8">
            <a:extLst>
              <a:ext uri="{FF2B5EF4-FFF2-40B4-BE49-F238E27FC236}">
                <a16:creationId xmlns:a16="http://schemas.microsoft.com/office/drawing/2014/main" id="{02C0B2F2-4701-4085-B553-A05A3C27F85D}"/>
              </a:ext>
            </a:extLst>
          </p:cNvPr>
          <p:cNvSpPr/>
          <p:nvPr/>
        </p:nvSpPr>
        <p:spPr>
          <a:xfrm>
            <a:off x="1153252" y="3429000"/>
            <a:ext cx="415637" cy="429553"/>
          </a:xfrm>
          <a:prstGeom prst="bevel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사각형: 빗면 9">
            <a:extLst>
              <a:ext uri="{FF2B5EF4-FFF2-40B4-BE49-F238E27FC236}">
                <a16:creationId xmlns:a16="http://schemas.microsoft.com/office/drawing/2014/main" id="{84D05477-DD82-492B-BC06-31BFA224E110}"/>
              </a:ext>
            </a:extLst>
          </p:cNvPr>
          <p:cNvSpPr/>
          <p:nvPr/>
        </p:nvSpPr>
        <p:spPr>
          <a:xfrm>
            <a:off x="1568889" y="4886329"/>
            <a:ext cx="415637" cy="429553"/>
          </a:xfrm>
          <a:prstGeom prst="bevel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사각형: 빗면 10">
            <a:extLst>
              <a:ext uri="{FF2B5EF4-FFF2-40B4-BE49-F238E27FC236}">
                <a16:creationId xmlns:a16="http://schemas.microsoft.com/office/drawing/2014/main" id="{BD9E5358-338A-440C-9784-D8E6791E7D59}"/>
              </a:ext>
            </a:extLst>
          </p:cNvPr>
          <p:cNvSpPr/>
          <p:nvPr/>
        </p:nvSpPr>
        <p:spPr>
          <a:xfrm>
            <a:off x="1568889" y="5530658"/>
            <a:ext cx="415637" cy="429553"/>
          </a:xfrm>
          <a:prstGeom prst="bevel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사각형: 빗면 11">
            <a:extLst>
              <a:ext uri="{FF2B5EF4-FFF2-40B4-BE49-F238E27FC236}">
                <a16:creationId xmlns:a16="http://schemas.microsoft.com/office/drawing/2014/main" id="{9A4107AC-D202-497A-A041-28FAFA8DAC2D}"/>
              </a:ext>
            </a:extLst>
          </p:cNvPr>
          <p:cNvSpPr/>
          <p:nvPr/>
        </p:nvSpPr>
        <p:spPr>
          <a:xfrm>
            <a:off x="1568888" y="6174987"/>
            <a:ext cx="415637" cy="429553"/>
          </a:xfrm>
          <a:prstGeom prst="bevel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D053F3-5068-4DCB-BE82-B59C2D29FFC4}"/>
              </a:ext>
            </a:extLst>
          </p:cNvPr>
          <p:cNvSpPr txBox="1"/>
          <p:nvPr/>
        </p:nvSpPr>
        <p:spPr>
          <a:xfrm>
            <a:off x="1984525" y="4916439"/>
            <a:ext cx="686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XGBClassifier</a:t>
            </a:r>
            <a:r>
              <a:rPr lang="en-US" altLang="ko-KR" dirty="0"/>
              <a:t> </a:t>
            </a:r>
            <a:r>
              <a:rPr lang="ko-KR" altLang="en-US" dirty="0"/>
              <a:t>클래스 사용 및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튜닝으로 객체 형성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61C5CE-F48A-452C-8B80-2FBC59032ACF}"/>
              </a:ext>
            </a:extLst>
          </p:cNvPr>
          <p:cNvSpPr txBox="1"/>
          <p:nvPr/>
        </p:nvSpPr>
        <p:spPr>
          <a:xfrm>
            <a:off x="1984525" y="6205778"/>
            <a:ext cx="545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조기중단 파라미터는 </a:t>
            </a:r>
            <a:r>
              <a:rPr lang="en-US" altLang="ko-KR" dirty="0"/>
              <a:t>fit()</a:t>
            </a:r>
            <a:r>
              <a:rPr lang="ko-KR" altLang="en-US" dirty="0"/>
              <a:t>메서드의 파라미터로 입력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FA323-D05F-4354-A094-7595877C295E}"/>
              </a:ext>
            </a:extLst>
          </p:cNvPr>
          <p:cNvSpPr txBox="1"/>
          <p:nvPr/>
        </p:nvSpPr>
        <p:spPr>
          <a:xfrm>
            <a:off x="1984525" y="5560768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train()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fit()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691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13A48EB-DC0B-4801-BD37-5BB7A12F67BC}"/>
              </a:ext>
            </a:extLst>
          </p:cNvPr>
          <p:cNvGrpSpPr/>
          <p:nvPr/>
        </p:nvGrpSpPr>
        <p:grpSpPr>
          <a:xfrm>
            <a:off x="981576" y="1866900"/>
            <a:ext cx="10529409" cy="3797674"/>
            <a:chOff x="981576" y="1866900"/>
            <a:chExt cx="10529409" cy="379767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099B626-2809-4E24-B368-8FA90C1FE38A}"/>
                </a:ext>
              </a:extLst>
            </p:cNvPr>
            <p:cNvSpPr/>
            <p:nvPr/>
          </p:nvSpPr>
          <p:spPr>
            <a:xfrm>
              <a:off x="981576" y="1866900"/>
              <a:ext cx="2276475" cy="15621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Decision Tree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순서도: 자기 디스크 6">
              <a:extLst>
                <a:ext uri="{FF2B5EF4-FFF2-40B4-BE49-F238E27FC236}">
                  <a16:creationId xmlns:a16="http://schemas.microsoft.com/office/drawing/2014/main" id="{54498DBE-912E-4778-9F91-82AF36207B6B}"/>
                </a:ext>
              </a:extLst>
            </p:cNvPr>
            <p:cNvSpPr/>
            <p:nvPr/>
          </p:nvSpPr>
          <p:spPr>
            <a:xfrm>
              <a:off x="981576" y="4102474"/>
              <a:ext cx="2276475" cy="1562100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Sampling Data Set</a:t>
              </a:r>
            </a:p>
            <a:p>
              <a:pPr algn="ctr"/>
              <a:r>
                <a:rPr lang="en-US" altLang="ko-KR" dirty="0"/>
                <a:t>#1</a:t>
              </a:r>
              <a:endParaRPr lang="ko-KR" altLang="en-US" dirty="0"/>
            </a:p>
          </p:txBody>
        </p:sp>
        <p:sp>
          <p:nvSpPr>
            <p:cNvPr id="8" name="화살표: 아래쪽 7">
              <a:extLst>
                <a:ext uri="{FF2B5EF4-FFF2-40B4-BE49-F238E27FC236}">
                  <a16:creationId xmlns:a16="http://schemas.microsoft.com/office/drawing/2014/main" id="{B997C119-2BF5-4A3A-AB08-6DCF5607EE21}"/>
                </a:ext>
              </a:extLst>
            </p:cNvPr>
            <p:cNvSpPr/>
            <p:nvPr/>
          </p:nvSpPr>
          <p:spPr>
            <a:xfrm>
              <a:off x="1922589" y="3591485"/>
              <a:ext cx="394447" cy="412377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6254B16-592E-41D0-9719-5E617C8FA24D}"/>
                </a:ext>
              </a:extLst>
            </p:cNvPr>
            <p:cNvSpPr/>
            <p:nvPr/>
          </p:nvSpPr>
          <p:spPr>
            <a:xfrm>
              <a:off x="3993717" y="1866900"/>
              <a:ext cx="2276475" cy="15621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Decision Tree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순서도: 자기 디스크 22">
              <a:extLst>
                <a:ext uri="{FF2B5EF4-FFF2-40B4-BE49-F238E27FC236}">
                  <a16:creationId xmlns:a16="http://schemas.microsoft.com/office/drawing/2014/main" id="{B71C526E-2EEE-4F0B-8A2D-45D73F3D1020}"/>
                </a:ext>
              </a:extLst>
            </p:cNvPr>
            <p:cNvSpPr/>
            <p:nvPr/>
          </p:nvSpPr>
          <p:spPr>
            <a:xfrm>
              <a:off x="3993717" y="4102474"/>
              <a:ext cx="2276475" cy="1562100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Sampling Data Set</a:t>
              </a:r>
            </a:p>
            <a:p>
              <a:pPr algn="ctr"/>
              <a:r>
                <a:rPr lang="en-US" altLang="ko-KR" dirty="0"/>
                <a:t>#2</a:t>
              </a:r>
              <a:endParaRPr lang="ko-KR" altLang="en-US" dirty="0"/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642CF927-9FE7-4092-8654-4A86880D38A4}"/>
                </a:ext>
              </a:extLst>
            </p:cNvPr>
            <p:cNvSpPr/>
            <p:nvPr/>
          </p:nvSpPr>
          <p:spPr>
            <a:xfrm>
              <a:off x="4934730" y="3591485"/>
              <a:ext cx="394447" cy="412377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0CF2BFB-7051-4458-B51C-21A132B29AFF}"/>
                </a:ext>
              </a:extLst>
            </p:cNvPr>
            <p:cNvSpPr/>
            <p:nvPr/>
          </p:nvSpPr>
          <p:spPr>
            <a:xfrm>
              <a:off x="7005858" y="1866900"/>
              <a:ext cx="2276475" cy="15621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Decision Tree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순서도: 자기 디스크 25">
              <a:extLst>
                <a:ext uri="{FF2B5EF4-FFF2-40B4-BE49-F238E27FC236}">
                  <a16:creationId xmlns:a16="http://schemas.microsoft.com/office/drawing/2014/main" id="{5B116D77-034B-46FE-AC86-8E2F144A8F78}"/>
                </a:ext>
              </a:extLst>
            </p:cNvPr>
            <p:cNvSpPr/>
            <p:nvPr/>
          </p:nvSpPr>
          <p:spPr>
            <a:xfrm>
              <a:off x="7005858" y="4102474"/>
              <a:ext cx="2276475" cy="1562100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Sampling Data Set</a:t>
              </a:r>
            </a:p>
            <a:p>
              <a:pPr algn="ctr"/>
              <a:r>
                <a:rPr lang="en-US" altLang="ko-KR" dirty="0"/>
                <a:t>#3</a:t>
              </a:r>
              <a:endParaRPr lang="ko-KR" altLang="en-US" dirty="0"/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26A1AB42-F094-432D-8EC5-4C5F0639B4C3}"/>
                </a:ext>
              </a:extLst>
            </p:cNvPr>
            <p:cNvSpPr/>
            <p:nvPr/>
          </p:nvSpPr>
          <p:spPr>
            <a:xfrm>
              <a:off x="7946871" y="3591485"/>
              <a:ext cx="394447" cy="412377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5110955C-BAE7-4FE1-B5D9-A4D4B4FE1CB3}"/>
                </a:ext>
              </a:extLst>
            </p:cNvPr>
            <p:cNvCxnSpPr>
              <a:cxnSpLocks/>
              <a:stCxn id="4" idx="6"/>
              <a:endCxn id="23" idx="2"/>
            </p:cNvCxnSpPr>
            <p:nvPr/>
          </p:nvCxnSpPr>
          <p:spPr>
            <a:xfrm>
              <a:off x="3258051" y="2647950"/>
              <a:ext cx="735666" cy="2235574"/>
            </a:xfrm>
            <a:prstGeom prst="bentConnector3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9ED58EE-8757-44D9-B8B0-85D3CEB0AB6F}"/>
                </a:ext>
              </a:extLst>
            </p:cNvPr>
            <p:cNvSpPr txBox="1"/>
            <p:nvPr/>
          </p:nvSpPr>
          <p:spPr>
            <a:xfrm>
              <a:off x="3186340" y="3342156"/>
              <a:ext cx="461665" cy="78483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가중치</a:t>
              </a:r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49E627CB-C73D-4517-B6F2-DC0724FD357A}"/>
                </a:ext>
              </a:extLst>
            </p:cNvPr>
            <p:cNvCxnSpPr>
              <a:cxnSpLocks/>
            </p:cNvCxnSpPr>
            <p:nvPr/>
          </p:nvCxnSpPr>
          <p:spPr>
            <a:xfrm>
              <a:off x="6270192" y="2647950"/>
              <a:ext cx="735666" cy="2235574"/>
            </a:xfrm>
            <a:prstGeom prst="bentConnector3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355EC6F-4778-4698-B6CB-9AF8567D7B9E}"/>
                </a:ext>
              </a:extLst>
            </p:cNvPr>
            <p:cNvSpPr txBox="1"/>
            <p:nvPr/>
          </p:nvSpPr>
          <p:spPr>
            <a:xfrm>
              <a:off x="6198481" y="3342156"/>
              <a:ext cx="461665" cy="78483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가중치</a:t>
              </a: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CE44F42-C850-4CE6-A469-9FC091C2EE53}"/>
                </a:ext>
              </a:extLst>
            </p:cNvPr>
            <p:cNvCxnSpPr>
              <a:stCxn id="25" idx="6"/>
            </p:cNvCxnSpPr>
            <p:nvPr/>
          </p:nvCxnSpPr>
          <p:spPr>
            <a:xfrm>
              <a:off x="9282333" y="2647950"/>
              <a:ext cx="833718" cy="0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B9EC80-56B9-4EDE-9D18-6A612344FAFD}"/>
                </a:ext>
              </a:extLst>
            </p:cNvPr>
            <p:cNvSpPr txBox="1"/>
            <p:nvPr/>
          </p:nvSpPr>
          <p:spPr>
            <a:xfrm>
              <a:off x="10116051" y="2463284"/>
              <a:ext cx="139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최종 예측 값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8E5E431-1326-4E2D-801F-3FBA1EC9A77F}"/>
              </a:ext>
            </a:extLst>
          </p:cNvPr>
          <p:cNvSpPr txBox="1"/>
          <p:nvPr/>
        </p:nvSpPr>
        <p:spPr>
          <a:xfrm>
            <a:off x="2513287" y="5897115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복원 추출이지만 독립 추출은 아니다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48B374-42E6-42BE-9403-897DEA3F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43" y="258949"/>
            <a:ext cx="7729728" cy="1188720"/>
          </a:xfrm>
        </p:spPr>
        <p:txBody>
          <a:bodyPr/>
          <a:lstStyle/>
          <a:p>
            <a:r>
              <a:rPr lang="en-US" altLang="ko-KR" dirty="0" err="1"/>
              <a:t>gBM</a:t>
            </a:r>
            <a:r>
              <a:rPr lang="en-US" altLang="ko-KR" dirty="0"/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69374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8B374-42E6-42BE-9403-897DEA3F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43" y="258949"/>
            <a:ext cx="7729728" cy="1188720"/>
          </a:xfrm>
        </p:spPr>
        <p:txBody>
          <a:bodyPr/>
          <a:lstStyle/>
          <a:p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XGBoost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?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14A9B34-81F3-4279-A3B5-CB056324835B}"/>
              </a:ext>
            </a:extLst>
          </p:cNvPr>
          <p:cNvGrpSpPr/>
          <p:nvPr/>
        </p:nvGrpSpPr>
        <p:grpSpPr>
          <a:xfrm>
            <a:off x="1274716" y="2007299"/>
            <a:ext cx="9642567" cy="3687101"/>
            <a:chOff x="217143" y="2167720"/>
            <a:chExt cx="9642567" cy="368710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0CEC636-7C28-4B4A-BD7E-BB4E197EC771}"/>
                </a:ext>
              </a:extLst>
            </p:cNvPr>
            <p:cNvSpPr txBox="1"/>
            <p:nvPr/>
          </p:nvSpPr>
          <p:spPr>
            <a:xfrm>
              <a:off x="217143" y="2308413"/>
              <a:ext cx="178766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/>
                <a:t>GBM</a:t>
              </a:r>
              <a:endParaRPr lang="ko-KR" altLang="en-US" sz="6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84726F-4E3C-4DC0-9191-A0C58CC395E7}"/>
                </a:ext>
              </a:extLst>
            </p:cNvPr>
            <p:cNvSpPr txBox="1"/>
            <p:nvPr/>
          </p:nvSpPr>
          <p:spPr>
            <a:xfrm>
              <a:off x="217143" y="3460509"/>
              <a:ext cx="9573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장점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154232-F50F-4A3C-B6E6-24501BE7ED82}"/>
                </a:ext>
              </a:extLst>
            </p:cNvPr>
            <p:cNvSpPr txBox="1"/>
            <p:nvPr/>
          </p:nvSpPr>
          <p:spPr>
            <a:xfrm>
              <a:off x="217143" y="4753127"/>
              <a:ext cx="9573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단점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CDD66F-812A-4F74-8A0F-DBF6B8585152}"/>
                </a:ext>
              </a:extLst>
            </p:cNvPr>
            <p:cNvSpPr txBox="1"/>
            <p:nvPr/>
          </p:nvSpPr>
          <p:spPr>
            <a:xfrm>
              <a:off x="1846729" y="3576919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예측성능이 뛰어남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506EDE-9FF9-4FFA-822C-E8F58D09B2A6}"/>
                </a:ext>
              </a:extLst>
            </p:cNvPr>
            <p:cNvSpPr txBox="1"/>
            <p:nvPr/>
          </p:nvSpPr>
          <p:spPr>
            <a:xfrm>
              <a:off x="1846729" y="48608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느림</a:t>
              </a:r>
              <a:endParaRPr lang="en-US" altLang="ko-K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4EF72-7C8B-431F-BB83-5A2D3926CF88}"/>
                </a:ext>
              </a:extLst>
            </p:cNvPr>
            <p:cNvSpPr txBox="1"/>
            <p:nvPr/>
          </p:nvSpPr>
          <p:spPr>
            <a:xfrm>
              <a:off x="1846729" y="5227608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과적합</a:t>
              </a:r>
              <a:r>
                <a:rPr lang="ko-KR" altLang="en-US" dirty="0"/>
                <a:t> 가능성 有</a:t>
              </a:r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DB5CF5E2-B39A-4469-A52B-0CE9D0A1650B}"/>
                </a:ext>
              </a:extLst>
            </p:cNvPr>
            <p:cNvSpPr/>
            <p:nvPr/>
          </p:nvSpPr>
          <p:spPr>
            <a:xfrm>
              <a:off x="4006295" y="3995767"/>
              <a:ext cx="2357718" cy="81556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7A715F-A6DD-4AD9-A154-B31FE08E4F20}"/>
                </a:ext>
              </a:extLst>
            </p:cNvPr>
            <p:cNvSpPr txBox="1"/>
            <p:nvPr/>
          </p:nvSpPr>
          <p:spPr>
            <a:xfrm>
              <a:off x="6725519" y="2308413"/>
              <a:ext cx="313419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 err="1"/>
                <a:t>XGBoost</a:t>
              </a:r>
              <a:endParaRPr lang="ko-KR" altLang="en-US" sz="6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80A274-F71F-4AA1-B7C7-CAC4DEA30A89}"/>
                </a:ext>
              </a:extLst>
            </p:cNvPr>
            <p:cNvSpPr txBox="1"/>
            <p:nvPr/>
          </p:nvSpPr>
          <p:spPr>
            <a:xfrm>
              <a:off x="6725780" y="3533925"/>
              <a:ext cx="198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예측성능이 뛰어남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6B190B-D9F7-40B4-99F2-8BD92F1E5385}"/>
                </a:ext>
              </a:extLst>
            </p:cNvPr>
            <p:cNvSpPr txBox="1"/>
            <p:nvPr/>
          </p:nvSpPr>
          <p:spPr>
            <a:xfrm>
              <a:off x="6730450" y="4303131"/>
              <a:ext cx="1827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과적합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규제 기능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BBBBC7-44B8-4A08-9A1B-D3536EA4F632}"/>
                </a:ext>
              </a:extLst>
            </p:cNvPr>
            <p:cNvSpPr txBox="1"/>
            <p:nvPr/>
          </p:nvSpPr>
          <p:spPr>
            <a:xfrm>
              <a:off x="6725780" y="4709644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나무 가지치기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5156F0E-015A-467A-83BA-B268A8BAC031}"/>
                </a:ext>
              </a:extLst>
            </p:cNvPr>
            <p:cNvSpPr txBox="1"/>
            <p:nvPr/>
          </p:nvSpPr>
          <p:spPr>
            <a:xfrm>
              <a:off x="6725780" y="3927901"/>
              <a:ext cx="2768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GBM 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대비 빠른 수행 시간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2780F8-AC22-4DCD-AC05-5A6D43090177}"/>
                </a:ext>
              </a:extLst>
            </p:cNvPr>
            <p:cNvSpPr txBox="1"/>
            <p:nvPr/>
          </p:nvSpPr>
          <p:spPr>
            <a:xfrm>
              <a:off x="6725780" y="5116157"/>
              <a:ext cx="232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자체 내장된 교차 검증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513B5F-772E-44CE-81AD-48FE5AFE76AC}"/>
                </a:ext>
              </a:extLst>
            </p:cNvPr>
            <p:cNvSpPr txBox="1"/>
            <p:nvPr/>
          </p:nvSpPr>
          <p:spPr>
            <a:xfrm>
              <a:off x="6725780" y="5485489"/>
              <a:ext cx="1827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결손값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자체 처리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644931-3106-45B2-836D-4CB36C585C88}"/>
                </a:ext>
              </a:extLst>
            </p:cNvPr>
            <p:cNvSpPr txBox="1"/>
            <p:nvPr/>
          </p:nvSpPr>
          <p:spPr>
            <a:xfrm>
              <a:off x="6725519" y="2167720"/>
              <a:ext cx="2233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eXtra</a:t>
              </a:r>
              <a:r>
                <a:rPr lang="en-US" altLang="ko-KR" dirty="0"/>
                <a:t> Gradient Boost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29EEA2D-5BE8-4CA0-9F92-B21D9638F3C3}"/>
                </a:ext>
              </a:extLst>
            </p:cNvPr>
            <p:cNvSpPr txBox="1"/>
            <p:nvPr/>
          </p:nvSpPr>
          <p:spPr>
            <a:xfrm>
              <a:off x="259756" y="2167720"/>
              <a:ext cx="2464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Gradient Boost Machine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514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>
            <a:extLst>
              <a:ext uri="{FF2B5EF4-FFF2-40B4-BE49-F238E27FC236}">
                <a16:creationId xmlns:a16="http://schemas.microsoft.com/office/drawing/2014/main" id="{6147159A-DFF5-4AC3-BC30-671F37F125B9}"/>
              </a:ext>
            </a:extLst>
          </p:cNvPr>
          <p:cNvSpPr txBox="1">
            <a:spLocks/>
          </p:cNvSpPr>
          <p:nvPr/>
        </p:nvSpPr>
        <p:spPr bwMode="black">
          <a:xfrm>
            <a:off x="217143" y="258949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XGBoost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하이퍼 파라미터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7CD82CB-27C4-4F43-9DE3-5867FDA896CF}"/>
              </a:ext>
            </a:extLst>
          </p:cNvPr>
          <p:cNvSpPr/>
          <p:nvPr/>
        </p:nvSpPr>
        <p:spPr>
          <a:xfrm>
            <a:off x="738172" y="1918448"/>
            <a:ext cx="3684494" cy="118872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일반 파라미터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DD3B4AE-18F9-4801-8FEC-C40CD389D8C8}"/>
              </a:ext>
            </a:extLst>
          </p:cNvPr>
          <p:cNvSpPr/>
          <p:nvPr/>
        </p:nvSpPr>
        <p:spPr>
          <a:xfrm>
            <a:off x="738172" y="3429000"/>
            <a:ext cx="3684494" cy="118872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부스터 파라미터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E0AD8C8-E44A-4561-AA91-223EFD54A9F3}"/>
              </a:ext>
            </a:extLst>
          </p:cNvPr>
          <p:cNvSpPr/>
          <p:nvPr/>
        </p:nvSpPr>
        <p:spPr>
          <a:xfrm>
            <a:off x="738172" y="4939552"/>
            <a:ext cx="3684494" cy="118872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 태스크 파라미터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574E4E-2DAB-42E2-B3C4-BD9B0C80C168}"/>
              </a:ext>
            </a:extLst>
          </p:cNvPr>
          <p:cNvSpPr/>
          <p:nvPr/>
        </p:nvSpPr>
        <p:spPr>
          <a:xfrm>
            <a:off x="4721336" y="2189642"/>
            <a:ext cx="6732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일반적으로 실행 시 스레드의 개수나 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silent 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모드 등의 선택을 위한 파라미터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default 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바꾸는 일은 거의 없음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ABEDB2-5425-4F68-BD8A-E79F8D781538}"/>
              </a:ext>
            </a:extLst>
          </p:cNvPr>
          <p:cNvSpPr/>
          <p:nvPr/>
        </p:nvSpPr>
        <p:spPr>
          <a:xfrm>
            <a:off x="4721336" y="3837362"/>
            <a:ext cx="67324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트리 최적화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부스팅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regularization 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등과 관련된 파라미터를 지칭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120604-D45B-4F94-B150-EA776F7268C2}"/>
              </a:ext>
            </a:extLst>
          </p:cNvPr>
          <p:cNvSpPr/>
          <p:nvPr/>
        </p:nvSpPr>
        <p:spPr>
          <a:xfrm>
            <a:off x="4721337" y="5349246"/>
            <a:ext cx="6732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 수행 시의 객체함수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평가를 위한 지표 등을 설정하는 파라미터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80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8B374-42E6-42BE-9403-897DEA3F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43" y="258949"/>
            <a:ext cx="7729728" cy="1188720"/>
          </a:xfrm>
        </p:spPr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일반 파라미터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C417C2C-C6E7-4BFB-B45F-532E50741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589060"/>
              </p:ext>
            </p:extLst>
          </p:nvPr>
        </p:nvGraphicFramePr>
        <p:xfrm>
          <a:off x="2032000" y="2179496"/>
          <a:ext cx="8128000" cy="38207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67284">
                  <a:extLst>
                    <a:ext uri="{9D8B030D-6E8A-4147-A177-3AD203B41FA5}">
                      <a16:colId xmlns:a16="http://schemas.microsoft.com/office/drawing/2014/main" val="964146199"/>
                    </a:ext>
                  </a:extLst>
                </a:gridCol>
                <a:gridCol w="5860716">
                  <a:extLst>
                    <a:ext uri="{9D8B030D-6E8A-4147-A177-3AD203B41FA5}">
                      <a16:colId xmlns:a16="http://schemas.microsoft.com/office/drawing/2014/main" val="23209160"/>
                    </a:ext>
                  </a:extLst>
                </a:gridCol>
              </a:tblGrid>
              <a:tr h="8588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파라미터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884411"/>
                  </a:ext>
                </a:extLst>
              </a:tr>
              <a:tr h="858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booster</a:t>
                      </a:r>
                      <a:endParaRPr lang="en-US" sz="2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gbtree(tree based model) </a:t>
                      </a:r>
                      <a:r>
                        <a:rPr lang="ko-KR" altLang="en-US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또는 </a:t>
                      </a:r>
                      <a:r>
                        <a:rPr lang="en-US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gblinear(linear model) </a:t>
                      </a:r>
                      <a:r>
                        <a:rPr lang="ko-KR" altLang="en-US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 선택</a:t>
                      </a:r>
                      <a:br>
                        <a:rPr lang="ko-KR" altLang="en-US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Default = 'gbtree'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2629655"/>
                  </a:ext>
                </a:extLst>
              </a:tr>
              <a:tr h="858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silent</a:t>
                      </a:r>
                      <a:endParaRPr lang="en-US" sz="2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Default = 1</a:t>
                      </a:r>
                      <a:b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출력 메시지를 나타내고 싶지 않을 경우 </a:t>
                      </a: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457281"/>
                  </a:ext>
                </a:extLst>
              </a:tr>
              <a:tr h="858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nthread</a:t>
                      </a:r>
                      <a:endParaRPr lang="en-US" sz="2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CPU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실행 스레드 개수 조정</a:t>
                      </a:r>
                      <a:b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Default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전체 다 사용하는 것</a:t>
                      </a:r>
                      <a:b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멀티코어</a:t>
                      </a: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스레드 </a:t>
                      </a: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CPU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시스템에서 일부</a:t>
                      </a: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CPU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 사용할 때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5440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20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8B374-42E6-42BE-9403-897DEA3F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43" y="258949"/>
            <a:ext cx="7729728" cy="1188720"/>
          </a:xfrm>
        </p:spPr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부스터 파라미터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I – GBM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에 있는 파라미터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I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A175542-837A-4AF4-84F8-3753C14D7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785125"/>
              </p:ext>
            </p:extLst>
          </p:nvPr>
        </p:nvGraphicFramePr>
        <p:xfrm>
          <a:off x="2031999" y="2630905"/>
          <a:ext cx="8523704" cy="309198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82652">
                  <a:extLst>
                    <a:ext uri="{9D8B030D-6E8A-4147-A177-3AD203B41FA5}">
                      <a16:colId xmlns:a16="http://schemas.microsoft.com/office/drawing/2014/main" val="1148186731"/>
                    </a:ext>
                  </a:extLst>
                </a:gridCol>
                <a:gridCol w="2782652">
                  <a:extLst>
                    <a:ext uri="{9D8B030D-6E8A-4147-A177-3AD203B41FA5}">
                      <a16:colId xmlns:a16="http://schemas.microsoft.com/office/drawing/2014/main" val="1832030230"/>
                    </a:ext>
                  </a:extLst>
                </a:gridCol>
                <a:gridCol w="2958400">
                  <a:extLst>
                    <a:ext uri="{9D8B030D-6E8A-4147-A177-3AD203B41FA5}">
                      <a16:colId xmlns:a16="http://schemas.microsoft.com/office/drawing/2014/main" val="74431630"/>
                    </a:ext>
                  </a:extLst>
                </a:gridCol>
              </a:tblGrid>
              <a:tr h="8416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파라미터 명</a:t>
                      </a:r>
                      <a:br>
                        <a:rPr lang="ko-KR" altLang="en-US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파이썬 래퍼</a:t>
                      </a:r>
                      <a:r>
                        <a:rPr lang="en-US" altLang="ko-KR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파라미터명</a:t>
                      </a:r>
                      <a:br>
                        <a:rPr lang="ko-KR" altLang="en-US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사이킷런 래퍼</a:t>
                      </a:r>
                      <a:r>
                        <a:rPr lang="en-US" altLang="ko-KR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75463"/>
                  </a:ext>
                </a:extLst>
              </a:tr>
              <a:tr h="1061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eta</a:t>
                      </a:r>
                      <a:br>
                        <a:rPr lang="en-US" sz="2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2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(0.3)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Learning</a:t>
                      </a:r>
                      <a:r>
                        <a:rPr lang="en-US" altLang="ko-KR" sz="2400" b="1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en-US" sz="2400" b="1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rate</a:t>
                      </a:r>
                      <a:br>
                        <a:rPr lang="en-US" sz="2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2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(0.1)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GBM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</a:t>
                      </a:r>
                      <a:r>
                        <a:rPr lang="en-US" altLang="ko-KR" b="1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learning_rate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같은 파라미터</a:t>
                      </a:r>
                      <a:b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범위</a:t>
                      </a: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0 ~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977272"/>
                  </a:ext>
                </a:extLst>
              </a:tr>
              <a:tr h="1061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num_boost_around</a:t>
                      </a:r>
                      <a:br>
                        <a:rPr lang="en-US" sz="2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2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n_estimators</a:t>
                      </a:r>
                      <a:br>
                        <a:rPr lang="en-US" sz="2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2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생성할 </a:t>
                      </a:r>
                      <a:r>
                        <a:rPr lang="en-US" b="1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weak</a:t>
                      </a:r>
                      <a:r>
                        <a:rPr lang="en-US" altLang="ko-KR" b="1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en-US" b="1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learner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874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40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8B374-42E6-42BE-9403-897DEA3F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43" y="258949"/>
            <a:ext cx="7729728" cy="1188720"/>
          </a:xfrm>
        </p:spPr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부스터 파라미터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I – GBM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에 있는 파라미터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II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A175542-837A-4AF4-84F8-3753C14D7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5143"/>
              </p:ext>
            </p:extLst>
          </p:nvPr>
        </p:nvGraphicFramePr>
        <p:xfrm>
          <a:off x="2032000" y="1643979"/>
          <a:ext cx="8127999" cy="508501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481867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320302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4431630"/>
                    </a:ext>
                  </a:extLst>
                </a:gridCol>
              </a:tblGrid>
              <a:tr h="10616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파라미터 명</a:t>
                      </a:r>
                      <a:br>
                        <a:rPr lang="ko-KR" altLang="en-US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파이썬 래퍼</a:t>
                      </a:r>
                      <a:r>
                        <a:rPr lang="en-US" altLang="ko-KR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파라미터명</a:t>
                      </a:r>
                      <a:br>
                        <a:rPr lang="ko-KR" altLang="en-US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사이킷런 래퍼</a:t>
                      </a:r>
                      <a:r>
                        <a:rPr lang="en-US" altLang="ko-KR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75463"/>
                  </a:ext>
                </a:extLst>
              </a:tr>
              <a:tr h="1061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max_depth</a:t>
                      </a:r>
                      <a:br>
                        <a:rPr lang="en-US" sz="2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2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max_depth</a:t>
                      </a:r>
                      <a:br>
                        <a:rPr lang="en-US" sz="2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2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트리 기반 알고리즘의 </a:t>
                      </a:r>
                      <a:r>
                        <a:rPr lang="en-US" altLang="ko-KR" b="1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max_depth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동일</a:t>
                      </a:r>
                      <a:b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- 0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지정하면 깊이의 제한이 없음</a:t>
                      </a:r>
                      <a:b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너무 크면 </a:t>
                      </a:r>
                      <a:r>
                        <a:rPr lang="ko-KR" altLang="en-US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과적합</a:t>
                      </a: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통상 </a:t>
                      </a: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3~10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정도 적용</a:t>
                      </a: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b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범위</a:t>
                      </a: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0 ~ 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977272"/>
                  </a:ext>
                </a:extLst>
              </a:tr>
              <a:tr h="1061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sub_sample</a:t>
                      </a:r>
                      <a:br>
                        <a:rPr lang="en-US" sz="2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2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subsample</a:t>
                      </a:r>
                      <a:br>
                        <a:rPr lang="en-US" sz="2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2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GBM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</a:t>
                      </a:r>
                      <a:r>
                        <a:rPr lang="en-US" altLang="ko-KR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subsample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동일</a:t>
                      </a:r>
                      <a:b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샘플링 비율 지정</a:t>
                      </a: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과적합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제어</a:t>
                      </a: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b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일반적으로 </a:t>
                      </a: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0.5~1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사이의 값을 사용</a:t>
                      </a:r>
                      <a:b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범위</a:t>
                      </a: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0 ~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874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4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8B374-42E6-42BE-9403-897DEA3F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43" y="258949"/>
            <a:ext cx="7729728" cy="1188720"/>
          </a:xfrm>
        </p:spPr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부스터 파라미터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I – GBM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에 있는 파라미터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III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A175542-837A-4AF4-84F8-3753C14D7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062941"/>
              </p:ext>
            </p:extLst>
          </p:nvPr>
        </p:nvGraphicFramePr>
        <p:xfrm>
          <a:off x="2032000" y="1498667"/>
          <a:ext cx="8127999" cy="525505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481867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320302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4431630"/>
                    </a:ext>
                  </a:extLst>
                </a:gridCol>
              </a:tblGrid>
              <a:tr h="6830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파라미터 명</a:t>
                      </a:r>
                      <a:br>
                        <a:rPr lang="ko-KR" altLang="en-US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파이썬 래퍼</a:t>
                      </a:r>
                      <a:r>
                        <a:rPr lang="en-US" altLang="ko-KR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파라미터명</a:t>
                      </a:r>
                      <a:br>
                        <a:rPr lang="ko-KR" altLang="en-US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사이킷런 래퍼</a:t>
                      </a:r>
                      <a:r>
                        <a:rPr lang="en-US" altLang="ko-KR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75463"/>
                  </a:ext>
                </a:extLst>
              </a:tr>
              <a:tr h="1061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colsample_bytree</a:t>
                      </a:r>
                      <a:br>
                        <a:rPr lang="en-US" sz="2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2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colsample_bytree</a:t>
                      </a:r>
                      <a:br>
                        <a:rPr lang="en-US" sz="2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2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GBM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</a:t>
                      </a:r>
                      <a:r>
                        <a:rPr lang="en-US" altLang="ko-KR" b="1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max_features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유사</a:t>
                      </a:r>
                      <a:b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트리 생성에 필요한 피처의 샘플링에 사용</a:t>
                      </a:r>
                      <a:b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피처가 많을 때 </a:t>
                      </a:r>
                      <a:r>
                        <a:rPr lang="ko-KR" altLang="en-US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과적합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조절에 사용</a:t>
                      </a:r>
                      <a:b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범위</a:t>
                      </a: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0 ~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977272"/>
                  </a:ext>
                </a:extLst>
              </a:tr>
              <a:tr h="1061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min_child_weight</a:t>
                      </a:r>
                      <a:br>
                        <a:rPr lang="en-US" sz="2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2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min_child_weight</a:t>
                      </a:r>
                      <a:br>
                        <a:rPr lang="en-US" sz="2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2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GBM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</a:t>
                      </a:r>
                      <a:r>
                        <a:rPr lang="en-US" altLang="ko-KR" b="1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min_samples_leaf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유사</a:t>
                      </a:r>
                      <a:b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관측치에 대한 가중치 합의 최소를 말하지만</a:t>
                      </a:r>
                      <a:b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GBM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에서는 관측치 수에 대한 최소를 의미</a:t>
                      </a:r>
                      <a:b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과적합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조절 용도</a:t>
                      </a:r>
                      <a:b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범위</a:t>
                      </a:r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0 ~ 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623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877211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611</TotalTime>
  <Words>1368</Words>
  <Application>Microsoft Office PowerPoint</Application>
  <PresentationFormat>와이드스크린</PresentationFormat>
  <Paragraphs>230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Helvetica Neue</vt:lpstr>
      <vt:lpstr>나눔고딕</vt:lpstr>
      <vt:lpstr>나눔고딕 ExtraBold</vt:lpstr>
      <vt:lpstr>Arial</vt:lpstr>
      <vt:lpstr>Gill Sans MT</vt:lpstr>
      <vt:lpstr>소포</vt:lpstr>
      <vt:lpstr>PowerPoint 프레젠테이션</vt:lpstr>
      <vt:lpstr>앙상블 복습</vt:lpstr>
      <vt:lpstr>gBM 복습</vt:lpstr>
      <vt:lpstr>XGBoost란?</vt:lpstr>
      <vt:lpstr>PowerPoint 프레젠테이션</vt:lpstr>
      <vt:lpstr>일반 파라미터</vt:lpstr>
      <vt:lpstr>부스터 파라미터I – GBM에 있는 파라미터I</vt:lpstr>
      <vt:lpstr>부스터 파라미터I – GBM에 있는 파라미터II</vt:lpstr>
      <vt:lpstr>부스터 파라미터I – GBM에 있는 파라미터III</vt:lpstr>
      <vt:lpstr>부스터 파라미터 II – GBM에 없는 파라미터I</vt:lpstr>
      <vt:lpstr>부스터 파라미터 II – GBM에 없는 파라미터II</vt:lpstr>
      <vt:lpstr>학습 태스크 파라미터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이헌규</dc:creator>
  <cp:lastModifiedBy>이헌규</cp:lastModifiedBy>
  <cp:revision>58</cp:revision>
  <dcterms:created xsi:type="dcterms:W3CDTF">2020-02-03T15:14:02Z</dcterms:created>
  <dcterms:modified xsi:type="dcterms:W3CDTF">2020-02-07T18:03:07Z</dcterms:modified>
</cp:coreProperties>
</file>