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4" r:id="rId7"/>
    <p:sldId id="263" r:id="rId8"/>
    <p:sldId id="262" r:id="rId9"/>
    <p:sldId id="265" r:id="rId10"/>
    <p:sldId id="266"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xem" initials="e" lastIdx="1" clrIdx="0">
    <p:extLst>
      <p:ext uri="{19B8F6BF-5375-455C-9EA6-DF929625EA0E}">
        <p15:presenceInfo xmlns:p15="http://schemas.microsoft.com/office/powerpoint/2012/main" userId="exe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48" d="100"/>
          <a:sy n="48" d="100"/>
        </p:scale>
        <p:origin x="67" y="893"/>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F709CB-047E-44E2-AE8F-42121B4C6B5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4EDF757-A6FB-49AF-BF75-0852396BE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253162B-F85D-496F-8E5A-97140274E464}"/>
              </a:ext>
            </a:extLst>
          </p:cNvPr>
          <p:cNvSpPr>
            <a:spLocks noGrp="1"/>
          </p:cNvSpPr>
          <p:nvPr>
            <p:ph type="dt" sz="half" idx="10"/>
          </p:nvPr>
        </p:nvSpPr>
        <p:spPr/>
        <p:txBody>
          <a:bodyPr/>
          <a:lstStyle/>
          <a:p>
            <a:fld id="{33FE58F4-DDBF-484F-AAE4-C693D7AA0CEF}" type="datetimeFigureOut">
              <a:rPr lang="ko-KR" altLang="en-US" smtClean="0"/>
              <a:t>2020-03-07</a:t>
            </a:fld>
            <a:endParaRPr lang="ko-KR" altLang="en-US"/>
          </a:p>
        </p:txBody>
      </p:sp>
      <p:sp>
        <p:nvSpPr>
          <p:cNvPr id="5" name="바닥글 개체 틀 4">
            <a:extLst>
              <a:ext uri="{FF2B5EF4-FFF2-40B4-BE49-F238E27FC236}">
                <a16:creationId xmlns:a16="http://schemas.microsoft.com/office/drawing/2014/main" id="{5CCC51E9-EECB-4755-B830-B709CC49EF4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1A28691-F658-45D6-A016-9BD81781CA39}"/>
              </a:ext>
            </a:extLst>
          </p:cNvPr>
          <p:cNvSpPr>
            <a:spLocks noGrp="1"/>
          </p:cNvSpPr>
          <p:nvPr>
            <p:ph type="sldNum" sz="quarter" idx="12"/>
          </p:nvPr>
        </p:nvSpPr>
        <p:spPr/>
        <p:txBody>
          <a:body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12258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C98337-A77E-44FC-AC20-2FE1B5AEFFD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E162392-3115-4985-8E28-1EF4AC3D733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9614D43-4DDC-4A1D-ACCD-C8E9414C1078}"/>
              </a:ext>
            </a:extLst>
          </p:cNvPr>
          <p:cNvSpPr>
            <a:spLocks noGrp="1"/>
          </p:cNvSpPr>
          <p:nvPr>
            <p:ph type="dt" sz="half" idx="10"/>
          </p:nvPr>
        </p:nvSpPr>
        <p:spPr/>
        <p:txBody>
          <a:bodyPr/>
          <a:lstStyle/>
          <a:p>
            <a:fld id="{33FE58F4-DDBF-484F-AAE4-C693D7AA0CEF}" type="datetimeFigureOut">
              <a:rPr lang="ko-KR" altLang="en-US" smtClean="0"/>
              <a:t>2020-03-07</a:t>
            </a:fld>
            <a:endParaRPr lang="ko-KR" altLang="en-US"/>
          </a:p>
        </p:txBody>
      </p:sp>
      <p:sp>
        <p:nvSpPr>
          <p:cNvPr id="5" name="바닥글 개체 틀 4">
            <a:extLst>
              <a:ext uri="{FF2B5EF4-FFF2-40B4-BE49-F238E27FC236}">
                <a16:creationId xmlns:a16="http://schemas.microsoft.com/office/drawing/2014/main" id="{7300B969-7D36-4FD1-A94D-BC766533AD2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C0CD34-EE4B-4B7D-B203-67712F650F6A}"/>
              </a:ext>
            </a:extLst>
          </p:cNvPr>
          <p:cNvSpPr>
            <a:spLocks noGrp="1"/>
          </p:cNvSpPr>
          <p:nvPr>
            <p:ph type="sldNum" sz="quarter" idx="12"/>
          </p:nvPr>
        </p:nvSpPr>
        <p:spPr/>
        <p:txBody>
          <a:body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42972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E790BA0-7880-4F00-9D50-FEEAF878BA9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FB4FC1A-C79E-45CF-A09B-3964553D91D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093BBF5-F570-4E24-A928-1D3802DEC16C}"/>
              </a:ext>
            </a:extLst>
          </p:cNvPr>
          <p:cNvSpPr>
            <a:spLocks noGrp="1"/>
          </p:cNvSpPr>
          <p:nvPr>
            <p:ph type="dt" sz="half" idx="10"/>
          </p:nvPr>
        </p:nvSpPr>
        <p:spPr/>
        <p:txBody>
          <a:bodyPr/>
          <a:lstStyle/>
          <a:p>
            <a:fld id="{33FE58F4-DDBF-484F-AAE4-C693D7AA0CEF}" type="datetimeFigureOut">
              <a:rPr lang="ko-KR" altLang="en-US" smtClean="0"/>
              <a:t>2020-03-07</a:t>
            </a:fld>
            <a:endParaRPr lang="ko-KR" altLang="en-US"/>
          </a:p>
        </p:txBody>
      </p:sp>
      <p:sp>
        <p:nvSpPr>
          <p:cNvPr id="5" name="바닥글 개체 틀 4">
            <a:extLst>
              <a:ext uri="{FF2B5EF4-FFF2-40B4-BE49-F238E27FC236}">
                <a16:creationId xmlns:a16="http://schemas.microsoft.com/office/drawing/2014/main" id="{263D639B-800A-4ECE-972B-11853B2592E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B4966A5-879D-4FEF-989A-2722020EEC94}"/>
              </a:ext>
            </a:extLst>
          </p:cNvPr>
          <p:cNvSpPr>
            <a:spLocks noGrp="1"/>
          </p:cNvSpPr>
          <p:nvPr>
            <p:ph type="sldNum" sz="quarter" idx="12"/>
          </p:nvPr>
        </p:nvSpPr>
        <p:spPr/>
        <p:txBody>
          <a:body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240692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3F15AE-621B-4ABB-97DA-38E2216CCB6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FF98874-9DCC-44C6-9E9F-2C037CA92604}"/>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2B7B577-6994-4269-B305-D001BB0C36FF}"/>
              </a:ext>
            </a:extLst>
          </p:cNvPr>
          <p:cNvSpPr>
            <a:spLocks noGrp="1"/>
          </p:cNvSpPr>
          <p:nvPr>
            <p:ph type="dt" sz="half" idx="10"/>
          </p:nvPr>
        </p:nvSpPr>
        <p:spPr/>
        <p:txBody>
          <a:bodyPr/>
          <a:lstStyle/>
          <a:p>
            <a:fld id="{33FE58F4-DDBF-484F-AAE4-C693D7AA0CEF}" type="datetimeFigureOut">
              <a:rPr lang="ko-KR" altLang="en-US" smtClean="0"/>
              <a:t>2020-03-07</a:t>
            </a:fld>
            <a:endParaRPr lang="ko-KR" altLang="en-US"/>
          </a:p>
        </p:txBody>
      </p:sp>
      <p:sp>
        <p:nvSpPr>
          <p:cNvPr id="5" name="바닥글 개체 틀 4">
            <a:extLst>
              <a:ext uri="{FF2B5EF4-FFF2-40B4-BE49-F238E27FC236}">
                <a16:creationId xmlns:a16="http://schemas.microsoft.com/office/drawing/2014/main" id="{B83D22E8-3316-4EA3-986D-9A753480C85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C2FB1CD-29BF-4D25-AFE7-54EE12D77592}"/>
              </a:ext>
            </a:extLst>
          </p:cNvPr>
          <p:cNvSpPr>
            <a:spLocks noGrp="1"/>
          </p:cNvSpPr>
          <p:nvPr>
            <p:ph type="sldNum" sz="quarter" idx="12"/>
          </p:nvPr>
        </p:nvSpPr>
        <p:spPr/>
        <p:txBody>
          <a:body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223444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4B95EB-753F-4A16-A91B-767398CA774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A44EE2E-964E-4BF0-AA2E-9E4C51CD0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D5C6A8F7-EF5A-45B2-A2AB-088C82811032}"/>
              </a:ext>
            </a:extLst>
          </p:cNvPr>
          <p:cNvSpPr>
            <a:spLocks noGrp="1"/>
          </p:cNvSpPr>
          <p:nvPr>
            <p:ph type="dt" sz="half" idx="10"/>
          </p:nvPr>
        </p:nvSpPr>
        <p:spPr/>
        <p:txBody>
          <a:bodyPr/>
          <a:lstStyle/>
          <a:p>
            <a:fld id="{33FE58F4-DDBF-484F-AAE4-C693D7AA0CEF}" type="datetimeFigureOut">
              <a:rPr lang="ko-KR" altLang="en-US" smtClean="0"/>
              <a:t>2020-03-07</a:t>
            </a:fld>
            <a:endParaRPr lang="ko-KR" altLang="en-US"/>
          </a:p>
        </p:txBody>
      </p:sp>
      <p:sp>
        <p:nvSpPr>
          <p:cNvPr id="5" name="바닥글 개체 틀 4">
            <a:extLst>
              <a:ext uri="{FF2B5EF4-FFF2-40B4-BE49-F238E27FC236}">
                <a16:creationId xmlns:a16="http://schemas.microsoft.com/office/drawing/2014/main" id="{6B27C41D-E470-4D34-BFBC-8D19AC96B25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4849E0F-CADA-4ACA-9A53-675CE498DC0E}"/>
              </a:ext>
            </a:extLst>
          </p:cNvPr>
          <p:cNvSpPr>
            <a:spLocks noGrp="1"/>
          </p:cNvSpPr>
          <p:nvPr>
            <p:ph type="sldNum" sz="quarter" idx="12"/>
          </p:nvPr>
        </p:nvSpPr>
        <p:spPr/>
        <p:txBody>
          <a:body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1615564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27808-3A62-4826-9AF8-1419EEA3A74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028DFAD-EFDE-4823-865E-EEED0D63135C}"/>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5CE2D492-9677-49CB-B482-77E89C163C08}"/>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C5156D57-E6D4-439F-8E35-8AFF9CB757C6}"/>
              </a:ext>
            </a:extLst>
          </p:cNvPr>
          <p:cNvSpPr>
            <a:spLocks noGrp="1"/>
          </p:cNvSpPr>
          <p:nvPr>
            <p:ph type="dt" sz="half" idx="10"/>
          </p:nvPr>
        </p:nvSpPr>
        <p:spPr/>
        <p:txBody>
          <a:bodyPr/>
          <a:lstStyle/>
          <a:p>
            <a:fld id="{33FE58F4-DDBF-484F-AAE4-C693D7AA0CEF}" type="datetimeFigureOut">
              <a:rPr lang="ko-KR" altLang="en-US" smtClean="0"/>
              <a:t>2020-03-07</a:t>
            </a:fld>
            <a:endParaRPr lang="ko-KR" altLang="en-US"/>
          </a:p>
        </p:txBody>
      </p:sp>
      <p:sp>
        <p:nvSpPr>
          <p:cNvPr id="6" name="바닥글 개체 틀 5">
            <a:extLst>
              <a:ext uri="{FF2B5EF4-FFF2-40B4-BE49-F238E27FC236}">
                <a16:creationId xmlns:a16="http://schemas.microsoft.com/office/drawing/2014/main" id="{1889C65A-0E56-4354-A038-E138921D99C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6F7D147-0A5D-42F0-98E6-E0709B7481BF}"/>
              </a:ext>
            </a:extLst>
          </p:cNvPr>
          <p:cNvSpPr>
            <a:spLocks noGrp="1"/>
          </p:cNvSpPr>
          <p:nvPr>
            <p:ph type="sldNum" sz="quarter" idx="12"/>
          </p:nvPr>
        </p:nvSpPr>
        <p:spPr/>
        <p:txBody>
          <a:body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382201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F6BD31-B1CB-47F3-B760-E409DE93C42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FF7663A-E1E8-4F97-A5B9-B533E3E53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76335E0C-A6B9-44C8-BA43-4027774FA967}"/>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1FD82F7B-A345-4859-AEF3-4137234C1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D3A2E53B-DF4E-4FEE-9B28-495FD12BA702}"/>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53589A2C-1050-4822-9B9C-C77622317529}"/>
              </a:ext>
            </a:extLst>
          </p:cNvPr>
          <p:cNvSpPr>
            <a:spLocks noGrp="1"/>
          </p:cNvSpPr>
          <p:nvPr>
            <p:ph type="dt" sz="half" idx="10"/>
          </p:nvPr>
        </p:nvSpPr>
        <p:spPr/>
        <p:txBody>
          <a:bodyPr/>
          <a:lstStyle/>
          <a:p>
            <a:fld id="{33FE58F4-DDBF-484F-AAE4-C693D7AA0CEF}" type="datetimeFigureOut">
              <a:rPr lang="ko-KR" altLang="en-US" smtClean="0"/>
              <a:t>2020-03-07</a:t>
            </a:fld>
            <a:endParaRPr lang="ko-KR" altLang="en-US"/>
          </a:p>
        </p:txBody>
      </p:sp>
      <p:sp>
        <p:nvSpPr>
          <p:cNvPr id="8" name="바닥글 개체 틀 7">
            <a:extLst>
              <a:ext uri="{FF2B5EF4-FFF2-40B4-BE49-F238E27FC236}">
                <a16:creationId xmlns:a16="http://schemas.microsoft.com/office/drawing/2014/main" id="{8DE2E82F-1D92-4E81-AFBC-8CB666FBE99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8EDC179-7731-4ECA-A3EC-3584AB6A913B}"/>
              </a:ext>
            </a:extLst>
          </p:cNvPr>
          <p:cNvSpPr>
            <a:spLocks noGrp="1"/>
          </p:cNvSpPr>
          <p:nvPr>
            <p:ph type="sldNum" sz="quarter" idx="12"/>
          </p:nvPr>
        </p:nvSpPr>
        <p:spPr/>
        <p:txBody>
          <a:body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203263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BD0106-C79B-4AB1-A98D-9B56DA8C9D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412A33D-6ED2-4BFF-B6C6-49DCD7082218}"/>
              </a:ext>
            </a:extLst>
          </p:cNvPr>
          <p:cNvSpPr>
            <a:spLocks noGrp="1"/>
          </p:cNvSpPr>
          <p:nvPr>
            <p:ph type="dt" sz="half" idx="10"/>
          </p:nvPr>
        </p:nvSpPr>
        <p:spPr/>
        <p:txBody>
          <a:bodyPr/>
          <a:lstStyle/>
          <a:p>
            <a:fld id="{33FE58F4-DDBF-484F-AAE4-C693D7AA0CEF}" type="datetimeFigureOut">
              <a:rPr lang="ko-KR" altLang="en-US" smtClean="0"/>
              <a:t>2020-03-07</a:t>
            </a:fld>
            <a:endParaRPr lang="ko-KR" altLang="en-US"/>
          </a:p>
        </p:txBody>
      </p:sp>
      <p:sp>
        <p:nvSpPr>
          <p:cNvPr id="4" name="바닥글 개체 틀 3">
            <a:extLst>
              <a:ext uri="{FF2B5EF4-FFF2-40B4-BE49-F238E27FC236}">
                <a16:creationId xmlns:a16="http://schemas.microsoft.com/office/drawing/2014/main" id="{7AE8BC85-6A18-4325-AA85-9DE9250DB7A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032A1FF-C3E8-4A9B-AF1F-B3EF3B6D0357}"/>
              </a:ext>
            </a:extLst>
          </p:cNvPr>
          <p:cNvSpPr>
            <a:spLocks noGrp="1"/>
          </p:cNvSpPr>
          <p:nvPr>
            <p:ph type="sldNum" sz="quarter" idx="12"/>
          </p:nvPr>
        </p:nvSpPr>
        <p:spPr/>
        <p:txBody>
          <a:body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14906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C455AFA-D99D-4479-AA6C-532199CB4EBE}"/>
              </a:ext>
            </a:extLst>
          </p:cNvPr>
          <p:cNvSpPr>
            <a:spLocks noGrp="1"/>
          </p:cNvSpPr>
          <p:nvPr>
            <p:ph type="dt" sz="half" idx="10"/>
          </p:nvPr>
        </p:nvSpPr>
        <p:spPr/>
        <p:txBody>
          <a:bodyPr/>
          <a:lstStyle/>
          <a:p>
            <a:fld id="{33FE58F4-DDBF-484F-AAE4-C693D7AA0CEF}" type="datetimeFigureOut">
              <a:rPr lang="ko-KR" altLang="en-US" smtClean="0"/>
              <a:t>2020-03-07</a:t>
            </a:fld>
            <a:endParaRPr lang="ko-KR" altLang="en-US"/>
          </a:p>
        </p:txBody>
      </p:sp>
      <p:sp>
        <p:nvSpPr>
          <p:cNvPr id="3" name="바닥글 개체 틀 2">
            <a:extLst>
              <a:ext uri="{FF2B5EF4-FFF2-40B4-BE49-F238E27FC236}">
                <a16:creationId xmlns:a16="http://schemas.microsoft.com/office/drawing/2014/main" id="{4F5160A6-D6F1-439D-8D95-FA71DB6B7CF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794B921-BE76-4185-B1C4-910C78438FDA}"/>
              </a:ext>
            </a:extLst>
          </p:cNvPr>
          <p:cNvSpPr>
            <a:spLocks noGrp="1"/>
          </p:cNvSpPr>
          <p:nvPr>
            <p:ph type="sldNum" sz="quarter" idx="12"/>
          </p:nvPr>
        </p:nvSpPr>
        <p:spPr/>
        <p:txBody>
          <a:body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6453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DA00DA-FA15-4827-83D2-AA14E2E9B92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DC00E89-EC6A-4248-9685-E7F52C85E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7FA87225-6E0B-4094-8EBB-D94D11931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934A573-4C5A-4E86-8C89-167CCEB914FA}"/>
              </a:ext>
            </a:extLst>
          </p:cNvPr>
          <p:cNvSpPr>
            <a:spLocks noGrp="1"/>
          </p:cNvSpPr>
          <p:nvPr>
            <p:ph type="dt" sz="half" idx="10"/>
          </p:nvPr>
        </p:nvSpPr>
        <p:spPr/>
        <p:txBody>
          <a:bodyPr/>
          <a:lstStyle/>
          <a:p>
            <a:fld id="{33FE58F4-DDBF-484F-AAE4-C693D7AA0CEF}" type="datetimeFigureOut">
              <a:rPr lang="ko-KR" altLang="en-US" smtClean="0"/>
              <a:t>2020-03-07</a:t>
            </a:fld>
            <a:endParaRPr lang="ko-KR" altLang="en-US"/>
          </a:p>
        </p:txBody>
      </p:sp>
      <p:sp>
        <p:nvSpPr>
          <p:cNvPr id="6" name="바닥글 개체 틀 5">
            <a:extLst>
              <a:ext uri="{FF2B5EF4-FFF2-40B4-BE49-F238E27FC236}">
                <a16:creationId xmlns:a16="http://schemas.microsoft.com/office/drawing/2014/main" id="{D07FC106-D750-45F1-8F9A-D021BC94FC6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A1BA643-FAAF-49E0-90C7-C84377C79896}"/>
              </a:ext>
            </a:extLst>
          </p:cNvPr>
          <p:cNvSpPr>
            <a:spLocks noGrp="1"/>
          </p:cNvSpPr>
          <p:nvPr>
            <p:ph type="sldNum" sz="quarter" idx="12"/>
          </p:nvPr>
        </p:nvSpPr>
        <p:spPr/>
        <p:txBody>
          <a:body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424227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5AA7E3-417A-4DEF-89BC-7B942A82615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3FC1135-B919-4ABD-BBA5-C2BE0C83E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1111240-91C1-4FF0-A307-31919B3BE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DDD01AC-E6DA-4F65-B5AE-F9AE7DEBC175}"/>
              </a:ext>
            </a:extLst>
          </p:cNvPr>
          <p:cNvSpPr>
            <a:spLocks noGrp="1"/>
          </p:cNvSpPr>
          <p:nvPr>
            <p:ph type="dt" sz="half" idx="10"/>
          </p:nvPr>
        </p:nvSpPr>
        <p:spPr/>
        <p:txBody>
          <a:bodyPr/>
          <a:lstStyle/>
          <a:p>
            <a:fld id="{33FE58F4-DDBF-484F-AAE4-C693D7AA0CEF}" type="datetimeFigureOut">
              <a:rPr lang="ko-KR" altLang="en-US" smtClean="0"/>
              <a:t>2020-03-07</a:t>
            </a:fld>
            <a:endParaRPr lang="ko-KR" altLang="en-US"/>
          </a:p>
        </p:txBody>
      </p:sp>
      <p:sp>
        <p:nvSpPr>
          <p:cNvPr id="6" name="바닥글 개체 틀 5">
            <a:extLst>
              <a:ext uri="{FF2B5EF4-FFF2-40B4-BE49-F238E27FC236}">
                <a16:creationId xmlns:a16="http://schemas.microsoft.com/office/drawing/2014/main" id="{DDD9DC4E-AE5C-4571-BC41-0CC52B4B7C8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285996A-5DC6-4A29-A036-DA61A9D27752}"/>
              </a:ext>
            </a:extLst>
          </p:cNvPr>
          <p:cNvSpPr>
            <a:spLocks noGrp="1"/>
          </p:cNvSpPr>
          <p:nvPr>
            <p:ph type="sldNum" sz="quarter" idx="12"/>
          </p:nvPr>
        </p:nvSpPr>
        <p:spPr/>
        <p:txBody>
          <a:body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102429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F3CDA14-5293-43D4-9642-D126AAEEA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150A380-CE84-4E20-95E9-F38C113F7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DC17F96-F508-461D-801B-40742E3BDE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E58F4-DDBF-484F-AAE4-C693D7AA0CEF}" type="datetimeFigureOut">
              <a:rPr lang="ko-KR" altLang="en-US" smtClean="0"/>
              <a:t>2020-03-07</a:t>
            </a:fld>
            <a:endParaRPr lang="ko-KR" altLang="en-US"/>
          </a:p>
        </p:txBody>
      </p:sp>
      <p:sp>
        <p:nvSpPr>
          <p:cNvPr id="5" name="바닥글 개체 틀 4">
            <a:extLst>
              <a:ext uri="{FF2B5EF4-FFF2-40B4-BE49-F238E27FC236}">
                <a16:creationId xmlns:a16="http://schemas.microsoft.com/office/drawing/2014/main" id="{F468C3EF-7843-4748-9D32-10511DF751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EF06CCD-6CD5-4658-9B90-6D3CBD8FA6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05D1-F7CA-4395-AD42-545D96CE9C74}" type="slidenum">
              <a:rPr lang="ko-KR" altLang="en-US" smtClean="0"/>
              <a:t>‹#›</a:t>
            </a:fld>
            <a:endParaRPr lang="ko-KR" altLang="en-US"/>
          </a:p>
        </p:txBody>
      </p:sp>
    </p:spTree>
    <p:extLst>
      <p:ext uri="{BB962C8B-B14F-4D97-AF65-F5344CB8AC3E}">
        <p14:creationId xmlns:p14="http://schemas.microsoft.com/office/powerpoint/2010/main" val="3359510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A5EF1A-07EA-4A32-B298-DE958ED14B99}"/>
              </a:ext>
            </a:extLst>
          </p:cNvPr>
          <p:cNvSpPr>
            <a:spLocks noGrp="1"/>
          </p:cNvSpPr>
          <p:nvPr>
            <p:ph type="ctrTitle"/>
          </p:nvPr>
        </p:nvSpPr>
        <p:spPr/>
        <p:txBody>
          <a:bodyPr>
            <a:normAutofit fontScale="90000"/>
          </a:bodyPr>
          <a:lstStyle/>
          <a:p>
            <a:r>
              <a:rPr lang="en-US" altLang="ko-KR" dirty="0">
                <a:latin typeface="KoPub돋움체 Bold" panose="02020603020101020101" pitchFamily="18" charset="-127"/>
                <a:ea typeface="KoPub돋움체 Bold" panose="02020603020101020101" pitchFamily="18" charset="-127"/>
              </a:rPr>
              <a:t>6.4 Singular Value Decomposition</a:t>
            </a:r>
            <a:br>
              <a:rPr lang="en-US" altLang="ko-KR" dirty="0">
                <a:latin typeface="KoPub돋움체 Bold" panose="02020603020101020101" pitchFamily="18" charset="-127"/>
                <a:ea typeface="KoPub돋움체 Bold" panose="02020603020101020101" pitchFamily="18" charset="-127"/>
              </a:rPr>
            </a:br>
            <a:r>
              <a:rPr lang="en-US" altLang="ko-KR" dirty="0">
                <a:latin typeface="KoPub돋움체 Bold" panose="02020603020101020101" pitchFamily="18" charset="-127"/>
                <a:ea typeface="KoPub돋움체 Bold" panose="02020603020101020101" pitchFamily="18" charset="-127"/>
              </a:rPr>
              <a:t>(</a:t>
            </a:r>
            <a:r>
              <a:rPr lang="ko-KR" altLang="en-US" dirty="0" err="1">
                <a:latin typeface="KoPub돋움체 Bold" panose="02020603020101020101" pitchFamily="18" charset="-127"/>
                <a:ea typeface="KoPub돋움체 Bold" panose="02020603020101020101" pitchFamily="18" charset="-127"/>
              </a:rPr>
              <a:t>특이값</a:t>
            </a:r>
            <a:r>
              <a:rPr lang="ko-KR" altLang="en-US" dirty="0">
                <a:latin typeface="KoPub돋움체 Bold" panose="02020603020101020101" pitchFamily="18" charset="-127"/>
                <a:ea typeface="KoPub돋움체 Bold" panose="02020603020101020101" pitchFamily="18" charset="-127"/>
              </a:rPr>
              <a:t> 분해</a:t>
            </a:r>
            <a:r>
              <a:rPr lang="en-US" altLang="ko-KR" dirty="0">
                <a:latin typeface="KoPub돋움체 Bold" panose="02020603020101020101" pitchFamily="18" charset="-127"/>
                <a:ea typeface="KoPub돋움체 Bold" panose="02020603020101020101" pitchFamily="18" charset="-127"/>
              </a:rPr>
              <a:t>)</a:t>
            </a:r>
            <a:endParaRPr lang="ko-KR" altLang="en-US" dirty="0">
              <a:latin typeface="KoPub돋움체 Bold" panose="02020603020101020101" pitchFamily="18" charset="-127"/>
              <a:ea typeface="KoPub돋움체 Bold" panose="02020603020101020101" pitchFamily="18" charset="-127"/>
            </a:endParaRPr>
          </a:p>
        </p:txBody>
      </p:sp>
      <p:sp>
        <p:nvSpPr>
          <p:cNvPr id="3" name="부제목 2">
            <a:extLst>
              <a:ext uri="{FF2B5EF4-FFF2-40B4-BE49-F238E27FC236}">
                <a16:creationId xmlns:a16="http://schemas.microsoft.com/office/drawing/2014/main" id="{911AE4EB-EE21-4CFD-9331-D05ACB29D564}"/>
              </a:ext>
            </a:extLst>
          </p:cNvPr>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438305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DF03AD-4872-42F1-8F7B-D73D12339E1C}"/>
              </a:ext>
            </a:extLst>
          </p:cNvPr>
          <p:cNvSpPr txBox="1"/>
          <p:nvPr/>
        </p:nvSpPr>
        <p:spPr>
          <a:xfrm>
            <a:off x="997367" y="432887"/>
            <a:ext cx="6962273" cy="369332"/>
          </a:xfrm>
          <a:prstGeom prst="rect">
            <a:avLst/>
          </a:prstGeom>
          <a:noFill/>
        </p:spPr>
        <p:txBody>
          <a:bodyPr wrap="square" rtlCol="0">
            <a:spAutoFit/>
          </a:bodyPr>
          <a:lstStyle/>
          <a:p>
            <a:r>
              <a:rPr lang="en-US" altLang="ko-KR" dirty="0">
                <a:latin typeface="KoPub돋움체 Bold" panose="02020603020101020101" pitchFamily="18" charset="-127"/>
                <a:ea typeface="KoPub돋움체 Bold" panose="02020603020101020101" pitchFamily="18" charset="-127"/>
              </a:rPr>
              <a:t>NMF</a:t>
            </a:r>
            <a:r>
              <a:rPr lang="ko-KR" altLang="en-US" dirty="0">
                <a:latin typeface="KoPub돋움체 Bold" panose="02020603020101020101" pitchFamily="18" charset="-127"/>
                <a:ea typeface="KoPub돋움체 Bold" panose="02020603020101020101" pitchFamily="18" charset="-127"/>
              </a:rPr>
              <a:t>를 이용한 행렬분해</a:t>
            </a:r>
            <a:r>
              <a:rPr lang="en-US" altLang="ko-KR" dirty="0">
                <a:latin typeface="KoPub돋움체 Bold" panose="02020603020101020101" pitchFamily="18" charset="-127"/>
                <a:ea typeface="KoPub돋움체 Bold" panose="02020603020101020101" pitchFamily="18" charset="-127"/>
              </a:rPr>
              <a:t>-</a:t>
            </a:r>
            <a:r>
              <a:rPr lang="ko-KR" altLang="en-US" dirty="0">
                <a:latin typeface="KoPub돋움체 Bold" panose="02020603020101020101" pitchFamily="18" charset="-127"/>
                <a:ea typeface="KoPub돋움체 Bold" panose="02020603020101020101" pitchFamily="18" charset="-127"/>
              </a:rPr>
              <a:t>아이리스</a:t>
            </a:r>
          </a:p>
        </p:txBody>
      </p:sp>
      <p:sp>
        <p:nvSpPr>
          <p:cNvPr id="8" name="TextBox 7">
            <a:extLst>
              <a:ext uri="{FF2B5EF4-FFF2-40B4-BE49-F238E27FC236}">
                <a16:creationId xmlns:a16="http://schemas.microsoft.com/office/drawing/2014/main" id="{315F8E4C-3CD3-42F5-90D8-14A00BA8579E}"/>
              </a:ext>
            </a:extLst>
          </p:cNvPr>
          <p:cNvSpPr txBox="1"/>
          <p:nvPr/>
        </p:nvSpPr>
        <p:spPr>
          <a:xfrm>
            <a:off x="997367" y="4350804"/>
            <a:ext cx="8403307" cy="1323439"/>
          </a:xfrm>
          <a:prstGeom prst="rect">
            <a:avLst/>
          </a:prstGeom>
          <a:noFill/>
        </p:spPr>
        <p:txBody>
          <a:bodyPr wrap="square" rtlCol="0">
            <a:spAutoFit/>
          </a:bodyPr>
          <a:lstStyle/>
          <a:p>
            <a:r>
              <a:rPr lang="en-US" altLang="ko-KR" sz="2000" dirty="0">
                <a:latin typeface="KoPub돋움체 Light" panose="02020603020101020101" pitchFamily="18" charset="-127"/>
                <a:ea typeface="KoPub돋움체 Light" panose="02020603020101020101" pitchFamily="18" charset="-127"/>
              </a:rPr>
              <a:t>-</a:t>
            </a:r>
            <a:r>
              <a:rPr lang="ko-KR" altLang="en-US" sz="2000" dirty="0">
                <a:latin typeface="KoPub돋움체 Light" panose="02020603020101020101" pitchFamily="18" charset="-127"/>
                <a:ea typeface="KoPub돋움체 Light" panose="02020603020101020101" pitchFamily="18" charset="-127"/>
              </a:rPr>
              <a:t> </a:t>
            </a:r>
            <a:r>
              <a:rPr lang="en-US" altLang="ko-KR" sz="2000" dirty="0">
                <a:latin typeface="KoPub돋움체 Light" panose="02020603020101020101" pitchFamily="18" charset="-127"/>
                <a:ea typeface="KoPub돋움체 Light" panose="02020603020101020101" pitchFamily="18" charset="-127"/>
              </a:rPr>
              <a:t>SVD</a:t>
            </a:r>
            <a:r>
              <a:rPr lang="ko-KR" altLang="en-US" sz="2000" dirty="0">
                <a:latin typeface="KoPub돋움체 Light" panose="02020603020101020101" pitchFamily="18" charset="-127"/>
                <a:ea typeface="KoPub돋움체 Light" panose="02020603020101020101" pitchFamily="18" charset="-127"/>
              </a:rPr>
              <a:t>와 유사한 분야에서 활용되고 있으며 특히 영화 추천과 같은 영역에서 데이터 세트를 행렬 분해 기법을 통해 분해하면서 사용자가 평가하지 않은 상품에 대한 잠재적인 요소를 추출해 이를 통해 평가 순위를 예측하고 높은 순위로 예측된 상품을 추천해주는 잠재 요소 기반의 추천 방식에 사용</a:t>
            </a:r>
          </a:p>
        </p:txBody>
      </p:sp>
      <p:pic>
        <p:nvPicPr>
          <p:cNvPr id="2" name="그림 1">
            <a:extLst>
              <a:ext uri="{FF2B5EF4-FFF2-40B4-BE49-F238E27FC236}">
                <a16:creationId xmlns:a16="http://schemas.microsoft.com/office/drawing/2014/main" id="{1D790675-F7EC-46A5-AC37-8E2802543164}"/>
              </a:ext>
            </a:extLst>
          </p:cNvPr>
          <p:cNvPicPr>
            <a:picLocks noChangeAspect="1"/>
          </p:cNvPicPr>
          <p:nvPr/>
        </p:nvPicPr>
        <p:blipFill>
          <a:blip r:embed="rId2"/>
          <a:stretch>
            <a:fillRect/>
          </a:stretch>
        </p:blipFill>
        <p:spPr>
          <a:xfrm>
            <a:off x="997367" y="1190624"/>
            <a:ext cx="6181725" cy="2771775"/>
          </a:xfrm>
          <a:prstGeom prst="rect">
            <a:avLst/>
          </a:prstGeom>
        </p:spPr>
      </p:pic>
      <p:pic>
        <p:nvPicPr>
          <p:cNvPr id="3" name="그림 2">
            <a:extLst>
              <a:ext uri="{FF2B5EF4-FFF2-40B4-BE49-F238E27FC236}">
                <a16:creationId xmlns:a16="http://schemas.microsoft.com/office/drawing/2014/main" id="{7D56AE2D-2CF8-44ED-BE9E-39DD59480424}"/>
              </a:ext>
            </a:extLst>
          </p:cNvPr>
          <p:cNvPicPr>
            <a:picLocks noChangeAspect="1"/>
          </p:cNvPicPr>
          <p:nvPr/>
        </p:nvPicPr>
        <p:blipFill>
          <a:blip r:embed="rId3"/>
          <a:stretch>
            <a:fillRect/>
          </a:stretch>
        </p:blipFill>
        <p:spPr>
          <a:xfrm>
            <a:off x="7904062" y="1009382"/>
            <a:ext cx="4127517" cy="2504669"/>
          </a:xfrm>
          <a:prstGeom prst="rect">
            <a:avLst/>
          </a:prstGeom>
        </p:spPr>
      </p:pic>
    </p:spTree>
    <p:extLst>
      <p:ext uri="{BB962C8B-B14F-4D97-AF65-F5344CB8AC3E}">
        <p14:creationId xmlns:p14="http://schemas.microsoft.com/office/powerpoint/2010/main" val="110978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2A028E-E5A7-4684-A19F-FBA2942E1F8D}"/>
              </a:ext>
            </a:extLst>
          </p:cNvPr>
          <p:cNvSpPr>
            <a:spLocks noGrp="1"/>
          </p:cNvSpPr>
          <p:nvPr>
            <p:ph type="title"/>
          </p:nvPr>
        </p:nvSpPr>
        <p:spPr/>
        <p:txBody>
          <a:bodyPr/>
          <a:lstStyle/>
          <a:p>
            <a:r>
              <a:rPr lang="en-US" altLang="ko-KR" dirty="0">
                <a:latin typeface="KoPub돋움체 Bold" panose="02020603020101020101" pitchFamily="18" charset="-127"/>
                <a:ea typeface="KoPub돋움체 Bold" panose="02020603020101020101" pitchFamily="18" charset="-127"/>
              </a:rPr>
              <a:t>SVD </a:t>
            </a:r>
            <a:r>
              <a:rPr lang="ko-KR" altLang="en-US" dirty="0">
                <a:latin typeface="KoPub돋움체 Bold" panose="02020603020101020101" pitchFamily="18" charset="-127"/>
                <a:ea typeface="KoPub돋움체 Bold" panose="02020603020101020101" pitchFamily="18" charset="-127"/>
              </a:rPr>
              <a:t>개요</a:t>
            </a:r>
          </a:p>
        </p:txBody>
      </p:sp>
      <p:sp>
        <p:nvSpPr>
          <p:cNvPr id="3" name="내용 개체 틀 2">
            <a:extLst>
              <a:ext uri="{FF2B5EF4-FFF2-40B4-BE49-F238E27FC236}">
                <a16:creationId xmlns:a16="http://schemas.microsoft.com/office/drawing/2014/main" id="{6B8E4C08-0C1D-40AE-B8D7-D07DC3FE420E}"/>
              </a:ext>
            </a:extLst>
          </p:cNvPr>
          <p:cNvSpPr>
            <a:spLocks noGrp="1"/>
          </p:cNvSpPr>
          <p:nvPr>
            <p:ph idx="1"/>
          </p:nvPr>
        </p:nvSpPr>
        <p:spPr/>
        <p:txBody>
          <a:bodyPr/>
          <a:lstStyle/>
          <a:p>
            <a:r>
              <a:rPr lang="en-US" altLang="ko-KR" dirty="0">
                <a:latin typeface="KoPub돋움체 Medium" panose="02020603020101020101" pitchFamily="18" charset="-127"/>
                <a:ea typeface="KoPub돋움체 Medium" panose="02020603020101020101" pitchFamily="18" charset="-127"/>
              </a:rPr>
              <a:t>PCA</a:t>
            </a:r>
            <a:r>
              <a:rPr lang="ko-KR" altLang="en-US" dirty="0">
                <a:latin typeface="KoPub돋움체 Medium" panose="02020603020101020101" pitchFamily="18" charset="-127"/>
                <a:ea typeface="KoPub돋움체 Medium" panose="02020603020101020101" pitchFamily="18" charset="-127"/>
              </a:rPr>
              <a:t>와 유사하지만 </a:t>
            </a:r>
            <a:r>
              <a:rPr lang="en-US" altLang="ko-KR" dirty="0">
                <a:latin typeface="KoPub돋움체 Medium" panose="02020603020101020101" pitchFamily="18" charset="-127"/>
                <a:ea typeface="KoPub돋움체 Medium" panose="02020603020101020101" pitchFamily="18" charset="-127"/>
              </a:rPr>
              <a:t>SVD</a:t>
            </a:r>
            <a:r>
              <a:rPr lang="ko-KR" altLang="en-US" dirty="0">
                <a:latin typeface="KoPub돋움체 Medium" panose="02020603020101020101" pitchFamily="18" charset="-127"/>
                <a:ea typeface="KoPub돋움체 Medium" panose="02020603020101020101" pitchFamily="18" charset="-127"/>
              </a:rPr>
              <a:t>는 정방행렬</a:t>
            </a:r>
            <a:r>
              <a:rPr lang="en-US" altLang="ko-KR" dirty="0">
                <a:latin typeface="KoPub돋움체 Medium" panose="02020603020101020101" pitchFamily="18" charset="-127"/>
                <a:ea typeface="KoPub돋움체 Medium" panose="02020603020101020101" pitchFamily="18" charset="-127"/>
              </a:rPr>
              <a:t>(</a:t>
            </a:r>
            <a:r>
              <a:rPr lang="ko-KR" altLang="en-US" dirty="0">
                <a:latin typeface="KoPub돋움체 Medium" panose="02020603020101020101" pitchFamily="18" charset="-127"/>
                <a:ea typeface="KoPub돋움체 Medium" panose="02020603020101020101" pitchFamily="18" charset="-127"/>
              </a:rPr>
              <a:t>행과 열이 같음</a:t>
            </a:r>
            <a:r>
              <a:rPr lang="en-US" altLang="ko-KR" dirty="0">
                <a:latin typeface="KoPub돋움체 Medium" panose="02020603020101020101" pitchFamily="18" charset="-127"/>
                <a:ea typeface="KoPub돋움체 Medium" panose="02020603020101020101" pitchFamily="18" charset="-127"/>
              </a:rPr>
              <a:t>)</a:t>
            </a:r>
            <a:r>
              <a:rPr lang="ko-KR" altLang="en-US" dirty="0">
                <a:latin typeface="KoPub돋움체 Medium" panose="02020603020101020101" pitchFamily="18" charset="-127"/>
                <a:ea typeface="KoPub돋움체 Medium" panose="02020603020101020101" pitchFamily="18" charset="-127"/>
              </a:rPr>
              <a:t>뿐만 아니라 행과 열이 다른 행렬도 고유벡터로 분해 가능</a:t>
            </a:r>
            <a:endParaRPr lang="en-US" altLang="ko-KR" dirty="0">
              <a:latin typeface="KoPub돋움체 Medium" panose="02020603020101020101" pitchFamily="18" charset="-127"/>
              <a:ea typeface="KoPub돋움체 Medium" panose="02020603020101020101" pitchFamily="18" charset="-127"/>
            </a:endParaRPr>
          </a:p>
          <a:p>
            <a:endParaRPr lang="en-US" altLang="ko-KR" dirty="0">
              <a:latin typeface="KoPub돋움체 Medium" panose="02020603020101020101" pitchFamily="18" charset="-127"/>
              <a:ea typeface="KoPub돋움체 Medium" panose="02020603020101020101" pitchFamily="18" charset="-127"/>
            </a:endParaRPr>
          </a:p>
          <a:p>
            <a:endParaRPr lang="en-US" altLang="ko-KR" dirty="0">
              <a:latin typeface="KoPub돋움체 Medium" panose="02020603020101020101" pitchFamily="18" charset="-127"/>
              <a:ea typeface="KoPub돋움체 Medium" panose="02020603020101020101" pitchFamily="18" charset="-127"/>
            </a:endParaRPr>
          </a:p>
          <a:p>
            <a:endParaRPr lang="en-US" altLang="ko-KR" dirty="0">
              <a:latin typeface="KoPub돋움체 Medium" panose="02020603020101020101" pitchFamily="18" charset="-127"/>
              <a:ea typeface="KoPub돋움체 Medium" panose="02020603020101020101" pitchFamily="18" charset="-127"/>
            </a:endParaRPr>
          </a:p>
          <a:p>
            <a:r>
              <a:rPr lang="ko-KR" altLang="en-US" dirty="0">
                <a:latin typeface="KoPub돋움체 Medium" panose="02020603020101020101" pitchFamily="18" charset="-127"/>
                <a:ea typeface="KoPub돋움체 Medium" panose="02020603020101020101" pitchFamily="18" charset="-127"/>
              </a:rPr>
              <a:t>행렬 </a:t>
            </a:r>
            <a:r>
              <a:rPr lang="en-US" altLang="ko-KR" dirty="0">
                <a:latin typeface="KoPub돋움체 Medium" panose="02020603020101020101" pitchFamily="18" charset="-127"/>
                <a:ea typeface="KoPub돋움체 Medium" panose="02020603020101020101" pitchFamily="18" charset="-127"/>
              </a:rPr>
              <a:t>U</a:t>
            </a:r>
            <a:r>
              <a:rPr lang="ko-KR" altLang="en-US" dirty="0">
                <a:latin typeface="KoPub돋움체 Medium" panose="02020603020101020101" pitchFamily="18" charset="-127"/>
                <a:ea typeface="KoPub돋움체 Medium" panose="02020603020101020101" pitchFamily="18" charset="-127"/>
              </a:rPr>
              <a:t>와 </a:t>
            </a:r>
            <a:r>
              <a:rPr lang="en-US" altLang="ko-KR" dirty="0">
                <a:latin typeface="KoPub돋움체 Medium" panose="02020603020101020101" pitchFamily="18" charset="-127"/>
                <a:ea typeface="KoPub돋움체 Medium" panose="02020603020101020101" pitchFamily="18" charset="-127"/>
              </a:rPr>
              <a:t>V</a:t>
            </a:r>
            <a:r>
              <a:rPr lang="ko-KR" altLang="en-US" dirty="0">
                <a:latin typeface="KoPub돋움체 Medium" panose="02020603020101020101" pitchFamily="18" charset="-127"/>
                <a:ea typeface="KoPub돋움체 Medium" panose="02020603020101020101" pitchFamily="18" charset="-127"/>
              </a:rPr>
              <a:t>에 속한 벡터는 </a:t>
            </a:r>
            <a:r>
              <a:rPr lang="ko-KR" altLang="en-US" dirty="0" err="1">
                <a:latin typeface="KoPub돋움체 Medium" panose="02020603020101020101" pitchFamily="18" charset="-127"/>
                <a:ea typeface="KoPub돋움체 Medium" panose="02020603020101020101" pitchFamily="18" charset="-127"/>
              </a:rPr>
              <a:t>특이벡터이며</a:t>
            </a:r>
            <a:r>
              <a:rPr lang="ko-KR" altLang="en-US" dirty="0">
                <a:latin typeface="KoPub돋움체 Medium" panose="02020603020101020101" pitchFamily="18" charset="-127"/>
                <a:ea typeface="KoPub돋움체 Medium" panose="02020603020101020101" pitchFamily="18" charset="-127"/>
              </a:rPr>
              <a:t> 모든 특이벡터는 서로 직교함</a:t>
            </a:r>
            <a:endParaRPr lang="en-US" altLang="ko-KR" dirty="0">
              <a:latin typeface="KoPub돋움체 Medium" panose="02020603020101020101" pitchFamily="18" charset="-127"/>
              <a:ea typeface="KoPub돋움체 Medium" panose="02020603020101020101" pitchFamily="18" charset="-127"/>
            </a:endParaRPr>
          </a:p>
          <a:p>
            <a:r>
              <a:rPr lang="ko-KR" altLang="ko-KR" dirty="0" err="1">
                <a:latin typeface="KoPub돋움체 Medium" panose="02020603020101020101" pitchFamily="18" charset="-127"/>
                <a:ea typeface="KoPub돋움체 Medium" panose="02020603020101020101" pitchFamily="18" charset="-127"/>
              </a:rPr>
              <a:t>Σ</a:t>
            </a:r>
            <a:r>
              <a:rPr lang="ko-KR" altLang="en-US" dirty="0" err="1">
                <a:latin typeface="KoPub돋움체 Medium" panose="02020603020101020101" pitchFamily="18" charset="-127"/>
                <a:ea typeface="KoPub돋움체 Medium" panose="02020603020101020101" pitchFamily="18" charset="-127"/>
              </a:rPr>
              <a:t>는</a:t>
            </a:r>
            <a:r>
              <a:rPr lang="ko-KR" altLang="en-US" dirty="0">
                <a:latin typeface="KoPub돋움체 Medium" panose="02020603020101020101" pitchFamily="18" charset="-127"/>
                <a:ea typeface="KoPub돋움체 Medium" panose="02020603020101020101" pitchFamily="18" charset="-127"/>
              </a:rPr>
              <a:t> 대각행렬</a:t>
            </a:r>
            <a:r>
              <a:rPr lang="en-US" altLang="ko-KR" dirty="0">
                <a:latin typeface="KoPub돋움체 Medium" panose="02020603020101020101" pitchFamily="18" charset="-127"/>
                <a:ea typeface="KoPub돋움체 Medium" panose="02020603020101020101" pitchFamily="18" charset="-127"/>
              </a:rPr>
              <a:t>, </a:t>
            </a:r>
            <a:r>
              <a:rPr lang="ko-KR" altLang="en-US" dirty="0">
                <a:latin typeface="KoPub돋움체 Medium" panose="02020603020101020101" pitchFamily="18" charset="-127"/>
                <a:ea typeface="KoPub돋움체 Medium" panose="02020603020101020101" pitchFamily="18" charset="-127"/>
              </a:rPr>
              <a:t>여기서 대각선에 </a:t>
            </a:r>
            <a:r>
              <a:rPr lang="ko-KR" altLang="en-US" dirty="0"/>
              <a:t>있는 값들이 행렬 </a:t>
            </a:r>
            <a:r>
              <a:rPr lang="en-US" altLang="ko-KR" dirty="0"/>
              <a:t>A</a:t>
            </a:r>
            <a:r>
              <a:rPr lang="ko-KR" altLang="en-US" dirty="0"/>
              <a:t>의 </a:t>
            </a:r>
            <a:r>
              <a:rPr lang="ko-KR" altLang="en-US" dirty="0" err="1"/>
              <a:t>특이값</a:t>
            </a:r>
            <a:endParaRPr lang="ko-KR" altLang="en-US" dirty="0"/>
          </a:p>
        </p:txBody>
      </p:sp>
      <p:pic>
        <p:nvPicPr>
          <p:cNvPr id="6" name="그림 5">
            <a:extLst>
              <a:ext uri="{FF2B5EF4-FFF2-40B4-BE49-F238E27FC236}">
                <a16:creationId xmlns:a16="http://schemas.microsoft.com/office/drawing/2014/main" id="{FB53DCFB-9763-4DBB-908A-9849F36A1C3C}"/>
              </a:ext>
            </a:extLst>
          </p:cNvPr>
          <p:cNvPicPr>
            <a:picLocks noChangeAspect="1"/>
          </p:cNvPicPr>
          <p:nvPr/>
        </p:nvPicPr>
        <p:blipFill>
          <a:blip r:embed="rId2"/>
          <a:stretch>
            <a:fillRect/>
          </a:stretch>
        </p:blipFill>
        <p:spPr>
          <a:xfrm>
            <a:off x="589797" y="2857083"/>
            <a:ext cx="3047562" cy="1144211"/>
          </a:xfrm>
          <a:prstGeom prst="rect">
            <a:avLst/>
          </a:prstGeom>
        </p:spPr>
      </p:pic>
    </p:spTree>
    <p:extLst>
      <p:ext uri="{BB962C8B-B14F-4D97-AF65-F5344CB8AC3E}">
        <p14:creationId xmlns:p14="http://schemas.microsoft.com/office/powerpoint/2010/main" val="171063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D82BA61C-9E2D-4C47-BC5A-8785BD0A85D7}"/>
              </a:ext>
            </a:extLst>
          </p:cNvPr>
          <p:cNvPicPr>
            <a:picLocks noChangeAspect="1"/>
          </p:cNvPicPr>
          <p:nvPr/>
        </p:nvPicPr>
        <p:blipFill>
          <a:blip r:embed="rId2"/>
          <a:stretch>
            <a:fillRect/>
          </a:stretch>
        </p:blipFill>
        <p:spPr>
          <a:xfrm>
            <a:off x="702593" y="1130802"/>
            <a:ext cx="6147691" cy="2528888"/>
          </a:xfrm>
          <a:prstGeom prst="rect">
            <a:avLst/>
          </a:prstGeom>
          <a:ln>
            <a:solidFill>
              <a:schemeClr val="tx1"/>
            </a:solidFill>
          </a:ln>
        </p:spPr>
      </p:pic>
      <p:sp>
        <p:nvSpPr>
          <p:cNvPr id="7" name="TextBox 6">
            <a:extLst>
              <a:ext uri="{FF2B5EF4-FFF2-40B4-BE49-F238E27FC236}">
                <a16:creationId xmlns:a16="http://schemas.microsoft.com/office/drawing/2014/main" id="{C0B75A31-6A5F-4BBB-99DB-C787BCCFC76D}"/>
              </a:ext>
            </a:extLst>
          </p:cNvPr>
          <p:cNvSpPr txBox="1"/>
          <p:nvPr/>
        </p:nvSpPr>
        <p:spPr>
          <a:xfrm>
            <a:off x="7186862" y="1211698"/>
            <a:ext cx="4446921" cy="923330"/>
          </a:xfrm>
          <a:prstGeom prst="rect">
            <a:avLst/>
          </a:prstGeom>
          <a:noFill/>
        </p:spPr>
        <p:txBody>
          <a:bodyPr wrap="square" rtlCol="0">
            <a:spAutoFit/>
          </a:bodyPr>
          <a:lstStyle/>
          <a:p>
            <a:r>
              <a:rPr lang="en-US" altLang="ko-KR" dirty="0">
                <a:latin typeface="KoPub돋움체 Medium" panose="02020603020101020101" pitchFamily="18" charset="-127"/>
                <a:ea typeface="KoPub돋움체 Medium" panose="02020603020101020101" pitchFamily="18" charset="-127"/>
              </a:rPr>
              <a:t>- </a:t>
            </a:r>
            <a:r>
              <a:rPr lang="ko-KR" altLang="ko-KR" dirty="0" err="1">
                <a:latin typeface="KoPub돋움체 Medium" panose="02020603020101020101" pitchFamily="18" charset="-127"/>
                <a:ea typeface="KoPub돋움체 Medium" panose="02020603020101020101" pitchFamily="18" charset="-127"/>
              </a:rPr>
              <a:t>Σ</a:t>
            </a:r>
            <a:r>
              <a:rPr lang="ko-KR" altLang="en-US" dirty="0" err="1">
                <a:latin typeface="KoPub돋움체 Medium" panose="02020603020101020101" pitchFamily="18" charset="-127"/>
                <a:ea typeface="KoPub돋움체 Medium" panose="02020603020101020101" pitchFamily="18" charset="-127"/>
              </a:rPr>
              <a:t>의</a:t>
            </a:r>
            <a:r>
              <a:rPr lang="ko-KR" altLang="en-US" dirty="0">
                <a:latin typeface="KoPub돋움체 Medium" panose="02020603020101020101" pitchFamily="18" charset="-127"/>
                <a:ea typeface="KoPub돋움체 Medium" panose="02020603020101020101" pitchFamily="18" charset="-127"/>
              </a:rPr>
              <a:t> 비대각인 부분과 대각원소 중 </a:t>
            </a:r>
            <a:r>
              <a:rPr lang="en-US" altLang="ko-KR" dirty="0">
                <a:latin typeface="KoPub돋움체 Medium" panose="02020603020101020101" pitchFamily="18" charset="-127"/>
                <a:ea typeface="KoPub돋움체 Medium" panose="02020603020101020101" pitchFamily="18" charset="-127"/>
              </a:rPr>
              <a:t>0 </a:t>
            </a:r>
            <a:r>
              <a:rPr lang="ko-KR" altLang="en-US" dirty="0">
                <a:latin typeface="KoPub돋움체 Medium" panose="02020603020101020101" pitchFamily="18" charset="-127"/>
                <a:ea typeface="KoPub돋움체 Medium" panose="02020603020101020101" pitchFamily="18" charset="-127"/>
              </a:rPr>
              <a:t>인 부분도 모두제거 한 후 대응되는 </a:t>
            </a:r>
            <a:r>
              <a:rPr lang="en-US" altLang="ko-KR" dirty="0">
                <a:latin typeface="KoPub돋움체 Medium" panose="02020603020101020101" pitchFamily="18" charset="-127"/>
                <a:ea typeface="KoPub돋움체 Medium" panose="02020603020101020101" pitchFamily="18" charset="-127"/>
              </a:rPr>
              <a:t>U</a:t>
            </a:r>
            <a:r>
              <a:rPr lang="ko-KR" altLang="en-US" dirty="0">
                <a:latin typeface="KoPub돋움체 Medium" panose="02020603020101020101" pitchFamily="18" charset="-127"/>
                <a:ea typeface="KoPub돋움체 Medium" panose="02020603020101020101" pitchFamily="18" charset="-127"/>
              </a:rPr>
              <a:t>와 </a:t>
            </a:r>
            <a:r>
              <a:rPr lang="en-US" altLang="ko-KR" dirty="0">
                <a:latin typeface="KoPub돋움체 Medium" panose="02020603020101020101" pitchFamily="18" charset="-127"/>
                <a:ea typeface="KoPub돋움체 Medium" panose="02020603020101020101" pitchFamily="18" charset="-127"/>
              </a:rPr>
              <a:t>V</a:t>
            </a:r>
            <a:r>
              <a:rPr lang="ko-KR" altLang="en-US" dirty="0">
                <a:latin typeface="KoPub돋움체 Medium" panose="02020603020101020101" pitchFamily="18" charset="-127"/>
                <a:ea typeface="KoPub돋움체 Medium" panose="02020603020101020101" pitchFamily="18" charset="-127"/>
              </a:rPr>
              <a:t>의 원소도 함께 제거해 차원을 줄인 상태로 </a:t>
            </a:r>
            <a:r>
              <a:rPr lang="en-US" altLang="ko-KR" dirty="0">
                <a:latin typeface="KoPub돋움체 Medium" panose="02020603020101020101" pitchFamily="18" charset="-127"/>
                <a:ea typeface="KoPub돋움체 Medium" panose="02020603020101020101" pitchFamily="18" charset="-127"/>
              </a:rPr>
              <a:t>SVD</a:t>
            </a:r>
            <a:r>
              <a:rPr lang="ko-KR" altLang="en-US" dirty="0">
                <a:latin typeface="KoPub돋움체 Medium" panose="02020603020101020101" pitchFamily="18" charset="-127"/>
                <a:ea typeface="KoPub돋움체 Medium" panose="02020603020101020101" pitchFamily="18" charset="-127"/>
              </a:rPr>
              <a:t>적용</a:t>
            </a:r>
          </a:p>
        </p:txBody>
      </p:sp>
      <p:pic>
        <p:nvPicPr>
          <p:cNvPr id="9" name="그림 8">
            <a:extLst>
              <a:ext uri="{FF2B5EF4-FFF2-40B4-BE49-F238E27FC236}">
                <a16:creationId xmlns:a16="http://schemas.microsoft.com/office/drawing/2014/main" id="{6DEAA909-4AB5-467E-8DE1-EE07DEB663CE}"/>
              </a:ext>
            </a:extLst>
          </p:cNvPr>
          <p:cNvPicPr>
            <a:picLocks noChangeAspect="1"/>
          </p:cNvPicPr>
          <p:nvPr/>
        </p:nvPicPr>
        <p:blipFill>
          <a:blip r:embed="rId3"/>
          <a:stretch>
            <a:fillRect/>
          </a:stretch>
        </p:blipFill>
        <p:spPr>
          <a:xfrm>
            <a:off x="702594" y="4462754"/>
            <a:ext cx="6147691" cy="1975853"/>
          </a:xfrm>
          <a:prstGeom prst="rect">
            <a:avLst/>
          </a:prstGeom>
          <a:ln>
            <a:solidFill>
              <a:schemeClr val="tx1"/>
            </a:solidFill>
          </a:ln>
        </p:spPr>
      </p:pic>
      <p:sp>
        <p:nvSpPr>
          <p:cNvPr id="10" name="TextBox 9">
            <a:extLst>
              <a:ext uri="{FF2B5EF4-FFF2-40B4-BE49-F238E27FC236}">
                <a16:creationId xmlns:a16="http://schemas.microsoft.com/office/drawing/2014/main" id="{24E6985A-FF58-49F3-B1DC-C36A2EB8F070}"/>
              </a:ext>
            </a:extLst>
          </p:cNvPr>
          <p:cNvSpPr txBox="1"/>
          <p:nvPr/>
        </p:nvSpPr>
        <p:spPr>
          <a:xfrm>
            <a:off x="7186863" y="4445973"/>
            <a:ext cx="4446921" cy="923330"/>
          </a:xfrm>
          <a:prstGeom prst="rect">
            <a:avLst/>
          </a:prstGeom>
          <a:noFill/>
        </p:spPr>
        <p:txBody>
          <a:bodyPr wrap="square" rtlCol="0">
            <a:spAutoFit/>
          </a:bodyPr>
          <a:lstStyle/>
          <a:p>
            <a:r>
              <a:rPr lang="en-US" altLang="ko-KR" dirty="0">
                <a:latin typeface="KoPub돋움체 Medium" panose="02020603020101020101" pitchFamily="18" charset="-127"/>
                <a:ea typeface="KoPub돋움체 Medium" panose="02020603020101020101" pitchFamily="18" charset="-127"/>
              </a:rPr>
              <a:t>-Truncated SVD</a:t>
            </a:r>
            <a:r>
              <a:rPr lang="ko-KR" altLang="en-US" dirty="0">
                <a:latin typeface="KoPub돋움체 Medium" panose="02020603020101020101" pitchFamily="18" charset="-127"/>
                <a:ea typeface="KoPub돋움체 Medium" panose="02020603020101020101" pitchFamily="18" charset="-127"/>
              </a:rPr>
              <a:t>는 </a:t>
            </a:r>
            <a:r>
              <a:rPr lang="ko-KR" altLang="ko-KR" dirty="0" err="1">
                <a:latin typeface="KoPub돋움체 Medium" panose="02020603020101020101" pitchFamily="18" charset="-127"/>
                <a:ea typeface="KoPub돋움체 Medium" panose="02020603020101020101" pitchFamily="18" charset="-127"/>
              </a:rPr>
              <a:t>Σ</a:t>
            </a:r>
            <a:r>
              <a:rPr lang="ko-KR" altLang="en-US" dirty="0" err="1">
                <a:latin typeface="KoPub돋움체 Medium" panose="02020603020101020101" pitchFamily="18" charset="-127"/>
                <a:ea typeface="KoPub돋움체 Medium" panose="02020603020101020101" pitchFamily="18" charset="-127"/>
              </a:rPr>
              <a:t>의</a:t>
            </a:r>
            <a:r>
              <a:rPr lang="ko-KR" altLang="en-US" dirty="0">
                <a:latin typeface="KoPub돋움체 Medium" panose="02020603020101020101" pitchFamily="18" charset="-127"/>
                <a:ea typeface="KoPub돋움체 Medium" panose="02020603020101020101" pitchFamily="18" charset="-127"/>
              </a:rPr>
              <a:t> 대각원소 중에 상위 몇 개만 추출해서 여기에 대응하는 </a:t>
            </a:r>
            <a:r>
              <a:rPr lang="en-US" altLang="ko-KR" dirty="0">
                <a:latin typeface="KoPub돋움체 Medium" panose="02020603020101020101" pitchFamily="18" charset="-127"/>
                <a:ea typeface="KoPub돋움체 Medium" panose="02020603020101020101" pitchFamily="18" charset="-127"/>
              </a:rPr>
              <a:t>U</a:t>
            </a:r>
            <a:r>
              <a:rPr lang="ko-KR" altLang="en-US" dirty="0">
                <a:latin typeface="KoPub돋움체 Medium" panose="02020603020101020101" pitchFamily="18" charset="-127"/>
                <a:ea typeface="KoPub돋움체 Medium" panose="02020603020101020101" pitchFamily="18" charset="-127"/>
              </a:rPr>
              <a:t>와</a:t>
            </a:r>
            <a:r>
              <a:rPr lang="en-US" altLang="ko-KR" dirty="0">
                <a:latin typeface="KoPub돋움체 Medium" panose="02020603020101020101" pitchFamily="18" charset="-127"/>
                <a:ea typeface="KoPub돋움체 Medium" panose="02020603020101020101" pitchFamily="18" charset="-127"/>
              </a:rPr>
              <a:t>V</a:t>
            </a:r>
            <a:r>
              <a:rPr lang="ko-KR" altLang="en-US" dirty="0">
                <a:latin typeface="KoPub돋움체 Medium" panose="02020603020101020101" pitchFamily="18" charset="-127"/>
                <a:ea typeface="KoPub돋움체 Medium" panose="02020603020101020101" pitchFamily="18" charset="-127"/>
              </a:rPr>
              <a:t>이 원소도 제거 더욱더 차원을 줄임</a:t>
            </a:r>
          </a:p>
        </p:txBody>
      </p:sp>
      <p:sp>
        <p:nvSpPr>
          <p:cNvPr id="13" name="TextBox 12">
            <a:extLst>
              <a:ext uri="{FF2B5EF4-FFF2-40B4-BE49-F238E27FC236}">
                <a16:creationId xmlns:a16="http://schemas.microsoft.com/office/drawing/2014/main" id="{5FE6DAB5-EBAC-4166-92D0-246AF34B3A3A}"/>
              </a:ext>
            </a:extLst>
          </p:cNvPr>
          <p:cNvSpPr txBox="1"/>
          <p:nvPr/>
        </p:nvSpPr>
        <p:spPr>
          <a:xfrm>
            <a:off x="702593" y="674059"/>
            <a:ext cx="4331368" cy="369332"/>
          </a:xfrm>
          <a:prstGeom prst="rect">
            <a:avLst/>
          </a:prstGeom>
          <a:noFill/>
        </p:spPr>
        <p:txBody>
          <a:bodyPr wrap="square" rtlCol="0">
            <a:spAutoFit/>
          </a:bodyPr>
          <a:lstStyle/>
          <a:p>
            <a:r>
              <a:rPr lang="en-US" altLang="ko-KR" dirty="0">
                <a:latin typeface="KoPub돋움체 Bold" panose="02020603020101020101" pitchFamily="18" charset="-127"/>
                <a:ea typeface="KoPub돋움체 Bold" panose="02020603020101020101" pitchFamily="18" charset="-127"/>
              </a:rPr>
              <a:t>Thin SVD</a:t>
            </a:r>
            <a:endParaRPr lang="ko-KR" altLang="en-US" dirty="0">
              <a:latin typeface="KoPub돋움체 Bold" panose="02020603020101020101" pitchFamily="18" charset="-127"/>
              <a:ea typeface="KoPub돋움체 Bold" panose="02020603020101020101" pitchFamily="18" charset="-127"/>
            </a:endParaRPr>
          </a:p>
        </p:txBody>
      </p:sp>
      <p:sp>
        <p:nvSpPr>
          <p:cNvPr id="14" name="TextBox 13">
            <a:extLst>
              <a:ext uri="{FF2B5EF4-FFF2-40B4-BE49-F238E27FC236}">
                <a16:creationId xmlns:a16="http://schemas.microsoft.com/office/drawing/2014/main" id="{3B606379-CBF1-4704-8CFF-151FA01D7215}"/>
              </a:ext>
            </a:extLst>
          </p:cNvPr>
          <p:cNvSpPr txBox="1"/>
          <p:nvPr/>
        </p:nvSpPr>
        <p:spPr>
          <a:xfrm>
            <a:off x="702593" y="4006839"/>
            <a:ext cx="4331368" cy="369332"/>
          </a:xfrm>
          <a:prstGeom prst="rect">
            <a:avLst/>
          </a:prstGeom>
          <a:noFill/>
        </p:spPr>
        <p:txBody>
          <a:bodyPr wrap="square" rtlCol="0">
            <a:spAutoFit/>
          </a:bodyPr>
          <a:lstStyle/>
          <a:p>
            <a:r>
              <a:rPr lang="en-US" altLang="ko-KR" dirty="0">
                <a:latin typeface="KoPub돋움체 Bold" panose="02020603020101020101" pitchFamily="18" charset="-127"/>
                <a:ea typeface="KoPub돋움체 Bold" panose="02020603020101020101" pitchFamily="18" charset="-127"/>
              </a:rPr>
              <a:t>Truncated SVD</a:t>
            </a:r>
            <a:endParaRPr lang="ko-KR" altLang="en-US" dirty="0">
              <a:latin typeface="KoPub돋움체 Bold" panose="02020603020101020101" pitchFamily="18" charset="-127"/>
              <a:ea typeface="KoPub돋움체 Bold" panose="02020603020101020101" pitchFamily="18" charset="-127"/>
            </a:endParaRPr>
          </a:p>
        </p:txBody>
      </p:sp>
    </p:spTree>
    <p:extLst>
      <p:ext uri="{BB962C8B-B14F-4D97-AF65-F5344CB8AC3E}">
        <p14:creationId xmlns:p14="http://schemas.microsoft.com/office/powerpoint/2010/main" val="51848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F0DF8B43-47AB-440D-BD6A-7439C8CA56FF}"/>
              </a:ext>
            </a:extLst>
          </p:cNvPr>
          <p:cNvPicPr>
            <a:picLocks noChangeAspect="1"/>
          </p:cNvPicPr>
          <p:nvPr/>
        </p:nvPicPr>
        <p:blipFill rotWithShape="1">
          <a:blip r:embed="rId2"/>
          <a:srcRect b="36049"/>
          <a:stretch/>
        </p:blipFill>
        <p:spPr>
          <a:xfrm>
            <a:off x="231972" y="702595"/>
            <a:ext cx="5655481" cy="2020553"/>
          </a:xfrm>
          <a:prstGeom prst="rect">
            <a:avLst/>
          </a:prstGeom>
          <a:ln>
            <a:solidFill>
              <a:schemeClr val="tx1"/>
            </a:solidFill>
          </a:ln>
        </p:spPr>
      </p:pic>
      <p:pic>
        <p:nvPicPr>
          <p:cNvPr id="11" name="그림 10">
            <a:extLst>
              <a:ext uri="{FF2B5EF4-FFF2-40B4-BE49-F238E27FC236}">
                <a16:creationId xmlns:a16="http://schemas.microsoft.com/office/drawing/2014/main" id="{AEA1009E-A542-4E7C-869C-CB652C1EE01F}"/>
              </a:ext>
            </a:extLst>
          </p:cNvPr>
          <p:cNvPicPr>
            <a:picLocks noChangeAspect="1"/>
          </p:cNvPicPr>
          <p:nvPr/>
        </p:nvPicPr>
        <p:blipFill>
          <a:blip r:embed="rId3"/>
          <a:stretch>
            <a:fillRect/>
          </a:stretch>
        </p:blipFill>
        <p:spPr>
          <a:xfrm>
            <a:off x="7531266" y="1170321"/>
            <a:ext cx="3588313" cy="1252037"/>
          </a:xfrm>
          <a:prstGeom prst="rect">
            <a:avLst/>
          </a:prstGeom>
          <a:ln>
            <a:solidFill>
              <a:schemeClr val="tx1"/>
            </a:solidFill>
          </a:ln>
        </p:spPr>
      </p:pic>
      <p:sp>
        <p:nvSpPr>
          <p:cNvPr id="12" name="TextBox 11">
            <a:extLst>
              <a:ext uri="{FF2B5EF4-FFF2-40B4-BE49-F238E27FC236}">
                <a16:creationId xmlns:a16="http://schemas.microsoft.com/office/drawing/2014/main" id="{CB47F555-27D7-47CD-86B5-6B2DF9AA0706}"/>
              </a:ext>
            </a:extLst>
          </p:cNvPr>
          <p:cNvSpPr txBox="1"/>
          <p:nvPr/>
        </p:nvSpPr>
        <p:spPr>
          <a:xfrm>
            <a:off x="6769768" y="1534729"/>
            <a:ext cx="946485" cy="523220"/>
          </a:xfrm>
          <a:prstGeom prst="rect">
            <a:avLst/>
          </a:prstGeom>
          <a:noFill/>
        </p:spPr>
        <p:txBody>
          <a:bodyPr wrap="square" rtlCol="0">
            <a:spAutoFit/>
          </a:bodyPr>
          <a:lstStyle/>
          <a:p>
            <a:r>
              <a:rPr lang="en-US" altLang="ko-KR" sz="2800" dirty="0">
                <a:latin typeface="KoPub돋움체 Bold" panose="02020603020101020101" pitchFamily="18" charset="-127"/>
                <a:ea typeface="KoPub돋움체 Bold" panose="02020603020101020101" pitchFamily="18" charset="-127"/>
              </a:rPr>
              <a:t>A=</a:t>
            </a:r>
            <a:endParaRPr lang="ko-KR" altLang="en-US" sz="2800" dirty="0">
              <a:latin typeface="KoPub돋움체 Bold" panose="02020603020101020101" pitchFamily="18" charset="-127"/>
              <a:ea typeface="KoPub돋움체 Bold" panose="02020603020101020101" pitchFamily="18" charset="-127"/>
            </a:endParaRPr>
          </a:p>
        </p:txBody>
      </p:sp>
      <p:pic>
        <p:nvPicPr>
          <p:cNvPr id="14" name="그림 13">
            <a:extLst>
              <a:ext uri="{FF2B5EF4-FFF2-40B4-BE49-F238E27FC236}">
                <a16:creationId xmlns:a16="http://schemas.microsoft.com/office/drawing/2014/main" id="{115B5150-2B55-4E28-80EE-4971371CFD88}"/>
              </a:ext>
            </a:extLst>
          </p:cNvPr>
          <p:cNvPicPr>
            <a:picLocks noChangeAspect="1"/>
          </p:cNvPicPr>
          <p:nvPr/>
        </p:nvPicPr>
        <p:blipFill rotWithShape="1">
          <a:blip r:embed="rId4"/>
          <a:srcRect b="10010"/>
          <a:stretch/>
        </p:blipFill>
        <p:spPr>
          <a:xfrm>
            <a:off x="7531266" y="3461332"/>
            <a:ext cx="3294194" cy="1126709"/>
          </a:xfrm>
          <a:prstGeom prst="rect">
            <a:avLst/>
          </a:prstGeom>
          <a:ln>
            <a:solidFill>
              <a:schemeClr val="tx1"/>
            </a:solidFill>
          </a:ln>
        </p:spPr>
      </p:pic>
      <p:sp>
        <p:nvSpPr>
          <p:cNvPr id="15" name="TextBox 14">
            <a:extLst>
              <a:ext uri="{FF2B5EF4-FFF2-40B4-BE49-F238E27FC236}">
                <a16:creationId xmlns:a16="http://schemas.microsoft.com/office/drawing/2014/main" id="{A12F8C50-8202-493D-A27A-FDB8A59134F3}"/>
              </a:ext>
            </a:extLst>
          </p:cNvPr>
          <p:cNvSpPr txBox="1"/>
          <p:nvPr/>
        </p:nvSpPr>
        <p:spPr>
          <a:xfrm>
            <a:off x="6769767" y="3833017"/>
            <a:ext cx="946485" cy="523220"/>
          </a:xfrm>
          <a:prstGeom prst="rect">
            <a:avLst/>
          </a:prstGeom>
          <a:noFill/>
        </p:spPr>
        <p:txBody>
          <a:bodyPr wrap="square" rtlCol="0">
            <a:spAutoFit/>
          </a:bodyPr>
          <a:lstStyle/>
          <a:p>
            <a:r>
              <a:rPr lang="en-US" altLang="ko-KR" sz="2800" dirty="0">
                <a:latin typeface="KoPub돋움체 Bold" panose="02020603020101020101" pitchFamily="18" charset="-127"/>
                <a:ea typeface="KoPub돋움체 Bold" panose="02020603020101020101" pitchFamily="18" charset="-127"/>
              </a:rPr>
              <a:t>U=</a:t>
            </a:r>
            <a:endParaRPr lang="ko-KR" altLang="en-US" sz="2800" dirty="0">
              <a:latin typeface="KoPub돋움체 Bold" panose="02020603020101020101" pitchFamily="18" charset="-127"/>
              <a:ea typeface="KoPub돋움체 Bold" panose="02020603020101020101" pitchFamily="18" charset="-127"/>
            </a:endParaRPr>
          </a:p>
        </p:txBody>
      </p:sp>
      <p:pic>
        <p:nvPicPr>
          <p:cNvPr id="16" name="그림 15">
            <a:extLst>
              <a:ext uri="{FF2B5EF4-FFF2-40B4-BE49-F238E27FC236}">
                <a16:creationId xmlns:a16="http://schemas.microsoft.com/office/drawing/2014/main" id="{E7A6E8B5-9991-4F8F-BCA4-C07C28554205}"/>
              </a:ext>
            </a:extLst>
          </p:cNvPr>
          <p:cNvPicPr>
            <a:picLocks noChangeAspect="1"/>
          </p:cNvPicPr>
          <p:nvPr/>
        </p:nvPicPr>
        <p:blipFill>
          <a:blip r:embed="rId5"/>
          <a:stretch>
            <a:fillRect/>
          </a:stretch>
        </p:blipFill>
        <p:spPr>
          <a:xfrm>
            <a:off x="7531266" y="4952450"/>
            <a:ext cx="3257927" cy="370821"/>
          </a:xfrm>
          <a:prstGeom prst="rect">
            <a:avLst/>
          </a:prstGeom>
          <a:ln>
            <a:solidFill>
              <a:schemeClr val="tx1"/>
            </a:solidFill>
          </a:ln>
        </p:spPr>
      </p:pic>
      <p:sp>
        <p:nvSpPr>
          <p:cNvPr id="17" name="TextBox 16">
            <a:extLst>
              <a:ext uri="{FF2B5EF4-FFF2-40B4-BE49-F238E27FC236}">
                <a16:creationId xmlns:a16="http://schemas.microsoft.com/office/drawing/2014/main" id="{54691D3A-708A-4A15-8975-0EEA78A2BB37}"/>
              </a:ext>
            </a:extLst>
          </p:cNvPr>
          <p:cNvSpPr txBox="1"/>
          <p:nvPr/>
        </p:nvSpPr>
        <p:spPr>
          <a:xfrm>
            <a:off x="6664992" y="4800051"/>
            <a:ext cx="946485" cy="523220"/>
          </a:xfrm>
          <a:prstGeom prst="rect">
            <a:avLst/>
          </a:prstGeom>
          <a:noFill/>
        </p:spPr>
        <p:txBody>
          <a:bodyPr wrap="square" rtlCol="0">
            <a:spAutoFit/>
          </a:bodyPr>
          <a:lstStyle/>
          <a:p>
            <a:r>
              <a:rPr lang="ko-KR" altLang="ko-KR" sz="2800" dirty="0" err="1">
                <a:latin typeface="KoPub돋움체 Medium" panose="02020603020101020101" pitchFamily="18" charset="-127"/>
                <a:ea typeface="KoPub돋움체 Medium" panose="02020603020101020101" pitchFamily="18" charset="-127"/>
              </a:rPr>
              <a:t>Σ</a:t>
            </a:r>
            <a:r>
              <a:rPr lang="en-US" altLang="ko-KR" sz="2800" dirty="0">
                <a:latin typeface="KoPub돋움체 Bold" panose="02020603020101020101" pitchFamily="18" charset="-127"/>
                <a:ea typeface="KoPub돋움체 Bold" panose="02020603020101020101" pitchFamily="18" charset="-127"/>
              </a:rPr>
              <a:t>=</a:t>
            </a:r>
            <a:endParaRPr lang="ko-KR" altLang="en-US" sz="2800" dirty="0">
              <a:latin typeface="KoPub돋움체 Bold" panose="02020603020101020101" pitchFamily="18" charset="-127"/>
              <a:ea typeface="KoPub돋움체 Bold" panose="02020603020101020101" pitchFamily="18" charset="-127"/>
            </a:endParaRPr>
          </a:p>
        </p:txBody>
      </p:sp>
      <p:sp>
        <p:nvSpPr>
          <p:cNvPr id="18" name="화살표: 오른쪽 17">
            <a:extLst>
              <a:ext uri="{FF2B5EF4-FFF2-40B4-BE49-F238E27FC236}">
                <a16:creationId xmlns:a16="http://schemas.microsoft.com/office/drawing/2014/main" id="{4BC2E09C-ABAC-4971-8CA3-4C06579B6014}"/>
              </a:ext>
            </a:extLst>
          </p:cNvPr>
          <p:cNvSpPr/>
          <p:nvPr/>
        </p:nvSpPr>
        <p:spPr>
          <a:xfrm>
            <a:off x="6096000" y="1712871"/>
            <a:ext cx="552951" cy="345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화살표: 오른쪽 18">
            <a:extLst>
              <a:ext uri="{FF2B5EF4-FFF2-40B4-BE49-F238E27FC236}">
                <a16:creationId xmlns:a16="http://schemas.microsoft.com/office/drawing/2014/main" id="{B38BF8C2-4FBE-40DC-A694-C73BBC77CD56}"/>
              </a:ext>
            </a:extLst>
          </p:cNvPr>
          <p:cNvSpPr/>
          <p:nvPr/>
        </p:nvSpPr>
        <p:spPr>
          <a:xfrm>
            <a:off x="5422231" y="4716583"/>
            <a:ext cx="552951" cy="345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6388B846-EA38-419A-AE03-0337B9A85CC8}"/>
              </a:ext>
            </a:extLst>
          </p:cNvPr>
          <p:cNvPicPr>
            <a:picLocks noChangeAspect="1"/>
          </p:cNvPicPr>
          <p:nvPr/>
        </p:nvPicPr>
        <p:blipFill>
          <a:blip r:embed="rId6"/>
          <a:stretch>
            <a:fillRect/>
          </a:stretch>
        </p:blipFill>
        <p:spPr>
          <a:xfrm>
            <a:off x="7457506" y="5567950"/>
            <a:ext cx="3405446" cy="1126709"/>
          </a:xfrm>
          <a:prstGeom prst="rect">
            <a:avLst/>
          </a:prstGeom>
          <a:ln>
            <a:solidFill>
              <a:schemeClr val="tx1"/>
            </a:solidFill>
          </a:ln>
        </p:spPr>
      </p:pic>
      <p:sp>
        <p:nvSpPr>
          <p:cNvPr id="22" name="TextBox 21">
            <a:extLst>
              <a:ext uri="{FF2B5EF4-FFF2-40B4-BE49-F238E27FC236}">
                <a16:creationId xmlns:a16="http://schemas.microsoft.com/office/drawing/2014/main" id="{CE614BC0-8564-4344-B1A4-B4717CD8D565}"/>
              </a:ext>
            </a:extLst>
          </p:cNvPr>
          <p:cNvSpPr txBox="1"/>
          <p:nvPr/>
        </p:nvSpPr>
        <p:spPr>
          <a:xfrm>
            <a:off x="6584781" y="6011764"/>
            <a:ext cx="946485" cy="523220"/>
          </a:xfrm>
          <a:prstGeom prst="rect">
            <a:avLst/>
          </a:prstGeom>
          <a:noFill/>
        </p:spPr>
        <p:txBody>
          <a:bodyPr wrap="square" rtlCol="0">
            <a:spAutoFit/>
          </a:bodyPr>
          <a:lstStyle/>
          <a:p>
            <a:r>
              <a:rPr lang="en-US" altLang="ko-KR" sz="2800" dirty="0">
                <a:latin typeface="KoPub돋움체 Bold" panose="02020603020101020101" pitchFamily="18" charset="-127"/>
                <a:ea typeface="KoPub돋움체 Bold" panose="02020603020101020101" pitchFamily="18" charset="-127"/>
              </a:rPr>
              <a:t>Vt=</a:t>
            </a:r>
            <a:endParaRPr lang="ko-KR" altLang="en-US" sz="2800" dirty="0">
              <a:latin typeface="KoPub돋움체 Bold" panose="02020603020101020101" pitchFamily="18" charset="-127"/>
              <a:ea typeface="KoPub돋움체 Bold" panose="02020603020101020101" pitchFamily="18" charset="-127"/>
            </a:endParaRPr>
          </a:p>
        </p:txBody>
      </p:sp>
      <p:pic>
        <p:nvPicPr>
          <p:cNvPr id="23" name="그림 22">
            <a:extLst>
              <a:ext uri="{FF2B5EF4-FFF2-40B4-BE49-F238E27FC236}">
                <a16:creationId xmlns:a16="http://schemas.microsoft.com/office/drawing/2014/main" id="{ABBFA060-6BD4-4199-9839-EC74A2BCA8CB}"/>
              </a:ext>
            </a:extLst>
          </p:cNvPr>
          <p:cNvPicPr>
            <a:picLocks noChangeAspect="1"/>
          </p:cNvPicPr>
          <p:nvPr/>
        </p:nvPicPr>
        <p:blipFill rotWithShape="1">
          <a:blip r:embed="rId7"/>
          <a:srcRect r="6483"/>
          <a:stretch/>
        </p:blipFill>
        <p:spPr>
          <a:xfrm>
            <a:off x="393029" y="3887173"/>
            <a:ext cx="4780674" cy="1825755"/>
          </a:xfrm>
          <a:prstGeom prst="rect">
            <a:avLst/>
          </a:prstGeom>
          <a:ln>
            <a:solidFill>
              <a:schemeClr val="tx1"/>
            </a:solidFill>
          </a:ln>
        </p:spPr>
      </p:pic>
    </p:spTree>
    <p:extLst>
      <p:ext uri="{BB962C8B-B14F-4D97-AF65-F5344CB8AC3E}">
        <p14:creationId xmlns:p14="http://schemas.microsoft.com/office/powerpoint/2010/main" val="317558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9FCF8448-DA15-4137-9B76-A7F83C9330AA}"/>
              </a:ext>
            </a:extLst>
          </p:cNvPr>
          <p:cNvPicPr>
            <a:picLocks noChangeAspect="1"/>
          </p:cNvPicPr>
          <p:nvPr/>
        </p:nvPicPr>
        <p:blipFill>
          <a:blip r:embed="rId2"/>
          <a:stretch>
            <a:fillRect/>
          </a:stretch>
        </p:blipFill>
        <p:spPr>
          <a:xfrm>
            <a:off x="1478630" y="633664"/>
            <a:ext cx="7644077" cy="2309813"/>
          </a:xfrm>
          <a:prstGeom prst="rect">
            <a:avLst/>
          </a:prstGeom>
        </p:spPr>
      </p:pic>
      <p:pic>
        <p:nvPicPr>
          <p:cNvPr id="3" name="그림 2">
            <a:extLst>
              <a:ext uri="{FF2B5EF4-FFF2-40B4-BE49-F238E27FC236}">
                <a16:creationId xmlns:a16="http://schemas.microsoft.com/office/drawing/2014/main" id="{377AA12C-0BA3-473A-9DF3-A8B85E944DDA}"/>
              </a:ext>
            </a:extLst>
          </p:cNvPr>
          <p:cNvPicPr>
            <a:picLocks noChangeAspect="1"/>
          </p:cNvPicPr>
          <p:nvPr/>
        </p:nvPicPr>
        <p:blipFill>
          <a:blip r:embed="rId3"/>
          <a:stretch>
            <a:fillRect/>
          </a:stretch>
        </p:blipFill>
        <p:spPr>
          <a:xfrm>
            <a:off x="1478630" y="3978692"/>
            <a:ext cx="5364005" cy="2446421"/>
          </a:xfrm>
          <a:prstGeom prst="rect">
            <a:avLst/>
          </a:prstGeom>
        </p:spPr>
      </p:pic>
      <p:sp>
        <p:nvSpPr>
          <p:cNvPr id="5" name="TextBox 4">
            <a:extLst>
              <a:ext uri="{FF2B5EF4-FFF2-40B4-BE49-F238E27FC236}">
                <a16:creationId xmlns:a16="http://schemas.microsoft.com/office/drawing/2014/main" id="{8DDF03AD-4872-42F1-8F7B-D73D12339E1C}"/>
              </a:ext>
            </a:extLst>
          </p:cNvPr>
          <p:cNvSpPr txBox="1"/>
          <p:nvPr/>
        </p:nvSpPr>
        <p:spPr>
          <a:xfrm>
            <a:off x="1478630" y="3137919"/>
            <a:ext cx="6962273" cy="646331"/>
          </a:xfrm>
          <a:prstGeom prst="rect">
            <a:avLst/>
          </a:prstGeom>
          <a:noFill/>
        </p:spPr>
        <p:txBody>
          <a:bodyPr wrap="square" rtlCol="0">
            <a:spAutoFit/>
          </a:bodyPr>
          <a:lstStyle/>
          <a:p>
            <a:r>
              <a:rPr lang="en-US" altLang="ko-KR" dirty="0">
                <a:latin typeface="KoPub돋움체 Medium" panose="02020603020101020101" pitchFamily="18" charset="-127"/>
                <a:ea typeface="KoPub돋움체 Medium" panose="02020603020101020101" pitchFamily="18" charset="-127"/>
              </a:rPr>
              <a:t>U, Sigma, Vt</a:t>
            </a:r>
            <a:r>
              <a:rPr lang="ko-KR" altLang="en-US" dirty="0">
                <a:latin typeface="KoPub돋움체 Medium" panose="02020603020101020101" pitchFamily="18" charset="-127"/>
                <a:ea typeface="KoPub돋움체 Medium" panose="02020603020101020101" pitchFamily="18" charset="-127"/>
              </a:rPr>
              <a:t>의 곱을 구해서 기존에 정의했던 </a:t>
            </a:r>
            <a:r>
              <a:rPr lang="en-US" altLang="ko-KR" dirty="0">
                <a:latin typeface="KoPub돋움체 Medium" panose="02020603020101020101" pitchFamily="18" charset="-127"/>
                <a:ea typeface="KoPub돋움체 Medium" panose="02020603020101020101" pitchFamily="18" charset="-127"/>
              </a:rPr>
              <a:t>A</a:t>
            </a:r>
            <a:r>
              <a:rPr lang="ko-KR" altLang="en-US" dirty="0">
                <a:latin typeface="KoPub돋움체 Medium" panose="02020603020101020101" pitchFamily="18" charset="-127"/>
                <a:ea typeface="KoPub돋움체 Medium" panose="02020603020101020101" pitchFamily="18" charset="-127"/>
              </a:rPr>
              <a:t>와 비교하면 똑같다는 것을 확인할 수 있다</a:t>
            </a:r>
            <a:r>
              <a:rPr lang="en-US" altLang="ko-KR" dirty="0">
                <a:latin typeface="KoPub돋움체 Medium" panose="02020603020101020101" pitchFamily="18" charset="-127"/>
                <a:ea typeface="KoPub돋움체 Medium" panose="02020603020101020101" pitchFamily="18" charset="-127"/>
              </a:rPr>
              <a:t>.</a:t>
            </a:r>
            <a:endParaRPr lang="ko-KR" altLang="en-US" dirty="0">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22350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DF03AD-4872-42F1-8F7B-D73D12339E1C}"/>
              </a:ext>
            </a:extLst>
          </p:cNvPr>
          <p:cNvSpPr txBox="1"/>
          <p:nvPr/>
        </p:nvSpPr>
        <p:spPr>
          <a:xfrm>
            <a:off x="997367" y="432887"/>
            <a:ext cx="6962273" cy="369332"/>
          </a:xfrm>
          <a:prstGeom prst="rect">
            <a:avLst/>
          </a:prstGeom>
          <a:noFill/>
        </p:spPr>
        <p:txBody>
          <a:bodyPr wrap="square" rtlCol="0">
            <a:spAutoFit/>
          </a:bodyPr>
          <a:lstStyle/>
          <a:p>
            <a:r>
              <a:rPr lang="en-US" altLang="ko-KR" dirty="0">
                <a:latin typeface="KoPub돋움체 Bold" panose="02020603020101020101" pitchFamily="18" charset="-127"/>
                <a:ea typeface="KoPub돋움체 Bold" panose="02020603020101020101" pitchFamily="18" charset="-127"/>
              </a:rPr>
              <a:t>Truncated SVD</a:t>
            </a:r>
            <a:r>
              <a:rPr lang="ko-KR" altLang="en-US" dirty="0">
                <a:latin typeface="KoPub돋움체 Bold" panose="02020603020101020101" pitchFamily="18" charset="-127"/>
                <a:ea typeface="KoPub돋움체 Bold" panose="02020603020101020101" pitchFamily="18" charset="-127"/>
              </a:rPr>
              <a:t>를 이용한 행렬분해</a:t>
            </a:r>
            <a:r>
              <a:rPr lang="en-US" altLang="ko-KR" dirty="0">
                <a:latin typeface="KoPub돋움체 Bold" panose="02020603020101020101" pitchFamily="18" charset="-127"/>
                <a:ea typeface="KoPub돋움체 Bold" panose="02020603020101020101" pitchFamily="18" charset="-127"/>
              </a:rPr>
              <a:t>-</a:t>
            </a:r>
            <a:r>
              <a:rPr lang="ko-KR" altLang="en-US" dirty="0">
                <a:latin typeface="KoPub돋움체 Bold" panose="02020603020101020101" pitchFamily="18" charset="-127"/>
                <a:ea typeface="KoPub돋움체 Bold" panose="02020603020101020101" pitchFamily="18" charset="-127"/>
              </a:rPr>
              <a:t>아이리스</a:t>
            </a:r>
          </a:p>
        </p:txBody>
      </p:sp>
      <p:pic>
        <p:nvPicPr>
          <p:cNvPr id="4" name="그림 3">
            <a:extLst>
              <a:ext uri="{FF2B5EF4-FFF2-40B4-BE49-F238E27FC236}">
                <a16:creationId xmlns:a16="http://schemas.microsoft.com/office/drawing/2014/main" id="{452C526E-F515-41CF-8F0A-381C306FB0E6}"/>
              </a:ext>
            </a:extLst>
          </p:cNvPr>
          <p:cNvPicPr>
            <a:picLocks noChangeAspect="1"/>
          </p:cNvPicPr>
          <p:nvPr/>
        </p:nvPicPr>
        <p:blipFill>
          <a:blip r:embed="rId2"/>
          <a:stretch>
            <a:fillRect/>
          </a:stretch>
        </p:blipFill>
        <p:spPr>
          <a:xfrm>
            <a:off x="997368" y="1292225"/>
            <a:ext cx="6608298" cy="3584575"/>
          </a:xfrm>
          <a:prstGeom prst="rect">
            <a:avLst/>
          </a:prstGeom>
        </p:spPr>
      </p:pic>
      <p:pic>
        <p:nvPicPr>
          <p:cNvPr id="6" name="그림 5">
            <a:extLst>
              <a:ext uri="{FF2B5EF4-FFF2-40B4-BE49-F238E27FC236}">
                <a16:creationId xmlns:a16="http://schemas.microsoft.com/office/drawing/2014/main" id="{D4ACFC94-7428-4B18-AB87-4DFE0CD4B9AA}"/>
              </a:ext>
            </a:extLst>
          </p:cNvPr>
          <p:cNvPicPr>
            <a:picLocks noChangeAspect="1"/>
          </p:cNvPicPr>
          <p:nvPr/>
        </p:nvPicPr>
        <p:blipFill>
          <a:blip r:embed="rId3"/>
          <a:stretch>
            <a:fillRect/>
          </a:stretch>
        </p:blipFill>
        <p:spPr>
          <a:xfrm>
            <a:off x="7959640" y="1292225"/>
            <a:ext cx="4195086" cy="2449930"/>
          </a:xfrm>
          <a:prstGeom prst="rect">
            <a:avLst/>
          </a:prstGeom>
        </p:spPr>
      </p:pic>
      <p:sp>
        <p:nvSpPr>
          <p:cNvPr id="7" name="TextBox 6">
            <a:extLst>
              <a:ext uri="{FF2B5EF4-FFF2-40B4-BE49-F238E27FC236}">
                <a16:creationId xmlns:a16="http://schemas.microsoft.com/office/drawing/2014/main" id="{A7BD83DA-B63E-4DC4-8610-1FEDB256A8EC}"/>
              </a:ext>
            </a:extLst>
          </p:cNvPr>
          <p:cNvSpPr txBox="1"/>
          <p:nvPr/>
        </p:nvSpPr>
        <p:spPr>
          <a:xfrm>
            <a:off x="8438147" y="3962399"/>
            <a:ext cx="3593432" cy="923330"/>
          </a:xfrm>
          <a:prstGeom prst="rect">
            <a:avLst/>
          </a:prstGeom>
          <a:noFill/>
        </p:spPr>
        <p:txBody>
          <a:bodyPr wrap="square" rtlCol="0">
            <a:spAutoFit/>
          </a:bodyPr>
          <a:lstStyle/>
          <a:p>
            <a:r>
              <a:rPr lang="en-US" altLang="ko-KR" dirty="0">
                <a:latin typeface="KoPub돋움체 Light" panose="02020603020101020101" pitchFamily="18" charset="-127"/>
                <a:ea typeface="KoPub돋움체 Light" panose="02020603020101020101" pitchFamily="18" charset="-127"/>
              </a:rPr>
              <a:t>[</a:t>
            </a:r>
            <a:r>
              <a:rPr lang="ko-KR" altLang="en-US" dirty="0">
                <a:latin typeface="KoPub돋움체 Light" panose="02020603020101020101" pitchFamily="18" charset="-127"/>
                <a:ea typeface="KoPub돋움체 Light" panose="02020603020101020101" pitchFamily="18" charset="-127"/>
              </a:rPr>
              <a:t>그림</a:t>
            </a:r>
            <a:r>
              <a:rPr lang="en-US" altLang="ko-KR" dirty="0">
                <a:latin typeface="KoPub돋움체 Light" panose="02020603020101020101" pitchFamily="18" charset="-127"/>
                <a:ea typeface="KoPub돋움체 Light" panose="02020603020101020101" pitchFamily="18" charset="-127"/>
              </a:rPr>
              <a:t>] 2</a:t>
            </a:r>
            <a:r>
              <a:rPr lang="ko-KR" altLang="en-US" dirty="0">
                <a:latin typeface="KoPub돋움체 Light" panose="02020603020101020101" pitchFamily="18" charset="-127"/>
                <a:ea typeface="KoPub돋움체 Light" panose="02020603020101020101" pitchFamily="18" charset="-127"/>
              </a:rPr>
              <a:t>개의 주요 요소로 행렬분해를 실시하게 되 </a:t>
            </a:r>
            <a:r>
              <a:rPr lang="en-US" altLang="ko-KR" dirty="0">
                <a:latin typeface="KoPub돋움체 Light" panose="02020603020101020101" pitchFamily="18" charset="-127"/>
                <a:ea typeface="KoPub돋움체 Light" panose="02020603020101020101" pitchFamily="18" charset="-127"/>
              </a:rPr>
              <a:t>2</a:t>
            </a:r>
            <a:r>
              <a:rPr lang="ko-KR" altLang="en-US" dirty="0">
                <a:latin typeface="KoPub돋움체 Light" panose="02020603020101020101" pitchFamily="18" charset="-127"/>
                <a:ea typeface="KoPub돋움체 Light" panose="02020603020101020101" pitchFamily="18" charset="-127"/>
              </a:rPr>
              <a:t>차원을 통해 어떻게 데이터들이 나눠졌는지 볼 수 있게 됨</a:t>
            </a:r>
          </a:p>
        </p:txBody>
      </p:sp>
      <p:sp>
        <p:nvSpPr>
          <p:cNvPr id="8" name="TextBox 7">
            <a:extLst>
              <a:ext uri="{FF2B5EF4-FFF2-40B4-BE49-F238E27FC236}">
                <a16:creationId xmlns:a16="http://schemas.microsoft.com/office/drawing/2014/main" id="{315F8E4C-3CD3-42F5-90D8-14A00BA8579E}"/>
              </a:ext>
            </a:extLst>
          </p:cNvPr>
          <p:cNvSpPr txBox="1"/>
          <p:nvPr/>
        </p:nvSpPr>
        <p:spPr>
          <a:xfrm>
            <a:off x="1195135" y="5237746"/>
            <a:ext cx="8125327" cy="646331"/>
          </a:xfrm>
          <a:prstGeom prst="rect">
            <a:avLst/>
          </a:prstGeom>
          <a:noFill/>
        </p:spPr>
        <p:txBody>
          <a:bodyPr wrap="square" rtlCol="0">
            <a:spAutoFit/>
          </a:bodyPr>
          <a:lstStyle/>
          <a:p>
            <a:r>
              <a:rPr lang="en-US" altLang="ko-KR" dirty="0">
                <a:latin typeface="KoPub돋움체 Light" panose="02020603020101020101" pitchFamily="18" charset="-127"/>
                <a:ea typeface="KoPub돋움체 Light" panose="02020603020101020101" pitchFamily="18" charset="-127"/>
              </a:rPr>
              <a:t>- Truncated SVD</a:t>
            </a:r>
            <a:r>
              <a:rPr lang="ko-KR" altLang="en-US" dirty="0">
                <a:latin typeface="KoPub돋움체 Light" panose="02020603020101020101" pitchFamily="18" charset="-127"/>
                <a:ea typeface="KoPub돋움체 Light" panose="02020603020101020101" pitchFamily="18" charset="-127"/>
              </a:rPr>
              <a:t>클래스와 </a:t>
            </a:r>
            <a:r>
              <a:rPr lang="en-US" altLang="ko-KR" dirty="0">
                <a:latin typeface="KoPub돋움체 Light" panose="02020603020101020101" pitchFamily="18" charset="-127"/>
                <a:ea typeface="KoPub돋움체 Light" panose="02020603020101020101" pitchFamily="18" charset="-127"/>
              </a:rPr>
              <a:t>PCA </a:t>
            </a:r>
            <a:r>
              <a:rPr lang="ko-KR" altLang="en-US" dirty="0">
                <a:latin typeface="KoPub돋움체 Light" panose="02020603020101020101" pitchFamily="18" charset="-127"/>
                <a:ea typeface="KoPub돋움체 Light" panose="02020603020101020101" pitchFamily="18" charset="-127"/>
              </a:rPr>
              <a:t>클래스 둘다 </a:t>
            </a:r>
            <a:r>
              <a:rPr lang="en-US" altLang="ko-KR" dirty="0">
                <a:latin typeface="KoPub돋움체 Light" panose="02020603020101020101" pitchFamily="18" charset="-127"/>
                <a:ea typeface="KoPub돋움체 Light" panose="02020603020101020101" pitchFamily="18" charset="-127"/>
              </a:rPr>
              <a:t>SVD</a:t>
            </a:r>
            <a:r>
              <a:rPr lang="ko-KR" altLang="en-US" dirty="0">
                <a:latin typeface="KoPub돋움체 Light" panose="02020603020101020101" pitchFamily="18" charset="-127"/>
                <a:ea typeface="KoPub돋움체 Light" panose="02020603020101020101" pitchFamily="18" charset="-127"/>
              </a:rPr>
              <a:t>를 이용해 행렬분해를 하기 때문에 붓꽃데이터를 정규화 시켜서 두개의 분석을 실시 한다면 똑같은 결과를 얻을 수 있다</a:t>
            </a:r>
            <a:r>
              <a:rPr lang="en-US" altLang="ko-KR" dirty="0">
                <a:latin typeface="KoPub돋움체 Light" panose="02020603020101020101" pitchFamily="18" charset="-127"/>
                <a:ea typeface="KoPub돋움체 Light" panose="02020603020101020101" pitchFamily="18" charset="-127"/>
              </a:rPr>
              <a:t>.</a:t>
            </a:r>
            <a:endParaRPr lang="ko-KR" altLang="en-US" dirty="0">
              <a:latin typeface="KoPub돋움체 Light" panose="02020603020101020101" pitchFamily="18" charset="-127"/>
              <a:ea typeface="KoPub돋움체 Light" panose="02020603020101020101" pitchFamily="18" charset="-127"/>
            </a:endParaRPr>
          </a:p>
        </p:txBody>
      </p:sp>
    </p:spTree>
    <p:extLst>
      <p:ext uri="{BB962C8B-B14F-4D97-AF65-F5344CB8AC3E}">
        <p14:creationId xmlns:p14="http://schemas.microsoft.com/office/powerpoint/2010/main" val="115677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A5EF1A-07EA-4A32-B298-DE958ED14B99}"/>
              </a:ext>
            </a:extLst>
          </p:cNvPr>
          <p:cNvSpPr>
            <a:spLocks noGrp="1"/>
          </p:cNvSpPr>
          <p:nvPr>
            <p:ph type="ctrTitle"/>
          </p:nvPr>
        </p:nvSpPr>
        <p:spPr/>
        <p:txBody>
          <a:bodyPr>
            <a:normAutofit fontScale="90000"/>
          </a:bodyPr>
          <a:lstStyle/>
          <a:p>
            <a:r>
              <a:rPr lang="en-US" altLang="ko-KR" dirty="0">
                <a:latin typeface="KoPub돋움체 Bold" panose="02020603020101020101" pitchFamily="18" charset="-127"/>
                <a:ea typeface="KoPub돋움체 Bold" panose="02020603020101020101" pitchFamily="18" charset="-127"/>
              </a:rPr>
              <a:t>6.5 Non-Negative Matrix Factorization</a:t>
            </a:r>
            <a:br>
              <a:rPr lang="en-US" altLang="ko-KR" dirty="0">
                <a:latin typeface="KoPub돋움체 Bold" panose="02020603020101020101" pitchFamily="18" charset="-127"/>
                <a:ea typeface="KoPub돋움체 Bold" panose="02020603020101020101" pitchFamily="18" charset="-127"/>
              </a:rPr>
            </a:br>
            <a:r>
              <a:rPr lang="en-US" altLang="ko-KR" dirty="0">
                <a:latin typeface="KoPub돋움체 Bold" panose="02020603020101020101" pitchFamily="18" charset="-127"/>
                <a:ea typeface="KoPub돋움체 Bold" panose="02020603020101020101" pitchFamily="18" charset="-127"/>
              </a:rPr>
              <a:t>(</a:t>
            </a:r>
            <a:r>
              <a:rPr lang="ko-KR" altLang="en-US" dirty="0" err="1">
                <a:latin typeface="KoPub돋움체 Bold" panose="02020603020101020101" pitchFamily="18" charset="-127"/>
                <a:ea typeface="KoPub돋움체 Bold" panose="02020603020101020101" pitchFamily="18" charset="-127"/>
              </a:rPr>
              <a:t>비부정</a:t>
            </a:r>
            <a:r>
              <a:rPr lang="ko-KR" altLang="en-US" dirty="0">
                <a:latin typeface="KoPub돋움체 Bold" panose="02020603020101020101" pitchFamily="18" charset="-127"/>
                <a:ea typeface="KoPub돋움체 Bold" panose="02020603020101020101" pitchFamily="18" charset="-127"/>
              </a:rPr>
              <a:t> 행렬 인수분해</a:t>
            </a:r>
            <a:r>
              <a:rPr lang="en-US" altLang="ko-KR" dirty="0">
                <a:latin typeface="KoPub돋움체 Bold" panose="02020603020101020101" pitchFamily="18" charset="-127"/>
                <a:ea typeface="KoPub돋움체 Bold" panose="02020603020101020101" pitchFamily="18" charset="-127"/>
              </a:rPr>
              <a:t>)</a:t>
            </a:r>
            <a:endParaRPr lang="ko-KR" altLang="en-US" dirty="0">
              <a:latin typeface="KoPub돋움체 Bold" panose="02020603020101020101" pitchFamily="18" charset="-127"/>
              <a:ea typeface="KoPub돋움체 Bold" panose="02020603020101020101" pitchFamily="18" charset="-127"/>
            </a:endParaRPr>
          </a:p>
        </p:txBody>
      </p:sp>
      <p:sp>
        <p:nvSpPr>
          <p:cNvPr id="3" name="부제목 2">
            <a:extLst>
              <a:ext uri="{FF2B5EF4-FFF2-40B4-BE49-F238E27FC236}">
                <a16:creationId xmlns:a16="http://schemas.microsoft.com/office/drawing/2014/main" id="{911AE4EB-EE21-4CFD-9331-D05ACB29D564}"/>
              </a:ext>
            </a:extLst>
          </p:cNvPr>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244485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6485F643-BEAF-4FDC-A11F-78FEB307424C}"/>
              </a:ext>
            </a:extLst>
          </p:cNvPr>
          <p:cNvSpPr>
            <a:spLocks noGrp="1"/>
          </p:cNvSpPr>
          <p:nvPr>
            <p:ph type="title"/>
          </p:nvPr>
        </p:nvSpPr>
        <p:spPr>
          <a:xfrm>
            <a:off x="838200" y="365125"/>
            <a:ext cx="10515600" cy="1325563"/>
          </a:xfrm>
        </p:spPr>
        <p:txBody>
          <a:bodyPr/>
          <a:lstStyle/>
          <a:p>
            <a:r>
              <a:rPr lang="en-US" altLang="ko-KR" dirty="0">
                <a:latin typeface="KoPub돋움체 Bold" panose="02020603020101020101" pitchFamily="18" charset="-127"/>
                <a:ea typeface="KoPub돋움체 Bold" panose="02020603020101020101" pitchFamily="18" charset="-127"/>
              </a:rPr>
              <a:t>NMF </a:t>
            </a:r>
            <a:r>
              <a:rPr lang="ko-KR" altLang="en-US" dirty="0">
                <a:latin typeface="KoPub돋움체 Bold" panose="02020603020101020101" pitchFamily="18" charset="-127"/>
                <a:ea typeface="KoPub돋움체 Bold" panose="02020603020101020101" pitchFamily="18" charset="-127"/>
              </a:rPr>
              <a:t>개요</a:t>
            </a:r>
          </a:p>
        </p:txBody>
      </p:sp>
      <p:sp>
        <p:nvSpPr>
          <p:cNvPr id="7" name="내용 개체 틀 2">
            <a:extLst>
              <a:ext uri="{FF2B5EF4-FFF2-40B4-BE49-F238E27FC236}">
                <a16:creationId xmlns:a16="http://schemas.microsoft.com/office/drawing/2014/main" id="{F1D330E3-291C-4354-A891-FB2353D84882}"/>
              </a:ext>
            </a:extLst>
          </p:cNvPr>
          <p:cNvSpPr>
            <a:spLocks noGrp="1"/>
          </p:cNvSpPr>
          <p:nvPr>
            <p:ph idx="1"/>
          </p:nvPr>
        </p:nvSpPr>
        <p:spPr>
          <a:xfrm>
            <a:off x="838200" y="1825625"/>
            <a:ext cx="10680032" cy="4351338"/>
          </a:xfrm>
        </p:spPr>
        <p:txBody>
          <a:bodyPr/>
          <a:lstStyle/>
          <a:p>
            <a:r>
              <a:rPr lang="en-US" altLang="ko-KR" dirty="0">
                <a:latin typeface="KoPub돋움체 Medium" panose="02020603020101020101" pitchFamily="18" charset="-127"/>
                <a:ea typeface="KoPub돋움체 Medium" panose="02020603020101020101" pitchFamily="18" charset="-127"/>
              </a:rPr>
              <a:t>Truncated SVD</a:t>
            </a:r>
            <a:r>
              <a:rPr lang="ko-KR" altLang="en-US" dirty="0">
                <a:latin typeface="KoPub돋움체 Medium" panose="02020603020101020101" pitchFamily="18" charset="-127"/>
                <a:ea typeface="KoPub돋움체 Medium" panose="02020603020101020101" pitchFamily="18" charset="-127"/>
              </a:rPr>
              <a:t>와 같이 낮은 랭크를 통한 행렬 근사 방식의 변형</a:t>
            </a:r>
            <a:endParaRPr lang="en-US" altLang="ko-KR" dirty="0">
              <a:latin typeface="KoPub돋움체 Medium" panose="02020603020101020101" pitchFamily="18" charset="-127"/>
              <a:ea typeface="KoPub돋움체 Medium" panose="02020603020101020101" pitchFamily="18" charset="-127"/>
            </a:endParaRPr>
          </a:p>
          <a:p>
            <a:endParaRPr lang="en-US" altLang="ko-KR" dirty="0">
              <a:latin typeface="KoPub돋움체 Medium" panose="02020603020101020101" pitchFamily="18" charset="-127"/>
              <a:ea typeface="KoPub돋움체 Medium" panose="02020603020101020101" pitchFamily="18" charset="-127"/>
            </a:endParaRPr>
          </a:p>
          <a:p>
            <a:r>
              <a:rPr lang="ko-KR" altLang="en-US" dirty="0">
                <a:latin typeface="KoPub돋움체 Medium" panose="02020603020101020101" pitchFamily="18" charset="-127"/>
                <a:ea typeface="KoPub돋움체 Medium" panose="02020603020101020101" pitchFamily="18" charset="-127"/>
              </a:rPr>
              <a:t>원본 행렬 내의 모든 원소 값이 양수 이상이라는 것이 보장되면 실시</a:t>
            </a:r>
            <a:endParaRPr lang="en-US" altLang="ko-KR" dirty="0">
              <a:latin typeface="KoPub돋움체 Medium" panose="02020603020101020101" pitchFamily="18" charset="-127"/>
              <a:ea typeface="KoPub돋움체 Medium" panose="02020603020101020101" pitchFamily="18" charset="-127"/>
            </a:endParaRPr>
          </a:p>
          <a:p>
            <a:pPr marL="0" indent="0">
              <a:buNone/>
            </a:pPr>
            <a:endParaRPr lang="ko-KR" altLang="en-US" dirty="0"/>
          </a:p>
        </p:txBody>
      </p:sp>
      <p:pic>
        <p:nvPicPr>
          <p:cNvPr id="4" name="그림 3">
            <a:extLst>
              <a:ext uri="{FF2B5EF4-FFF2-40B4-BE49-F238E27FC236}">
                <a16:creationId xmlns:a16="http://schemas.microsoft.com/office/drawing/2014/main" id="{034D6BF7-8760-4B45-8989-ECFF2FF49363}"/>
              </a:ext>
            </a:extLst>
          </p:cNvPr>
          <p:cNvPicPr>
            <a:picLocks noChangeAspect="1"/>
          </p:cNvPicPr>
          <p:nvPr/>
        </p:nvPicPr>
        <p:blipFill>
          <a:blip r:embed="rId2"/>
          <a:stretch>
            <a:fillRect/>
          </a:stretch>
        </p:blipFill>
        <p:spPr>
          <a:xfrm>
            <a:off x="838200" y="3981032"/>
            <a:ext cx="9546522" cy="2330868"/>
          </a:xfrm>
          <a:prstGeom prst="rect">
            <a:avLst/>
          </a:prstGeom>
          <a:ln>
            <a:solidFill>
              <a:schemeClr val="tx1"/>
            </a:solidFill>
          </a:ln>
        </p:spPr>
      </p:pic>
    </p:spTree>
    <p:extLst>
      <p:ext uri="{BB962C8B-B14F-4D97-AF65-F5344CB8AC3E}">
        <p14:creationId xmlns:p14="http://schemas.microsoft.com/office/powerpoint/2010/main" val="139949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6485F643-BEAF-4FDC-A11F-78FEB307424C}"/>
              </a:ext>
            </a:extLst>
          </p:cNvPr>
          <p:cNvSpPr>
            <a:spLocks noGrp="1"/>
          </p:cNvSpPr>
          <p:nvPr>
            <p:ph type="title"/>
          </p:nvPr>
        </p:nvSpPr>
        <p:spPr>
          <a:xfrm>
            <a:off x="838200" y="365125"/>
            <a:ext cx="10515600" cy="1325563"/>
          </a:xfrm>
        </p:spPr>
        <p:txBody>
          <a:bodyPr/>
          <a:lstStyle/>
          <a:p>
            <a:r>
              <a:rPr lang="en-US" altLang="ko-KR" dirty="0">
                <a:latin typeface="KoPub돋움체 Bold" panose="02020603020101020101" pitchFamily="18" charset="-127"/>
                <a:ea typeface="KoPub돋움체 Bold" panose="02020603020101020101" pitchFamily="18" charset="-127"/>
              </a:rPr>
              <a:t>NMF </a:t>
            </a:r>
            <a:r>
              <a:rPr lang="ko-KR" altLang="en-US" dirty="0">
                <a:latin typeface="KoPub돋움체 Bold" panose="02020603020101020101" pitchFamily="18" charset="-127"/>
                <a:ea typeface="KoPub돋움체 Bold" panose="02020603020101020101" pitchFamily="18" charset="-127"/>
              </a:rPr>
              <a:t>개요</a:t>
            </a:r>
          </a:p>
        </p:txBody>
      </p:sp>
      <p:sp>
        <p:nvSpPr>
          <p:cNvPr id="7" name="내용 개체 틀 2">
            <a:extLst>
              <a:ext uri="{FF2B5EF4-FFF2-40B4-BE49-F238E27FC236}">
                <a16:creationId xmlns:a16="http://schemas.microsoft.com/office/drawing/2014/main" id="{F1D330E3-291C-4354-A891-FB2353D84882}"/>
              </a:ext>
            </a:extLst>
          </p:cNvPr>
          <p:cNvSpPr>
            <a:spLocks noGrp="1"/>
          </p:cNvSpPr>
          <p:nvPr>
            <p:ph idx="1"/>
          </p:nvPr>
        </p:nvSpPr>
        <p:spPr>
          <a:xfrm>
            <a:off x="838200" y="1825625"/>
            <a:ext cx="10680032" cy="4351338"/>
          </a:xfrm>
        </p:spPr>
        <p:txBody>
          <a:bodyPr/>
          <a:lstStyle/>
          <a:p>
            <a:r>
              <a:rPr lang="en-US" altLang="ko-KR" dirty="0">
                <a:latin typeface="KoPub돋움체 Medium" panose="02020603020101020101" pitchFamily="18" charset="-127"/>
                <a:ea typeface="KoPub돋움체 Medium" panose="02020603020101020101" pitchFamily="18" charset="-127"/>
              </a:rPr>
              <a:t>W</a:t>
            </a:r>
            <a:r>
              <a:rPr lang="ko-KR" altLang="en-US" dirty="0">
                <a:latin typeface="KoPub돋움체 Medium" panose="02020603020101020101" pitchFamily="18" charset="-127"/>
                <a:ea typeface="KoPub돋움체 Medium" panose="02020603020101020101" pitchFamily="18" charset="-127"/>
              </a:rPr>
              <a:t>와 </a:t>
            </a:r>
            <a:r>
              <a:rPr lang="en-US" altLang="ko-KR" dirty="0">
                <a:latin typeface="KoPub돋움체 Medium" panose="02020603020101020101" pitchFamily="18" charset="-127"/>
                <a:ea typeface="KoPub돋움체 Medium" panose="02020603020101020101" pitchFamily="18" charset="-127"/>
              </a:rPr>
              <a:t>H </a:t>
            </a:r>
            <a:r>
              <a:rPr lang="ko-KR" altLang="en-US" dirty="0">
                <a:latin typeface="KoPub돋움체 Medium" panose="02020603020101020101" pitchFamily="18" charset="-127"/>
                <a:ea typeface="KoPub돋움체 Medium" panose="02020603020101020101" pitchFamily="18" charset="-127"/>
              </a:rPr>
              <a:t>행렬 처럼 </a:t>
            </a:r>
            <a:r>
              <a:rPr lang="en-US" altLang="ko-KR" dirty="0">
                <a:latin typeface="KoPub돋움체 Medium" panose="02020603020101020101" pitchFamily="18" charset="-127"/>
                <a:ea typeface="KoPub돋움체 Medium" panose="02020603020101020101" pitchFamily="18" charset="-127"/>
              </a:rPr>
              <a:t>NMF</a:t>
            </a:r>
            <a:r>
              <a:rPr lang="ko-KR" altLang="en-US" dirty="0">
                <a:latin typeface="KoPub돋움체 Medium" panose="02020603020101020101" pitchFamily="18" charset="-127"/>
                <a:ea typeface="KoPub돋움체 Medium" panose="02020603020101020101" pitchFamily="18" charset="-127"/>
              </a:rPr>
              <a:t>는 길고 가는 행렬을 가지게 되고 이렇게 분해된 행렬은 잠재 요소를 특성으로 가지게 됨</a:t>
            </a:r>
            <a:endParaRPr lang="en-US" altLang="ko-KR" dirty="0">
              <a:latin typeface="KoPub돋움체 Medium" panose="02020603020101020101" pitchFamily="18" charset="-127"/>
              <a:ea typeface="KoPub돋움체 Medium" panose="02020603020101020101" pitchFamily="18" charset="-127"/>
            </a:endParaRPr>
          </a:p>
          <a:p>
            <a:r>
              <a:rPr lang="en-US" altLang="ko-KR" dirty="0">
                <a:latin typeface="KoPub돋움체 Medium" panose="02020603020101020101" pitchFamily="18" charset="-127"/>
                <a:ea typeface="KoPub돋움체 Medium" panose="02020603020101020101" pitchFamily="18" charset="-127"/>
              </a:rPr>
              <a:t>W </a:t>
            </a:r>
            <a:r>
              <a:rPr lang="ko-KR" altLang="en-US" dirty="0">
                <a:latin typeface="KoPub돋움체 Medium" panose="02020603020101020101" pitchFamily="18" charset="-127"/>
                <a:ea typeface="KoPub돋움체 Medium" panose="02020603020101020101" pitchFamily="18" charset="-127"/>
              </a:rPr>
              <a:t>행렬은 원본 행에 대해서 이 잠재 요소의 값이 얼마나 되는지 대응하며</a:t>
            </a:r>
            <a:r>
              <a:rPr lang="en-US" altLang="ko-KR" dirty="0">
                <a:latin typeface="KoPub돋움체 Medium" panose="02020603020101020101" pitchFamily="18" charset="-127"/>
                <a:ea typeface="KoPub돋움체 Medium" panose="02020603020101020101" pitchFamily="18" charset="-127"/>
              </a:rPr>
              <a:t>, H </a:t>
            </a:r>
            <a:r>
              <a:rPr lang="ko-KR" altLang="en-US" dirty="0">
                <a:latin typeface="KoPub돋움체 Medium" panose="02020603020101020101" pitchFamily="18" charset="-127"/>
                <a:ea typeface="KoPub돋움체 Medium" panose="02020603020101020101" pitchFamily="18" charset="-127"/>
              </a:rPr>
              <a:t>행렬은 이 잠재 요소가 원본 열</a:t>
            </a:r>
            <a:r>
              <a:rPr lang="en-US" altLang="ko-KR" dirty="0">
                <a:latin typeface="KoPub돋움체 Medium" panose="02020603020101020101" pitchFamily="18" charset="-127"/>
                <a:ea typeface="KoPub돋움체 Medium" panose="02020603020101020101" pitchFamily="18" charset="-127"/>
              </a:rPr>
              <a:t>(</a:t>
            </a:r>
            <a:r>
              <a:rPr lang="ko-KR" altLang="en-US" dirty="0">
                <a:latin typeface="KoPub돋움체 Medium" panose="02020603020101020101" pitchFamily="18" charset="-127"/>
                <a:ea typeface="KoPub돋움체 Medium" panose="02020603020101020101" pitchFamily="18" charset="-127"/>
              </a:rPr>
              <a:t>속성</a:t>
            </a:r>
            <a:r>
              <a:rPr lang="en-US" altLang="ko-KR" dirty="0">
                <a:latin typeface="KoPub돋움체 Medium" panose="02020603020101020101" pitchFamily="18" charset="-127"/>
                <a:ea typeface="KoPub돋움체 Medium" panose="02020603020101020101" pitchFamily="18" charset="-127"/>
              </a:rPr>
              <a:t>)</a:t>
            </a:r>
            <a:r>
              <a:rPr lang="ko-KR" altLang="en-US" dirty="0">
                <a:latin typeface="KoPub돋움체 Medium" panose="02020603020101020101" pitchFamily="18" charset="-127"/>
                <a:ea typeface="KoPub돋움체 Medium" panose="02020603020101020101" pitchFamily="18" charset="-127"/>
              </a:rPr>
              <a:t>로 어떻게 구성됐는지를 나타냄</a:t>
            </a:r>
            <a:endParaRPr lang="en-US" altLang="ko-KR" dirty="0">
              <a:latin typeface="KoPub돋움체 Medium" panose="02020603020101020101" pitchFamily="18" charset="-127"/>
              <a:ea typeface="KoPub돋움체 Medium" panose="02020603020101020101" pitchFamily="18" charset="-127"/>
            </a:endParaRPr>
          </a:p>
          <a:p>
            <a:endParaRPr lang="en-US" altLang="ko-KR" dirty="0"/>
          </a:p>
        </p:txBody>
      </p:sp>
    </p:spTree>
    <p:extLst>
      <p:ext uri="{BB962C8B-B14F-4D97-AF65-F5344CB8AC3E}">
        <p14:creationId xmlns:p14="http://schemas.microsoft.com/office/powerpoint/2010/main" val="62986963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320</Words>
  <Application>Microsoft Office PowerPoint</Application>
  <PresentationFormat>와이드스크린</PresentationFormat>
  <Paragraphs>30</Paragraphs>
  <Slides>10</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10</vt:i4>
      </vt:variant>
    </vt:vector>
  </HeadingPairs>
  <TitlesOfParts>
    <vt:vector size="16" baseType="lpstr">
      <vt:lpstr>KoPub돋움체 Bold</vt:lpstr>
      <vt:lpstr>KoPub돋움체 Light</vt:lpstr>
      <vt:lpstr>KoPub돋움체 Medium</vt:lpstr>
      <vt:lpstr>맑은 고딕</vt:lpstr>
      <vt:lpstr>Arial</vt:lpstr>
      <vt:lpstr>Office 테마</vt:lpstr>
      <vt:lpstr>6.4 Singular Value Decomposition (특이값 분해)</vt:lpstr>
      <vt:lpstr>SVD 개요</vt:lpstr>
      <vt:lpstr>PowerPoint 프레젠테이션</vt:lpstr>
      <vt:lpstr>PowerPoint 프레젠테이션</vt:lpstr>
      <vt:lpstr>PowerPoint 프레젠테이션</vt:lpstr>
      <vt:lpstr>PowerPoint 프레젠테이션</vt:lpstr>
      <vt:lpstr>6.5 Non-Negative Matrix Factorization (비부정 행렬 인수분해)</vt:lpstr>
      <vt:lpstr>NMF 개요</vt:lpstr>
      <vt:lpstr>NMF 개요</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6.4 Singular Value Decomposition (특이값 분해)</dc:title>
  <dc:creator>exem</dc:creator>
  <cp:lastModifiedBy>exem</cp:lastModifiedBy>
  <cp:revision>8</cp:revision>
  <dcterms:created xsi:type="dcterms:W3CDTF">2020-03-07T03:25:30Z</dcterms:created>
  <dcterms:modified xsi:type="dcterms:W3CDTF">2020-03-07T04:26:02Z</dcterms:modified>
</cp:coreProperties>
</file>