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6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91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2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4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4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385C-AEEE-4196-B624-68A032581396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28C1-551C-43DA-92CA-3FBF6EEAC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67097"/>
            <a:ext cx="12192000" cy="4323806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4629" y="3696788"/>
            <a:ext cx="9144000" cy="93658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Chapter 4.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분류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(CLASSIFICATION)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73" y="1451475"/>
            <a:ext cx="5944553" cy="51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45" y="1862931"/>
            <a:ext cx="6161859" cy="47052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2055813"/>
            <a:ext cx="556913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</a:t>
            </a:r>
            <a:r>
              <a:rPr lang="ko-KR" altLang="en-US" sz="2400" b="1" dirty="0" err="1" smtClean="0"/>
              <a:t>번노드</a:t>
            </a:r>
            <a:endParaRPr lang="en-US" altLang="ko-KR" sz="2400" b="1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Petal </a:t>
            </a:r>
            <a:r>
              <a:rPr lang="en-US" altLang="ko-KR" dirty="0" err="1" smtClean="0"/>
              <a:t>lengt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2.45</a:t>
            </a:r>
            <a:r>
              <a:rPr lang="ko-KR" altLang="en-US" dirty="0" smtClean="0"/>
              <a:t>보다 작다는 규칙을 가짐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지니계수는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0.667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총 데이터의 수는 </a:t>
            </a:r>
            <a:r>
              <a:rPr lang="en-US" altLang="ko-KR" dirty="0" smtClean="0"/>
              <a:t>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Setosa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versicolor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virginica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39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하위노드를</a:t>
            </a:r>
            <a:r>
              <a:rPr lang="ko-KR" altLang="en-US" dirty="0" smtClean="0"/>
              <a:t> 가질 경우 </a:t>
            </a:r>
            <a:r>
              <a:rPr lang="en-US" altLang="ko-KR" dirty="0" err="1" smtClean="0"/>
              <a:t>setosa</a:t>
            </a:r>
            <a:r>
              <a:rPr lang="ko-KR" altLang="en-US" dirty="0" smtClean="0"/>
              <a:t>가 가장 많음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54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45" y="1862931"/>
            <a:ext cx="6161859" cy="47052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10" y="2073820"/>
            <a:ext cx="5919939" cy="1849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17920" y="4215545"/>
                <a:ext cx="5368834" cy="1323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Ex) </a:t>
                </a:r>
                <a:r>
                  <a:rPr lang="ko-KR" altLang="en-US" dirty="0" smtClean="0"/>
                  <a:t>깊이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의 오른쪽 노드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4215545"/>
                <a:ext cx="5368834" cy="1323376"/>
              </a:xfrm>
              <a:prstGeom prst="rect">
                <a:avLst/>
              </a:prstGeom>
              <a:blipFill>
                <a:blip r:embed="rId4"/>
                <a:stretch>
                  <a:fillRect l="-908" t="-2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5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1684474"/>
            <a:ext cx="922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Max depth=3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5" y="2270930"/>
            <a:ext cx="6688182" cy="44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1684474"/>
            <a:ext cx="922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Min_sample_split</a:t>
            </a:r>
            <a:r>
              <a:rPr lang="en-US" altLang="ko-KR" dirty="0" smtClean="0"/>
              <a:t>=4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3806"/>
            <a:ext cx="62198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1684474"/>
            <a:ext cx="922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Min_sample_leaf</a:t>
            </a:r>
            <a:r>
              <a:rPr lang="en-US" altLang="ko-KR" dirty="0" smtClean="0"/>
              <a:t>=4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1" y="2053806"/>
            <a:ext cx="6546805" cy="49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1966" y="2055813"/>
            <a:ext cx="40102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Feature_importance</a:t>
            </a:r>
            <a:endParaRPr lang="en-US" altLang="ko-KR" sz="2400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결정트리는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균일도를</a:t>
            </a:r>
            <a:r>
              <a:rPr lang="ko-KR" altLang="en-US" dirty="0" smtClean="0"/>
              <a:t> 기준으로 어떠한 속성을 규칙으로 </a:t>
            </a:r>
            <a:r>
              <a:rPr lang="ko-KR" altLang="en-US" dirty="0" err="1" smtClean="0"/>
              <a:t>만드냐가</a:t>
            </a:r>
            <a:r>
              <a:rPr lang="ko-KR" altLang="en-US" dirty="0" smtClean="0"/>
              <a:t> 중요한데 여기서 몇 개의 중요한 피처를 통해 좀 더 명확한 규칙을 생성할 수 있고 간결한 모형과 </a:t>
            </a:r>
            <a:r>
              <a:rPr lang="ko-KR" altLang="en-US" dirty="0" err="1" smtClean="0"/>
              <a:t>이상값에</a:t>
            </a:r>
            <a:r>
              <a:rPr lang="ko-KR" altLang="en-US" dirty="0" smtClean="0"/>
              <a:t> 강한 모형을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93" y="1430382"/>
            <a:ext cx="6204520" cy="57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분류의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지도학습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답이 존재하는 상태에서 알고리즘을 통해 학습시키고 새로운 데이터 값에 미지의 레이블을 예측하는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로지스틱</a:t>
            </a:r>
            <a:r>
              <a:rPr lang="ko-KR" altLang="en-US" sz="2400" dirty="0" smtClean="0"/>
              <a:t> 회귀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나이브베이즈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err="1" smtClean="0"/>
              <a:t>결정트리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err="1" smtClean="0"/>
              <a:t>최소근접</a:t>
            </a:r>
            <a:r>
              <a:rPr lang="ko-KR" altLang="en-US" sz="2400" dirty="0" smtClean="0"/>
              <a:t> 알고리즘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5.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신경망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6. </a:t>
            </a:r>
            <a:r>
              <a:rPr lang="ko-KR" altLang="en-US" sz="2400" dirty="0" smtClean="0"/>
              <a:t>앙상블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4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앙상블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400" dirty="0" smtClean="0"/>
              <a:t>정형데이터의 예측 분석 영역에서 좋은 성능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배깅과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부스팅으로</a:t>
            </a:r>
            <a:r>
              <a:rPr lang="ko-KR" altLang="en-US" sz="2400" dirty="0" smtClean="0"/>
              <a:t> 나뉨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현재는 </a:t>
            </a:r>
            <a:r>
              <a:rPr lang="ko-KR" altLang="en-US" sz="2400" dirty="0" err="1" smtClean="0"/>
              <a:t>부스팅</a:t>
            </a:r>
            <a:r>
              <a:rPr lang="ko-KR" altLang="en-US" sz="2400" dirty="0" smtClean="0"/>
              <a:t> 방식으로 발전하는 중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예측성능이</a:t>
            </a:r>
            <a:r>
              <a:rPr lang="ko-KR" altLang="en-US" sz="2400" dirty="0" smtClean="0"/>
              <a:t> 좋은 </a:t>
            </a:r>
            <a:r>
              <a:rPr lang="en-US" altLang="ko-KR" sz="2400" dirty="0" err="1" smtClean="0"/>
              <a:t>Graident</a:t>
            </a:r>
            <a:r>
              <a:rPr lang="en-US" altLang="ko-KR" sz="2400" dirty="0" smtClean="0"/>
              <a:t> Boosting</a:t>
            </a:r>
            <a:r>
              <a:rPr lang="ko-KR" altLang="en-US" sz="2400" dirty="0" smtClean="0"/>
              <a:t>을 시작으로 단점인 </a:t>
            </a:r>
            <a:r>
              <a:rPr lang="ko-KR" altLang="en-US" sz="2400" dirty="0" err="1" smtClean="0"/>
              <a:t>수행시간을</a:t>
            </a:r>
            <a:r>
              <a:rPr lang="ko-KR" altLang="en-US" sz="2400" dirty="0" smtClean="0"/>
              <a:t> 단축시키면서 성능을 높인 </a:t>
            </a:r>
            <a:r>
              <a:rPr lang="en-US" altLang="ko-KR" sz="2400" dirty="0" err="1" smtClean="0"/>
              <a:t>XgBoost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LightGBM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선호</a:t>
            </a:r>
            <a:r>
              <a:rPr lang="en-US" altLang="ko-KR" sz="2400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분류의 개요</a:t>
            </a:r>
          </a:p>
        </p:txBody>
      </p:sp>
    </p:spTree>
    <p:extLst>
      <p:ext uri="{BB962C8B-B14F-4D97-AF65-F5344CB8AC3E}">
        <p14:creationId xmlns:p14="http://schemas.microsoft.com/office/powerpoint/2010/main" val="15431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000" dirty="0" err="1" smtClean="0"/>
              <a:t>결정트리</a:t>
            </a:r>
            <a:endParaRPr lang="en-US" altLang="ko-KR" sz="3000" dirty="0" smtClean="0"/>
          </a:p>
          <a:p>
            <a:endParaRPr lang="en-US" altLang="ko-KR" dirty="0" smtClean="0"/>
          </a:p>
          <a:p>
            <a:r>
              <a:rPr lang="ko-KR" altLang="en-US" sz="2600" dirty="0" smtClean="0"/>
              <a:t>앙상블의 기본 알고리즘은 결정트리이다</a:t>
            </a:r>
            <a:r>
              <a:rPr lang="en-US" altLang="ko-KR" sz="2600" dirty="0" smtClean="0"/>
              <a:t>.</a:t>
            </a:r>
          </a:p>
          <a:p>
            <a:endParaRPr lang="en-US" altLang="ko-KR" sz="2600" dirty="0" smtClean="0"/>
          </a:p>
          <a:p>
            <a:r>
              <a:rPr lang="ko-KR" altLang="en-US" sz="2600" dirty="0" smtClean="0"/>
              <a:t>데이터의 </a:t>
            </a:r>
            <a:r>
              <a:rPr lang="ko-KR" altLang="en-US" sz="2600" dirty="0" err="1" smtClean="0"/>
              <a:t>정규화나</a:t>
            </a:r>
            <a:r>
              <a:rPr lang="ko-KR" altLang="en-US" sz="2600" dirty="0" smtClean="0"/>
              <a:t> 스케일링에 의한 영향이 적음</a:t>
            </a:r>
            <a:r>
              <a:rPr lang="en-US" altLang="ko-KR" sz="2600" dirty="0" smtClean="0"/>
              <a:t>.</a:t>
            </a:r>
          </a:p>
          <a:p>
            <a:endParaRPr lang="en-US" altLang="ko-KR" sz="2600" dirty="0" smtClean="0"/>
          </a:p>
          <a:p>
            <a:r>
              <a:rPr lang="ko-KR" altLang="en-US" sz="2600" dirty="0" err="1" smtClean="0"/>
              <a:t>예측성능을</a:t>
            </a:r>
            <a:r>
              <a:rPr lang="ko-KR" altLang="en-US" sz="2600" dirty="0" smtClean="0"/>
              <a:t> 높이기 위해 복잡한 규칙을 만들다 보면 </a:t>
            </a:r>
            <a:r>
              <a:rPr lang="ko-KR" altLang="en-US" sz="2600" dirty="0" err="1" smtClean="0"/>
              <a:t>과적합</a:t>
            </a:r>
            <a:r>
              <a:rPr lang="ko-KR" altLang="en-US" sz="2600" dirty="0" smtClean="0"/>
              <a:t> 발생</a:t>
            </a:r>
            <a:endParaRPr lang="en-US" altLang="ko-KR" sz="2600" dirty="0" smtClean="0"/>
          </a:p>
          <a:p>
            <a:endParaRPr lang="en-US" altLang="ko-KR" sz="2600" dirty="0" smtClean="0"/>
          </a:p>
          <a:p>
            <a:r>
              <a:rPr lang="ko-KR" altLang="en-US" sz="2600" dirty="0" smtClean="0"/>
              <a:t>하지만 여러 개의 약한학습기를 결합해 확률적 보완과 오류가 발생한 부분에서 가중치를 계속 업데이트에 보완시키는 앙상블에 있어서 </a:t>
            </a:r>
            <a:r>
              <a:rPr lang="ko-KR" altLang="en-US" sz="2600" dirty="0" err="1" smtClean="0"/>
              <a:t>결정트리는</a:t>
            </a:r>
            <a:r>
              <a:rPr lang="ko-KR" altLang="en-US" sz="2600" dirty="0" smtClean="0"/>
              <a:t> 좋은 </a:t>
            </a:r>
            <a:r>
              <a:rPr lang="ko-KR" altLang="en-US" sz="2600" dirty="0" err="1" smtClean="0"/>
              <a:t>약한학습기</a:t>
            </a:r>
            <a:r>
              <a:rPr lang="en-US" altLang="ko-KR" sz="2600" dirty="0" smtClean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782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492" y="1501276"/>
            <a:ext cx="6229895" cy="4800515"/>
          </a:xfrm>
          <a:prstGeom prst="rect">
            <a:avLst/>
          </a:prstGeom>
          <a:solidFill>
            <a:srgbClr val="8E704E"/>
          </a:solidFill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48582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데이터에 있는 규칙을 자동으로 찾아내 트리 기반의 분류 규칙을 만드는 것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깊이</a:t>
            </a:r>
            <a:r>
              <a:rPr lang="en-US" altLang="ko-KR" sz="2400" dirty="0" smtClean="0"/>
              <a:t>(depth) </a:t>
            </a:r>
            <a:r>
              <a:rPr lang="ko-KR" altLang="en-US" sz="2400" dirty="0" smtClean="0"/>
              <a:t>깊어질수록 </a:t>
            </a:r>
            <a:r>
              <a:rPr lang="ko-KR" altLang="en-US" sz="2400" dirty="0" err="1" smtClean="0"/>
              <a:t>과적합확률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그렇기에 최대한 많은 데이터세트를 분류할 수 있는 </a:t>
            </a:r>
            <a:r>
              <a:rPr lang="ko-KR" altLang="en-US" sz="2400" dirty="0" err="1" smtClean="0"/>
              <a:t>규칙노드를</a:t>
            </a:r>
            <a:r>
              <a:rPr lang="ko-KR" altLang="en-US" sz="2400" dirty="0" smtClean="0"/>
              <a:t> 만들어야 함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또한 분류된 데이터세트들은 최대한 균일한 정보를 가진 데이터들이어야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6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5" y="2055813"/>
            <a:ext cx="6477970" cy="3665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715" y="6086657"/>
            <a:ext cx="5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정보이득지수와 </a:t>
            </a:r>
            <a:r>
              <a:rPr lang="ko-KR" altLang="en-US" dirty="0" err="1" smtClean="0"/>
              <a:t>지니계수를</a:t>
            </a:r>
            <a:r>
              <a:rPr lang="ko-KR" altLang="en-US" dirty="0" smtClean="0"/>
              <a:t> 주로 사용해 균일도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2361201"/>
            <a:ext cx="454369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결정트리</a:t>
            </a:r>
            <a:r>
              <a:rPr lang="ko-KR" altLang="en-US" dirty="0" smtClean="0"/>
              <a:t> 장점</a:t>
            </a:r>
            <a:endParaRPr lang="en-US" altLang="ko-KR" dirty="0" smtClean="0"/>
          </a:p>
          <a:p>
            <a:r>
              <a:rPr lang="ko-KR" altLang="en-US" sz="1800" dirty="0" smtClean="0"/>
              <a:t>쉽다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직관적이다</a:t>
            </a:r>
            <a:endParaRPr lang="en-US" altLang="ko-KR" sz="1800" dirty="0" smtClean="0"/>
          </a:p>
          <a:p>
            <a:r>
              <a:rPr lang="ko-KR" altLang="en-US" sz="1800" dirty="0" smtClean="0"/>
              <a:t>피처의 스케일링이나 </a:t>
            </a:r>
            <a:r>
              <a:rPr lang="ko-KR" altLang="en-US" sz="1800" dirty="0" err="1" smtClean="0"/>
              <a:t>정규화등</a:t>
            </a:r>
            <a:r>
              <a:rPr lang="ko-KR" altLang="en-US" sz="1800" dirty="0" smtClean="0"/>
              <a:t> 사전 가공 </a:t>
            </a:r>
            <a:r>
              <a:rPr lang="ko-KR" altLang="en-US" sz="1800" dirty="0" err="1" smtClean="0"/>
              <a:t>영향도가</a:t>
            </a:r>
            <a:r>
              <a:rPr lang="ko-KR" altLang="en-US" sz="1800" dirty="0" smtClean="0"/>
              <a:t> 크지 않다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5991497" y="2361201"/>
            <a:ext cx="3250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 smtClean="0"/>
              <a:t>결정트리</a:t>
            </a:r>
            <a:r>
              <a:rPr lang="ko-KR" altLang="en-US" dirty="0" smtClean="0"/>
              <a:t> 단점</a:t>
            </a:r>
            <a:endParaRPr lang="en-US" altLang="ko-KR" dirty="0" smtClean="0"/>
          </a:p>
          <a:p>
            <a:r>
              <a:rPr lang="ko-KR" altLang="en-US" sz="1800" dirty="0" err="1" smtClean="0"/>
              <a:t>과적합으로</a:t>
            </a:r>
            <a:r>
              <a:rPr lang="ko-KR" altLang="en-US" sz="1800" dirty="0" smtClean="0"/>
              <a:t> 알고리즘 성능이 떨어진다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이를 극복하기 위해 사전에 트리의 크기를 제한하는 튜닝 필요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4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42703" y="1825624"/>
            <a:ext cx="8932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결정트리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사이킷런에서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결정트리</a:t>
            </a:r>
            <a:r>
              <a:rPr lang="ko-KR" altLang="en-US" sz="1800" dirty="0" smtClean="0"/>
              <a:t> 구현은 </a:t>
            </a:r>
            <a:r>
              <a:rPr lang="en-US" altLang="ko-KR" sz="1800" dirty="0" smtClean="0"/>
              <a:t>CART </a:t>
            </a:r>
            <a:r>
              <a:rPr lang="ko-KR" altLang="en-US" sz="1800" dirty="0" smtClean="0"/>
              <a:t>알고리즘 기반으로 </a:t>
            </a:r>
            <a:r>
              <a:rPr lang="en-US" altLang="ko-KR" sz="1800" dirty="0" err="1" smtClean="0"/>
              <a:t>DecisionTreeClassifier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Regressor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클래스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개가 있고 이 둘은 같은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공유한다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b="1" dirty="0" err="1"/>
              <a:t>min_samples_split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분할되기 위해 노드가 가져야하는 </a:t>
            </a:r>
            <a:r>
              <a:rPr lang="ko-KR" altLang="en-US" sz="1800" dirty="0" err="1"/>
              <a:t>최소샘플</a:t>
            </a:r>
            <a:r>
              <a:rPr lang="ko-KR" altLang="en-US" sz="1800" dirty="0"/>
              <a:t> 수 </a:t>
            </a:r>
          </a:p>
          <a:p>
            <a:r>
              <a:rPr lang="en-US" altLang="ko-KR" sz="1800" b="1" dirty="0" err="1"/>
              <a:t>min_samples_leaf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리프 노드가 가지고있어야 하는 최소 샘플 수 </a:t>
            </a:r>
          </a:p>
          <a:p>
            <a:r>
              <a:rPr lang="en-US" altLang="ko-KR" sz="1800" b="1" dirty="0" err="1"/>
              <a:t>min_weight_fraction_leaf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min_samples_leaf</a:t>
            </a:r>
            <a:r>
              <a:rPr lang="ko-KR" altLang="en-US" sz="1800" dirty="0"/>
              <a:t>와 비슷하지만 가중치가 부여된 전체 샘플 수에서의 비율 </a:t>
            </a:r>
          </a:p>
          <a:p>
            <a:r>
              <a:rPr lang="en-US" altLang="ko-KR" sz="1800" b="1" dirty="0" err="1"/>
              <a:t>max_leaf_nodes</a:t>
            </a:r>
            <a:r>
              <a:rPr lang="en-US" altLang="ko-KR" sz="1800" b="1" dirty="0"/>
              <a:t>: </a:t>
            </a:r>
            <a:r>
              <a:rPr lang="ko-KR" altLang="en-US" sz="1800" dirty="0"/>
              <a:t>리프 노드의 최대수 </a:t>
            </a:r>
          </a:p>
          <a:p>
            <a:r>
              <a:rPr lang="en-US" altLang="ko-KR" sz="1800" b="1" dirty="0" err="1"/>
              <a:t>max_features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각 노드에서 분할에 사용할 특성의 최대 수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4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19349"/>
          </a:xfrm>
          <a:prstGeom prst="rect">
            <a:avLst/>
          </a:prstGeom>
          <a:solidFill>
            <a:srgbClr val="8E7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결정트리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42703" y="1499052"/>
            <a:ext cx="8932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결정트리모델의 시각화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 err="1" smtClean="0"/>
              <a:t>Graphviz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패키지를 이용한 시각화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붓꽃 데이터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2790212"/>
            <a:ext cx="10610467" cy="1960653"/>
          </a:xfrm>
          <a:prstGeom prst="rect">
            <a:avLst/>
          </a:prstGeom>
        </p:spPr>
      </p:pic>
      <p:pic>
        <p:nvPicPr>
          <p:cNvPr id="7" name="내용 개체 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3" y="4750865"/>
            <a:ext cx="10040710" cy="1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348</Words>
  <Application>Microsoft Office PowerPoint</Application>
  <PresentationFormat>와이드스크린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Chapter 4. 분류 (CLASSIFICATION)</vt:lpstr>
      <vt:lpstr>01 분류의 개요</vt:lpstr>
      <vt:lpstr>01 분류의 개요</vt:lpstr>
      <vt:lpstr>02 결정트리</vt:lpstr>
      <vt:lpstr>02 결정트리</vt:lpstr>
      <vt:lpstr>02 결정트리</vt:lpstr>
      <vt:lpstr>02 결정트리</vt:lpstr>
      <vt:lpstr>02 결정트리</vt:lpstr>
      <vt:lpstr>02 결정트리</vt:lpstr>
      <vt:lpstr>02 결정트리</vt:lpstr>
      <vt:lpstr>02 결정트리</vt:lpstr>
      <vt:lpstr>02 결정트리</vt:lpstr>
      <vt:lpstr>02 결정트리</vt:lpstr>
      <vt:lpstr>02 결정트리</vt:lpstr>
      <vt:lpstr>02 결정트리</vt:lpstr>
      <vt:lpstr>02 결정트리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분류(CLASSIFICATION)</dc:title>
  <dc:creator>Windows 사용자</dc:creator>
  <cp:lastModifiedBy>Windows 사용자</cp:lastModifiedBy>
  <cp:revision>23</cp:revision>
  <dcterms:created xsi:type="dcterms:W3CDTF">2020-01-30T02:46:08Z</dcterms:created>
  <dcterms:modified xsi:type="dcterms:W3CDTF">2020-02-01T01:26:28Z</dcterms:modified>
</cp:coreProperties>
</file>