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8" r:id="rId19"/>
    <p:sldId id="279" r:id="rId20"/>
    <p:sldId id="280" r:id="rId21"/>
    <p:sldId id="281" r:id="rId22"/>
    <p:sldId id="27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85C7E-2044-4780-B8A3-EB38FBC86CB0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978D5-DA62-4EF3-B721-AFE5B0479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65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978D5-DA62-4EF3-B721-AFE5B04790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589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978D5-DA62-4EF3-B721-AFE5B04790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5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A39A-AD55-41EC-8CCA-058E9F4554F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0030-B244-4188-9119-C78BC9352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6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A39A-AD55-41EC-8CCA-058E9F4554F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0030-B244-4188-9119-C78BC9352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0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A39A-AD55-41EC-8CCA-058E9F4554F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0030-B244-4188-9119-C78BC9352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73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A39A-AD55-41EC-8CCA-058E9F4554F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0030-B244-4188-9119-C78BC9352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7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A39A-AD55-41EC-8CCA-058E9F4554F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0030-B244-4188-9119-C78BC9352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60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A39A-AD55-41EC-8CCA-058E9F4554F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0030-B244-4188-9119-C78BC9352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83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A39A-AD55-41EC-8CCA-058E9F4554F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0030-B244-4188-9119-C78BC9352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21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A39A-AD55-41EC-8CCA-058E9F4554F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0030-B244-4188-9119-C78BC9352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A39A-AD55-41EC-8CCA-058E9F4554F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0030-B244-4188-9119-C78BC9352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49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A39A-AD55-41EC-8CCA-058E9F4554F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0030-B244-4188-9119-C78BC9352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A39A-AD55-41EC-8CCA-058E9F4554F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0030-B244-4188-9119-C78BC9352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9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3A39A-AD55-41EC-8CCA-058E9F4554F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00030-B244-4188-9119-C78BC9352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6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Chapter 3. </a:t>
            </a:r>
            <a:r>
              <a:rPr lang="ko-KR" altLang="en-US" dirty="0" smtClean="0"/>
              <a:t>평가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85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80" y="318168"/>
            <a:ext cx="7134225" cy="335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56205" y="455322"/>
            <a:ext cx="3444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Taget</a:t>
            </a:r>
            <a:r>
              <a:rPr lang="en-US" altLang="ko-KR" sz="1200" dirty="0" smtClean="0"/>
              <a:t>==7</a:t>
            </a:r>
            <a:r>
              <a:rPr lang="ko-KR" altLang="en-US" sz="1200" dirty="0" smtClean="0"/>
              <a:t>인지 아닌지에 따라 클래스 값을 </a:t>
            </a:r>
            <a:r>
              <a:rPr lang="en-US" altLang="ko-KR" sz="1200" dirty="0" smtClean="0"/>
              <a:t>T/F </a:t>
            </a:r>
            <a:r>
              <a:rPr lang="ko-KR" altLang="en-US" sz="1200" dirty="0" smtClean="0"/>
              <a:t>이진 분류로 변경한 데이터 세트를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사용해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무조건 </a:t>
            </a:r>
            <a:r>
              <a:rPr lang="en-US" altLang="ko-KR" sz="1200" dirty="0"/>
              <a:t>Negative</a:t>
            </a:r>
            <a:r>
              <a:rPr lang="ko-KR" altLang="en-US" sz="1200" dirty="0"/>
              <a:t>로 예측하는 </a:t>
            </a:r>
            <a:r>
              <a:rPr lang="en-US" altLang="ko-KR" sz="1200" dirty="0"/>
              <a:t>Classifier</a:t>
            </a:r>
          </a:p>
          <a:p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47477" y="3977721"/>
            <a:ext cx="640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정확도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예측결과와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실제값이</a:t>
            </a:r>
            <a:r>
              <a:rPr lang="ko-KR" altLang="en-US" dirty="0" smtClean="0"/>
              <a:t> 동일한 건수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전체 데이터 수 </a:t>
            </a:r>
            <a:endParaRPr lang="en-US" altLang="ko-KR" dirty="0" smtClean="0"/>
          </a:p>
          <a:p>
            <a:r>
              <a:rPr lang="en-US" altLang="ko-KR" dirty="0" smtClean="0"/>
              <a:t>          = (</a:t>
            </a:r>
            <a:r>
              <a:rPr lang="en-US" altLang="ko-KR" dirty="0" smtClean="0">
                <a:solidFill>
                  <a:srgbClr val="FF0000"/>
                </a:solidFill>
              </a:rPr>
              <a:t>TN+TP</a:t>
            </a:r>
            <a:r>
              <a:rPr lang="en-US" altLang="ko-KR" dirty="0" smtClean="0"/>
              <a:t>)/(TN+FP+FN+TP)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7477" y="5173926"/>
            <a:ext cx="8416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매우 적은 수의 결과값 </a:t>
            </a:r>
            <a:r>
              <a:rPr lang="en-US" altLang="ko-KR" dirty="0" smtClean="0"/>
              <a:t>= Positive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, 1</a:t>
            </a:r>
          </a:p>
          <a:p>
            <a:r>
              <a:rPr lang="ko-KR" altLang="en-US" dirty="0" smtClean="0"/>
              <a:t>나머지 그렇지 않은 경우 </a:t>
            </a:r>
            <a:r>
              <a:rPr lang="en-US" altLang="ko-KR" dirty="0" smtClean="0"/>
              <a:t>= Negative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, 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ML </a:t>
            </a:r>
            <a:r>
              <a:rPr lang="ko-KR" altLang="en-US" dirty="0" smtClean="0"/>
              <a:t>알고리즘은 </a:t>
            </a:r>
            <a:r>
              <a:rPr lang="en-US" altLang="ko-KR" dirty="0" smtClean="0"/>
              <a:t>Positive</a:t>
            </a:r>
            <a:r>
              <a:rPr lang="ko-KR" altLang="en-US" dirty="0" smtClean="0"/>
              <a:t>보다는 </a:t>
            </a:r>
            <a:r>
              <a:rPr lang="en-US" altLang="ko-KR" dirty="0" smtClean="0">
                <a:solidFill>
                  <a:srgbClr val="0070C0"/>
                </a:solidFill>
              </a:rPr>
              <a:t>Negative</a:t>
            </a:r>
            <a:r>
              <a:rPr lang="ko-KR" altLang="en-US" dirty="0" smtClean="0">
                <a:solidFill>
                  <a:srgbClr val="0070C0"/>
                </a:solidFill>
              </a:rPr>
              <a:t>로 예측 정확도가 높아지는 경향이 발생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3027031" y="2553760"/>
            <a:ext cx="677008" cy="98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5975882" y="1078511"/>
            <a:ext cx="677008" cy="98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6012023" y="2553760"/>
            <a:ext cx="677008" cy="98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 rot="10800000">
            <a:off x="3032387" y="1078512"/>
            <a:ext cx="677008" cy="98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8821802" y="6031327"/>
            <a:ext cx="479011" cy="272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355015" y="5982858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수치적인 판단 오류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0070C0"/>
                </a:solidFill>
              </a:rPr>
              <a:t>모델 신뢰도가 떨어짐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4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3271" t="10334" r="15491"/>
          <a:stretch/>
        </p:blipFill>
        <p:spPr>
          <a:xfrm>
            <a:off x="8094760" y="4344732"/>
            <a:ext cx="3606670" cy="2342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10954326" y="5915959"/>
            <a:ext cx="16625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T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정밀도와 </a:t>
            </a:r>
            <a:r>
              <a:rPr lang="ko-KR" altLang="en-US" dirty="0" err="1" smtClean="0"/>
              <a:t>재현율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7582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Positive </a:t>
            </a:r>
            <a:r>
              <a:rPr lang="ko-KR" altLang="en-US" sz="2000" dirty="0" smtClean="0"/>
              <a:t>데이터 세트의 예측 성능에 좀 더 초점을 맞춘 평가 지표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정밀도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= TP / (</a:t>
            </a:r>
            <a:r>
              <a:rPr lang="en-US" altLang="ko-KR" sz="2000" dirty="0" smtClean="0">
                <a:solidFill>
                  <a:srgbClr val="7030A0"/>
                </a:solidFill>
              </a:rPr>
              <a:t>FP</a:t>
            </a:r>
            <a:r>
              <a:rPr lang="en-US" altLang="ko-KR" sz="2000" dirty="0" smtClean="0"/>
              <a:t>+TP)</a:t>
            </a:r>
          </a:p>
          <a:p>
            <a:pPr marL="0" indent="0">
              <a:buNone/>
            </a:pPr>
            <a:r>
              <a:rPr lang="en-US" altLang="ko-KR" sz="2000" dirty="0" smtClean="0"/>
              <a:t>= </a:t>
            </a:r>
            <a:r>
              <a:rPr lang="ko-KR" altLang="en-US" sz="2000" u="sng" dirty="0" smtClean="0"/>
              <a:t>예측을 </a:t>
            </a:r>
            <a:r>
              <a:rPr lang="en-US" altLang="ko-KR" sz="2000" u="sng" dirty="0" smtClean="0"/>
              <a:t>Positive</a:t>
            </a:r>
            <a:r>
              <a:rPr lang="ko-KR" altLang="en-US" sz="2000" u="sng" dirty="0" smtClean="0"/>
              <a:t>로 한 대상</a:t>
            </a:r>
            <a:r>
              <a:rPr lang="en-US" altLang="ko-KR" sz="2000" u="sng" dirty="0" smtClean="0"/>
              <a:t>(</a:t>
            </a:r>
            <a:r>
              <a:rPr lang="ko-KR" altLang="en-US" sz="2000" u="sng" dirty="0" smtClean="0"/>
              <a:t>분모</a:t>
            </a:r>
            <a:r>
              <a:rPr lang="en-US" altLang="ko-KR" sz="2000" u="sng" dirty="0" smtClean="0"/>
              <a:t>)</a:t>
            </a:r>
            <a:r>
              <a:rPr lang="ko-KR" altLang="en-US" sz="2000" dirty="0" smtClean="0"/>
              <a:t>중에 </a:t>
            </a:r>
            <a:r>
              <a:rPr lang="ko-KR" altLang="en-US" sz="2000" u="sng" dirty="0" smtClean="0"/>
              <a:t>예측과 실제 값이 </a:t>
            </a:r>
            <a:r>
              <a:rPr lang="en-US" altLang="ko-KR" sz="2000" u="sng" dirty="0" smtClean="0"/>
              <a:t>Positive</a:t>
            </a:r>
            <a:r>
              <a:rPr lang="ko-KR" altLang="en-US" sz="2000" u="sng" dirty="0" smtClean="0"/>
              <a:t>로 일치한 데이터</a:t>
            </a:r>
            <a:r>
              <a:rPr lang="en-US" altLang="ko-KR" sz="2000" u="sng" dirty="0" smtClean="0"/>
              <a:t>(</a:t>
            </a:r>
            <a:r>
              <a:rPr lang="ko-KR" altLang="en-US" sz="2000" u="sng" dirty="0" smtClean="0"/>
              <a:t>분자</a:t>
            </a:r>
            <a:r>
              <a:rPr lang="en-US" altLang="ko-KR" sz="2000" u="sng" dirty="0" smtClean="0"/>
              <a:t>)</a:t>
            </a:r>
            <a:r>
              <a:rPr lang="ko-KR" altLang="en-US" sz="2000" dirty="0" smtClean="0"/>
              <a:t>의 비율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= Positive </a:t>
            </a:r>
            <a:r>
              <a:rPr lang="ko-KR" altLang="en-US" sz="2000" dirty="0" smtClean="0"/>
              <a:t>예측 성능을 더욱 정밀하게 측정하기 위한 평가 지표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양성 예측도</a:t>
            </a:r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85307" y="4151762"/>
            <a:ext cx="9012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***</a:t>
            </a:r>
            <a:r>
              <a:rPr lang="ko-KR" altLang="en-US" sz="2000" dirty="0" smtClean="0">
                <a:solidFill>
                  <a:srgbClr val="FF0000"/>
                </a:solidFill>
              </a:rPr>
              <a:t>정밀도가 중요 지표인 경우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/>
              <a:t>실제 </a:t>
            </a:r>
            <a:r>
              <a:rPr lang="en-US" altLang="ko-KR" sz="2000" dirty="0" smtClean="0"/>
              <a:t>Negative </a:t>
            </a:r>
            <a:r>
              <a:rPr lang="ko-KR" altLang="en-US" sz="2000" dirty="0" smtClean="0"/>
              <a:t>음성인 데이터 예측을 </a:t>
            </a:r>
            <a:r>
              <a:rPr lang="en-US" altLang="ko-KR" sz="2000" dirty="0" smtClean="0"/>
              <a:t>Positive </a:t>
            </a:r>
            <a:r>
              <a:rPr lang="ko-KR" altLang="en-US" sz="2000" dirty="0" smtClean="0"/>
              <a:t>양성으로 잘못 판단하게 되면 </a:t>
            </a:r>
            <a:endParaRPr lang="en-US" altLang="ko-KR" sz="2000" dirty="0" smtClean="0"/>
          </a:p>
          <a:p>
            <a:r>
              <a:rPr lang="ko-KR" altLang="en-US" sz="2000" dirty="0" smtClean="0"/>
              <a:t>업무상 큰 영향이 발생하는 경우</a:t>
            </a:r>
            <a:endParaRPr lang="en-US" altLang="ko-KR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70965" y="2516723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FP</a:t>
            </a:r>
            <a:r>
              <a:rPr lang="ko-KR" altLang="en-US" dirty="0" smtClean="0">
                <a:solidFill>
                  <a:srgbClr val="7030A0"/>
                </a:solidFill>
              </a:rPr>
              <a:t>를 낮추자</a:t>
            </a:r>
            <a:r>
              <a:rPr lang="en-US" altLang="ko-KR" dirty="0" smtClean="0">
                <a:solidFill>
                  <a:srgbClr val="7030A0"/>
                </a:solidFill>
              </a:rPr>
              <a:t>.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5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704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 smtClean="0"/>
              <a:t>재현율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= TP / (</a:t>
            </a:r>
            <a:r>
              <a:rPr lang="en-US" altLang="ko-KR" sz="2400" dirty="0" smtClean="0">
                <a:solidFill>
                  <a:srgbClr val="7030A0"/>
                </a:solidFill>
              </a:rPr>
              <a:t>FN</a:t>
            </a:r>
            <a:r>
              <a:rPr lang="en-US" altLang="ko-KR" sz="2400" dirty="0" smtClean="0"/>
              <a:t>+TP)</a:t>
            </a:r>
          </a:p>
          <a:p>
            <a:pPr marL="0" indent="0">
              <a:buNone/>
            </a:pPr>
            <a:r>
              <a:rPr lang="en-US" altLang="ko-KR" sz="2400" dirty="0" smtClean="0"/>
              <a:t>= </a:t>
            </a:r>
            <a:r>
              <a:rPr lang="ko-KR" altLang="en-US" sz="2400" u="sng" dirty="0" smtClean="0"/>
              <a:t>실제 값이 </a:t>
            </a:r>
            <a:r>
              <a:rPr lang="en-US" altLang="ko-KR" sz="2400" u="sng" dirty="0" smtClean="0"/>
              <a:t>Positive</a:t>
            </a:r>
            <a:r>
              <a:rPr lang="ko-KR" altLang="en-US" sz="2400" u="sng" dirty="0" smtClean="0"/>
              <a:t>인 대상</a:t>
            </a:r>
            <a:r>
              <a:rPr lang="en-US" altLang="ko-KR" sz="2400" u="sng" dirty="0" smtClean="0"/>
              <a:t>(</a:t>
            </a:r>
            <a:r>
              <a:rPr lang="ko-KR" altLang="en-US" sz="2400" u="sng" dirty="0" smtClean="0"/>
              <a:t>분모</a:t>
            </a:r>
            <a:r>
              <a:rPr lang="en-US" altLang="ko-KR" sz="2400" u="sng" dirty="0" smtClean="0"/>
              <a:t>)</a:t>
            </a:r>
            <a:r>
              <a:rPr lang="ko-KR" altLang="en-US" sz="2400" dirty="0" smtClean="0"/>
              <a:t>중에 </a:t>
            </a:r>
            <a:r>
              <a:rPr lang="ko-KR" altLang="en-US" sz="2400" u="sng" dirty="0" smtClean="0"/>
              <a:t>예측과 실제 값이 </a:t>
            </a:r>
            <a:r>
              <a:rPr lang="en-US" altLang="ko-KR" sz="2400" u="sng" dirty="0" smtClean="0"/>
              <a:t>Positive</a:t>
            </a:r>
            <a:r>
              <a:rPr lang="ko-KR" altLang="en-US" sz="2400" u="sng" dirty="0" smtClean="0"/>
              <a:t>로 일치한 데이터</a:t>
            </a:r>
            <a:r>
              <a:rPr lang="en-US" altLang="ko-KR" sz="2400" u="sng" dirty="0" smtClean="0"/>
              <a:t>(</a:t>
            </a:r>
            <a:r>
              <a:rPr lang="ko-KR" altLang="en-US" sz="2400" u="sng" dirty="0" smtClean="0"/>
              <a:t>분자</a:t>
            </a:r>
            <a:r>
              <a:rPr lang="en-US" altLang="ko-KR" sz="2400" u="sng" dirty="0" smtClean="0"/>
              <a:t>)</a:t>
            </a:r>
            <a:r>
              <a:rPr lang="ko-KR" altLang="en-US" sz="2400" dirty="0" smtClean="0"/>
              <a:t>의 비율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= </a:t>
            </a:r>
            <a:r>
              <a:rPr lang="ko-KR" altLang="en-US" sz="2400" dirty="0" smtClean="0"/>
              <a:t>민감도</a:t>
            </a:r>
            <a:r>
              <a:rPr lang="en-US" altLang="ko-KR" sz="2400" dirty="0" smtClean="0"/>
              <a:t>(Sensitivity) , TPR(True Positive Rate)</a:t>
            </a:r>
            <a:endParaRPr lang="ko-KR" alt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3446586"/>
            <a:ext cx="10863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***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재현율이</a:t>
            </a:r>
            <a:r>
              <a:rPr lang="ko-KR" altLang="en-US" sz="2000" dirty="0" smtClean="0">
                <a:solidFill>
                  <a:srgbClr val="FF0000"/>
                </a:solidFill>
              </a:rPr>
              <a:t> 중요 지표인 경우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/>
              <a:t>실제 </a:t>
            </a:r>
            <a:r>
              <a:rPr lang="en-US" altLang="ko-KR" sz="2000" dirty="0" smtClean="0"/>
              <a:t>Positive </a:t>
            </a:r>
            <a:r>
              <a:rPr lang="ko-KR" altLang="en-US" sz="2000" dirty="0" smtClean="0"/>
              <a:t>양성 데이터를 </a:t>
            </a:r>
            <a:r>
              <a:rPr lang="en-US" altLang="ko-KR" sz="2000" dirty="0" smtClean="0"/>
              <a:t>Negative</a:t>
            </a:r>
            <a:r>
              <a:rPr lang="ko-KR" altLang="en-US" sz="2000" dirty="0" smtClean="0"/>
              <a:t>로 잘못 판단하게 되면 업무상 큰 영향이 발생하는 경우</a:t>
            </a:r>
            <a:endParaRPr lang="en-US" altLang="ko-KR" sz="2000" dirty="0" smtClean="0"/>
          </a:p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암 판단 모델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보험사기와 같은 금융 사기 적발 모델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179432" y="1324250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FN</a:t>
            </a:r>
            <a:r>
              <a:rPr lang="ko-KR" altLang="en-US" dirty="0" smtClean="0">
                <a:solidFill>
                  <a:srgbClr val="7030A0"/>
                </a:solidFill>
              </a:rPr>
              <a:t>을 낮추자</a:t>
            </a:r>
            <a:r>
              <a:rPr lang="en-US" altLang="ko-KR" dirty="0" smtClean="0">
                <a:solidFill>
                  <a:srgbClr val="7030A0"/>
                </a:solidFill>
              </a:rPr>
              <a:t>.</a:t>
            </a:r>
            <a:endParaRPr lang="ko-KR" altLang="en-US" dirty="0">
              <a:solidFill>
                <a:srgbClr val="7030A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271" t="10334" r="15491"/>
          <a:stretch/>
        </p:blipFill>
        <p:spPr>
          <a:xfrm>
            <a:off x="8094760" y="4344732"/>
            <a:ext cx="3606670" cy="2342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10954326" y="5915959"/>
            <a:ext cx="16625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63281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3368" y="2026871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가장 좋은 성능 평가는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재현율과</a:t>
            </a:r>
            <a:r>
              <a:rPr lang="ko-KR" altLang="en-US" dirty="0" smtClean="0"/>
              <a:t> 정밀도 모두 높은 수치를 얻는 것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3368" y="3552091"/>
            <a:ext cx="10515600" cy="55391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둘 중 어느 한 평가 지표만 매우 높거나 낮은 결과는 좋지 않음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65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67"/>
            <a:ext cx="7429715" cy="27306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667" y="3234676"/>
            <a:ext cx="3667125" cy="1590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3" y="2730662"/>
            <a:ext cx="5649122" cy="41017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67060" y="952628"/>
            <a:ext cx="3397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타이타닉 예제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오차 행렬</a:t>
            </a:r>
            <a:r>
              <a:rPr lang="en-US" altLang="ko-KR" sz="2000" dirty="0" smtClean="0"/>
              <a:t>, </a:t>
            </a:r>
            <a:r>
              <a:rPr lang="ko-KR" altLang="en-US" sz="2000" u="sng" dirty="0" smtClean="0"/>
              <a:t>정밀도</a:t>
            </a:r>
            <a:r>
              <a:rPr lang="en-US" altLang="ko-KR" sz="2000" dirty="0" smtClean="0"/>
              <a:t>, </a:t>
            </a:r>
            <a:r>
              <a:rPr lang="ko-KR" altLang="en-US" sz="2000" u="sng" dirty="0" err="1" smtClean="0"/>
              <a:t>재현율</a:t>
            </a:r>
            <a:r>
              <a:rPr lang="ko-KR" altLang="en-US" sz="2000" dirty="0" err="1" smtClean="0"/>
              <a:t>을</a:t>
            </a:r>
            <a:r>
              <a:rPr lang="ko-KR" altLang="en-US" sz="2000" dirty="0" smtClean="0"/>
              <a:t> 구해서 예측 성능 평가</a:t>
            </a:r>
            <a:endParaRPr lang="en-US" altLang="ko-KR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010648" y="1968291"/>
            <a:ext cx="3110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p</a:t>
            </a:r>
            <a:r>
              <a:rPr lang="en-US" altLang="ko-KR" sz="1600" dirty="0" err="1" smtClean="0"/>
              <a:t>recision_score</a:t>
            </a:r>
            <a:r>
              <a:rPr lang="en-US" altLang="ko-KR" sz="1600" dirty="0" smtClean="0"/>
              <a:t>()   </a:t>
            </a:r>
            <a:r>
              <a:rPr lang="en-US" altLang="ko-KR" sz="1600" dirty="0" err="1" smtClean="0"/>
              <a:t>recall_score</a:t>
            </a:r>
            <a:r>
              <a:rPr lang="en-US" altLang="ko-KR" sz="1600" dirty="0" smtClean="0"/>
              <a:t>()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044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739831"/>
            <a:ext cx="6222023" cy="786667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정밀도</a:t>
            </a:r>
            <a:r>
              <a:rPr lang="en-US" altLang="ko-KR" sz="3600" dirty="0" smtClean="0"/>
              <a:t>/</a:t>
            </a:r>
            <a:r>
              <a:rPr lang="ko-KR" altLang="en-US" sz="3600" dirty="0" err="1" smtClean="0"/>
              <a:t>재현율</a:t>
            </a:r>
            <a:r>
              <a:rPr lang="ko-KR" altLang="en-US" sz="3600" dirty="0" smtClean="0"/>
              <a:t> 트레이드오프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715773"/>
            <a:ext cx="10365510" cy="149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분류하려는 업무의 특성상 정밀도 또는 </a:t>
            </a:r>
            <a:r>
              <a:rPr lang="ko-KR" altLang="en-US" sz="2000" dirty="0" err="1" smtClean="0"/>
              <a:t>재현율이</a:t>
            </a:r>
            <a:r>
              <a:rPr lang="ko-KR" altLang="en-US" sz="2000" dirty="0" smtClean="0"/>
              <a:t> 특별히 강조돼야 할 경우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분류의 결정 </a:t>
            </a:r>
            <a:r>
              <a:rPr lang="ko-KR" altLang="en-US" sz="2000" dirty="0" err="1" smtClean="0"/>
              <a:t>임곗값</a:t>
            </a:r>
            <a:r>
              <a:rPr lang="en-US" altLang="ko-KR" sz="2000" dirty="0" smtClean="0"/>
              <a:t>(Threshold)</a:t>
            </a:r>
            <a:r>
              <a:rPr lang="ko-KR" altLang="en-US" sz="2000" dirty="0" smtClean="0"/>
              <a:t>을 조정해 정밀도 또는 </a:t>
            </a:r>
            <a:r>
              <a:rPr lang="ko-KR" altLang="en-US" sz="2000" dirty="0" err="1" smtClean="0"/>
              <a:t>재현율의</a:t>
            </a:r>
            <a:r>
              <a:rPr lang="ko-KR" altLang="en-US" sz="2000" dirty="0" smtClean="0"/>
              <a:t> 수치를 높일 수 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정밀도와 </a:t>
            </a:r>
            <a:r>
              <a:rPr lang="ko-KR" altLang="en-US" sz="2000" dirty="0" err="1" smtClean="0"/>
              <a:t>재현율은</a:t>
            </a:r>
            <a:r>
              <a:rPr lang="ko-KR" altLang="en-US" sz="2000" dirty="0" smtClean="0"/>
              <a:t> 상호 보완적인 평가 지표 </a:t>
            </a:r>
            <a:r>
              <a:rPr lang="en-US" altLang="ko-KR" sz="2000" dirty="0" smtClean="0"/>
              <a:t>=&gt; </a:t>
            </a:r>
            <a:r>
              <a:rPr lang="ko-KR" altLang="en-US" sz="2000" dirty="0" err="1" smtClean="0"/>
              <a:t>트레이트오프</a:t>
            </a:r>
            <a:r>
              <a:rPr lang="en-US" altLang="ko-KR" sz="2000" dirty="0" smtClean="0"/>
              <a:t>(Trade=Off)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21327" y="3542750"/>
            <a:ext cx="9561946" cy="240065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u="sng" dirty="0" err="1" smtClean="0"/>
              <a:t>사이킷런의</a:t>
            </a:r>
            <a:r>
              <a:rPr lang="ko-KR" altLang="en-US" sz="2000" u="sng" dirty="0" smtClean="0"/>
              <a:t> 분류 알고리즘</a:t>
            </a:r>
            <a:endParaRPr lang="en-US" altLang="ko-KR" sz="2000" u="sng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 예측 데이터가 특정 레이블에 속하는지를 계산하기 위해 먼저 개별 </a:t>
            </a:r>
            <a:r>
              <a:rPr lang="ko-KR" altLang="en-US" sz="2000" dirty="0" err="1" smtClean="0"/>
              <a:t>레이블별로</a:t>
            </a:r>
            <a:r>
              <a:rPr lang="ko-KR" altLang="en-US" sz="2000" dirty="0" smtClean="0"/>
              <a:t> 결정 확률을 구한다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예측 확률이 큰 레이블값으로 예측한다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이진분류</a:t>
            </a:r>
            <a:r>
              <a:rPr lang="en-US" altLang="ko-KR" sz="2000" dirty="0"/>
              <a:t>)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임곗값</a:t>
            </a:r>
            <a:r>
              <a:rPr lang="en-US" altLang="ko-KR" sz="2000" dirty="0" smtClean="0"/>
              <a:t>=0.5</a:t>
            </a:r>
            <a:r>
              <a:rPr lang="ko-KR" altLang="en-US" sz="2000" dirty="0" smtClean="0"/>
              <a:t>로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50%</a:t>
            </a:r>
            <a:r>
              <a:rPr lang="ko-KR" altLang="en-US" sz="2000" dirty="0" smtClean="0"/>
              <a:t>보다 확률이 크면 </a:t>
            </a:r>
            <a:r>
              <a:rPr lang="en-US" altLang="ko-KR" sz="2000" dirty="0" smtClean="0"/>
              <a:t>Positive, </a:t>
            </a:r>
            <a:r>
              <a:rPr lang="ko-KR" altLang="en-US" sz="2000" dirty="0" smtClean="0"/>
              <a:t>작으면 </a:t>
            </a:r>
            <a:r>
              <a:rPr lang="en-US" altLang="ko-KR" sz="2000" dirty="0" smtClean="0"/>
              <a:t>Negative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8824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68" y="1013973"/>
            <a:ext cx="9322992" cy="2304162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4618183" y="1440876"/>
            <a:ext cx="2844800" cy="92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47638" y="1806269"/>
            <a:ext cx="20135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9467273" y="1819568"/>
            <a:ext cx="415636" cy="51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9968" y="400412"/>
            <a:ext cx="4135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*</a:t>
            </a:r>
            <a:r>
              <a:rPr lang="ko-KR" altLang="en-US" sz="2000" b="1" dirty="0" err="1" smtClean="0"/>
              <a:t>사이킷런</a:t>
            </a:r>
            <a:r>
              <a:rPr lang="ko-KR" altLang="en-US" sz="2000" b="1" dirty="0" smtClean="0"/>
              <a:t> 메서드 </a:t>
            </a:r>
            <a:r>
              <a:rPr lang="en-US" altLang="ko-KR" sz="2000" b="1" dirty="0" err="1"/>
              <a:t>p</a:t>
            </a:r>
            <a:r>
              <a:rPr lang="en-US" altLang="ko-KR" sz="2000" b="1" dirty="0" err="1" smtClean="0"/>
              <a:t>redict_proba</a:t>
            </a:r>
            <a:r>
              <a:rPr lang="en-US" altLang="ko-KR" sz="2000" b="1" dirty="0" smtClean="0"/>
              <a:t>()</a:t>
            </a:r>
            <a:endParaRPr lang="ko-KR" altLang="en-US" sz="2000" b="1" dirty="0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5518729" y="2817094"/>
            <a:ext cx="3662218" cy="46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2493818" y="3149603"/>
            <a:ext cx="1791855" cy="46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259455" y="2817094"/>
            <a:ext cx="6234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1092" y="4110431"/>
            <a:ext cx="110189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predict() </a:t>
            </a:r>
            <a:r>
              <a:rPr lang="ko-KR" altLang="en-US" sz="2000" dirty="0" smtClean="0"/>
              <a:t>는 </a:t>
            </a:r>
            <a:r>
              <a:rPr lang="en-US" altLang="ko-KR" sz="2000" dirty="0" err="1" smtClean="0"/>
              <a:t>predict_proba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호출 결과로 반환된 배열에서 분류 결정 </a:t>
            </a:r>
            <a:r>
              <a:rPr lang="ko-KR" altLang="en-US" sz="2000" dirty="0" err="1" smtClean="0"/>
              <a:t>임계값보다</a:t>
            </a:r>
            <a:r>
              <a:rPr lang="ko-KR" altLang="en-US" sz="2000" dirty="0" smtClean="0"/>
              <a:t> 큰 값이 들어 있는 칼럼의 위치를 받아서 최종적으로 예측 클래스를 결정하는 </a:t>
            </a:r>
            <a:r>
              <a:rPr lang="en-US" altLang="ko-KR" sz="2000" dirty="0" smtClean="0"/>
              <a:t>API.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분류 결정 </a:t>
            </a:r>
            <a:r>
              <a:rPr lang="ko-KR" altLang="en-US" sz="2000" dirty="0" err="1" smtClean="0"/>
              <a:t>임계값</a:t>
            </a:r>
            <a:r>
              <a:rPr lang="ko-KR" altLang="en-US" sz="2000" dirty="0" smtClean="0"/>
              <a:t> 조절 </a:t>
            </a:r>
            <a:r>
              <a:rPr lang="en-US" altLang="ko-KR" sz="2000" dirty="0" smtClean="0"/>
              <a:t>!!</a:t>
            </a:r>
          </a:p>
          <a:p>
            <a:r>
              <a:rPr lang="en-US" altLang="ko-KR" sz="2000" dirty="0" smtClean="0"/>
              <a:t>--&gt; </a:t>
            </a:r>
            <a:r>
              <a:rPr lang="ko-KR" altLang="en-US" sz="2000" dirty="0" smtClean="0"/>
              <a:t>정밀도와 </a:t>
            </a:r>
            <a:r>
              <a:rPr lang="ko-KR" altLang="en-US" sz="2000" dirty="0" err="1" smtClean="0"/>
              <a:t>재현율의</a:t>
            </a:r>
            <a:r>
              <a:rPr lang="ko-KR" altLang="en-US" sz="2000" dirty="0" smtClean="0"/>
              <a:t> 성능 수치를 상호 보완적으로 조정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83423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844" y="1477098"/>
            <a:ext cx="581171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*</a:t>
            </a:r>
            <a:r>
              <a:rPr lang="ko-KR" altLang="en-US" sz="2000" b="1" dirty="0" err="1" smtClean="0"/>
              <a:t>사이킷런의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Binarizer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클래스 이용</a:t>
            </a:r>
            <a:endParaRPr lang="en-US" altLang="ko-KR" sz="2000" b="1" dirty="0" smtClean="0"/>
          </a:p>
          <a:p>
            <a:endParaRPr lang="en-US" altLang="ko-KR" dirty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. Threshold </a:t>
            </a:r>
            <a:r>
              <a:rPr lang="ko-KR" altLang="en-US" dirty="0" smtClean="0"/>
              <a:t>변수를 특정 값으로 설정하고 </a:t>
            </a:r>
            <a:r>
              <a:rPr lang="en-US" altLang="ko-KR" dirty="0" err="1" smtClean="0"/>
              <a:t>Binarizer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객체로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생성된 </a:t>
            </a:r>
            <a:r>
              <a:rPr lang="en-US" altLang="ko-KR" dirty="0" err="1" smtClean="0"/>
              <a:t>Binarizer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fit_transform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메서드를 이용해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를 입력하면 입력된</a:t>
            </a:r>
            <a:endParaRPr lang="en-US" altLang="ko-KR" dirty="0" smtClean="0"/>
          </a:p>
          <a:p>
            <a:r>
              <a:rPr lang="en-US" altLang="ko-KR" dirty="0" err="1" smtClean="0"/>
              <a:t>Ndarray</a:t>
            </a:r>
            <a:r>
              <a:rPr lang="ko-KR" altLang="en-US" dirty="0" smtClean="0"/>
              <a:t>의 값 </a:t>
            </a:r>
            <a:r>
              <a:rPr lang="en-US" altLang="ko-KR" dirty="0" smtClean="0"/>
              <a:t>&gt;  </a:t>
            </a:r>
            <a:r>
              <a:rPr lang="ko-KR" altLang="en-US" dirty="0" smtClean="0"/>
              <a:t>지정된 </a:t>
            </a:r>
            <a:r>
              <a:rPr lang="en-US" altLang="ko-KR" dirty="0" smtClean="0"/>
              <a:t>threshold     ; 1 </a:t>
            </a:r>
            <a:r>
              <a:rPr lang="ko-KR" altLang="en-US" dirty="0" smtClean="0"/>
              <a:t>반환해 입력</a:t>
            </a:r>
            <a:endParaRPr lang="en-US" altLang="ko-KR" dirty="0" smtClean="0"/>
          </a:p>
          <a:p>
            <a:r>
              <a:rPr lang="en-US" altLang="ko-KR" dirty="0" smtClean="0"/>
              <a:t>                  &lt;=</a:t>
            </a:r>
            <a:r>
              <a:rPr lang="ko-KR" altLang="en-US" dirty="0"/>
              <a:t>지정된 </a:t>
            </a:r>
            <a:r>
              <a:rPr lang="en-US" altLang="ko-KR" dirty="0"/>
              <a:t>threshold </a:t>
            </a:r>
            <a:r>
              <a:rPr lang="en-US" altLang="ko-KR" dirty="0" smtClean="0"/>
              <a:t>    ; 0 </a:t>
            </a:r>
            <a:r>
              <a:rPr lang="ko-KR" altLang="en-US" dirty="0" smtClean="0"/>
              <a:t>반환해 입력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561" y="1117370"/>
            <a:ext cx="58293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21" y="729101"/>
            <a:ext cx="7911113" cy="53381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7018" y="4941455"/>
            <a:ext cx="578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 </a:t>
            </a:r>
            <a:r>
              <a:rPr lang="en-US" altLang="ko-KR" dirty="0" err="1" smtClean="0"/>
              <a:t>predit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계산된 지표 값과 정확히 일치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  predict()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err="1" smtClean="0">
                <a:sym typeface="Wingdings" panose="05000000000000000000" pitchFamily="2" charset="2"/>
              </a:rPr>
              <a:t>predict_proba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 기반함을 알 수 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48" y="1437684"/>
            <a:ext cx="7515225" cy="2438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5948" y="483577"/>
            <a:ext cx="53014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분류 결정 </a:t>
            </a:r>
            <a:r>
              <a:rPr lang="ko-KR" altLang="en-US" sz="2000" b="1" dirty="0" err="1" smtClean="0"/>
              <a:t>임계값을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0.5</a:t>
            </a:r>
            <a:r>
              <a:rPr lang="ko-KR" altLang="en-US" sz="2000" b="1" dirty="0" smtClean="0"/>
              <a:t>에서 </a:t>
            </a:r>
            <a:r>
              <a:rPr lang="en-US" altLang="ko-KR" sz="2000" b="1" dirty="0" smtClean="0"/>
              <a:t>0.4</a:t>
            </a:r>
            <a:r>
              <a:rPr lang="ko-KR" altLang="en-US" sz="2000" b="1" dirty="0" smtClean="0"/>
              <a:t>로 낮춘 경우</a:t>
            </a:r>
            <a:endParaRPr lang="en-US" altLang="ko-KR" sz="2000" b="1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err="1" smtClean="0"/>
              <a:t>재현율</a:t>
            </a:r>
            <a:r>
              <a:rPr lang="ko-KR" altLang="en-US" dirty="0" smtClean="0"/>
              <a:t> 값 상승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정밀도 값 하락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임계값을</a:t>
            </a:r>
            <a:r>
              <a:rPr lang="ko-KR" altLang="en-US" dirty="0" smtClean="0"/>
              <a:t> 낮출 경우 </a:t>
            </a:r>
            <a:r>
              <a:rPr lang="en-US" altLang="ko-KR" dirty="0" err="1" smtClean="0"/>
              <a:t>Ture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많아지게 된다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84" y="4063877"/>
            <a:ext cx="7467600" cy="1895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81173" y="4411449"/>
            <a:ext cx="3122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평가지표함수</a:t>
            </a:r>
            <a:r>
              <a:rPr lang="en-US" altLang="ko-KR" dirty="0" smtClean="0"/>
              <a:t>1</a:t>
            </a:r>
          </a:p>
          <a:p>
            <a:r>
              <a:rPr lang="en-US" altLang="ko-KR" dirty="0" err="1" smtClean="0"/>
              <a:t>get_eval_by_threshold</a:t>
            </a:r>
            <a:r>
              <a:rPr lang="en-US" altLang="ko-KR" dirty="0" smtClean="0"/>
              <a:t>()</a:t>
            </a:r>
          </a:p>
          <a:p>
            <a:endParaRPr lang="en-US" altLang="ko-KR" dirty="0"/>
          </a:p>
          <a:p>
            <a:r>
              <a:rPr lang="en-US" altLang="ko-KR" dirty="0" smtClean="0"/>
              <a:t>: </a:t>
            </a:r>
            <a:r>
              <a:rPr lang="ko-KR" altLang="en-US" dirty="0" err="1" smtClean="0"/>
              <a:t>임계값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0.45</a:t>
            </a:r>
            <a:r>
              <a:rPr lang="ko-KR" altLang="en-US" dirty="0" smtClean="0"/>
              <a:t>가 가장 적당함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21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8136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머신러닝</a:t>
            </a:r>
            <a:r>
              <a:rPr lang="ko-KR" altLang="en-US" sz="3200" dirty="0" smtClean="0"/>
              <a:t> 모델 </a:t>
            </a:r>
            <a:r>
              <a:rPr lang="en-US" altLang="ko-KR" sz="3200" dirty="0" smtClean="0"/>
              <a:t>-&gt; </a:t>
            </a:r>
            <a:r>
              <a:rPr lang="ko-KR" altLang="en-US" sz="3200" dirty="0" smtClean="0"/>
              <a:t>예측 성능을 평가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성능평가지표</a:t>
            </a:r>
            <a:r>
              <a:rPr lang="en-US" altLang="ko-KR" dirty="0" smtClean="0"/>
              <a:t>(Evaluation Metric)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102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모델종류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r>
              <a:rPr lang="en-US" altLang="ko-KR" sz="2400" dirty="0" smtClean="0"/>
              <a:t>-</a:t>
            </a:r>
            <a:r>
              <a:rPr lang="ko-KR" altLang="en-US" sz="2400" dirty="0" smtClean="0"/>
              <a:t>회귀 평가방법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실제값과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예측값의</a:t>
            </a:r>
            <a:r>
              <a:rPr lang="ko-KR" altLang="en-US" sz="2400" dirty="0" smtClean="0"/>
              <a:t> 오차 평균값에 기반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ko-KR" altLang="en-US" sz="2400" dirty="0" smtClean="0"/>
              <a:t>기본적으로 예측 오차를 가지고 정규화 수준을 </a:t>
            </a:r>
            <a:r>
              <a:rPr lang="ko-KR" altLang="en-US" sz="2400" dirty="0" err="1" smtClean="0"/>
              <a:t>재가공하는</a:t>
            </a:r>
            <a:r>
              <a:rPr lang="ko-KR" altLang="en-US" sz="2400" dirty="0" smtClean="0"/>
              <a:t> 방법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-</a:t>
            </a:r>
            <a:r>
              <a:rPr lang="ko-KR" altLang="en-US" sz="2400" dirty="0" smtClean="0"/>
              <a:t>분류 평가방법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실제 결과 데이터와 예측 결과 데이터가 얼마나 정확하고 오류가 적게 발생하는가에 기반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정확도만 가지고 </a:t>
            </a:r>
            <a:r>
              <a:rPr lang="ko-KR" altLang="en-US" sz="2400" dirty="0" err="1" smtClean="0"/>
              <a:t>판단했다가는</a:t>
            </a:r>
            <a:r>
              <a:rPr lang="ko-KR" altLang="en-US" sz="2400" dirty="0" smtClean="0"/>
              <a:t> 잘못된 평가 결과에 빠질 수 있다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005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0158"/>
          <a:stretch/>
        </p:blipFill>
        <p:spPr>
          <a:xfrm>
            <a:off x="0" y="1246909"/>
            <a:ext cx="5304007" cy="15727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9210" y="507664"/>
            <a:ext cx="4961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평가지표함수</a:t>
            </a:r>
            <a:r>
              <a:rPr lang="en-US" altLang="ko-KR" b="1" dirty="0" smtClean="0"/>
              <a:t>2</a:t>
            </a:r>
          </a:p>
          <a:p>
            <a:r>
              <a:rPr lang="ko-KR" altLang="en-US" b="1" dirty="0" err="1" smtClean="0"/>
              <a:t>사이킷런은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precision_recall_curve</a:t>
            </a:r>
            <a:r>
              <a:rPr lang="en-US" altLang="ko-KR" b="1" dirty="0" smtClean="0"/>
              <a:t>() API </a:t>
            </a:r>
            <a:r>
              <a:rPr lang="ko-KR" altLang="en-US" b="1" dirty="0" smtClean="0"/>
              <a:t>제공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958" y="134082"/>
            <a:ext cx="681990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5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481" r="6862" b="5385"/>
          <a:stretch/>
        </p:blipFill>
        <p:spPr>
          <a:xfrm>
            <a:off x="1302327" y="943148"/>
            <a:ext cx="7768671" cy="514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5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정밀도와 </a:t>
            </a:r>
            <a:r>
              <a:rPr lang="ko-KR" altLang="en-US" dirty="0" err="1" smtClean="0"/>
              <a:t>재현율의</a:t>
            </a:r>
            <a:r>
              <a:rPr lang="ko-KR" altLang="en-US" dirty="0" smtClean="0"/>
              <a:t> 맹점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851146"/>
            <a:ext cx="10515600" cy="286067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정밀도가 </a:t>
            </a:r>
            <a:r>
              <a:rPr lang="en-US" altLang="ko-KR" sz="2000" dirty="0" smtClean="0"/>
              <a:t>100%</a:t>
            </a:r>
            <a:r>
              <a:rPr lang="ko-KR" altLang="en-US" sz="2000" dirty="0" smtClean="0"/>
              <a:t>가 되는 방법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확실한 기준이 되는 경우만 </a:t>
            </a:r>
            <a:r>
              <a:rPr lang="en-US" altLang="ko-KR" sz="2000" dirty="0" smtClean="0"/>
              <a:t>Positive</a:t>
            </a:r>
            <a:r>
              <a:rPr lang="ko-KR" altLang="en-US" sz="2000" dirty="0" smtClean="0"/>
              <a:t>로 예측하고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나머지는 모두 </a:t>
            </a:r>
            <a:r>
              <a:rPr lang="en-US" altLang="ko-KR" sz="2000" dirty="0" smtClean="0"/>
              <a:t>Negative</a:t>
            </a:r>
            <a:r>
              <a:rPr lang="ko-KR" altLang="en-US" sz="2000" dirty="0" smtClean="0"/>
              <a:t>로 예측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err="1" smtClean="0"/>
              <a:t>재현율이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100%</a:t>
            </a:r>
            <a:r>
              <a:rPr lang="ko-KR" altLang="en-US" sz="2000" dirty="0" smtClean="0"/>
              <a:t>가 되는 방법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모든 환자를 </a:t>
            </a:r>
            <a:r>
              <a:rPr lang="en-US" altLang="ko-KR" sz="2000" dirty="0" smtClean="0"/>
              <a:t>Positive</a:t>
            </a:r>
            <a:r>
              <a:rPr lang="ko-KR" altLang="en-US" sz="2000" dirty="0" smtClean="0"/>
              <a:t>로 예측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50817"/>
            <a:ext cx="90149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Positive </a:t>
            </a:r>
            <a:r>
              <a:rPr lang="ko-KR" altLang="en-US" sz="2000" dirty="0" smtClean="0"/>
              <a:t>예측의 </a:t>
            </a:r>
            <a:r>
              <a:rPr lang="ko-KR" altLang="en-US" sz="2000" dirty="0" err="1" smtClean="0"/>
              <a:t>임곗값을</a:t>
            </a:r>
            <a:r>
              <a:rPr lang="ko-KR" altLang="en-US" sz="2000" dirty="0" smtClean="0"/>
              <a:t> 변경함에 따라 정밀도와 </a:t>
            </a:r>
            <a:r>
              <a:rPr lang="ko-KR" altLang="en-US" sz="2000" dirty="0" err="1" smtClean="0"/>
              <a:t>재현율의</a:t>
            </a:r>
            <a:r>
              <a:rPr lang="ko-KR" altLang="en-US" sz="2000" dirty="0" smtClean="0"/>
              <a:t> 수치가 변경된다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두 개의 수치를 상호 보완할 수 있는 수준에서 </a:t>
            </a:r>
            <a:r>
              <a:rPr lang="ko-KR" altLang="en-US" sz="2000" dirty="0" err="1" smtClean="0"/>
              <a:t>적용돼야한다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421217" y="3180607"/>
            <a:ext cx="194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FP=0</a:t>
            </a:r>
            <a:endParaRPr lang="en-US" altLang="ko-KR" dirty="0"/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정밀도 </a:t>
            </a:r>
            <a:r>
              <a:rPr lang="en-US" altLang="ko-KR" dirty="0" smtClean="0"/>
              <a:t>=100%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1217" y="4287273"/>
            <a:ext cx="194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FN=0</a:t>
            </a:r>
          </a:p>
          <a:p>
            <a:r>
              <a:rPr lang="en-US" altLang="ko-KR" dirty="0" smtClean="0"/>
              <a:t>-&gt;</a:t>
            </a:r>
            <a:r>
              <a:rPr lang="ko-KR" altLang="en-US" dirty="0" err="1" smtClean="0"/>
              <a:t>재현율</a:t>
            </a:r>
            <a:r>
              <a:rPr lang="ko-KR" altLang="en-US" dirty="0" smtClean="0"/>
              <a:t> </a:t>
            </a:r>
            <a:r>
              <a:rPr lang="en-US" altLang="ko-KR" dirty="0" smtClean="0"/>
              <a:t>=100%</a:t>
            </a:r>
          </a:p>
        </p:txBody>
      </p:sp>
    </p:spTree>
    <p:extLst>
      <p:ext uri="{BB962C8B-B14F-4D97-AF65-F5344CB8AC3E}">
        <p14:creationId xmlns:p14="http://schemas.microsoft.com/office/powerpoint/2010/main" val="39989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분류 평가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-(0/1,</a:t>
            </a:r>
            <a:r>
              <a:rPr lang="ko-KR" altLang="en-US" dirty="0" smtClean="0"/>
              <a:t>긍정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부정으로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결과값만 가지는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이진 분류의 성능평가지표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-(</a:t>
            </a:r>
            <a:r>
              <a:rPr lang="ko-KR" altLang="en-US" dirty="0" smtClean="0"/>
              <a:t>여러 개의 결정 클래스 값을 가지는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멀티 분류의 성능평가지표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00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분류의 성능 평가 지표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정확도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오차행렬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정밀도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재현율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F1 </a:t>
            </a:r>
            <a:r>
              <a:rPr lang="ko-KR" altLang="en-US" dirty="0" smtClean="0"/>
              <a:t>스코어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 ROC AUC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40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정확도</a:t>
            </a:r>
            <a:r>
              <a:rPr lang="en-US" altLang="ko-KR" dirty="0" smtClean="0"/>
              <a:t>(Accuracy)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정확도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= </a:t>
            </a:r>
            <a:r>
              <a:rPr lang="ko-KR" altLang="en-US" sz="2400" dirty="0" smtClean="0"/>
              <a:t>예측 결과가 동일한 데이터 건수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전체 예측 데이터 건수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직관적으로 모델 예측 성능을 나타내는 평가 지표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이진 분류의 경우 데이터의 구성에 따라 </a:t>
            </a:r>
            <a:r>
              <a:rPr lang="en-US" altLang="ko-KR" sz="2400" dirty="0" smtClean="0"/>
              <a:t>ML </a:t>
            </a:r>
            <a:r>
              <a:rPr lang="ko-KR" altLang="en-US" sz="2400" dirty="0" smtClean="0"/>
              <a:t>모델의 성능을 왜곡할 수 있기 때문에 정확도 수치 하나만 가지고 성능을 평가하지 않는다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777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정확도 지표 </a:t>
            </a:r>
            <a:r>
              <a:rPr lang="ko-KR" altLang="en-US" dirty="0" err="1" smtClean="0"/>
              <a:t>적용시</a:t>
            </a:r>
            <a:r>
              <a:rPr lang="ko-KR" altLang="en-US" dirty="0" smtClean="0"/>
              <a:t> 발생하는 문제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045579" y="2540977"/>
            <a:ext cx="6296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분포도가 균일하지 않은 경우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높은 수치가 나타날 수 있는 것이 정확도 평가 지표의 맹점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8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98" y="769382"/>
            <a:ext cx="7172325" cy="5505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38990"/>
          <a:stretch/>
        </p:blipFill>
        <p:spPr>
          <a:xfrm>
            <a:off x="7281527" y="769382"/>
            <a:ext cx="4910473" cy="24310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25849" r="53390"/>
          <a:stretch/>
        </p:blipFill>
        <p:spPr>
          <a:xfrm>
            <a:off x="7296332" y="3200401"/>
            <a:ext cx="4363192" cy="307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오차 행렬</a:t>
            </a:r>
            <a:r>
              <a:rPr lang="en-US" altLang="ko-KR" dirty="0" smtClean="0"/>
              <a:t>(confusion matrix, </a:t>
            </a:r>
            <a:r>
              <a:rPr lang="ko-KR" altLang="en-US" dirty="0" err="1" smtClean="0"/>
              <a:t>혼동행렬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학습된 분류 모델이 예측을 수행하면서 얼마나 헷갈리고 있는지도 함께 보여주는 지표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ko-KR" altLang="en-US" sz="2400" dirty="0" smtClean="0"/>
              <a:t>이진 분류의 예측 오류가 </a:t>
            </a:r>
            <a:r>
              <a:rPr lang="ko-KR" altLang="en-US" sz="2400" dirty="0" err="1" smtClean="0"/>
              <a:t>얼마인지와</a:t>
            </a:r>
            <a:r>
              <a:rPr lang="ko-KR" altLang="en-US" sz="2400" dirty="0" smtClean="0"/>
              <a:t> 더불어 어떠한 유형의 예측 오류가 발생하고 있는지를 함께 나타내는 지표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99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03" y="1511394"/>
            <a:ext cx="7336503" cy="431790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85041" y="417432"/>
            <a:ext cx="113098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mtClean="0"/>
              <a:t>*4</a:t>
            </a:r>
            <a:r>
              <a:rPr lang="ko-KR" altLang="en-US" sz="2000" dirty="0" smtClean="0"/>
              <a:t>분면 행렬</a:t>
            </a:r>
            <a:endParaRPr lang="en-US" altLang="ko-KR" sz="2000" dirty="0" smtClean="0"/>
          </a:p>
          <a:p>
            <a:r>
              <a:rPr lang="en-US" altLang="ko-KR" sz="2000" dirty="0" smtClean="0"/>
              <a:t>-&gt;</a:t>
            </a:r>
            <a:r>
              <a:rPr lang="ko-KR" altLang="en-US" sz="2000" dirty="0" smtClean="0"/>
              <a:t>실제 레이블 클래스 값과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예측 레이블 클래스 값이 어떠한 유형을 가지고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매핑되는지</a:t>
            </a:r>
            <a:endParaRPr lang="en-US" altLang="ko-KR" sz="20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5858"/>
          <a:stretch/>
        </p:blipFill>
        <p:spPr>
          <a:xfrm>
            <a:off x="6631241" y="3156439"/>
            <a:ext cx="5464043" cy="19328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flipH="1">
            <a:off x="5218545" y="4590472"/>
            <a:ext cx="17549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2341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826</Words>
  <Application>Microsoft Office PowerPoint</Application>
  <PresentationFormat>와이드스크린</PresentationFormat>
  <Paragraphs>120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Wingdings</vt:lpstr>
      <vt:lpstr>Office 테마</vt:lpstr>
      <vt:lpstr>Chapter 3. 평가</vt:lpstr>
      <vt:lpstr>머신러닝 모델 -&gt; 예측 성능을 평가 성능평가지표(Evaluation Metric) </vt:lpstr>
      <vt:lpstr>분류 평가 방법</vt:lpstr>
      <vt:lpstr>분류의 성능 평가 지표</vt:lpstr>
      <vt:lpstr>1. 정확도(Accuracy)</vt:lpstr>
      <vt:lpstr>예제</vt:lpstr>
      <vt:lpstr>PowerPoint 프레젠테이션</vt:lpstr>
      <vt:lpstr>2. 오차 행렬(confusion matrix, 혼동행렬)</vt:lpstr>
      <vt:lpstr>PowerPoint 프레젠테이션</vt:lpstr>
      <vt:lpstr>PowerPoint 프레젠테이션</vt:lpstr>
      <vt:lpstr>3. 정밀도와 재현율</vt:lpstr>
      <vt:lpstr>PowerPoint 프레젠테이션</vt:lpstr>
      <vt:lpstr>가장 좋은 성능 평가는  재현율과 정밀도 모두 높은 수치를 얻는 것!</vt:lpstr>
      <vt:lpstr>PowerPoint 프레젠테이션</vt:lpstr>
      <vt:lpstr>정밀도/재현율 트레이드오프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정밀도와 재현율의 맹점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3. 평가</dc:title>
  <dc:creator>김영은</dc:creator>
  <cp:lastModifiedBy>김영은</cp:lastModifiedBy>
  <cp:revision>149</cp:revision>
  <dcterms:created xsi:type="dcterms:W3CDTF">2020-01-12T11:45:25Z</dcterms:created>
  <dcterms:modified xsi:type="dcterms:W3CDTF">2020-01-18T03:20:16Z</dcterms:modified>
</cp:coreProperties>
</file>