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62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C8E81-4411-43DA-83A0-DEE5317DF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788FD-7443-4B81-84DA-F8E33E661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16D99-4B89-418B-97EE-447433F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97230-F745-459D-B27D-B9C3C034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80F6-CB6C-4898-BE42-2E734A62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011B-7377-49BA-9028-3AF6E253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F71D4-0D91-4684-9248-B4EEFB8A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4AD0B-8D2D-4791-928A-AB2772DA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54328-0073-4FAD-9092-00EA3F54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3A158-CB60-4207-9BC5-75965EB7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EB081-E2D7-46F7-B0C6-1EB972128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9D358-12C3-4D00-B57B-A5C7778D6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6D9CC-0A60-4FCB-8532-43CE6022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CF8A1-3852-4B3C-BF68-B577CB9E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B3900-9348-445A-8551-7D22CFCC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2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92CF1-9F5C-4428-AE76-9FA98A45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0CE5C-C887-4415-BB32-3A0B82F8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E59A4-FD64-47DE-8F34-D34E8D1C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4CA50-46B9-49D0-90CA-32793817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93808-DD51-411A-AE46-2BBE433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D8BA5-BD4E-47AD-ADE2-4696A7E9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58BC6-B1AE-403C-BE34-7FD0864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01816-73A6-4181-8EF8-93380A7B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EF6E6-1B3B-4F55-92E7-7CA61F34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995DE-BB72-435E-A80A-9E8315C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E5A1-61BE-4FD9-9BC7-94714AE5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8088E-886A-4553-B985-9D8A8858C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6DD2A-B480-4B2A-9F6B-3CC07513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9668F-45E6-46D0-B205-8E263A8E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F45E6-D5A7-465E-BB3F-3A4DEE9D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BFEC7-21BA-4360-9C6F-A4C089BB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CC0EE-B5F4-4B19-A661-C40B5B69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A0877-4C06-44CF-B5F4-0E046899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B0FC7-1A7C-452E-88AD-5B7C5852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17EC23-96C7-420B-89F7-A87D6465C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56E317-0442-450C-A9C8-894C3241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FE9F56-6F7F-48BA-A00A-AF824A8A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565D5A-9B29-44A7-90ED-CE2A2FBE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A0502-4FB6-4058-A905-6471C7C5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08081-CBDE-49A1-8797-571E92D6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B2B74-8CED-4C00-BD84-18701DEA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7A6310-D18D-4AA2-8FCC-96F425F0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57FD1-9609-43A1-A462-AB7CB22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9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6378AB-6B05-4F44-8E68-8F6A79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186BB6-576F-44B6-B9DB-4C787FB2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197BA-8463-4FA8-8AC1-454898C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8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E5E3-78E8-4DCC-A950-7220C303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C4BFE-003A-4610-A821-B02C349F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725D0-9346-466F-AF4E-6B254CD7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5CC25-D555-4235-A517-29BC54A5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51B05-25A5-4F6D-A162-AA7AC23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9CD12-9389-4EF4-8A9C-D52391C6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3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B4C5-6311-4A4D-8E97-8F6A387F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939C89-BA81-4C20-BBF6-1BBBFE75B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6C141-19FE-462E-9A33-3885EC4A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6C1CA-CBCC-471F-8D61-230673D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11E22-8574-431E-AF9B-BA65B00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1DE8-32BE-41E5-AF82-311D7CED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8F267A-6972-4F88-B6B6-C3968F2B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40CEE-3C8C-4459-8F84-0EE7E06C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6D0F-3111-4057-A56D-DD119C6F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A2B8-AA4C-483A-941E-424FDDE84ED6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001BE-5864-4281-BAA7-F17B73579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EED58-2BCE-423C-B5A7-FC82CB05B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693E1-931D-4B9F-9C57-9B99DD671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7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5806EC-2CC8-4BD3-9826-EC55E08B8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FF2CABA-851F-4E41-8E96-C61D0ADB9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414" y="4994358"/>
            <a:ext cx="3733312" cy="187571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A23C00-792B-43F9-A5F3-3A97AD847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61855" y="1696440"/>
            <a:ext cx="6135300" cy="6135298"/>
          </a:xfrm>
          <a:custGeom>
            <a:avLst/>
            <a:gdLst>
              <a:gd name="connsiteX0" fmla="*/ 0 w 6135300"/>
              <a:gd name="connsiteY0" fmla="*/ 0 h 6135298"/>
              <a:gd name="connsiteX1" fmla="*/ 6135300 w 6135300"/>
              <a:gd name="connsiteY1" fmla="*/ 0 h 6135298"/>
              <a:gd name="connsiteX2" fmla="*/ 6135300 w 6135300"/>
              <a:gd name="connsiteY2" fmla="*/ 2978314 h 6135298"/>
              <a:gd name="connsiteX3" fmla="*/ 2978317 w 6135300"/>
              <a:gd name="connsiteY3" fmla="*/ 6135298 h 6135298"/>
              <a:gd name="connsiteX4" fmla="*/ 2167306 w 6135300"/>
              <a:gd name="connsiteY4" fmla="*/ 6135298 h 6135298"/>
              <a:gd name="connsiteX5" fmla="*/ 0 w 6135300"/>
              <a:gd name="connsiteY5" fmla="*/ 3967992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5300" h="6135298">
                <a:moveTo>
                  <a:pt x="0" y="0"/>
                </a:moveTo>
                <a:lnTo>
                  <a:pt x="6135300" y="0"/>
                </a:lnTo>
                <a:lnTo>
                  <a:pt x="6135300" y="2978314"/>
                </a:lnTo>
                <a:lnTo>
                  <a:pt x="2978317" y="6135298"/>
                </a:lnTo>
                <a:lnTo>
                  <a:pt x="2167306" y="6135298"/>
                </a:lnTo>
                <a:lnTo>
                  <a:pt x="0" y="3967992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B59FB9-8A98-4966-AD0E-27A5BB877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57535" y="2693690"/>
            <a:ext cx="3846553" cy="6135298"/>
          </a:xfrm>
          <a:custGeom>
            <a:avLst/>
            <a:gdLst>
              <a:gd name="connsiteX0" fmla="*/ 0 w 3846553"/>
              <a:gd name="connsiteY0" fmla="*/ 0 h 6135298"/>
              <a:gd name="connsiteX1" fmla="*/ 1134191 w 3846553"/>
              <a:gd name="connsiteY1" fmla="*/ 0 h 6135298"/>
              <a:gd name="connsiteX2" fmla="*/ 3846553 w 3846553"/>
              <a:gd name="connsiteY2" fmla="*/ 2712363 h 6135298"/>
              <a:gd name="connsiteX3" fmla="*/ 423617 w 3846553"/>
              <a:gd name="connsiteY3" fmla="*/ 6135298 h 6135298"/>
              <a:gd name="connsiteX4" fmla="*/ 0 w 3846553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6553" h="6135298">
                <a:moveTo>
                  <a:pt x="0" y="0"/>
                </a:moveTo>
                <a:lnTo>
                  <a:pt x="1134191" y="0"/>
                </a:lnTo>
                <a:lnTo>
                  <a:pt x="3846553" y="2712363"/>
                </a:lnTo>
                <a:lnTo>
                  <a:pt x="423617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164A22-8ACC-4F6E-A439-56200F88B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29467" y="-1131005"/>
            <a:ext cx="6135300" cy="6135298"/>
          </a:xfrm>
          <a:custGeom>
            <a:avLst/>
            <a:gdLst>
              <a:gd name="connsiteX0" fmla="*/ 0 w 6135300"/>
              <a:gd name="connsiteY0" fmla="*/ 3396469 h 6135298"/>
              <a:gd name="connsiteX1" fmla="*/ 3396470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396469"/>
                </a:moveTo>
                <a:lnTo>
                  <a:pt x="3396470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4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9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643" y="2781177"/>
            <a:ext cx="5408712" cy="1345720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6600" dirty="0">
                <a:solidFill>
                  <a:srgbClr val="080808"/>
                </a:solidFill>
              </a:rPr>
              <a:t>텍스트분석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6868" y="5523252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80808"/>
                </a:solidFill>
              </a:rPr>
              <a:t>조상현 </a:t>
            </a:r>
          </a:p>
        </p:txBody>
      </p:sp>
    </p:spTree>
    <p:extLst>
      <p:ext uri="{BB962C8B-B14F-4D97-AF65-F5344CB8AC3E}">
        <p14:creationId xmlns:p14="http://schemas.microsoft.com/office/powerpoint/2010/main" val="250476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18" y="587521"/>
            <a:ext cx="7355782" cy="721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희소행렬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altLang="ko-KR" sz="3600" dirty="0"/>
              <a:t>CSR </a:t>
            </a:r>
            <a:r>
              <a:rPr lang="ko-KR" altLang="en-US" sz="3600" dirty="0"/>
              <a:t>형식 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부제목 5">
            <a:extLst>
              <a:ext uri="{FF2B5EF4-FFF2-40B4-BE49-F238E27FC236}">
                <a16:creationId xmlns:a16="http://schemas.microsoft.com/office/drawing/2014/main" id="{34F558A3-D7AC-41C6-9B32-3E383B5C5E6B}"/>
              </a:ext>
            </a:extLst>
          </p:cNvPr>
          <p:cNvSpPr txBox="1">
            <a:spLocks/>
          </p:cNvSpPr>
          <p:nvPr/>
        </p:nvSpPr>
        <p:spPr>
          <a:xfrm>
            <a:off x="311577" y="1470116"/>
            <a:ext cx="11688472" cy="7216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CSR </a:t>
            </a:r>
            <a:r>
              <a:rPr lang="ko-KR" altLang="en-US" dirty="0"/>
              <a:t>형식은 </a:t>
            </a:r>
            <a:r>
              <a:rPr lang="en-US" altLang="ko-KR" dirty="0"/>
              <a:t>COO</a:t>
            </a:r>
            <a:r>
              <a:rPr lang="ko-KR" altLang="en-US" dirty="0"/>
              <a:t> 형식이 행과 열의 위치를 나타내기 위해 반복적인 위치 데이터를 사용해야 하는 문제점을 해결한 방식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C67285-BBDF-4CA0-89E6-9AFE4B35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" y="2904225"/>
            <a:ext cx="7235415" cy="24836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28A08F-BF2A-40D3-AA4B-6566E123F0AE}"/>
              </a:ext>
            </a:extLst>
          </p:cNvPr>
          <p:cNvSpPr txBox="1"/>
          <p:nvPr/>
        </p:nvSpPr>
        <p:spPr>
          <a:xfrm>
            <a:off x="64198" y="2479710"/>
            <a:ext cx="65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**COO</a:t>
            </a:r>
            <a:r>
              <a:rPr lang="ko-KR" altLang="en-US" dirty="0"/>
              <a:t> 방식의 문제점 </a:t>
            </a:r>
            <a:r>
              <a:rPr lang="en-US" altLang="ko-KR" dirty="0"/>
              <a:t>:</a:t>
            </a:r>
            <a:r>
              <a:rPr lang="ko-KR" altLang="en-US" dirty="0" err="1"/>
              <a:t>행위치</a:t>
            </a:r>
            <a:r>
              <a:rPr lang="ko-KR" altLang="en-US" dirty="0"/>
              <a:t> 배열에서 </a:t>
            </a:r>
            <a:r>
              <a:rPr lang="ko-KR" altLang="en-US" dirty="0" err="1"/>
              <a:t>같은값이</a:t>
            </a:r>
            <a:r>
              <a:rPr lang="ko-KR" altLang="en-US" dirty="0"/>
              <a:t> 반복됨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D7FBF-05C4-4EF5-B170-F91EA5CBEA3F}"/>
              </a:ext>
            </a:extLst>
          </p:cNvPr>
          <p:cNvSpPr txBox="1"/>
          <p:nvPr/>
        </p:nvSpPr>
        <p:spPr>
          <a:xfrm>
            <a:off x="7724362" y="2664376"/>
            <a:ext cx="4020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행위치</a:t>
            </a:r>
            <a:r>
              <a:rPr lang="ko-KR" altLang="en-US" dirty="0"/>
              <a:t> 배열을 자세히 보면 순차적인 값이 반복적으로 나타남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행위치</a:t>
            </a:r>
            <a:r>
              <a:rPr lang="ko-KR" altLang="en-US" dirty="0"/>
              <a:t> 배열이 순차적으로 증가하는 성질을 고려하여 고유갑의 시작 위치만 표기하는 방법으로 이런 반복을 제거 할 수 있음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27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18" y="587521"/>
            <a:ext cx="7355782" cy="721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희소행렬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altLang="ko-KR" sz="3600" dirty="0"/>
              <a:t>CSR </a:t>
            </a:r>
            <a:r>
              <a:rPr lang="ko-KR" altLang="en-US" sz="3600" dirty="0"/>
              <a:t>형식 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ED7FBF-05C4-4EF5-B170-F91EA5CBEA3F}"/>
              </a:ext>
            </a:extLst>
          </p:cNvPr>
          <p:cNvSpPr txBox="1"/>
          <p:nvPr/>
        </p:nvSpPr>
        <p:spPr>
          <a:xfrm>
            <a:off x="7724362" y="1790690"/>
            <a:ext cx="4275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행위치</a:t>
            </a:r>
            <a:r>
              <a:rPr lang="ko-KR" altLang="en-US" dirty="0"/>
              <a:t> 배열이 순차적으로 증가하는 성질을 고려하여 </a:t>
            </a:r>
            <a:r>
              <a:rPr lang="ko-KR" altLang="en-US" dirty="0" err="1"/>
              <a:t>고유값의</a:t>
            </a:r>
            <a:r>
              <a:rPr lang="ko-KR" altLang="en-US" dirty="0"/>
              <a:t> 시작 위치만 표기하면 왼쪽의 그림에 보이는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[0,2,7,9,10,12,13] </a:t>
            </a:r>
            <a:r>
              <a:rPr lang="ko-KR" altLang="en-US" dirty="0"/>
              <a:t>의 최종행렬을 </a:t>
            </a:r>
            <a:r>
              <a:rPr lang="ko-KR" altLang="en-US" dirty="0" err="1"/>
              <a:t>얻을수</a:t>
            </a:r>
            <a:r>
              <a:rPr lang="ko-KR" altLang="en-US" dirty="0"/>
              <a:t> 있는데 이런 변환방식을 </a:t>
            </a:r>
            <a:r>
              <a:rPr lang="en-US" altLang="ko-KR" dirty="0"/>
              <a:t>CSR </a:t>
            </a:r>
            <a:r>
              <a:rPr lang="ko-KR" altLang="en-US" dirty="0"/>
              <a:t>형식이라고 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9BC4A-F793-47F8-A951-0BA525CD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7" y="1818341"/>
            <a:ext cx="7412786" cy="1786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0FF6AB-677B-418C-85BD-87EED1C0AC56}"/>
              </a:ext>
            </a:extLst>
          </p:cNvPr>
          <p:cNvSpPr txBox="1"/>
          <p:nvPr/>
        </p:nvSpPr>
        <p:spPr>
          <a:xfrm>
            <a:off x="544074" y="4222716"/>
            <a:ext cx="847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이렇게 </a:t>
            </a:r>
            <a:r>
              <a:rPr lang="ko-KR" altLang="en-US" dirty="0" err="1"/>
              <a:t>고유값의</a:t>
            </a:r>
            <a:r>
              <a:rPr lang="ko-KR" altLang="en-US" dirty="0"/>
              <a:t> 시작 위치만 알고 있으면 얼마든지 배열을 다시 </a:t>
            </a:r>
            <a:r>
              <a:rPr lang="ko-KR" altLang="en-US" dirty="0" err="1"/>
              <a:t>만들수</a:t>
            </a:r>
            <a:r>
              <a:rPr lang="ko-KR" altLang="en-US" dirty="0"/>
              <a:t> 있기 때문에 </a:t>
            </a:r>
            <a:r>
              <a:rPr lang="en-US" altLang="ko-KR" dirty="0"/>
              <a:t>COO </a:t>
            </a:r>
            <a:r>
              <a:rPr lang="ko-KR" altLang="en-US" dirty="0"/>
              <a:t>방식보다 메모리가 적게 들고 연산이 빠르다는 장점이 있음  </a:t>
            </a:r>
          </a:p>
        </p:txBody>
      </p:sp>
    </p:spTree>
    <p:extLst>
      <p:ext uri="{BB962C8B-B14F-4D97-AF65-F5344CB8AC3E}">
        <p14:creationId xmlns:p14="http://schemas.microsoft.com/office/powerpoint/2010/main" val="1456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18" y="587521"/>
            <a:ext cx="7355782" cy="721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희소행렬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altLang="ko-KR" sz="3600" dirty="0"/>
              <a:t>CSR </a:t>
            </a:r>
            <a:r>
              <a:rPr lang="ko-KR" altLang="en-US" sz="3600" dirty="0"/>
              <a:t>형식 코드  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E4D7F6-9ADE-4BEA-981B-B0414AD3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61" y="1309220"/>
            <a:ext cx="4210814" cy="49612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80A2B0-8B6B-49B0-82DF-C10E7073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31" y="1409700"/>
            <a:ext cx="3933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0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FF0AC4-A2FF-4129-AEF6-8049AF6A9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01" y="1132791"/>
            <a:ext cx="9622796" cy="23009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3600" kern="1200" dirty="0">
                <a:latin typeface="+mj-lt"/>
                <a:ea typeface="+mj-ea"/>
                <a:cs typeface="+mj-cs"/>
              </a:rPr>
              <a:t>8.4 </a:t>
            </a:r>
            <a:r>
              <a:rPr lang="ko-KR" altLang="en-US" sz="3600" kern="1200" dirty="0">
                <a:latin typeface="+mj-lt"/>
                <a:ea typeface="+mj-ea"/>
                <a:cs typeface="+mj-cs"/>
              </a:rPr>
              <a:t>텍스트 분류실습 </a:t>
            </a:r>
            <a:r>
              <a:rPr lang="en-US" altLang="ko-KR" sz="3600" kern="1200" dirty="0">
                <a:latin typeface="+mj-lt"/>
                <a:ea typeface="+mj-ea"/>
                <a:cs typeface="+mj-cs"/>
              </a:rPr>
              <a:t>– 20</a:t>
            </a:r>
            <a:r>
              <a:rPr lang="ko-KR" altLang="en-US" sz="3600" kern="1200" dirty="0">
                <a:latin typeface="+mj-lt"/>
                <a:ea typeface="+mj-ea"/>
                <a:cs typeface="+mj-cs"/>
              </a:rPr>
              <a:t>뉴스그룹 분류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88705" y="699896"/>
            <a:ext cx="1699361" cy="540551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6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EC6A1-D299-4AFF-AD16-9ADC9A31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232" y="699896"/>
            <a:ext cx="826767" cy="541032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71ABFD-1DA1-4FE6-84B2-971BEC36B91B}"/>
              </a:ext>
            </a:extLst>
          </p:cNvPr>
          <p:cNvSpPr txBox="1"/>
          <p:nvPr/>
        </p:nvSpPr>
        <p:spPr>
          <a:xfrm>
            <a:off x="0" y="1066799"/>
            <a:ext cx="121889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실습 순서</a:t>
            </a:r>
            <a:endParaRPr lang="en-US" altLang="ko-KR" sz="4000" dirty="0"/>
          </a:p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dirty="0"/>
              <a:t>텍스트 정규화 후</a:t>
            </a:r>
            <a:r>
              <a:rPr lang="en-US" altLang="ko-KR" dirty="0"/>
              <a:t>, </a:t>
            </a:r>
            <a:r>
              <a:rPr lang="ko-KR" altLang="en-US" dirty="0"/>
              <a:t>피처벡터화 적용 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적합한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적용하여 분류를 학습</a:t>
            </a:r>
            <a:r>
              <a:rPr lang="en-US" altLang="ko-KR" dirty="0"/>
              <a:t>/</a:t>
            </a:r>
            <a:r>
              <a:rPr lang="ko-KR" altLang="en-US" dirty="0"/>
              <a:t>예측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025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4" y="761186"/>
            <a:ext cx="9900894" cy="129621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1.</a:t>
            </a:r>
            <a:r>
              <a:rPr lang="ko-KR" altLang="en-US" sz="2800" dirty="0"/>
              <a:t>텍스트 정규화</a:t>
            </a: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en-US" altLang="ko-KR" sz="2000" dirty="0"/>
              <a:t>Fetch_20newsgroups </a:t>
            </a:r>
            <a:r>
              <a:rPr lang="ko-KR" altLang="en-US" sz="2000" dirty="0"/>
              <a:t>이 어떤 </a:t>
            </a:r>
            <a:r>
              <a:rPr lang="en-US" altLang="ko-KR" sz="2000" dirty="0"/>
              <a:t>key </a:t>
            </a:r>
            <a:r>
              <a:rPr lang="ko-KR" altLang="en-US" sz="2000" dirty="0"/>
              <a:t>값을</a:t>
            </a:r>
            <a:r>
              <a:rPr lang="en-US" altLang="ko-KR" sz="2000" dirty="0"/>
              <a:t> </a:t>
            </a:r>
            <a:r>
              <a:rPr lang="ko-KR" altLang="en-US" sz="2000" dirty="0"/>
              <a:t>가지고 있는지 확인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402B2B9-34FC-4FE4-B2E8-F6C75B35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5" y="1819275"/>
            <a:ext cx="7867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9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4" y="761186"/>
            <a:ext cx="8770576" cy="105489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1.</a:t>
            </a:r>
            <a:r>
              <a:rPr lang="ko-KR" altLang="en-US" sz="2800" dirty="0"/>
              <a:t>텍스트 정규화</a:t>
            </a:r>
            <a:endParaRPr lang="en-US" altLang="ko-KR" sz="2800" dirty="0"/>
          </a:p>
          <a:p>
            <a:pPr algn="l"/>
            <a:r>
              <a:rPr lang="en-US" altLang="ko-KR" sz="2000" dirty="0"/>
              <a:t>2. Target </a:t>
            </a:r>
            <a:r>
              <a:rPr lang="ko-KR" altLang="en-US" sz="2000" dirty="0"/>
              <a:t>클래스가 어떻게 구성돼 있는지 확인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980EDA7-D2CA-48EB-AC47-0BE9BF14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76" y="1700328"/>
            <a:ext cx="6616696" cy="3386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069B6-FDD4-4076-A16A-83AF97D346DA}"/>
              </a:ext>
            </a:extLst>
          </p:cNvPr>
          <p:cNvSpPr txBox="1"/>
          <p:nvPr/>
        </p:nvSpPr>
        <p:spPr>
          <a:xfrm>
            <a:off x="8091972" y="2847102"/>
            <a:ext cx="330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</a:t>
            </a:r>
            <a:r>
              <a:rPr lang="ko-KR" altLang="en-US" dirty="0"/>
              <a:t>클래스의 값은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19</a:t>
            </a:r>
            <a:r>
              <a:rPr lang="ko-KR" altLang="en-US" dirty="0"/>
              <a:t>까지 </a:t>
            </a:r>
            <a:r>
              <a:rPr lang="en-US" altLang="ko-KR" dirty="0"/>
              <a:t>20</a:t>
            </a:r>
            <a:r>
              <a:rPr lang="ko-KR" altLang="en-US" dirty="0"/>
              <a:t>개로 구성되어 있음 </a:t>
            </a:r>
          </a:p>
        </p:txBody>
      </p:sp>
    </p:spTree>
    <p:extLst>
      <p:ext uri="{BB962C8B-B14F-4D97-AF65-F5344CB8AC3E}">
        <p14:creationId xmlns:p14="http://schemas.microsoft.com/office/powerpoint/2010/main" val="275108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1.</a:t>
            </a:r>
            <a:r>
              <a:rPr lang="ko-KR" altLang="en-US" sz="2800" dirty="0"/>
              <a:t>텍스트 정규화</a:t>
            </a:r>
            <a:endParaRPr lang="en-US" altLang="ko-KR" sz="2800" dirty="0"/>
          </a:p>
          <a:p>
            <a:pPr algn="l"/>
            <a:r>
              <a:rPr lang="en-US" altLang="ko-KR" sz="2000" dirty="0"/>
              <a:t>3. </a:t>
            </a:r>
            <a:r>
              <a:rPr lang="ko-KR" altLang="en-US" sz="2000" dirty="0"/>
              <a:t>개별 데이터가 텍스트로 어떻게 구성돼 있는지 데이터 하나를 추출해 확인 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13046B0-51B3-4FC6-9B0F-2D446D92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46" y="1790696"/>
            <a:ext cx="6192754" cy="4165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F60D13-4EC4-47EC-AEE6-51C717ABAFF1}"/>
              </a:ext>
            </a:extLst>
          </p:cNvPr>
          <p:cNvSpPr txBox="1"/>
          <p:nvPr/>
        </p:nvSpPr>
        <p:spPr>
          <a:xfrm>
            <a:off x="8044325" y="1790696"/>
            <a:ext cx="3308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추출한 데이터에서 내용을 제외하고 </a:t>
            </a:r>
            <a:r>
              <a:rPr lang="ko-KR" altLang="en-US" dirty="0" err="1"/>
              <a:t>제목등의</a:t>
            </a:r>
            <a:r>
              <a:rPr lang="ko-KR" altLang="en-US" dirty="0"/>
              <a:t> 다른 정보는 제거함</a:t>
            </a:r>
            <a:r>
              <a:rPr lang="en-US" altLang="ko-KR" dirty="0"/>
              <a:t>, </a:t>
            </a:r>
            <a:r>
              <a:rPr lang="ko-KR" altLang="en-US" dirty="0"/>
              <a:t>왜냐하면 제목과 소속과 같은 정보들은  뉴스그룹 </a:t>
            </a:r>
            <a:r>
              <a:rPr lang="ko-KR" altLang="en-US" dirty="0" err="1"/>
              <a:t>분륭의</a:t>
            </a:r>
            <a:r>
              <a:rPr lang="ko-KR" altLang="en-US" dirty="0"/>
              <a:t> </a:t>
            </a:r>
            <a:r>
              <a:rPr lang="en-US" altLang="ko-KR" dirty="0"/>
              <a:t>Target </a:t>
            </a:r>
            <a:r>
              <a:rPr lang="ko-KR" altLang="en-US" dirty="0"/>
              <a:t>클래스 값과 유사한 데이터를 가지고 있는 경우가 많기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82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1.</a:t>
            </a:r>
            <a:r>
              <a:rPr lang="ko-KR" altLang="en-US" sz="2800" dirty="0"/>
              <a:t>텍스트 정규화</a:t>
            </a:r>
            <a:endParaRPr lang="en-US" altLang="ko-KR" sz="2800" dirty="0"/>
          </a:p>
          <a:p>
            <a:pPr algn="l"/>
            <a:r>
              <a:rPr lang="en-US" altLang="ko-KR" sz="2000" dirty="0"/>
              <a:t>3. </a:t>
            </a:r>
            <a:r>
              <a:rPr lang="ko-KR" altLang="en-US" sz="2000" dirty="0"/>
              <a:t>개별 데이터가 텍스트로 어떻게 구성돼 있는지 데이터 하나를 추출해 확인 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F60D13-4EC4-47EC-AEE6-51C717ABAFF1}"/>
              </a:ext>
            </a:extLst>
          </p:cNvPr>
          <p:cNvSpPr txBox="1"/>
          <p:nvPr/>
        </p:nvSpPr>
        <p:spPr>
          <a:xfrm>
            <a:off x="1465071" y="1790696"/>
            <a:ext cx="988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Remove </a:t>
            </a:r>
            <a:r>
              <a:rPr lang="ko-KR" altLang="en-US" sz="1600" dirty="0"/>
              <a:t>파라미터를 이용하여 뉴스그룹 기사의 </a:t>
            </a:r>
            <a:r>
              <a:rPr lang="en-US" altLang="ko-KR" sz="1600" dirty="0" err="1"/>
              <a:t>heade</a:t>
            </a:r>
            <a:r>
              <a:rPr lang="ko-KR" altLang="en-US" sz="1600" dirty="0"/>
              <a:t>와 </a:t>
            </a:r>
            <a:r>
              <a:rPr lang="en-US" altLang="ko-KR" sz="1600" dirty="0"/>
              <a:t>footer</a:t>
            </a:r>
            <a:r>
              <a:rPr lang="ko-KR" altLang="en-US" sz="1600" dirty="0"/>
              <a:t>들을 </a:t>
            </a:r>
            <a:r>
              <a:rPr lang="ko-KR" altLang="en-US" sz="1600" dirty="0" err="1"/>
              <a:t>제거할수</a:t>
            </a:r>
            <a:r>
              <a:rPr lang="ko-KR" altLang="en-US" sz="1600" dirty="0"/>
              <a:t> 있음</a:t>
            </a:r>
            <a:r>
              <a:rPr lang="en-US" altLang="ko-KR" sz="1600" dirty="0"/>
              <a:t>. </a:t>
            </a:r>
            <a:r>
              <a:rPr lang="ko-KR" altLang="en-US" sz="1600" dirty="0"/>
              <a:t>더불어</a:t>
            </a:r>
            <a:r>
              <a:rPr lang="en-US" altLang="ko-KR" sz="1600" dirty="0"/>
              <a:t>fetch_20newsgroups()</a:t>
            </a:r>
            <a:r>
              <a:rPr lang="ko-KR" altLang="en-US" sz="1600" dirty="0"/>
              <a:t>는 </a:t>
            </a:r>
            <a:r>
              <a:rPr lang="en-US" altLang="ko-KR" sz="1600" dirty="0"/>
              <a:t>subset</a:t>
            </a:r>
            <a:r>
              <a:rPr lang="ko-KR" altLang="en-US" sz="1600" dirty="0"/>
              <a:t>파라미터를 이용해 학습데이터와 테스트 데이터를 분리해서 다운로드 가능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90192-FBDA-4656-9CC0-526443F8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34" y="2629631"/>
            <a:ext cx="9874371" cy="331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0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피처 벡터화 변환과 </a:t>
            </a:r>
            <a:r>
              <a:rPr lang="ko-KR" altLang="en-US" sz="2800" dirty="0" err="1"/>
              <a:t>머신러닝</a:t>
            </a:r>
            <a:r>
              <a:rPr lang="ko-KR" altLang="en-US" sz="2800" dirty="0"/>
              <a:t> 모델 학습</a:t>
            </a:r>
            <a:r>
              <a:rPr lang="en-US" altLang="ko-KR" sz="2800" dirty="0"/>
              <a:t>/</a:t>
            </a:r>
            <a:r>
              <a:rPr lang="ko-KR" altLang="en-US" sz="2800" dirty="0"/>
              <a:t>예측</a:t>
            </a:r>
            <a:r>
              <a:rPr lang="en-US" altLang="ko-KR" sz="2800" dirty="0"/>
              <a:t>/</a:t>
            </a:r>
            <a:r>
              <a:rPr lang="ko-KR" altLang="en-US" sz="2800" dirty="0"/>
              <a:t>평가</a:t>
            </a:r>
            <a:endParaRPr lang="en-US" altLang="ko-KR" sz="2800" dirty="0"/>
          </a:p>
          <a:p>
            <a:pPr algn="l"/>
            <a:r>
              <a:rPr lang="en-US" altLang="ko-KR" sz="2000" dirty="0"/>
              <a:t>1. Count Vectorizer</a:t>
            </a:r>
            <a:r>
              <a:rPr lang="ko-KR" altLang="en-US" sz="2000" dirty="0"/>
              <a:t>를 이용해 학습데이터의 텍스트를 피처 </a:t>
            </a:r>
            <a:r>
              <a:rPr lang="ko-KR" altLang="en-US" sz="2000" dirty="0" err="1"/>
              <a:t>백터화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F60D13-4EC4-47EC-AEE6-51C717ABAFF1}"/>
              </a:ext>
            </a:extLst>
          </p:cNvPr>
          <p:cNvSpPr txBox="1"/>
          <p:nvPr/>
        </p:nvSpPr>
        <p:spPr>
          <a:xfrm>
            <a:off x="1501520" y="4482530"/>
            <a:ext cx="988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**</a:t>
            </a:r>
            <a:r>
              <a:rPr lang="ko-KR" altLang="en-US" sz="1600" dirty="0"/>
              <a:t>테스트 데이터에서 </a:t>
            </a:r>
            <a:r>
              <a:rPr lang="en-US" altLang="ko-KR" sz="1600" dirty="0" err="1"/>
              <a:t>CountVectorizer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적용할때에는</a:t>
            </a:r>
            <a:r>
              <a:rPr lang="ko-KR" altLang="en-US" sz="1600" dirty="0"/>
              <a:t> 반드시 학습데이터를 이용해 </a:t>
            </a:r>
            <a:r>
              <a:rPr lang="en-US" altLang="ko-KR" sz="1600" dirty="0"/>
              <a:t>fit()</a:t>
            </a:r>
            <a:r>
              <a:rPr lang="ko-KR" altLang="en-US" sz="1600" dirty="0"/>
              <a:t>이 수행된 </a:t>
            </a:r>
            <a:r>
              <a:rPr lang="en-US" altLang="ko-KR" sz="1600" dirty="0" err="1"/>
              <a:t>CountVectorizer</a:t>
            </a:r>
            <a:r>
              <a:rPr lang="ko-KR" altLang="en-US" sz="1600" dirty="0"/>
              <a:t>객체를 이용해 테스트 데이터를 변환해야 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A2972E-2137-4531-8290-B6114D68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20" y="1653831"/>
            <a:ext cx="8591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330" y="363747"/>
            <a:ext cx="5457533" cy="686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8.3. Bag</a:t>
            </a:r>
            <a:r>
              <a:rPr lang="ko-KR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ko-KR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Words-BOW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30" y="1165290"/>
            <a:ext cx="5173370" cy="1136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문서가 가지는 모든 단어를 문맥이나 순서를 가지고 각 단어에 </a:t>
            </a:r>
            <a:r>
              <a:rPr lang="ko-KR" altLang="en-US" sz="2000" dirty="0" err="1"/>
              <a:t>빈도값을</a:t>
            </a:r>
            <a:r>
              <a:rPr lang="ko-KR" altLang="en-US" sz="2000" dirty="0"/>
              <a:t> 부여해 피처 값을 추출하는 모델  </a:t>
            </a:r>
            <a:endParaRPr lang="en-US" altLang="ko-K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DE9000-0A06-42B7-B78E-44BD52AE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0" y="2417013"/>
            <a:ext cx="10171379" cy="42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피처 벡터화 변환과 </a:t>
            </a:r>
            <a:r>
              <a:rPr lang="ko-KR" altLang="en-US" sz="2800" dirty="0" err="1"/>
              <a:t>머신러닝</a:t>
            </a:r>
            <a:r>
              <a:rPr lang="ko-KR" altLang="en-US" sz="2800" dirty="0"/>
              <a:t> 모델 학습</a:t>
            </a:r>
            <a:r>
              <a:rPr lang="en-US" altLang="ko-KR" sz="2800" dirty="0"/>
              <a:t>/</a:t>
            </a:r>
            <a:r>
              <a:rPr lang="ko-KR" altLang="en-US" sz="2800" dirty="0"/>
              <a:t>예측</a:t>
            </a:r>
            <a:r>
              <a:rPr lang="en-US" altLang="ko-KR" sz="2800" dirty="0"/>
              <a:t>/</a:t>
            </a:r>
            <a:r>
              <a:rPr lang="ko-KR" altLang="en-US" sz="2800" dirty="0"/>
              <a:t>평가</a:t>
            </a:r>
            <a:endParaRPr lang="en-US" altLang="ko-KR" sz="2800" dirty="0"/>
          </a:p>
          <a:p>
            <a:pPr algn="l"/>
            <a:r>
              <a:rPr lang="en-US" altLang="ko-KR" sz="2000" dirty="0"/>
              <a:t>1. Count Vectorizer</a:t>
            </a:r>
            <a:r>
              <a:rPr lang="ko-KR" altLang="en-US" sz="2000" dirty="0"/>
              <a:t>를 이용해 학습데이터의 텍스트를 피처 </a:t>
            </a:r>
            <a:r>
              <a:rPr lang="ko-KR" altLang="en-US" sz="2000" dirty="0" err="1"/>
              <a:t>백터화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F60D13-4EC4-47EC-AEE6-51C717ABAFF1}"/>
              </a:ext>
            </a:extLst>
          </p:cNvPr>
          <p:cNvSpPr txBox="1"/>
          <p:nvPr/>
        </p:nvSpPr>
        <p:spPr>
          <a:xfrm>
            <a:off x="1501520" y="4482530"/>
            <a:ext cx="988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**</a:t>
            </a:r>
            <a:r>
              <a:rPr lang="ko-KR" altLang="en-US" sz="1600" dirty="0"/>
              <a:t>테스트 데이터에서 </a:t>
            </a:r>
            <a:r>
              <a:rPr lang="en-US" altLang="ko-KR" sz="1600" dirty="0" err="1"/>
              <a:t>CountVectorizer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적용할때에는</a:t>
            </a:r>
            <a:r>
              <a:rPr lang="ko-KR" altLang="en-US" sz="1600" dirty="0"/>
              <a:t> 반드시 학습데이터를 이용해 </a:t>
            </a:r>
            <a:r>
              <a:rPr lang="en-US" altLang="ko-KR" sz="1600" dirty="0"/>
              <a:t>fit()</a:t>
            </a:r>
            <a:r>
              <a:rPr lang="ko-KR" altLang="en-US" sz="1600" dirty="0"/>
              <a:t>이 수행된 </a:t>
            </a:r>
            <a:r>
              <a:rPr lang="en-US" altLang="ko-KR" sz="1600" dirty="0" err="1"/>
              <a:t>CountVectorizer</a:t>
            </a:r>
            <a:r>
              <a:rPr lang="ko-KR" altLang="en-US" sz="1600" dirty="0"/>
              <a:t>객체를 이용해 테스트 데이터를 변환해야 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A2972E-2137-4531-8290-B6114D68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20" y="1653831"/>
            <a:ext cx="8591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피처 벡터화 변환과 </a:t>
            </a:r>
            <a:r>
              <a:rPr lang="ko-KR" altLang="en-US" sz="2800" dirty="0" err="1"/>
              <a:t>머신러닝</a:t>
            </a:r>
            <a:r>
              <a:rPr lang="ko-KR" altLang="en-US" sz="2800" dirty="0"/>
              <a:t> 모델 학습</a:t>
            </a:r>
            <a:r>
              <a:rPr lang="en-US" altLang="ko-KR" sz="2800" dirty="0"/>
              <a:t>/</a:t>
            </a:r>
            <a:r>
              <a:rPr lang="ko-KR" altLang="en-US" sz="2800" dirty="0"/>
              <a:t>예측</a:t>
            </a:r>
            <a:r>
              <a:rPr lang="en-US" altLang="ko-KR" sz="2800" dirty="0"/>
              <a:t>/</a:t>
            </a:r>
            <a:r>
              <a:rPr lang="ko-KR" altLang="en-US" sz="2800" dirty="0"/>
              <a:t>평가</a:t>
            </a:r>
            <a:endParaRPr lang="en-US" altLang="ko-KR" sz="2800" dirty="0"/>
          </a:p>
          <a:p>
            <a:pPr algn="l"/>
            <a:r>
              <a:rPr lang="en-US" altLang="ko-KR" sz="2000" dirty="0"/>
              <a:t>2. </a:t>
            </a:r>
            <a:r>
              <a:rPr lang="ko-KR" altLang="en-US" sz="2000" dirty="0"/>
              <a:t>로지스틱 회귀를 적용해 뉴스그룹에 대한 분류를 예측 </a:t>
            </a: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BFC5561-000C-4492-9998-E5D2E62F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80" y="2141173"/>
            <a:ext cx="9305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피처 벡터화 변환과 </a:t>
            </a:r>
            <a:r>
              <a:rPr lang="ko-KR" altLang="en-US" sz="2800" dirty="0" err="1"/>
              <a:t>머신러닝</a:t>
            </a:r>
            <a:r>
              <a:rPr lang="ko-KR" altLang="en-US" sz="2800" dirty="0"/>
              <a:t> 모델 학습</a:t>
            </a:r>
            <a:r>
              <a:rPr lang="en-US" altLang="ko-KR" sz="2800" dirty="0"/>
              <a:t>/</a:t>
            </a:r>
            <a:r>
              <a:rPr lang="ko-KR" altLang="en-US" sz="2800" dirty="0"/>
              <a:t>예측</a:t>
            </a:r>
            <a:r>
              <a:rPr lang="en-US" altLang="ko-KR" sz="2800" dirty="0"/>
              <a:t>/</a:t>
            </a:r>
            <a:r>
              <a:rPr lang="ko-KR" altLang="en-US" sz="2800" dirty="0"/>
              <a:t>평가</a:t>
            </a:r>
            <a:endParaRPr lang="en-US" altLang="ko-KR" sz="2800" dirty="0"/>
          </a:p>
          <a:p>
            <a:pPr algn="l"/>
            <a:r>
              <a:rPr lang="en-US" altLang="ko-KR" sz="2000" dirty="0"/>
              <a:t>3. Count </a:t>
            </a:r>
            <a:r>
              <a:rPr lang="ko-KR" altLang="en-US" sz="2000" dirty="0"/>
              <a:t>기반에서 </a:t>
            </a:r>
            <a:r>
              <a:rPr lang="en-US" altLang="ko-KR" sz="2000" dirty="0"/>
              <a:t>TF-IDF </a:t>
            </a:r>
            <a:r>
              <a:rPr lang="ko-KR" altLang="en-US" sz="2000" dirty="0"/>
              <a:t>기반으로 벡터화를 변경해 예측 모델을 수행 </a:t>
            </a: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DF1929A-993E-48D4-B8F3-B160D634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33562"/>
            <a:ext cx="8839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7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22543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피처 벡터화 변환과 </a:t>
            </a:r>
            <a:r>
              <a:rPr lang="ko-KR" altLang="en-US" sz="2800" dirty="0" err="1"/>
              <a:t>머신러닝</a:t>
            </a:r>
            <a:r>
              <a:rPr lang="ko-KR" altLang="en-US" sz="2800" dirty="0"/>
              <a:t> 모델 학습</a:t>
            </a:r>
            <a:r>
              <a:rPr lang="en-US" altLang="ko-KR" sz="2800" dirty="0"/>
              <a:t>/</a:t>
            </a:r>
            <a:r>
              <a:rPr lang="ko-KR" altLang="en-US" sz="2800" dirty="0"/>
              <a:t>예측</a:t>
            </a:r>
            <a:r>
              <a:rPr lang="en-US" altLang="ko-KR" sz="2800" dirty="0"/>
              <a:t>/</a:t>
            </a:r>
            <a:r>
              <a:rPr lang="ko-KR" altLang="en-US" sz="2800" dirty="0"/>
              <a:t>평가</a:t>
            </a:r>
            <a:endParaRPr lang="en-US" altLang="ko-KR" sz="2800" dirty="0"/>
          </a:p>
          <a:p>
            <a:pPr algn="l"/>
            <a:r>
              <a:rPr lang="en-US" altLang="ko-KR" sz="2200" dirty="0"/>
              <a:t>4. </a:t>
            </a:r>
            <a:r>
              <a:rPr lang="en-US" altLang="ko-KR" sz="2200" dirty="0" err="1"/>
              <a:t>TfidfVectorizer</a:t>
            </a:r>
            <a:r>
              <a:rPr lang="ko-KR" altLang="en-US" sz="2200" dirty="0"/>
              <a:t> 클래스의 </a:t>
            </a:r>
            <a:r>
              <a:rPr lang="ko-KR" altLang="en-US" sz="2200" dirty="0" err="1"/>
              <a:t>스톱워드를</a:t>
            </a:r>
            <a:r>
              <a:rPr lang="ko-KR" altLang="en-US" sz="2200" dirty="0"/>
              <a:t> 기존</a:t>
            </a:r>
            <a:r>
              <a:rPr lang="en-US" altLang="ko-KR" sz="2200" dirty="0"/>
              <a:t> ‘None’ </a:t>
            </a:r>
            <a:r>
              <a:rPr lang="ko-KR" altLang="en-US" sz="2200" dirty="0"/>
              <a:t>에서 </a:t>
            </a:r>
            <a:r>
              <a:rPr lang="en-US" altLang="ko-KR" sz="2200" dirty="0"/>
              <a:t>‘</a:t>
            </a:r>
            <a:r>
              <a:rPr lang="en-US" altLang="ko-KR" sz="2200" dirty="0" err="1"/>
              <a:t>english</a:t>
            </a:r>
            <a:r>
              <a:rPr lang="en-US" altLang="ko-KR" sz="2200" dirty="0"/>
              <a:t>’</a:t>
            </a:r>
            <a:r>
              <a:rPr lang="ko-KR" altLang="en-US" sz="2200" dirty="0"/>
              <a:t>로</a:t>
            </a:r>
            <a:r>
              <a:rPr lang="en-US" altLang="ko-KR" sz="2200" dirty="0"/>
              <a:t> </a:t>
            </a:r>
            <a:r>
              <a:rPr lang="ko-KR" altLang="en-US" sz="2200" dirty="0"/>
              <a:t>변경하고 </a:t>
            </a:r>
            <a:r>
              <a:rPr lang="en-US" altLang="ko-KR" sz="2200" dirty="0"/>
              <a:t>,    </a:t>
            </a:r>
          </a:p>
          <a:p>
            <a:pPr algn="l"/>
            <a:r>
              <a:rPr lang="en-US" altLang="ko-KR" sz="2200" dirty="0"/>
              <a:t>   </a:t>
            </a:r>
            <a:r>
              <a:rPr lang="en-US" altLang="ko-KR" sz="2200" dirty="0" err="1"/>
              <a:t>ngram_range</a:t>
            </a:r>
            <a:r>
              <a:rPr lang="ko-KR" altLang="en-US" sz="2200" dirty="0"/>
              <a:t>는</a:t>
            </a:r>
            <a:r>
              <a:rPr lang="en-US" altLang="ko-KR" sz="2200" dirty="0"/>
              <a:t> </a:t>
            </a:r>
            <a:r>
              <a:rPr lang="ko-KR" altLang="en-US" sz="2200" dirty="0"/>
              <a:t>기존 </a:t>
            </a:r>
            <a:r>
              <a:rPr lang="en-US" altLang="ko-KR" sz="2200" dirty="0"/>
              <a:t>(1,1)</a:t>
            </a:r>
            <a:r>
              <a:rPr lang="ko-KR" altLang="en-US" sz="2200" dirty="0"/>
              <a:t>에서 </a:t>
            </a:r>
            <a:r>
              <a:rPr lang="en-US" altLang="ko-KR" sz="2200" dirty="0"/>
              <a:t>(1,2)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max_df</a:t>
            </a:r>
            <a:r>
              <a:rPr lang="en-US" altLang="ko-KR" sz="2200" dirty="0"/>
              <a:t>=300</a:t>
            </a:r>
            <a:r>
              <a:rPr lang="ko-KR" altLang="en-US" sz="2200" dirty="0"/>
              <a:t>으로 변경하여 예측성능 을 측정 </a:t>
            </a:r>
            <a:endParaRPr lang="en-US" altLang="ko-KR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66100EE-2E3B-468F-BCEC-C083986D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76" y="2001837"/>
            <a:ext cx="959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2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800" dirty="0"/>
              <a:t>2. </a:t>
            </a:r>
            <a:r>
              <a:rPr lang="ko-KR" altLang="en-US" sz="2800" dirty="0"/>
              <a:t>피처 벡터화 변환과 </a:t>
            </a:r>
            <a:r>
              <a:rPr lang="ko-KR" altLang="en-US" sz="2800" dirty="0" err="1"/>
              <a:t>머신러닝</a:t>
            </a:r>
            <a:r>
              <a:rPr lang="ko-KR" altLang="en-US" sz="2800" dirty="0"/>
              <a:t> 모델 학습</a:t>
            </a:r>
            <a:r>
              <a:rPr lang="en-US" altLang="ko-KR" sz="2800" dirty="0"/>
              <a:t>/</a:t>
            </a:r>
            <a:r>
              <a:rPr lang="ko-KR" altLang="en-US" sz="2800" dirty="0"/>
              <a:t>예측</a:t>
            </a:r>
            <a:r>
              <a:rPr lang="en-US" altLang="ko-KR" sz="2800" dirty="0"/>
              <a:t>/</a:t>
            </a:r>
            <a:r>
              <a:rPr lang="ko-KR" altLang="en-US" sz="2800" dirty="0"/>
              <a:t>평가</a:t>
            </a:r>
            <a:endParaRPr lang="en-US" altLang="ko-KR" sz="2800" dirty="0"/>
          </a:p>
          <a:p>
            <a:pPr algn="l"/>
            <a:r>
              <a:rPr lang="en-US" altLang="ko-KR" sz="2000" dirty="0"/>
              <a:t>5. </a:t>
            </a:r>
            <a:r>
              <a:rPr lang="en-US" altLang="ko-KR" sz="2000" dirty="0" err="1"/>
              <a:t>GridSerachCV</a:t>
            </a:r>
            <a:r>
              <a:rPr lang="ko-KR" altLang="en-US" sz="2000" dirty="0"/>
              <a:t>를 이용해 로지스틱 회귀의 </a:t>
            </a:r>
            <a:r>
              <a:rPr lang="ko-KR" altLang="en-US" sz="2000" dirty="0" err="1"/>
              <a:t>하이퍼</a:t>
            </a:r>
            <a:r>
              <a:rPr lang="ko-KR" altLang="en-US" sz="2000" dirty="0"/>
              <a:t> 파라미터 최적화를 수행</a:t>
            </a:r>
            <a:r>
              <a:rPr lang="en-US" altLang="ko-KR" sz="2000" dirty="0"/>
              <a:t>. </a:t>
            </a:r>
            <a:r>
              <a:rPr lang="ko-KR" altLang="en-US" sz="2000" dirty="0"/>
              <a:t>로지스틱 회귀의 </a:t>
            </a:r>
            <a:r>
              <a:rPr lang="en-US" altLang="ko-KR" sz="2000" dirty="0"/>
              <a:t>C     </a:t>
            </a:r>
          </a:p>
          <a:p>
            <a:pPr algn="l"/>
            <a:r>
              <a:rPr lang="ko-KR" altLang="en-US" sz="2000" dirty="0"/>
              <a:t>   파라미터만 변경하면서 최적의 </a:t>
            </a:r>
            <a:r>
              <a:rPr lang="en-US" altLang="ko-KR" sz="2000" dirty="0"/>
              <a:t>C </a:t>
            </a:r>
            <a:r>
              <a:rPr lang="ko-KR" altLang="en-US" sz="2000" dirty="0" err="1"/>
              <a:t>값으</a:t>
            </a:r>
            <a:r>
              <a:rPr lang="ko-KR" altLang="en-US" sz="2000" dirty="0"/>
              <a:t> 찾은 뒤</a:t>
            </a:r>
            <a:r>
              <a:rPr lang="en-US" altLang="ko-KR" sz="2000" dirty="0"/>
              <a:t>, </a:t>
            </a:r>
            <a:r>
              <a:rPr lang="ko-KR" altLang="en-US" sz="2000" dirty="0"/>
              <a:t>이 </a:t>
            </a:r>
            <a:r>
              <a:rPr lang="en-US" altLang="ko-KR" sz="2000" dirty="0"/>
              <a:t>C</a:t>
            </a:r>
            <a:r>
              <a:rPr lang="ko-KR" altLang="en-US" sz="2000" dirty="0"/>
              <a:t>값으로 학습된 모델에서 테스트 데이터로 예측</a:t>
            </a: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5CFDBA-D238-4FE8-B9AA-B2C1780E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75" y="1790696"/>
            <a:ext cx="95631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24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3" y="761186"/>
            <a:ext cx="9874415" cy="102951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/>
              <a:t>사이킷런</a:t>
            </a:r>
            <a:r>
              <a:rPr lang="ko-KR" altLang="en-US" sz="2800" dirty="0"/>
              <a:t> </a:t>
            </a:r>
            <a:r>
              <a:rPr lang="en-US" altLang="ko-KR" sz="2800" dirty="0"/>
              <a:t>Pipeline </a:t>
            </a:r>
            <a:r>
              <a:rPr lang="ko-KR" altLang="en-US" sz="2800" dirty="0"/>
              <a:t>사용</a:t>
            </a:r>
            <a:r>
              <a:rPr lang="en-US" altLang="ko-KR" sz="2800" dirty="0"/>
              <a:t> </a:t>
            </a:r>
            <a:r>
              <a:rPr lang="ko-KR" altLang="en-US" sz="2800" dirty="0"/>
              <a:t>및 </a:t>
            </a:r>
            <a:r>
              <a:rPr lang="en-US" altLang="ko-KR" sz="2800" dirty="0" err="1"/>
              <a:t>GridSearchCV</a:t>
            </a:r>
            <a:r>
              <a:rPr lang="en-US" altLang="ko-KR" sz="2800" dirty="0"/>
              <a:t> </a:t>
            </a:r>
            <a:r>
              <a:rPr lang="ko-KR" altLang="en-US" sz="2800" dirty="0"/>
              <a:t>와의 결합</a:t>
            </a:r>
            <a:endParaRPr lang="en-US" altLang="ko-KR" sz="2800" dirty="0"/>
          </a:p>
          <a:p>
            <a:pPr algn="l"/>
            <a:r>
              <a:rPr lang="en-US" altLang="ko-KR" sz="2000" dirty="0"/>
              <a:t> </a:t>
            </a: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ED4E64-33A9-4C7E-B6D0-8EC918828A5E}"/>
              </a:ext>
            </a:extLst>
          </p:cNvPr>
          <p:cNvSpPr txBox="1"/>
          <p:nvPr/>
        </p:nvSpPr>
        <p:spPr>
          <a:xfrm>
            <a:off x="1790700" y="1574800"/>
            <a:ext cx="9016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r>
              <a:rPr lang="ko-KR" altLang="en-US" dirty="0"/>
              <a:t> 클래스를 이용하면 피처 벡터화와 </a:t>
            </a:r>
            <a:r>
              <a:rPr lang="en-US" altLang="ko-KR" dirty="0"/>
              <a:t>ML </a:t>
            </a:r>
            <a:r>
              <a:rPr lang="ko-KR" altLang="en-US" dirty="0"/>
              <a:t>알고리즘 학습</a:t>
            </a:r>
            <a:r>
              <a:rPr lang="en-US" altLang="ko-KR" dirty="0"/>
              <a:t>/ </a:t>
            </a:r>
            <a:r>
              <a:rPr lang="ko-KR" altLang="en-US" dirty="0"/>
              <a:t>예측을 위한 코드 작성을 한번에 진행 할 수 있음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**Pipeline</a:t>
            </a:r>
            <a:r>
              <a:rPr lang="ko-KR" altLang="en-US" dirty="0"/>
              <a:t> 객체는 다음과 같이 선언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94C36-1E72-4ACC-B9C1-FA6EA648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05" y="2337610"/>
            <a:ext cx="5544772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2F4894-66ED-4FA9-BF05-736C714B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76" y="2927675"/>
            <a:ext cx="9425136" cy="30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15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1E0961-B1A5-4EE5-8269-4E32AD16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E2690-8D8B-48A6-B5EA-F1D111FA2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1E9AA-E8CA-4ECD-AB1B-3BFA82FE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19381" y="-1"/>
            <a:ext cx="3301325" cy="69989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694D5-D13A-476F-B1A8-BC83A0A7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324" y="724783"/>
            <a:ext cx="9874415" cy="120731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err="1"/>
              <a:t>사이킷런</a:t>
            </a:r>
            <a:r>
              <a:rPr lang="ko-KR" altLang="en-US" sz="2800" dirty="0"/>
              <a:t> </a:t>
            </a:r>
            <a:r>
              <a:rPr lang="en-US" altLang="ko-KR" sz="2800" dirty="0"/>
              <a:t>Pipeline </a:t>
            </a:r>
            <a:r>
              <a:rPr lang="ko-KR" altLang="en-US" sz="2800" dirty="0"/>
              <a:t>사용</a:t>
            </a:r>
            <a:r>
              <a:rPr lang="en-US" altLang="ko-KR" sz="2800" dirty="0"/>
              <a:t> </a:t>
            </a:r>
            <a:r>
              <a:rPr lang="ko-KR" altLang="en-US" sz="2800" dirty="0"/>
              <a:t>및 </a:t>
            </a:r>
            <a:r>
              <a:rPr lang="en-US" altLang="ko-KR" sz="2800" dirty="0" err="1"/>
              <a:t>GridSearchCV</a:t>
            </a:r>
            <a:r>
              <a:rPr lang="en-US" altLang="ko-KR" sz="2800" dirty="0"/>
              <a:t> </a:t>
            </a:r>
            <a:r>
              <a:rPr lang="ko-KR" altLang="en-US" sz="2800" dirty="0"/>
              <a:t>와의 결합</a:t>
            </a:r>
            <a:endParaRPr lang="en-US" altLang="ko-KR" sz="2800" dirty="0"/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err="1"/>
              <a:t>GridSearchCV</a:t>
            </a:r>
            <a:r>
              <a:rPr lang="ko-KR" altLang="en-US" sz="2000" dirty="0"/>
              <a:t>에 </a:t>
            </a:r>
            <a:r>
              <a:rPr lang="en-US" altLang="ko-KR" sz="2000" dirty="0"/>
              <a:t>Pipeline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입력하면서 </a:t>
            </a:r>
            <a:r>
              <a:rPr lang="en-US" altLang="ko-KR" sz="2000" dirty="0" err="1"/>
              <a:t>TfidfVectorizer</a:t>
            </a:r>
            <a:r>
              <a:rPr lang="ko-KR" altLang="en-US" sz="2000" dirty="0"/>
              <a:t>의 파라미터와 </a:t>
            </a:r>
            <a:r>
              <a:rPr lang="en-US" altLang="ko-KR" sz="2000" dirty="0"/>
              <a:t>Logistic</a:t>
            </a:r>
            <a:r>
              <a:rPr lang="ko-KR" altLang="en-US" sz="2000" dirty="0"/>
              <a:t> </a:t>
            </a:r>
            <a:r>
              <a:rPr lang="en-US" altLang="ko-KR" sz="2000" dirty="0"/>
              <a:t>Regression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하이퍼</a:t>
            </a:r>
            <a:r>
              <a:rPr lang="ko-KR" altLang="en-US" sz="2000" dirty="0"/>
              <a:t> 파라미터를 함께 최적화</a:t>
            </a:r>
            <a:endParaRPr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044325" y="6102705"/>
            <a:ext cx="3308438" cy="749669"/>
          </a:xfrm>
          <a:prstGeom prst="rect">
            <a:avLst/>
          </a:prstGeom>
          <a:solidFill>
            <a:srgbClr val="6C5D49">
              <a:alpha val="25000"/>
            </a:srgbClr>
          </a:solidFill>
          <a:ln w="25400" cap="flat">
            <a:solidFill>
              <a:srgbClr val="6C5D49">
                <a:alpha val="25000"/>
              </a:srgb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5B90E83-D75A-41EE-B4DA-F1193B35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74" y="2060183"/>
            <a:ext cx="7945070" cy="38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77084-FECD-44E7-823D-1668E4D40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55" y="650019"/>
            <a:ext cx="10952171" cy="1445878"/>
          </a:xfrm>
        </p:spPr>
        <p:txBody>
          <a:bodyPr anchor="t"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465" y="2820681"/>
            <a:ext cx="826009" cy="329728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05BE81F-F041-4066-BABC-E0B891D9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00" y="1179829"/>
            <a:ext cx="9887663" cy="12077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AC657E-9D9F-4C01-A502-AA971F54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00" y="2328891"/>
            <a:ext cx="7658100" cy="399097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319505E-B8F9-4CB8-8846-E2B55F59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330" y="363747"/>
            <a:ext cx="5457533" cy="686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8.3. Bag</a:t>
            </a:r>
            <a:r>
              <a:rPr lang="ko-KR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ko-KR" alt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Words-BOW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311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77084-FECD-44E7-823D-1668E4D40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55" y="650019"/>
            <a:ext cx="10952171" cy="1445878"/>
          </a:xfrm>
        </p:spPr>
        <p:txBody>
          <a:bodyPr anchor="t"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465" y="2820681"/>
            <a:ext cx="826009" cy="329728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>
            <a:extLst>
              <a:ext uri="{FF2B5EF4-FFF2-40B4-BE49-F238E27FC236}">
                <a16:creationId xmlns:a16="http://schemas.microsoft.com/office/drawing/2014/main" id="{C1BFFEA5-73E9-4498-94EE-886299B23271}"/>
              </a:ext>
            </a:extLst>
          </p:cNvPr>
          <p:cNvSpPr txBox="1">
            <a:spLocks/>
          </p:cNvSpPr>
          <p:nvPr/>
        </p:nvSpPr>
        <p:spPr>
          <a:xfrm>
            <a:off x="413055" y="650019"/>
            <a:ext cx="10952171" cy="1445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endParaRPr lang="en-US" altLang="ko-KR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D0236B1-DA1D-46E6-B6C7-868372BCC271}"/>
              </a:ext>
            </a:extLst>
          </p:cNvPr>
          <p:cNvSpPr txBox="1">
            <a:spLocks/>
          </p:cNvSpPr>
          <p:nvPr/>
        </p:nvSpPr>
        <p:spPr>
          <a:xfrm>
            <a:off x="1010130" y="381427"/>
            <a:ext cx="8616470" cy="68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en-US" altLang="ko-KR" sz="3600" dirty="0"/>
              <a:t>   </a:t>
            </a:r>
            <a:r>
              <a:rPr lang="en-US" altLang="ko-KR" sz="3200" dirty="0"/>
              <a:t>8.3. Bag</a:t>
            </a:r>
            <a:r>
              <a:rPr lang="ko-KR" altLang="en-US" sz="3200" dirty="0"/>
              <a:t> </a:t>
            </a:r>
            <a:r>
              <a:rPr lang="en-US" altLang="ko-KR" sz="3200" dirty="0"/>
              <a:t>of</a:t>
            </a:r>
            <a:r>
              <a:rPr lang="ko-KR" altLang="en-US" sz="3200" dirty="0"/>
              <a:t> </a:t>
            </a:r>
            <a:r>
              <a:rPr lang="en-US" altLang="ko-KR" sz="3200" dirty="0"/>
              <a:t>Words-BOW</a:t>
            </a:r>
            <a:r>
              <a:rPr lang="ko-KR" altLang="en-US" sz="3200" dirty="0"/>
              <a:t>의 장점과 단점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47150F84-D5AF-4D81-9125-5EDA8135BF35}"/>
              </a:ext>
            </a:extLst>
          </p:cNvPr>
          <p:cNvSpPr txBox="1">
            <a:spLocks/>
          </p:cNvSpPr>
          <p:nvPr/>
        </p:nvSpPr>
        <p:spPr>
          <a:xfrm>
            <a:off x="1478324" y="1165290"/>
            <a:ext cx="9773876" cy="482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 latinLnBrk="0"/>
            <a:r>
              <a:rPr lang="ko-KR" altLang="en-US" sz="2000" dirty="0"/>
              <a:t>장점</a:t>
            </a:r>
            <a:r>
              <a:rPr lang="en-US" altLang="ko-KR" sz="2000" dirty="0"/>
              <a:t>: </a:t>
            </a:r>
          </a:p>
          <a:p>
            <a:pPr marL="114300" algn="l" latinLnBrk="0"/>
            <a:r>
              <a:rPr lang="ko-KR" altLang="en-US" sz="2000" dirty="0"/>
              <a:t>쉽고 빠른 구축</a:t>
            </a:r>
            <a:endParaRPr lang="en-US" altLang="ko-KR" sz="2000" dirty="0"/>
          </a:p>
          <a:p>
            <a:pPr marL="114300" algn="l" latinLnBrk="0"/>
            <a:endParaRPr lang="en-US" altLang="ko-KR" sz="2000" dirty="0"/>
          </a:p>
          <a:p>
            <a:pPr marL="114300" algn="l" latinLnBrk="0"/>
            <a:r>
              <a:rPr lang="ko-KR" altLang="en-US" sz="2000" dirty="0"/>
              <a:t>단점</a:t>
            </a:r>
            <a:r>
              <a:rPr lang="en-US" altLang="ko-KR" sz="2000" dirty="0"/>
              <a:t>: </a:t>
            </a:r>
          </a:p>
          <a:p>
            <a:pPr marL="114300" algn="l" latinLnBrk="0"/>
            <a:r>
              <a:rPr lang="ko-KR" altLang="en-US" sz="2000" dirty="0"/>
              <a:t>문맥 의미 반영 부족</a:t>
            </a:r>
            <a:r>
              <a:rPr lang="en-US" altLang="ko-KR" sz="2000" dirty="0"/>
              <a:t>- </a:t>
            </a:r>
            <a:r>
              <a:rPr lang="ko-KR" altLang="en-US" sz="2000" dirty="0"/>
              <a:t>단어의 순서를 고려하지 않기 때문</a:t>
            </a:r>
            <a:endParaRPr lang="en-US" altLang="ko-KR" sz="2000" dirty="0"/>
          </a:p>
          <a:p>
            <a:pPr marL="114300" algn="l" latinLnBrk="0"/>
            <a:r>
              <a:rPr lang="en-US" altLang="ko-KR" sz="2000" dirty="0"/>
              <a:t>        </a:t>
            </a:r>
            <a:r>
              <a:rPr lang="ko-KR" altLang="en-US" sz="2000" dirty="0"/>
              <a:t>희소행렬  문제</a:t>
            </a:r>
            <a:r>
              <a:rPr lang="en-US" altLang="ko-KR" sz="2000" dirty="0"/>
              <a:t>- </a:t>
            </a:r>
            <a:r>
              <a:rPr lang="ko-KR" altLang="en-US" sz="2000" dirty="0"/>
              <a:t>문서마다 서로 다른 단어들로 구성되기에 단어가 문서마다 </a:t>
            </a:r>
            <a:r>
              <a:rPr lang="en-US" altLang="ko-KR" sz="2000" dirty="0"/>
              <a:t>				</a:t>
            </a:r>
            <a:r>
              <a:rPr lang="ko-KR" altLang="en-US" sz="2000" dirty="0"/>
              <a:t>나타나지 않기 때문에 나타나는 빈도가 낮은 단어는 </a:t>
            </a:r>
            <a:r>
              <a:rPr lang="en-US" altLang="ko-KR" sz="2000" dirty="0"/>
              <a:t>0</a:t>
            </a:r>
            <a:r>
              <a:rPr lang="ko-KR" altLang="en-US" sz="2000" dirty="0"/>
              <a:t> 값을 가지게 </a:t>
            </a:r>
            <a:r>
              <a:rPr lang="en-US" altLang="ko-KR" sz="2000" dirty="0"/>
              <a:t>			</a:t>
            </a:r>
            <a:r>
              <a:rPr lang="ko-KR" altLang="en-US" sz="2000" dirty="0"/>
              <a:t>되는데 문서의 모든 단어들로 이루어진 대규모 칼럼에서 대부분의  </a:t>
            </a:r>
            <a:r>
              <a:rPr lang="en-US" altLang="ko-KR" sz="2000" dirty="0"/>
              <a:t>			</a:t>
            </a:r>
            <a:r>
              <a:rPr lang="ko-KR" altLang="en-US" sz="2000" dirty="0"/>
              <a:t>값이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채워지는 행렬을 희소 행렬이라 한다</a:t>
            </a:r>
            <a:r>
              <a:rPr lang="en-US" altLang="ko-KR" sz="2000" dirty="0"/>
              <a:t>. </a:t>
            </a:r>
          </a:p>
          <a:p>
            <a:pPr marL="114300" algn="l" latinLnBrk="0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920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330" y="363747"/>
            <a:ext cx="5457533" cy="686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altLang="ko-KR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BOW</a:t>
            </a:r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피처 벡터화 </a:t>
            </a:r>
            <a:b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12DC-2A87-4250-8292-38ABF219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30" y="1165290"/>
            <a:ext cx="10939170" cy="1136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피처벡터화</a:t>
            </a:r>
            <a:r>
              <a:rPr lang="en-US" altLang="ko-KR" sz="2000" dirty="0"/>
              <a:t>: </a:t>
            </a:r>
            <a:r>
              <a:rPr lang="ko-KR" altLang="en-US" sz="2000" dirty="0"/>
              <a:t>문자는 숫자형 피처가 없기 때문에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알고리즘에 바로 입력 할 수 없어서 텍스트가 특정의미를 가지는 숫자형 값인 </a:t>
            </a:r>
            <a:r>
              <a:rPr lang="ko-KR" altLang="en-US" sz="2000" dirty="0" err="1"/>
              <a:t>벡터값으로</a:t>
            </a:r>
            <a:r>
              <a:rPr lang="ko-KR" altLang="en-US" sz="2000" dirty="0"/>
              <a:t> 변화하는 과정</a:t>
            </a:r>
            <a:endParaRPr lang="en-US" altLang="ko-K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F4BA0-98AD-4075-B377-B561E041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19" y="2071686"/>
            <a:ext cx="9897281" cy="41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330" y="363747"/>
            <a:ext cx="5457533" cy="686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altLang="ko-KR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BOW</a:t>
            </a:r>
            <a:r>
              <a:rPr lang="ko-KR" alt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피처 벡터화 </a:t>
            </a:r>
            <a:b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3E275651-74EC-49EF-BF98-657D09209935}"/>
              </a:ext>
            </a:extLst>
          </p:cNvPr>
          <p:cNvSpPr txBox="1">
            <a:spLocks/>
          </p:cNvSpPr>
          <p:nvPr/>
        </p:nvSpPr>
        <p:spPr>
          <a:xfrm>
            <a:off x="673100" y="745659"/>
            <a:ext cx="11214100" cy="368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 latinLnBrk="0"/>
            <a:r>
              <a:rPr lang="en-US" altLang="ko-KR" sz="2000" dirty="0"/>
              <a:t>BOW</a:t>
            </a:r>
            <a:r>
              <a:rPr lang="ko-KR" altLang="en-US" sz="2000" dirty="0"/>
              <a:t> 피처 벡터화의 두가지 방식 </a:t>
            </a:r>
            <a:endParaRPr lang="en-US" altLang="ko-KR" sz="2000" dirty="0"/>
          </a:p>
          <a:p>
            <a:pPr marL="114300" algn="l" latinLnBrk="0"/>
            <a:endParaRPr lang="en-US" altLang="ko-KR" sz="2000" dirty="0"/>
          </a:p>
          <a:p>
            <a:pPr marL="457200" indent="-3429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카운트기반의 벡터화</a:t>
            </a:r>
            <a:r>
              <a:rPr lang="en-US" altLang="ko-KR" sz="2000" dirty="0"/>
              <a:t> – </a:t>
            </a:r>
            <a:r>
              <a:rPr lang="ko-KR" altLang="en-US" sz="2000" dirty="0"/>
              <a:t>빈도수가 높은 단어에 중요한 단어로 인식</a:t>
            </a:r>
            <a:r>
              <a:rPr lang="en-US" altLang="ko-KR" sz="2000" dirty="0"/>
              <a:t>, </a:t>
            </a:r>
            <a:r>
              <a:rPr lang="ko-KR" altLang="en-US" sz="2000" dirty="0"/>
              <a:t>하지만 언어의 특성상 자주 사용 </a:t>
            </a:r>
            <a:r>
              <a:rPr lang="ko-KR" altLang="en-US" sz="2000" dirty="0" err="1"/>
              <a:t>될수</a:t>
            </a:r>
            <a:r>
              <a:rPr lang="ko-KR" altLang="en-US" sz="2000" dirty="0"/>
              <a:t> 밖에 없는 단어까지 높은 값을 부여하게 됨 </a:t>
            </a:r>
            <a:endParaRPr lang="en-US" altLang="ko-KR" sz="2000" dirty="0"/>
          </a:p>
          <a:p>
            <a:pPr marL="457200" indent="-3429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342900" algn="l" latinLnBrk="0">
              <a:buFont typeface="Arial" panose="020B0604020202020204" pitchFamily="34" charset="0"/>
              <a:buChar char="•"/>
            </a:pPr>
            <a:r>
              <a:rPr lang="en-US" altLang="ko-KR" sz="2000" dirty="0"/>
              <a:t>TF-IDF( Term Frequency- Inverse Document Frequency) – </a:t>
            </a:r>
            <a:r>
              <a:rPr lang="ko-KR" altLang="en-US" sz="2000" dirty="0"/>
              <a:t>개별 문서에서 빈도수가 높은 단어에 높은 가중치를 주면서 모든 문서에서 전반적으로 자주 나타나는 단어에는 페널티를 주는 방식으로 값을 부여 </a:t>
            </a:r>
            <a:endParaRPr lang="en-US" altLang="ko-KR" sz="2000" dirty="0"/>
          </a:p>
          <a:p>
            <a:pPr marL="457200" indent="-3429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14300" algn="l" latinLnBrk="0"/>
            <a:r>
              <a:rPr lang="ko-KR" altLang="en-US" sz="2000" dirty="0"/>
              <a:t>따라서</a:t>
            </a:r>
            <a:r>
              <a:rPr lang="en-US" altLang="ko-KR" sz="2000" dirty="0"/>
              <a:t>,</a:t>
            </a:r>
            <a:r>
              <a:rPr lang="ko-KR" altLang="en-US" sz="2000" dirty="0"/>
              <a:t> 문서마다 텍스트가 길고 문서의 개수가 많은 경우 카운트 방식보다 </a:t>
            </a:r>
            <a:r>
              <a:rPr lang="en-US" altLang="ko-KR" sz="2000" dirty="0"/>
              <a:t>TF-IDF </a:t>
            </a:r>
            <a:r>
              <a:rPr lang="ko-KR" altLang="en-US" sz="2000" dirty="0" err="1"/>
              <a:t>방싱을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사용하는것이</a:t>
            </a:r>
            <a:r>
              <a:rPr lang="ko-KR" altLang="en-US" sz="2000" dirty="0"/>
              <a:t> 더 좋은 예측 성능을 보장</a:t>
            </a:r>
            <a:r>
              <a:rPr lang="en-US" altLang="ko-KR" sz="20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B288EF-16A9-4AF6-85E9-74D2D953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4" y="4386883"/>
            <a:ext cx="11214100" cy="21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18" y="721699"/>
            <a:ext cx="11991282" cy="686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ko-KR" altLang="en-US" sz="3200" dirty="0" err="1"/>
              <a:t>사이킷런의</a:t>
            </a:r>
            <a:r>
              <a:rPr lang="ko-KR" altLang="en-US" sz="3200" dirty="0"/>
              <a:t> </a:t>
            </a:r>
            <a:r>
              <a:rPr lang="en-US" altLang="ko-KR" sz="3200" dirty="0"/>
              <a:t>Count </a:t>
            </a:r>
            <a:r>
              <a:rPr lang="ko-KR" altLang="en-US" sz="3200" dirty="0"/>
              <a:t>및 </a:t>
            </a:r>
            <a:r>
              <a:rPr lang="en-US" altLang="ko-KR" sz="3200" dirty="0"/>
              <a:t>TF_IDF </a:t>
            </a:r>
            <a:r>
              <a:rPr lang="ko-KR" altLang="en-US" sz="3200" dirty="0"/>
              <a:t>벡터화 구현 </a:t>
            </a:r>
            <a:r>
              <a:rPr lang="en-US" altLang="ko-KR" sz="3200" dirty="0"/>
              <a:t>:</a:t>
            </a:r>
            <a:br>
              <a:rPr lang="en-US" altLang="ko-KR" sz="3200" dirty="0"/>
            </a:br>
            <a:r>
              <a:rPr lang="en-US" altLang="ko-KR" sz="3200" dirty="0"/>
              <a:t>    </a:t>
            </a:r>
            <a:r>
              <a:rPr lang="en-US" altLang="ko-KR" sz="3200" dirty="0" err="1"/>
              <a:t>CountVertorizer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TfidfVectorizer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902623-2ADE-4512-8FFC-9D2C0F743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18" y="2880490"/>
            <a:ext cx="5791235" cy="264401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피처 벡터화의 방법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영어의 경우 모두 소문자로 변경하는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과정 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디폴트로 단어기준으로 </a:t>
            </a:r>
            <a:r>
              <a:rPr lang="en-US" altLang="ko-KR" sz="2000" dirty="0" err="1"/>
              <a:t>n_gram_range</a:t>
            </a:r>
            <a:r>
              <a:rPr lang="ko-KR" altLang="en-US" sz="2000" dirty="0"/>
              <a:t>를    반영</a:t>
            </a:r>
            <a:r>
              <a:rPr lang="en-US" altLang="ko-KR" sz="2000" dirty="0"/>
              <a:t>,</a:t>
            </a:r>
            <a:r>
              <a:rPr lang="ko-KR" altLang="en-US" sz="2000" dirty="0"/>
              <a:t> 각 단어를 토큰화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텍스트 정규화를 수행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E51A54-58DA-447E-8194-535D43CE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2743098"/>
            <a:ext cx="6182144" cy="3062935"/>
          </a:xfrm>
          <a:prstGeom prst="rect">
            <a:avLst/>
          </a:prstGeom>
        </p:spPr>
      </p:pic>
      <p:sp>
        <p:nvSpPr>
          <p:cNvPr id="17" name="부제목 5">
            <a:extLst>
              <a:ext uri="{FF2B5EF4-FFF2-40B4-BE49-F238E27FC236}">
                <a16:creationId xmlns:a16="http://schemas.microsoft.com/office/drawing/2014/main" id="{34F558A3-D7AC-41C6-9B32-3E383B5C5E6B}"/>
              </a:ext>
            </a:extLst>
          </p:cNvPr>
          <p:cNvSpPr txBox="1">
            <a:spLocks/>
          </p:cNvSpPr>
          <p:nvPr/>
        </p:nvSpPr>
        <p:spPr>
          <a:xfrm>
            <a:off x="289557" y="1820490"/>
            <a:ext cx="11688472" cy="81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/>
              <a:t>CountVectorizer</a:t>
            </a:r>
            <a:r>
              <a:rPr lang="ko-KR" altLang="en-US" dirty="0"/>
              <a:t>는 피처벡터화 뿐만 아니라 소문자 일괄변환</a:t>
            </a:r>
            <a:r>
              <a:rPr lang="en-US" altLang="ko-KR" dirty="0"/>
              <a:t>, </a:t>
            </a:r>
            <a:r>
              <a:rPr lang="ko-KR" altLang="en-US" dirty="0"/>
              <a:t>토큰화</a:t>
            </a:r>
            <a:r>
              <a:rPr lang="en-US" altLang="ko-KR" dirty="0"/>
              <a:t>, </a:t>
            </a:r>
            <a:r>
              <a:rPr lang="ko-KR" altLang="en-US" dirty="0" err="1"/>
              <a:t>스톱워드</a:t>
            </a:r>
            <a:r>
              <a:rPr lang="ko-KR" altLang="en-US" dirty="0"/>
              <a:t>     필터링 등의 텍스트 전처리도 함께 수행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93556-65D3-4093-9082-A1A5922DBEC7}"/>
              </a:ext>
            </a:extLst>
          </p:cNvPr>
          <p:cNvSpPr txBox="1"/>
          <p:nvPr/>
        </p:nvSpPr>
        <p:spPr>
          <a:xfrm>
            <a:off x="332342" y="5766969"/>
            <a:ext cx="1164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**</a:t>
            </a:r>
            <a:r>
              <a:rPr lang="ko-KR" altLang="en-US" dirty="0" err="1"/>
              <a:t>사이킷</a:t>
            </a:r>
            <a:r>
              <a:rPr lang="ko-KR" altLang="en-US" dirty="0"/>
              <a:t> </a:t>
            </a:r>
            <a:r>
              <a:rPr lang="ko-KR" altLang="en-US" dirty="0" err="1"/>
              <a:t>런에선</a:t>
            </a:r>
            <a:r>
              <a:rPr lang="ko-KR" altLang="en-US" dirty="0"/>
              <a:t> </a:t>
            </a:r>
            <a:r>
              <a:rPr lang="en-US" altLang="ko-KR" dirty="0"/>
              <a:t>TF_IDF</a:t>
            </a:r>
            <a:r>
              <a:rPr lang="ko-KR" altLang="en-US" dirty="0"/>
              <a:t> 벡터화는 </a:t>
            </a:r>
            <a:r>
              <a:rPr lang="en-US" altLang="ko-KR" dirty="0" err="1"/>
              <a:t>TfidfVectorizer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ko-KR" altLang="en-US" dirty="0"/>
              <a:t>파라미터 변환법은 </a:t>
            </a:r>
            <a:r>
              <a:rPr lang="en-US" altLang="ko-KR" dirty="0" err="1"/>
              <a:t>CountVectorizer</a:t>
            </a:r>
            <a:r>
              <a:rPr lang="ko-KR" altLang="en-US" dirty="0"/>
              <a:t>와 동일  </a:t>
            </a:r>
          </a:p>
        </p:txBody>
      </p:sp>
    </p:spTree>
    <p:extLst>
      <p:ext uri="{BB962C8B-B14F-4D97-AF65-F5344CB8AC3E}">
        <p14:creationId xmlns:p14="http://schemas.microsoft.com/office/powerpoint/2010/main" val="20802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18" y="587521"/>
            <a:ext cx="7355782" cy="721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BOW </a:t>
            </a:r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벡터화를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위한 희소 행렬 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5902623-2ADE-4512-8FFC-9D2C0F743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18" y="2880490"/>
            <a:ext cx="5791235" cy="264401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피처 벡터화의 방법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영어의 경우 모두 소문자로 변경하는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과정 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디폴트로 단어기준으로 </a:t>
            </a:r>
            <a:r>
              <a:rPr lang="en-US" altLang="ko-KR" sz="2000" dirty="0" err="1"/>
              <a:t>n_gram_range</a:t>
            </a:r>
            <a:r>
              <a:rPr lang="ko-KR" altLang="en-US" sz="2000" dirty="0"/>
              <a:t>를    반영</a:t>
            </a:r>
            <a:r>
              <a:rPr lang="en-US" altLang="ko-KR" sz="2000" dirty="0"/>
              <a:t>,</a:t>
            </a:r>
            <a:r>
              <a:rPr lang="ko-KR" altLang="en-US" sz="2000" dirty="0"/>
              <a:t> 각 단어를 토큰화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dirty="0"/>
              <a:t>텍스트 정규화를 수행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E51A54-58DA-447E-8194-535D43CE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2743098"/>
            <a:ext cx="6182144" cy="3062935"/>
          </a:xfrm>
          <a:prstGeom prst="rect">
            <a:avLst/>
          </a:prstGeom>
        </p:spPr>
      </p:pic>
      <p:sp>
        <p:nvSpPr>
          <p:cNvPr id="17" name="부제목 5">
            <a:extLst>
              <a:ext uri="{FF2B5EF4-FFF2-40B4-BE49-F238E27FC236}">
                <a16:creationId xmlns:a16="http://schemas.microsoft.com/office/drawing/2014/main" id="{34F558A3-D7AC-41C6-9B32-3E383B5C5E6B}"/>
              </a:ext>
            </a:extLst>
          </p:cNvPr>
          <p:cNvSpPr txBox="1">
            <a:spLocks/>
          </p:cNvSpPr>
          <p:nvPr/>
        </p:nvSpPr>
        <p:spPr>
          <a:xfrm>
            <a:off x="289557" y="1591108"/>
            <a:ext cx="11688472" cy="81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 err="1"/>
              <a:t>CountVectorizer</a:t>
            </a:r>
            <a:r>
              <a:rPr lang="en-US" altLang="ko-KR" dirty="0"/>
              <a:t>/</a:t>
            </a:r>
            <a:r>
              <a:rPr lang="en-US" altLang="ko-KR" dirty="0" err="1"/>
              <a:t>TfidfVectorizer</a:t>
            </a:r>
            <a:r>
              <a:rPr lang="ko-KR" altLang="en-US" dirty="0"/>
              <a:t>를 이용해 텍스트를 피처 단위로 벡터화해 변환하고 </a:t>
            </a:r>
            <a:r>
              <a:rPr lang="en-US" altLang="ko-KR" dirty="0"/>
              <a:t>CSR </a:t>
            </a:r>
            <a:r>
              <a:rPr lang="ko-KR" altLang="en-US" dirty="0"/>
              <a:t>형태의 희소행렬을 반환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93556-65D3-4093-9082-A1A5922DBEC7}"/>
              </a:ext>
            </a:extLst>
          </p:cNvPr>
          <p:cNvSpPr txBox="1"/>
          <p:nvPr/>
        </p:nvSpPr>
        <p:spPr>
          <a:xfrm>
            <a:off x="332342" y="5766969"/>
            <a:ext cx="1164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**</a:t>
            </a:r>
            <a:r>
              <a:rPr lang="ko-KR" altLang="en-US" dirty="0" err="1"/>
              <a:t>사이킷</a:t>
            </a:r>
            <a:r>
              <a:rPr lang="ko-KR" altLang="en-US" dirty="0"/>
              <a:t> </a:t>
            </a:r>
            <a:r>
              <a:rPr lang="ko-KR" altLang="en-US" dirty="0" err="1"/>
              <a:t>런에선</a:t>
            </a:r>
            <a:r>
              <a:rPr lang="ko-KR" altLang="en-US" dirty="0"/>
              <a:t> </a:t>
            </a:r>
            <a:r>
              <a:rPr lang="en-US" altLang="ko-KR" dirty="0"/>
              <a:t>TF_IDF</a:t>
            </a:r>
            <a:r>
              <a:rPr lang="ko-KR" altLang="en-US" dirty="0"/>
              <a:t> 벡터화는 </a:t>
            </a:r>
            <a:r>
              <a:rPr lang="en-US" altLang="ko-KR" dirty="0" err="1"/>
              <a:t>TfidfVectorizer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ko-KR" altLang="en-US" dirty="0"/>
              <a:t>파라미터 변환법은 </a:t>
            </a:r>
            <a:r>
              <a:rPr lang="en-US" altLang="ko-KR" dirty="0" err="1"/>
              <a:t>CountVectorizer</a:t>
            </a:r>
            <a:r>
              <a:rPr lang="ko-KR" altLang="en-US" dirty="0"/>
              <a:t>와 동일  </a:t>
            </a:r>
          </a:p>
        </p:txBody>
      </p:sp>
    </p:spTree>
    <p:extLst>
      <p:ext uri="{BB962C8B-B14F-4D97-AF65-F5344CB8AC3E}">
        <p14:creationId xmlns:p14="http://schemas.microsoft.com/office/powerpoint/2010/main" val="24421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59A62-1B3F-414D-9E72-824EECCD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18" y="587521"/>
            <a:ext cx="7355782" cy="721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latinLnBrk="0"/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희소행렬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altLang="ko-KR" sz="3600" dirty="0"/>
              <a:t>COO </a:t>
            </a:r>
            <a:r>
              <a:rPr lang="ko-KR" altLang="en-US" sz="3600" dirty="0"/>
              <a:t>형식 </a:t>
            </a:r>
            <a:b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ko-KR" alt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부제목 5">
            <a:extLst>
              <a:ext uri="{FF2B5EF4-FFF2-40B4-BE49-F238E27FC236}">
                <a16:creationId xmlns:a16="http://schemas.microsoft.com/office/drawing/2014/main" id="{34F558A3-D7AC-41C6-9B32-3E383B5C5E6B}"/>
              </a:ext>
            </a:extLst>
          </p:cNvPr>
          <p:cNvSpPr txBox="1">
            <a:spLocks/>
          </p:cNvSpPr>
          <p:nvPr/>
        </p:nvSpPr>
        <p:spPr>
          <a:xfrm>
            <a:off x="302810" y="1551335"/>
            <a:ext cx="5753168" cy="471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COO</a:t>
            </a:r>
            <a:r>
              <a:rPr lang="ko-KR" altLang="en-US" dirty="0"/>
              <a:t> 형식은 </a:t>
            </a:r>
            <a:r>
              <a:rPr lang="en-US" altLang="ko-KR" dirty="0"/>
              <a:t>0</a:t>
            </a:r>
            <a:r>
              <a:rPr lang="ko-KR" altLang="en-US" dirty="0"/>
              <a:t>이 아닌 데이터만 별도의 데이터 배열에 저장하고</a:t>
            </a:r>
            <a:r>
              <a:rPr lang="en-US" altLang="ko-KR" dirty="0"/>
              <a:t>, </a:t>
            </a:r>
            <a:r>
              <a:rPr lang="ko-KR" altLang="en-US" dirty="0"/>
              <a:t>그 데이터가 가리키는 행과 열의 위치를 별도의 배열로 저장하는 방식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주로</a:t>
            </a:r>
            <a:r>
              <a:rPr lang="en-US" altLang="ko-KR" dirty="0"/>
              <a:t> </a:t>
            </a:r>
            <a:r>
              <a:rPr lang="en-US" altLang="ko-KR" dirty="0" err="1"/>
              <a:t>Scipy</a:t>
            </a:r>
            <a:r>
              <a:rPr lang="ko-KR" altLang="en-US" dirty="0"/>
              <a:t> 의</a:t>
            </a:r>
            <a:r>
              <a:rPr lang="en-US" altLang="ko-KR" dirty="0"/>
              <a:t> sparse</a:t>
            </a:r>
            <a:r>
              <a:rPr lang="ko-KR" altLang="en-US" dirty="0"/>
              <a:t> 패키지를 </a:t>
            </a:r>
            <a:r>
              <a:rPr lang="ko-KR" altLang="en-US" dirty="0" err="1"/>
              <a:t>이용하영</a:t>
            </a:r>
            <a:r>
              <a:rPr lang="ko-KR" altLang="en-US" dirty="0"/>
              <a:t> 희소 행렬을 변환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02FBF1-3169-4FD0-8CBA-77EA481B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380966"/>
            <a:ext cx="5753168" cy="45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6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936</Words>
  <Application>Microsoft Office PowerPoint</Application>
  <PresentationFormat>와이드스크린</PresentationFormat>
  <Paragraphs>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Helvetica Neue Medium</vt:lpstr>
      <vt:lpstr>맑은 고딕</vt:lpstr>
      <vt:lpstr>Arial</vt:lpstr>
      <vt:lpstr>Office 테마</vt:lpstr>
      <vt:lpstr>텍스트분석 </vt:lpstr>
      <vt:lpstr>   8.3. Bag of Words-BOW </vt:lpstr>
      <vt:lpstr>   8.3. Bag of Words-BOW </vt:lpstr>
      <vt:lpstr>PowerPoint 프레젠테이션</vt:lpstr>
      <vt:lpstr>   BOW 피처 벡터화  </vt:lpstr>
      <vt:lpstr>   BOW 피처 벡터화  </vt:lpstr>
      <vt:lpstr>   사이킷런의 Count 및 TF_IDF 벡터화 구현 :     CountVertorizer, TfidfVectorizer </vt:lpstr>
      <vt:lpstr>BOW 벡터화를 위한 희소 행렬  </vt:lpstr>
      <vt:lpstr>희소행렬-COO 형식  </vt:lpstr>
      <vt:lpstr>희소행렬-CSR 형식  </vt:lpstr>
      <vt:lpstr>희소행렬-CSR 형식  </vt:lpstr>
      <vt:lpstr>희소행렬-CSR 형식 코드   </vt:lpstr>
      <vt:lpstr>8.4 텍스트 분류실습 – 20뉴스그룹 분류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회귀</dc:title>
  <dc:creator>Cho Sanghyeon</dc:creator>
  <cp:lastModifiedBy>Cho Sanghyeon</cp:lastModifiedBy>
  <cp:revision>32</cp:revision>
  <dcterms:created xsi:type="dcterms:W3CDTF">2020-02-14T18:17:51Z</dcterms:created>
  <dcterms:modified xsi:type="dcterms:W3CDTF">2020-03-13T18:00:05Z</dcterms:modified>
</cp:coreProperties>
</file>