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C8E81-4411-43DA-83A0-DEE5317DF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788FD-7443-4B81-84DA-F8E33E661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16D99-4B89-418B-97EE-447433F9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97230-F745-459D-B27D-B9C3C034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B80F6-CB6C-4898-BE42-2E734A62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1011B-7377-49BA-9028-3AF6E253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BF71D4-0D91-4684-9248-B4EEFB8A8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4AD0B-8D2D-4791-928A-AB2772DA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54328-0073-4FAD-9092-00EA3F54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3A158-CB60-4207-9BC5-75965EB7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72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EB081-E2D7-46F7-B0C6-1EB972128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29D358-12C3-4D00-B57B-A5C7778D6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6D9CC-0A60-4FCB-8532-43CE6022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CF8A1-3852-4B3C-BF68-B577CB9E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B3900-9348-445A-8551-7D22CFCC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2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92CF1-9F5C-4428-AE76-9FA98A45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0CE5C-C887-4415-BB32-3A0B82F8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E59A4-FD64-47DE-8F34-D34E8D1C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4CA50-46B9-49D0-90CA-32793817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93808-DD51-411A-AE46-2BBE4339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D8BA5-BD4E-47AD-ADE2-4696A7E9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258BC6-B1AE-403C-BE34-7FD08643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01816-73A6-4181-8EF8-93380A7B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EF6E6-1B3B-4F55-92E7-7CA61F34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995DE-BB72-435E-A80A-9E8315C9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2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E5A1-61BE-4FD9-9BC7-94714AE5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8088E-886A-4553-B985-9D8A8858C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76DD2A-B480-4B2A-9F6B-3CC07513C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E9668F-45E6-46D0-B205-8E263A8E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F45E6-D5A7-465E-BB3F-3A4DEE9D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BFEC7-21BA-4360-9C6F-A4C089BB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CC0EE-B5F4-4B19-A661-C40B5B69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A0877-4C06-44CF-B5F4-0E0468996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B0FC7-1A7C-452E-88AD-5B7C58525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17EC23-96C7-420B-89F7-A87D6465C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56E317-0442-450C-A9C8-894C32413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FE9F56-6F7F-48BA-A00A-AF824A8A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565D5A-9B29-44A7-90ED-CE2A2FBE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8A0502-4FB6-4058-A905-6471C7C5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4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08081-CBDE-49A1-8797-571E92D6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2B2B74-8CED-4C00-BD84-18701DEA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7A6310-D18D-4AA2-8FCC-96F425F0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757FD1-9609-43A1-A462-AB7CB221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9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6378AB-6B05-4F44-8E68-8F6A79C1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186BB6-576F-44B6-B9DB-4C787FB2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197BA-8463-4FA8-8AC1-454898CF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8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1E5E3-78E8-4DCC-A950-7220C303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C4BFE-003A-4610-A821-B02C349F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725D0-9346-466F-AF4E-6B254CD77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B5CC25-D555-4235-A517-29BC54A5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51B05-25A5-4F6D-A162-AA7AC236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9CD12-9389-4EF4-8A9C-D52391C6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3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FB4C5-6311-4A4D-8E97-8F6A387F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939C89-BA81-4C20-BBF6-1BBBFE75B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B6C141-19FE-462E-9A33-3885EC4A0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6C1CA-CBCC-471F-8D61-230673DF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311E22-8574-431E-AF9B-BA65B000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E1DE8-32BE-41E5-AF82-311D7CED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8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8F267A-6972-4F88-B6B6-C3968F2B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40CEE-3C8C-4459-8F84-0EE7E06C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6D0F-3111-4057-A56D-DD119C6FA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A2B8-AA4C-483A-941E-424FDDE84ED6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001BE-5864-4281-BAA7-F17B73579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EED58-2BCE-423C-B5A7-FC82CB05B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7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5806EC-2CC8-4BD3-9826-EC55E08B8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FF2CABA-851F-4E41-8E96-C61D0ADB9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8414" y="4994358"/>
            <a:ext cx="3733312" cy="187571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A23C00-792B-43F9-A5F3-3A97AD847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61855" y="1696440"/>
            <a:ext cx="6135300" cy="6135298"/>
          </a:xfrm>
          <a:custGeom>
            <a:avLst/>
            <a:gdLst>
              <a:gd name="connsiteX0" fmla="*/ 0 w 6135300"/>
              <a:gd name="connsiteY0" fmla="*/ 0 h 6135298"/>
              <a:gd name="connsiteX1" fmla="*/ 6135300 w 6135300"/>
              <a:gd name="connsiteY1" fmla="*/ 0 h 6135298"/>
              <a:gd name="connsiteX2" fmla="*/ 6135300 w 6135300"/>
              <a:gd name="connsiteY2" fmla="*/ 2978314 h 6135298"/>
              <a:gd name="connsiteX3" fmla="*/ 2978317 w 6135300"/>
              <a:gd name="connsiteY3" fmla="*/ 6135298 h 6135298"/>
              <a:gd name="connsiteX4" fmla="*/ 2167306 w 6135300"/>
              <a:gd name="connsiteY4" fmla="*/ 6135298 h 6135298"/>
              <a:gd name="connsiteX5" fmla="*/ 0 w 6135300"/>
              <a:gd name="connsiteY5" fmla="*/ 3967992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5300" h="6135298">
                <a:moveTo>
                  <a:pt x="0" y="0"/>
                </a:moveTo>
                <a:lnTo>
                  <a:pt x="6135300" y="0"/>
                </a:lnTo>
                <a:lnTo>
                  <a:pt x="6135300" y="2978314"/>
                </a:lnTo>
                <a:lnTo>
                  <a:pt x="2978317" y="6135298"/>
                </a:lnTo>
                <a:lnTo>
                  <a:pt x="2167306" y="6135298"/>
                </a:lnTo>
                <a:lnTo>
                  <a:pt x="0" y="3967992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B59FB9-8A98-4966-AD0E-27A5BB877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57535" y="2693690"/>
            <a:ext cx="3846553" cy="6135298"/>
          </a:xfrm>
          <a:custGeom>
            <a:avLst/>
            <a:gdLst>
              <a:gd name="connsiteX0" fmla="*/ 0 w 3846553"/>
              <a:gd name="connsiteY0" fmla="*/ 0 h 6135298"/>
              <a:gd name="connsiteX1" fmla="*/ 1134191 w 3846553"/>
              <a:gd name="connsiteY1" fmla="*/ 0 h 6135298"/>
              <a:gd name="connsiteX2" fmla="*/ 3846553 w 3846553"/>
              <a:gd name="connsiteY2" fmla="*/ 2712363 h 6135298"/>
              <a:gd name="connsiteX3" fmla="*/ 423617 w 3846553"/>
              <a:gd name="connsiteY3" fmla="*/ 6135298 h 6135298"/>
              <a:gd name="connsiteX4" fmla="*/ 0 w 3846553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6553" h="6135298">
                <a:moveTo>
                  <a:pt x="0" y="0"/>
                </a:moveTo>
                <a:lnTo>
                  <a:pt x="1134191" y="0"/>
                </a:lnTo>
                <a:lnTo>
                  <a:pt x="3846553" y="2712363"/>
                </a:lnTo>
                <a:lnTo>
                  <a:pt x="423617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164A22-8ACC-4F6E-A439-56200F88B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29467" y="-1131005"/>
            <a:ext cx="6135300" cy="6135298"/>
          </a:xfrm>
          <a:custGeom>
            <a:avLst/>
            <a:gdLst>
              <a:gd name="connsiteX0" fmla="*/ 0 w 6135300"/>
              <a:gd name="connsiteY0" fmla="*/ 3396469 h 6135298"/>
              <a:gd name="connsiteX1" fmla="*/ 3396470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396469"/>
                </a:moveTo>
                <a:lnTo>
                  <a:pt x="3396470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4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9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59A62-1B3F-414D-9E72-824EECCD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858" y="2756141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6600" dirty="0">
                <a:solidFill>
                  <a:srgbClr val="080808"/>
                </a:solidFill>
              </a:rPr>
              <a:t>회귀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28" y="4196053"/>
            <a:ext cx="2700944" cy="659993"/>
          </a:xfrm>
          <a:noFill/>
        </p:spPr>
        <p:txBody>
          <a:bodyPr>
            <a:normAutofit/>
          </a:bodyPr>
          <a:lstStyle/>
          <a:p>
            <a:endParaRPr lang="ko-KR" altLang="en-US" sz="16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6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59A62-1B3F-414D-9E72-824EECCD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804064" cy="5571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1. </a:t>
            </a:r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회귀소개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998" y="643467"/>
            <a:ext cx="5457533" cy="5571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회귀분석은 데이터 값이 평균과 같은 일정한 값으로 돌아가려는 경향을 이용한</a:t>
            </a:r>
            <a:r>
              <a:rPr lang="en-US" altLang="ko-KR" sz="2000" dirty="0"/>
              <a:t> </a:t>
            </a:r>
            <a:r>
              <a:rPr lang="ko-KR" altLang="en-US" sz="2000" dirty="0"/>
              <a:t>통계학 기법</a:t>
            </a:r>
            <a:endParaRPr lang="en-US" altLang="ko-KR" sz="2000" dirty="0"/>
          </a:p>
          <a:p>
            <a:pPr marL="342900"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여러 개의 독립변수와 한 개의 종속변수 간의 상관관계를 모델링하는 기법 </a:t>
            </a:r>
            <a:endParaRPr lang="en-US" altLang="ko-KR" sz="2000" dirty="0"/>
          </a:p>
          <a:p>
            <a:pPr marL="342900" indent="-228600" algn="l" latinLnBrk="0">
              <a:buFont typeface="Arial" panose="020B0604020202020204" pitchFamily="34" charset="0"/>
              <a:buChar char="•"/>
            </a:pPr>
            <a:r>
              <a:rPr lang="en-US" altLang="ko-KR" sz="2000" dirty="0"/>
              <a:t>Y=W1X1+W2X2+…+</a:t>
            </a:r>
            <a:r>
              <a:rPr lang="en-US" altLang="ko-KR" sz="2000" dirty="0" err="1"/>
              <a:t>WnXn</a:t>
            </a:r>
            <a:r>
              <a:rPr lang="en-US" altLang="ko-KR" sz="2000" dirty="0"/>
              <a:t>  , W</a:t>
            </a:r>
            <a:r>
              <a:rPr lang="ko-KR" altLang="en-US" sz="2000" dirty="0"/>
              <a:t>는 회귀계수</a:t>
            </a:r>
            <a:endParaRPr lang="en-US" altLang="ko-KR" sz="2000" dirty="0"/>
          </a:p>
          <a:p>
            <a:pPr marL="342900"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주어진 피처와 결정 값 데이터 기반에서 최적의 회귀계수를 찾는 것</a:t>
            </a:r>
            <a:endParaRPr lang="en-US" altLang="ko-KR" sz="2000" dirty="0"/>
          </a:p>
          <a:p>
            <a:pPr marL="342900"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5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477084-FECD-44E7-823D-1668E4D40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797" y="775523"/>
            <a:ext cx="5683708" cy="184834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dirty="0"/>
              <a:t>회귀의 종류 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회귀계수의 선형여부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독립변수의 개수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F9F25C9-BA63-40F6-A425-F488B6C71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97" y="2973816"/>
            <a:ext cx="9887667" cy="29910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465" y="2820681"/>
            <a:ext cx="826009" cy="329728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11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26356D-10CD-483F-9267-2ABFF618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59A62-1B3F-414D-9E72-824EECCD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65" y="1364418"/>
            <a:ext cx="4518753" cy="10990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ko-KR" altLang="en-US" sz="4800" dirty="0"/>
              <a:t> </a:t>
            </a:r>
            <a:r>
              <a:rPr lang="en-US" altLang="ko-KR" sz="4800" dirty="0"/>
              <a:t>Back to the beginning … 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737481"/>
            <a:ext cx="4695486" cy="2384972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200" dirty="0"/>
              <a:t>지도학습</a:t>
            </a:r>
            <a:endParaRPr lang="en-US" altLang="ko-KR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2200" dirty="0"/>
              <a:t>분류와 회귀로 나누어짐 </a:t>
            </a:r>
            <a:endParaRPr lang="en-US" altLang="ko-KR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4E86-D05E-4842-8242-C0222A12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3258980"/>
            <a:ext cx="462914" cy="359902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C6408-AA0E-411D-A5D2-E5F13306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9C04A9-04B4-4ED7-94E7-B13134C8D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71086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D83FF95-44F7-48C3-881A-429F301A6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791"/>
          <a:stretch/>
        </p:blipFill>
        <p:spPr>
          <a:xfrm>
            <a:off x="422143" y="3258979"/>
            <a:ext cx="10943821" cy="35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7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596" y="521523"/>
            <a:ext cx="10778703" cy="504107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dirty="0"/>
              <a:t>선형회귀</a:t>
            </a:r>
            <a:endParaRPr lang="en-US" altLang="ko-KR" sz="4000" dirty="0"/>
          </a:p>
          <a:p>
            <a:pPr algn="l"/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예측값의</a:t>
            </a:r>
            <a:r>
              <a:rPr lang="ko-KR" altLang="en-US" dirty="0"/>
              <a:t> 차이를 최소화하는 직선형 회귀선을 최적화 하는 방식 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규제</a:t>
            </a:r>
            <a:r>
              <a:rPr lang="en-US" altLang="ko-KR" dirty="0"/>
              <a:t>(regularization)</a:t>
            </a:r>
            <a:r>
              <a:rPr lang="ko-KR" altLang="en-US" dirty="0"/>
              <a:t> 방법에 따라 다른 별도의 유형으로 나뉨 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Regularization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과적합</a:t>
            </a:r>
            <a:r>
              <a:rPr lang="ko-KR" altLang="en-US" dirty="0"/>
              <a:t> 문제를 해결 하기 위해서 회귀계수에 페널티 값을 적용하는 것을 의미함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099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596" y="521523"/>
            <a:ext cx="10778703" cy="586657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dirty="0"/>
              <a:t>선형회귀의 종류 </a:t>
            </a:r>
            <a:endParaRPr lang="en-US" altLang="ko-KR" sz="4000" dirty="0"/>
          </a:p>
          <a:p>
            <a:pPr algn="l"/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일반선형 회귀</a:t>
            </a:r>
            <a:r>
              <a:rPr lang="en-US" altLang="ko-KR" dirty="0"/>
              <a:t>:</a:t>
            </a:r>
            <a:r>
              <a:rPr lang="ko-KR" altLang="en-US" dirty="0" err="1"/>
              <a:t>예측값과</a:t>
            </a:r>
            <a:r>
              <a:rPr lang="ko-KR" altLang="en-US" dirty="0"/>
              <a:t> 실제갑의 </a:t>
            </a:r>
            <a:r>
              <a:rPr lang="ko-KR" altLang="en-US" dirty="0" err="1"/>
              <a:t>잔차제곱합을</a:t>
            </a:r>
            <a:r>
              <a:rPr lang="ko-KR" altLang="en-US" dirty="0"/>
              <a:t> 최소화 하는 회귀계수를 최적화</a:t>
            </a:r>
            <a:r>
              <a:rPr lang="en-US" altLang="ko-KR" dirty="0"/>
              <a:t>, </a:t>
            </a:r>
            <a:r>
              <a:rPr lang="ko-KR" altLang="en-US" dirty="0"/>
              <a:t>규제를 적용하지 않음 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err="1"/>
              <a:t>릿지</a:t>
            </a:r>
            <a:r>
              <a:rPr lang="en-US" altLang="ko-KR" dirty="0"/>
              <a:t>(Ridge): </a:t>
            </a:r>
            <a:r>
              <a:rPr lang="ko-KR" altLang="en-US" dirty="0"/>
              <a:t>선형회귀에 </a:t>
            </a:r>
            <a:r>
              <a:rPr lang="en-US" altLang="ko-KR" dirty="0"/>
              <a:t>L2 </a:t>
            </a:r>
            <a:r>
              <a:rPr lang="ko-KR" altLang="en-US" dirty="0"/>
              <a:t>규제모델을 적용하는 모델 </a:t>
            </a:r>
            <a:r>
              <a:rPr lang="en-US" altLang="ko-KR" dirty="0"/>
              <a:t>*L2 </a:t>
            </a:r>
            <a:r>
              <a:rPr lang="ko-KR" altLang="en-US" dirty="0"/>
              <a:t>규제는 상대적으로 회귀계수가 </a:t>
            </a:r>
            <a:r>
              <a:rPr lang="ko-KR" altLang="en-US" dirty="0" err="1"/>
              <a:t>큰값의</a:t>
            </a:r>
            <a:r>
              <a:rPr lang="ko-KR" altLang="en-US" dirty="0"/>
              <a:t> 예측영향도를 감소시키기 위하여 회귀 </a:t>
            </a:r>
            <a:r>
              <a:rPr lang="ko-KR" altLang="en-US" dirty="0" err="1"/>
              <a:t>계수값을</a:t>
            </a:r>
            <a:r>
              <a:rPr lang="ko-KR" altLang="en-US" dirty="0"/>
              <a:t> 작게 만드는 규제방법 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err="1"/>
              <a:t>라쏘</a:t>
            </a:r>
            <a:r>
              <a:rPr lang="en-US" altLang="ko-KR" dirty="0"/>
              <a:t>(Lasso): </a:t>
            </a:r>
            <a:r>
              <a:rPr lang="ko-KR" altLang="en-US" dirty="0"/>
              <a:t>선형회귀에 </a:t>
            </a:r>
            <a:r>
              <a:rPr lang="en-US" altLang="ko-KR" dirty="0"/>
              <a:t>L2 </a:t>
            </a:r>
            <a:r>
              <a:rPr lang="ko-KR" altLang="en-US" dirty="0"/>
              <a:t>규제모델을 적용하는 모델 </a:t>
            </a:r>
            <a:r>
              <a:rPr lang="en-US" altLang="ko-KR" dirty="0"/>
              <a:t>*L1</a:t>
            </a:r>
            <a:r>
              <a:rPr lang="ko-KR" altLang="en-US" dirty="0"/>
              <a:t> 규제는 영향력이 작은 회귀계수를 </a:t>
            </a:r>
            <a:r>
              <a:rPr lang="en-US" altLang="ko-KR" dirty="0"/>
              <a:t>0</a:t>
            </a:r>
            <a:r>
              <a:rPr lang="ko-KR" altLang="en-US" dirty="0"/>
              <a:t>으로 만들어 피처가 선택되지 않게 </a:t>
            </a:r>
            <a:r>
              <a:rPr lang="ko-KR" altLang="en-US" dirty="0" err="1"/>
              <a:t>만듬</a:t>
            </a:r>
            <a:r>
              <a:rPr lang="en-US" altLang="ko-KR" dirty="0"/>
              <a:t>, </a:t>
            </a:r>
            <a:r>
              <a:rPr lang="ko-KR" altLang="en-US" dirty="0"/>
              <a:t>피처 선택기능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err="1"/>
              <a:t>엘라스틱넷</a:t>
            </a:r>
            <a:r>
              <a:rPr lang="en-US" altLang="ko-KR" dirty="0"/>
              <a:t>:L1</a:t>
            </a:r>
            <a:r>
              <a:rPr lang="ko-KR" altLang="en-US" dirty="0"/>
              <a:t>과 </a:t>
            </a:r>
            <a:r>
              <a:rPr lang="en-US" altLang="ko-KR" dirty="0"/>
              <a:t>L2 </a:t>
            </a:r>
            <a:r>
              <a:rPr lang="ko-KR" altLang="en-US" dirty="0"/>
              <a:t>규제를 결합한 모델</a:t>
            </a:r>
            <a:r>
              <a:rPr lang="en-US" altLang="ko-KR" dirty="0"/>
              <a:t>. </a:t>
            </a:r>
            <a:r>
              <a:rPr lang="ko-KR" altLang="en-US" dirty="0"/>
              <a:t>피처가 많을 데이터셋에 적용 </a:t>
            </a:r>
            <a:r>
              <a:rPr lang="en-US" altLang="ko-KR" dirty="0"/>
              <a:t>L1</a:t>
            </a:r>
            <a:r>
              <a:rPr lang="ko-KR" altLang="en-US" dirty="0"/>
              <a:t>으로 피처의 개수를 줄이고 </a:t>
            </a:r>
            <a:r>
              <a:rPr lang="en-US" altLang="ko-KR" dirty="0"/>
              <a:t>L2</a:t>
            </a:r>
            <a:r>
              <a:rPr lang="ko-KR" altLang="en-US" dirty="0"/>
              <a:t>로  </a:t>
            </a:r>
            <a:r>
              <a:rPr lang="ko-KR" altLang="en-US" dirty="0" err="1"/>
              <a:t>계수값의</a:t>
            </a:r>
            <a:r>
              <a:rPr lang="ko-KR" altLang="en-US" dirty="0"/>
              <a:t> 크기를 조정 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로지스틱 회귀</a:t>
            </a:r>
            <a:r>
              <a:rPr lang="en-US" altLang="ko-KR" dirty="0"/>
              <a:t>: </a:t>
            </a:r>
            <a:r>
              <a:rPr lang="ko-KR" altLang="en-US" dirty="0"/>
              <a:t>분류에 사용되는 선형 모델</a:t>
            </a:r>
            <a:r>
              <a:rPr lang="en-US" altLang="ko-KR" dirty="0"/>
              <a:t>. </a:t>
            </a:r>
            <a:r>
              <a:rPr lang="ko-KR" altLang="en-US" dirty="0"/>
              <a:t>이진분류 최소영역 분류와 텍스트 분류 영역에서 뛰어나 성능을 보임 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348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FF0AC4-A2FF-4129-AEF6-8049AF6A9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59A62-1B3F-414D-9E72-824EECCD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669055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3600" kern="1200" dirty="0">
                <a:latin typeface="+mj-lt"/>
                <a:ea typeface="+mj-ea"/>
                <a:cs typeface="+mj-cs"/>
              </a:rPr>
              <a:t>   </a:t>
            </a:r>
            <a:r>
              <a:rPr lang="en-US" altLang="ko-KR" sz="3600" dirty="0"/>
              <a:t>2. </a:t>
            </a:r>
            <a:r>
              <a:rPr lang="ko-KR" altLang="en-US" sz="3600" dirty="0"/>
              <a:t>단순 선형회귀를 </a:t>
            </a:r>
            <a:r>
              <a:rPr lang="en-US" altLang="ko-KR" sz="3600" dirty="0"/>
              <a:t>		</a:t>
            </a:r>
            <a:r>
              <a:rPr lang="ko-KR" altLang="en-US" sz="3600" dirty="0"/>
              <a:t>통한 회귀이해</a:t>
            </a:r>
            <a:endParaRPr lang="ko-KR" altLang="en-US" sz="3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88705" y="699896"/>
            <a:ext cx="1699361" cy="5405515"/>
          </a:xfrm>
          <a:prstGeom prst="rect">
            <a:avLst/>
          </a:prstGeom>
          <a:solidFill>
            <a:schemeClr val="accent5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2">
            <a:extLst>
              <a:ext uri="{FF2B5EF4-FFF2-40B4-BE49-F238E27FC236}">
                <a16:creationId xmlns:a16="http://schemas.microsoft.com/office/drawing/2014/main" id="{B368178F-B8AE-4846-91BB-51E619F9C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745" y="643466"/>
            <a:ext cx="5105552" cy="5571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3429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독립변수와 종속변수가 각각 하나인 선형회귀</a:t>
            </a:r>
            <a:endParaRPr lang="en-US" altLang="ko-KR" sz="2000" dirty="0"/>
          </a:p>
          <a:p>
            <a:pPr marL="457200" indent="-342900" algn="l" latinLnBrk="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예측값</a:t>
            </a:r>
            <a:r>
              <a:rPr lang="ko-KR" altLang="en-US" sz="2000" dirty="0"/>
              <a:t> </a:t>
            </a:r>
            <a:r>
              <a:rPr lang="en-US" altLang="ko-KR" sz="2000" dirty="0"/>
              <a:t>Y=</a:t>
            </a:r>
            <a:r>
              <a:rPr lang="ko-KR" altLang="en-US" sz="2000" dirty="0"/>
              <a:t> </a:t>
            </a:r>
            <a:r>
              <a:rPr lang="en-US" altLang="ko-KR" sz="2000" dirty="0"/>
              <a:t>W0+W1*X</a:t>
            </a:r>
          </a:p>
          <a:p>
            <a:pPr marL="457200" indent="-3429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2056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681" y="997292"/>
            <a:ext cx="6771061" cy="2192683"/>
          </a:xfrm>
        </p:spPr>
        <p:txBody>
          <a:bodyPr>
            <a:normAutofit/>
          </a:bodyPr>
          <a:lstStyle/>
          <a:p>
            <a:pPr algn="l"/>
            <a:endParaRPr lang="en-US" altLang="ko-KR" sz="13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300" dirty="0" err="1"/>
              <a:t>실제값과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예측값의</a:t>
            </a:r>
            <a:r>
              <a:rPr lang="ko-KR" altLang="en-US" sz="1300" dirty="0"/>
              <a:t> 차이</a:t>
            </a:r>
            <a:r>
              <a:rPr lang="en-US" altLang="ko-KR" sz="1300" dirty="0"/>
              <a:t>= </a:t>
            </a:r>
            <a:r>
              <a:rPr lang="ko-KR" altLang="en-US" sz="1300" dirty="0" err="1"/>
              <a:t>잔차</a:t>
            </a:r>
            <a:endParaRPr lang="en-US" altLang="ko-KR" sz="1300" dirty="0"/>
          </a:p>
          <a:p>
            <a:pPr algn="l"/>
            <a:endParaRPr lang="en-US" altLang="ko-KR" sz="13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300" dirty="0"/>
              <a:t>최적의 회귀 모델</a:t>
            </a:r>
            <a:r>
              <a:rPr lang="en-US" altLang="ko-KR" sz="1300" dirty="0"/>
              <a:t>=&gt; </a:t>
            </a:r>
            <a:r>
              <a:rPr lang="ko-KR" altLang="en-US" sz="1300" dirty="0" err="1"/>
              <a:t>잔차값을</a:t>
            </a:r>
            <a:r>
              <a:rPr lang="ko-KR" altLang="en-US" sz="1300" dirty="0"/>
              <a:t> 최소가 되는 모델 </a:t>
            </a:r>
            <a:endParaRPr lang="en-US" altLang="ko-KR" sz="13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300" dirty="0"/>
              <a:t>오류합은 </a:t>
            </a:r>
            <a:r>
              <a:rPr lang="en-US" altLang="ko-KR" sz="1300" dirty="0"/>
              <a:t>RSS (</a:t>
            </a:r>
            <a:r>
              <a:rPr lang="ko-KR" altLang="en-US" sz="1300" dirty="0" err="1"/>
              <a:t>잔차제곱합</a:t>
            </a:r>
            <a:r>
              <a:rPr lang="en-US" altLang="ko-KR" sz="1300" dirty="0"/>
              <a:t>)</a:t>
            </a:r>
            <a:r>
              <a:rPr lang="ko-KR" altLang="en-US" sz="1300" dirty="0"/>
              <a:t> 방식을 이용하여 구함 즉</a:t>
            </a:r>
            <a:r>
              <a:rPr lang="en-US" altLang="ko-KR" sz="1300" dirty="0"/>
              <a:t>. Error</a:t>
            </a:r>
            <a:r>
              <a:rPr lang="ko-KR" altLang="en-US" sz="1300" dirty="0"/>
              <a:t>의 제곱은 </a:t>
            </a:r>
            <a:r>
              <a:rPr lang="en-US" altLang="ko-KR" sz="1300" dirty="0"/>
              <a:t>RSS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3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5232" y="699896"/>
            <a:ext cx="826767" cy="541032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지도이(가) 표시된 사진&#10;&#10;자동 생성된 설명">
            <a:extLst>
              <a:ext uri="{FF2B5EF4-FFF2-40B4-BE49-F238E27FC236}">
                <a16:creationId xmlns:a16="http://schemas.microsoft.com/office/drawing/2014/main" id="{44EB0E51-F1C8-4E2F-8E65-A22CF6DDA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33" y="3206445"/>
            <a:ext cx="6771061" cy="291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1E0961-B1A5-4EE5-8269-4E32AD16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E2690-8D8B-48A6-B5EA-F1D111FA2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1E9AA-E8CA-4ECD-AB1B-3BFA82FE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19381" y="-1"/>
            <a:ext cx="3301325" cy="69989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694D5-D13A-476F-B1A8-BC83A0A7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323" y="761186"/>
            <a:ext cx="9874431" cy="5106214"/>
          </a:xfrm>
        </p:spPr>
        <p:txBody>
          <a:bodyPr>
            <a:normAutofit fontScale="85000" lnSpcReduction="10000"/>
          </a:bodyPr>
          <a:lstStyle/>
          <a:p>
            <a:pPr algn="l"/>
            <a:endParaRPr lang="en-US" altLang="ko-KR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RSS</a:t>
            </a:r>
            <a:r>
              <a:rPr lang="ko-KR" altLang="en-US" dirty="0"/>
              <a:t>는 변수가  </a:t>
            </a:r>
            <a:r>
              <a:rPr lang="en-US" altLang="ko-KR" dirty="0"/>
              <a:t>Wo,W1 </a:t>
            </a:r>
            <a:r>
              <a:rPr lang="ko-KR" altLang="en-US" dirty="0"/>
              <a:t>인 식으로 표현 가능 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RSS</a:t>
            </a:r>
            <a:r>
              <a:rPr lang="ko-KR" altLang="en-US" dirty="0"/>
              <a:t>를 최소로 하는 </a:t>
            </a:r>
            <a:r>
              <a:rPr lang="en-US" altLang="ko-KR" dirty="0"/>
              <a:t>W0, W1 </a:t>
            </a:r>
            <a:r>
              <a:rPr lang="ko-KR" altLang="en-US" dirty="0"/>
              <a:t>회귀 계수를 학습을 통해 찾는 것이  </a:t>
            </a:r>
            <a:r>
              <a:rPr lang="ko-KR" altLang="en-US" dirty="0" err="1"/>
              <a:t>머신러닝</a:t>
            </a:r>
            <a:r>
              <a:rPr lang="ko-KR" altLang="en-US" dirty="0"/>
              <a:t> 기반 회귀의 핵심 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RSS</a:t>
            </a:r>
            <a:r>
              <a:rPr lang="ko-KR" altLang="en-US" dirty="0"/>
              <a:t>는 독립변수 </a:t>
            </a:r>
            <a:r>
              <a:rPr lang="en-US" altLang="ko-KR" dirty="0"/>
              <a:t>X, </a:t>
            </a:r>
            <a:r>
              <a:rPr lang="ko-KR" altLang="en-US" dirty="0"/>
              <a:t>종속변수 </a:t>
            </a:r>
            <a:r>
              <a:rPr lang="en-US" altLang="ko-KR" dirty="0"/>
              <a:t>Y</a:t>
            </a:r>
            <a:r>
              <a:rPr lang="ko-KR" altLang="en-US" dirty="0"/>
              <a:t>가 중심 변수가 아니라 </a:t>
            </a:r>
            <a:r>
              <a:rPr lang="en-US" altLang="ko-KR" dirty="0"/>
              <a:t>w</a:t>
            </a:r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회귀계수</a:t>
            </a:r>
            <a:r>
              <a:rPr lang="en-US" altLang="ko-KR" dirty="0"/>
              <a:t>)</a:t>
            </a:r>
            <a:r>
              <a:rPr lang="ko-KR" altLang="en-US" dirty="0"/>
              <a:t>가 중심변수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학습데이터로 입력되는 독립변수와 종속변수는 </a:t>
            </a:r>
            <a:r>
              <a:rPr lang="en-US" altLang="ko-KR" dirty="0"/>
              <a:t>RSS </a:t>
            </a:r>
            <a:r>
              <a:rPr lang="ko-KR" altLang="en-US" dirty="0"/>
              <a:t>에서 모두 상수로 간주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회귀에선 </a:t>
            </a:r>
            <a:r>
              <a:rPr lang="en-US" altLang="ko-KR" dirty="0"/>
              <a:t>RSS</a:t>
            </a:r>
            <a:r>
              <a:rPr lang="ko-KR" altLang="en-US" dirty="0"/>
              <a:t>는 비용 </a:t>
            </a:r>
            <a:r>
              <a:rPr lang="en-US" altLang="ko-KR" dirty="0"/>
              <a:t>W</a:t>
            </a:r>
            <a:r>
              <a:rPr lang="ko-KR" altLang="en-US" dirty="0"/>
              <a:t>변수로 구성되는 </a:t>
            </a:r>
            <a:r>
              <a:rPr lang="en-US" altLang="ko-KR" dirty="0"/>
              <a:t>RSS</a:t>
            </a:r>
            <a:r>
              <a:rPr lang="ko-KR" altLang="en-US" dirty="0"/>
              <a:t>를 비용함수라 함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err="1"/>
              <a:t>머신러닝</a:t>
            </a:r>
            <a:r>
              <a:rPr lang="ko-KR" altLang="en-US" dirty="0"/>
              <a:t> 회귀 알고리즘은 데이터를 더 이상 감소하지 않는 최소의 </a:t>
            </a:r>
            <a:r>
              <a:rPr lang="ko-KR" altLang="en-US" dirty="0" err="1"/>
              <a:t>오류값을</a:t>
            </a:r>
            <a:r>
              <a:rPr lang="ko-KR" altLang="en-US" dirty="0"/>
              <a:t> </a:t>
            </a:r>
            <a:r>
              <a:rPr lang="ko-KR" altLang="en-US" dirty="0" err="1"/>
              <a:t>구할때</a:t>
            </a:r>
            <a:r>
              <a:rPr lang="ko-KR" altLang="en-US" dirty="0"/>
              <a:t> 까지 계속 학습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DC90-6406-4FB1-9AB3-906EB2C4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044325" y="6102705"/>
            <a:ext cx="3308438" cy="749669"/>
          </a:xfrm>
          <a:prstGeom prst="rect">
            <a:avLst/>
          </a:prstGeom>
          <a:solidFill>
            <a:srgbClr val="6C5D49">
              <a:alpha val="25000"/>
            </a:srgbClr>
          </a:solidFill>
          <a:ln w="25400" cap="flat">
            <a:solidFill>
              <a:srgbClr val="6C5D49">
                <a:alpha val="25000"/>
              </a:srgb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19D454-12D7-4E85-8D14-C1C29C002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14" y="2856277"/>
            <a:ext cx="7352879" cy="154030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5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329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Helvetica Neue Medium</vt:lpstr>
      <vt:lpstr>맑은 고딕</vt:lpstr>
      <vt:lpstr>Arial</vt:lpstr>
      <vt:lpstr>Office 테마</vt:lpstr>
      <vt:lpstr>회귀</vt:lpstr>
      <vt:lpstr>   1. 회귀소개</vt:lpstr>
      <vt:lpstr>PowerPoint 프레젠테이션</vt:lpstr>
      <vt:lpstr> Back to the beginning … </vt:lpstr>
      <vt:lpstr>PowerPoint 프레젠테이션</vt:lpstr>
      <vt:lpstr>PowerPoint 프레젠테이션</vt:lpstr>
      <vt:lpstr>   2. 단순 선형회귀를   통한 회귀이해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회귀</dc:title>
  <dc:creator>Cho Sanghyeon</dc:creator>
  <cp:lastModifiedBy>Cho Sanghyeon</cp:lastModifiedBy>
  <cp:revision>4</cp:revision>
  <dcterms:created xsi:type="dcterms:W3CDTF">2020-02-14T18:17:51Z</dcterms:created>
  <dcterms:modified xsi:type="dcterms:W3CDTF">2020-02-15T04:49:43Z</dcterms:modified>
</cp:coreProperties>
</file>