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sldIdLst>
    <p:sldId id="260" r:id="rId2"/>
    <p:sldId id="258" r:id="rId3"/>
    <p:sldId id="261" r:id="rId4"/>
    <p:sldId id="262" r:id="rId5"/>
    <p:sldId id="266" r:id="rId6"/>
    <p:sldId id="263" r:id="rId7"/>
    <p:sldId id="271" r:id="rId8"/>
    <p:sldId id="267" r:id="rId9"/>
    <p:sldId id="256" r:id="rId10"/>
    <p:sldId id="269" r:id="rId11"/>
    <p:sldId id="270" r:id="rId12"/>
    <p:sldId id="265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한수원 한돋움" panose="020B0600000101010101" pitchFamily="50" charset="-127"/>
      <p:regular r:id="rId17"/>
      <p:bold r:id="rId18"/>
    </p:embeddedFont>
    <p:embeddedFont>
      <p:font typeface="한수원 한돋움 Bold" panose="020B0600000101010101" pitchFamily="50" charset="-127"/>
      <p:bold r:id="rId19"/>
    </p:embeddedFont>
    <p:embeddedFont>
      <p:font typeface="한수원 한울림" panose="020B0600000101010101" pitchFamily="50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275" userDrawn="1">
          <p15:clr>
            <a:srgbClr val="A4A3A4"/>
          </p15:clr>
        </p15:guide>
        <p15:guide id="7" pos="7537" userDrawn="1">
          <p15:clr>
            <a:srgbClr val="A4A3A4"/>
          </p15:clr>
        </p15:guide>
        <p15:guide id="8" orient="horz" pos="663" userDrawn="1">
          <p15:clr>
            <a:srgbClr val="A4A3A4"/>
          </p15:clr>
        </p15:guide>
        <p15:guide id="9" pos="35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97E1"/>
    <a:srgbClr val="D5D5D5"/>
    <a:srgbClr val="3CD7F6"/>
    <a:srgbClr val="FAFAFA"/>
    <a:srgbClr val="FDFDFD"/>
    <a:srgbClr val="15B9F3"/>
    <a:srgbClr val="ECEDEE"/>
    <a:srgbClr val="D7D9DB"/>
    <a:srgbClr val="F31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4" autoAdjust="0"/>
    <p:restoredTop sz="88539" autoAdjust="0"/>
  </p:normalViewPr>
  <p:slideViewPr>
    <p:cSldViewPr snapToGrid="0" showGuides="1">
      <p:cViewPr varScale="1">
        <p:scale>
          <a:sx n="76" d="100"/>
          <a:sy n="76" d="100"/>
        </p:scale>
        <p:origin x="830" y="48"/>
      </p:cViewPr>
      <p:guideLst>
        <p:guide orient="horz" pos="1275"/>
        <p:guide pos="7537"/>
        <p:guide orient="horz" pos="663"/>
        <p:guide pos="35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재료A</c:v>
                </c:pt>
              </c:strCache>
            </c:strRef>
          </c:tx>
          <c:spPr>
            <a:ln w="12700" cap="rnd">
              <a:solidFill>
                <a:srgbClr val="5E97E1"/>
              </a:solidFill>
              <a:round/>
              <a:headEnd type="none" w="lg" len="lg"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oval" w="med" len="med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75-4AD4-B72F-932511429DFD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75-4AD4-B72F-932511429DFD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5-2575-4AD4-B72F-932511429DFD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7-2575-4AD4-B72F-932511429DFD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9-2575-4AD4-B72F-932511429DFD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B-2575-4AD4-B72F-932511429DFD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D-2575-4AD4-B72F-932511429DFD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F-2575-4AD4-B72F-932511429DFD}"/>
              </c:ext>
            </c:extLst>
          </c:dPt>
          <c:dPt>
            <c:idx val="9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11-2575-4AD4-B72F-932511429DFD}"/>
              </c:ext>
            </c:extLst>
          </c:dPt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500</c:v>
                </c:pt>
                <c:pt idx="1">
                  <c:v>700</c:v>
                </c:pt>
                <c:pt idx="2">
                  <c:v>1000</c:v>
                </c:pt>
                <c:pt idx="3">
                  <c:v>1500</c:v>
                </c:pt>
                <c:pt idx="4">
                  <c:v>2500</c:v>
                </c:pt>
                <c:pt idx="5">
                  <c:v>3300</c:v>
                </c:pt>
                <c:pt idx="6">
                  <c:v>3800</c:v>
                </c:pt>
                <c:pt idx="7">
                  <c:v>4000</c:v>
                </c:pt>
                <c:pt idx="8">
                  <c:v>4100</c:v>
                </c:pt>
                <c:pt idx="9">
                  <c:v>4200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2-2575-4AD4-B72F-932511429D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재료B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400</c:v>
                </c:pt>
                <c:pt idx="1">
                  <c:v>450</c:v>
                </c:pt>
                <c:pt idx="2">
                  <c:v>500</c:v>
                </c:pt>
                <c:pt idx="3">
                  <c:v>700</c:v>
                </c:pt>
                <c:pt idx="4">
                  <c:v>1200</c:v>
                </c:pt>
                <c:pt idx="5">
                  <c:v>1600</c:v>
                </c:pt>
                <c:pt idx="6">
                  <c:v>1900</c:v>
                </c:pt>
                <c:pt idx="7">
                  <c:v>2000</c:v>
                </c:pt>
                <c:pt idx="8">
                  <c:v>2100</c:v>
                </c:pt>
                <c:pt idx="9">
                  <c:v>2200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3-2575-4AD4-B72F-932511429D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재료C</c:v>
                </c:pt>
              </c:strCache>
            </c:strRef>
          </c:tx>
          <c:spPr>
            <a:ln w="6350" cap="rnd">
              <a:solidFill>
                <a:schemeClr val="tx2"/>
              </a:solidFill>
              <a:round/>
              <a:headEnd type="none"/>
              <a:tailEnd type="none"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350</c:v>
                </c:pt>
                <c:pt idx="1">
                  <c:v>350</c:v>
                </c:pt>
                <c:pt idx="2">
                  <c:v>370</c:v>
                </c:pt>
                <c:pt idx="3">
                  <c:v>400</c:v>
                </c:pt>
                <c:pt idx="4">
                  <c:v>420</c:v>
                </c:pt>
                <c:pt idx="5">
                  <c:v>450</c:v>
                </c:pt>
                <c:pt idx="6">
                  <c:v>470</c:v>
                </c:pt>
                <c:pt idx="7">
                  <c:v>500</c:v>
                </c:pt>
                <c:pt idx="8">
                  <c:v>510</c:v>
                </c:pt>
                <c:pt idx="9">
                  <c:v>515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4-2575-4AD4-B72F-932511429D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5396736"/>
        <c:axId val="435397720"/>
      </c:lineChart>
      <c:catAx>
        <c:axId val="435396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212425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pPr>
            <a:endParaRPr lang="ko-KR"/>
          </a:p>
        </c:txPr>
        <c:crossAx val="435397720"/>
        <c:crosses val="autoZero"/>
        <c:auto val="1"/>
        <c:lblAlgn val="ctr"/>
        <c:lblOffset val="100"/>
        <c:noMultiLvlLbl val="0"/>
      </c:catAx>
      <c:valAx>
        <c:axId val="435397720"/>
        <c:scaling>
          <c:orientation val="minMax"/>
          <c:max val="4500"/>
          <c:min val="3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rgbClr val="212425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pPr>
            <a:endParaRPr lang="ko-KR"/>
          </a:p>
        </c:txPr>
        <c:crossAx val="4353967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재료A</c:v>
                </c:pt>
              </c:strCache>
            </c:strRef>
          </c:tx>
          <c:spPr>
            <a:ln w="12700" cap="rnd">
              <a:solidFill>
                <a:srgbClr val="5E97E1"/>
              </a:solidFill>
              <a:round/>
              <a:headEnd type="none" w="lg" len="lg"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oval" w="med" len="med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75-4AD4-B72F-932511429DFD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75-4AD4-B72F-932511429DFD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5-2575-4AD4-B72F-932511429DFD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7-2575-4AD4-B72F-932511429DFD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9-2575-4AD4-B72F-932511429DFD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B-2575-4AD4-B72F-932511429DFD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D-2575-4AD4-B72F-932511429DFD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F-2575-4AD4-B72F-932511429DFD}"/>
              </c:ext>
            </c:extLst>
          </c:dPt>
          <c:dPt>
            <c:idx val="9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11-2575-4AD4-B72F-932511429DFD}"/>
              </c:ext>
            </c:extLst>
          </c:dPt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500</c:v>
                </c:pt>
                <c:pt idx="1">
                  <c:v>700</c:v>
                </c:pt>
                <c:pt idx="2">
                  <c:v>1000</c:v>
                </c:pt>
                <c:pt idx="3">
                  <c:v>1500</c:v>
                </c:pt>
                <c:pt idx="4">
                  <c:v>2500</c:v>
                </c:pt>
                <c:pt idx="5">
                  <c:v>3300</c:v>
                </c:pt>
                <c:pt idx="6">
                  <c:v>3800</c:v>
                </c:pt>
                <c:pt idx="7">
                  <c:v>4000</c:v>
                </c:pt>
                <c:pt idx="8">
                  <c:v>4100</c:v>
                </c:pt>
                <c:pt idx="9">
                  <c:v>4200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2-2575-4AD4-B72F-932511429D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재료B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400</c:v>
                </c:pt>
                <c:pt idx="1">
                  <c:v>450</c:v>
                </c:pt>
                <c:pt idx="2">
                  <c:v>500</c:v>
                </c:pt>
                <c:pt idx="3">
                  <c:v>700</c:v>
                </c:pt>
                <c:pt idx="4">
                  <c:v>1200</c:v>
                </c:pt>
                <c:pt idx="5">
                  <c:v>1600</c:v>
                </c:pt>
                <c:pt idx="6">
                  <c:v>1900</c:v>
                </c:pt>
                <c:pt idx="7">
                  <c:v>2000</c:v>
                </c:pt>
                <c:pt idx="8">
                  <c:v>2100</c:v>
                </c:pt>
                <c:pt idx="9">
                  <c:v>2200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3-2575-4AD4-B72F-932511429D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재료C</c:v>
                </c:pt>
              </c:strCache>
            </c:strRef>
          </c:tx>
          <c:spPr>
            <a:ln w="6350" cap="rnd">
              <a:solidFill>
                <a:schemeClr val="tx2"/>
              </a:solidFill>
              <a:round/>
              <a:headEnd type="none"/>
              <a:tailEnd type="none"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350</c:v>
                </c:pt>
                <c:pt idx="1">
                  <c:v>350</c:v>
                </c:pt>
                <c:pt idx="2">
                  <c:v>370</c:v>
                </c:pt>
                <c:pt idx="3">
                  <c:v>400</c:v>
                </c:pt>
                <c:pt idx="4">
                  <c:v>420</c:v>
                </c:pt>
                <c:pt idx="5">
                  <c:v>450</c:v>
                </c:pt>
                <c:pt idx="6">
                  <c:v>470</c:v>
                </c:pt>
                <c:pt idx="7">
                  <c:v>500</c:v>
                </c:pt>
                <c:pt idx="8">
                  <c:v>510</c:v>
                </c:pt>
                <c:pt idx="9">
                  <c:v>515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4-2575-4AD4-B72F-932511429D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5396736"/>
        <c:axId val="435397720"/>
      </c:lineChart>
      <c:catAx>
        <c:axId val="435396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212425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pPr>
            <a:endParaRPr lang="ko-KR"/>
          </a:p>
        </c:txPr>
        <c:crossAx val="435397720"/>
        <c:crosses val="autoZero"/>
        <c:auto val="1"/>
        <c:lblAlgn val="ctr"/>
        <c:lblOffset val="100"/>
        <c:noMultiLvlLbl val="0"/>
      </c:catAx>
      <c:valAx>
        <c:axId val="435397720"/>
        <c:scaling>
          <c:orientation val="minMax"/>
          <c:max val="4500"/>
          <c:min val="3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rgbClr val="212425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pPr>
            <a:endParaRPr lang="ko-KR"/>
          </a:p>
        </c:txPr>
        <c:crossAx val="4353967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E070-50B1-43FD-BAAB-9A3379DDDD38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C76F7-949C-4639-B2C3-5E6FE8A1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0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JH </a:t>
            </a:r>
            <a:r>
              <a:rPr lang="ko-KR" altLang="en-US" dirty="0"/>
              <a:t>팀의 발표를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</a:t>
            </a:r>
            <a:r>
              <a:rPr lang="ko-KR" altLang="en-US" dirty="0" err="1"/>
              <a:t>팀명은</a:t>
            </a:r>
            <a:r>
              <a:rPr lang="ko-KR" altLang="en-US" dirty="0"/>
              <a:t> 팀원 각자의 이름의 이니셜이 동일하기</a:t>
            </a:r>
            <a:r>
              <a:rPr lang="en-US" altLang="ko-KR" dirty="0"/>
              <a:t> </a:t>
            </a:r>
            <a:r>
              <a:rPr lang="ko-KR" altLang="en-US" dirty="0"/>
              <a:t>때문에 이와 같이 이름 짓게 되었습니다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25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u="none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908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다수의 서비스 사용자가 생기다 보면 서버 과부하가 생기거나 프로그램 속도가 느려질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그럴 경우 캐시 서버 혹은 클라우드를 이용하여 서버 속도를 향상하는 것을 고려해야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101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감사드리며 질의응답 시간 가지며 발표를 마치도록 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9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제안 배경</a:t>
            </a:r>
            <a:r>
              <a:rPr lang="en-US" altLang="ko-KR" dirty="0"/>
              <a:t>, </a:t>
            </a:r>
            <a:r>
              <a:rPr lang="ko-KR" altLang="en-US" dirty="0"/>
              <a:t>프로젝트 소개</a:t>
            </a:r>
            <a:r>
              <a:rPr lang="en-US" altLang="ko-KR" dirty="0"/>
              <a:t>, </a:t>
            </a:r>
            <a:r>
              <a:rPr lang="ko-KR" altLang="en-US" dirty="0"/>
              <a:t>팀원 역할</a:t>
            </a:r>
            <a:r>
              <a:rPr lang="en-US" altLang="ko-KR" dirty="0"/>
              <a:t>, </a:t>
            </a:r>
            <a:r>
              <a:rPr lang="ko-KR" altLang="en-US" dirty="0"/>
              <a:t>개발 환경</a:t>
            </a:r>
            <a:r>
              <a:rPr lang="en-US" altLang="ko-KR" dirty="0"/>
              <a:t>, </a:t>
            </a:r>
            <a:r>
              <a:rPr lang="ko-KR" altLang="en-US" dirty="0"/>
              <a:t>개발 일정</a:t>
            </a:r>
            <a:r>
              <a:rPr lang="en-US" altLang="ko-KR" dirty="0"/>
              <a:t>, </a:t>
            </a:r>
            <a:r>
              <a:rPr lang="ko-KR" altLang="en-US" dirty="0"/>
              <a:t>개발 시 고려할 점 등으로 진행하고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따로 질의응답 시간을 가지며 발표를 마치도록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5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6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757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793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37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327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78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55420-8C17-4468-AEC8-4430EE58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D5049-4932-4B7B-85EC-40E833939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FB9A9-B33C-44ED-BABC-FA871DE1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D8425-FCC0-4840-A31E-836B0162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EDF18-8531-4D1C-8D2C-557CA897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9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EEEB2E-B25A-4414-BD17-A799B96CD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F8B4CB-D02C-481C-AF58-5FF8AA623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32D09-B132-4F28-B128-E1DEFE45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12178-9859-40D8-866E-21CD2802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B6406-813E-4647-A1CD-44007D38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15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70FC26-6C0E-4082-A6BF-7455DD59E7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t="-23010" r="-119" b="65118"/>
          <a:stretch/>
        </p:blipFill>
        <p:spPr>
          <a:xfrm rot="10800000">
            <a:off x="-1" y="-8533"/>
            <a:ext cx="12192000" cy="37628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499488-A666-44F8-AFA6-C122C82385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t="-23010" r="-119" b="65118"/>
          <a:stretch/>
        </p:blipFill>
        <p:spPr>
          <a:xfrm>
            <a:off x="0" y="3095118"/>
            <a:ext cx="12192000" cy="376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6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75D3C-BC40-4959-99A4-A4FA86FF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97603-2315-4C2B-9A9D-92656348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CEBB-FB44-43B4-BEC1-1E4F2CDB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3AD9-B19D-45F0-850E-9C8B4BDB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DD5C9-C8D9-4D87-A37C-CF8F5EE9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FAAFA-ED36-45D1-BE1D-66AFD6BE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A15C4-8EE8-4FEC-9177-73B7EB3E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6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6724D-2213-4EAA-9808-618F4276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750EE-4115-4C51-8834-D4A84994B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09B05B-0309-47DC-922A-D465EE84B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4EAFA-AD9C-4F18-A3AE-85A691DE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3F815-2CFA-4E42-96E5-B64B7EC3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974D9-97EC-4EC7-9693-C3C4C135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7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3C591-E098-4827-8F9D-10A41978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B2B7E-A180-4E0C-936F-0C28D9CF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ABC4B-31F5-47E2-A80B-C2A0AAE94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905E65-0A18-4469-BD2A-632C378E1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CB5198-90A4-428E-A2AF-E6B739C4D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273297-6D6E-40D2-8EBB-BA831FB9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87E771-D0F9-46EB-9B4B-7E185523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D791D4-00C9-44F9-B42C-A5939FEB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4AFF4-47E3-4395-BB65-1A8CF645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247138-787D-4B02-9183-24EA9294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28DC84-78BD-4E94-916C-23F6F67E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C8C0FF-066B-4CDB-B217-DB3203EA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5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260DF2-23F3-41F9-BC7F-7FD85899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9BCFB1-3512-4B67-91B9-3F0A56BC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AA53FF-C5B1-42BD-9AFD-6661508F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9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91DDF-7F0E-4CE1-8D79-6BA20246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8E2D3-A06A-4F93-AF98-86A4036F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D3827-E86F-459A-AD23-C4A4D1567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BB84D-DDF9-42C8-9081-962CBEAB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66EB6-D9EE-4DF7-99E1-FBF5E99A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63FC8-29D5-4D5A-8F61-818F450C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4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89CDE-C98C-4A43-BD0C-B9A9E533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0894C1-0B8B-48EB-ADB9-D944E0726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E3D3FD-19D5-4E80-AA38-E948F18D9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0E7D2-EEE9-42E6-9F3F-6410191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DED0B-7552-47A8-A1C2-E8460511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1428D-BECF-4B14-94FD-1E213505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BE126-E18A-4608-B32C-6C51CE03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EAFC1-8901-41E8-94A5-EF631E448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880E9-F562-4ADC-9C95-311ED8011E6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3.wdp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1.png"/><Relationship Id="rId22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3.wdp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1.png"/><Relationship Id="rId2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0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2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jp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6FC78486-1347-4014-891D-8EFEC00DAE66}"/>
              </a:ext>
            </a:extLst>
          </p:cNvPr>
          <p:cNvGrpSpPr/>
          <p:nvPr/>
        </p:nvGrpSpPr>
        <p:grpSpPr>
          <a:xfrm>
            <a:off x="9769278" y="2663051"/>
            <a:ext cx="1598798" cy="215348"/>
            <a:chOff x="9769278" y="2663051"/>
            <a:chExt cx="1598798" cy="215348"/>
          </a:xfrm>
        </p:grpSpPr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14B371AF-86FE-4920-8C24-2A9EADA15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467353" y="2028474"/>
              <a:ext cx="151850" cy="1548000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6CD82E8A-8958-4BAA-9FFF-66763F740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518151" y="1964976"/>
              <a:ext cx="151850" cy="1548000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C3F08DF4-9D23-492F-BC56-216F14A4176A}"/>
              </a:ext>
            </a:extLst>
          </p:cNvPr>
          <p:cNvGrpSpPr/>
          <p:nvPr/>
        </p:nvGrpSpPr>
        <p:grpSpPr>
          <a:xfrm>
            <a:off x="5836836" y="3872742"/>
            <a:ext cx="1748608" cy="205177"/>
            <a:chOff x="5836836" y="3872742"/>
            <a:chExt cx="1748608" cy="205177"/>
          </a:xfrm>
        </p:grpSpPr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9E3C200F-E9BC-45FB-870C-795A4B205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6612580" y="3158175"/>
              <a:ext cx="144000" cy="1695487"/>
            </a:xfrm>
            <a:prstGeom prst="rect">
              <a:avLst/>
            </a:prstGeom>
          </p:spPr>
        </p:pic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39938805-24E2-48B7-B83E-57A410C9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6665700" y="3092354"/>
              <a:ext cx="139355" cy="1700132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C20060-D7A0-4E2F-9CA4-55E1B3252904}"/>
              </a:ext>
            </a:extLst>
          </p:cNvPr>
          <p:cNvGrpSpPr/>
          <p:nvPr/>
        </p:nvGrpSpPr>
        <p:grpSpPr>
          <a:xfrm>
            <a:off x="493485" y="845304"/>
            <a:ext cx="6186309" cy="5164248"/>
            <a:chOff x="493485" y="758281"/>
            <a:chExt cx="6186309" cy="516424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CDF5B2-7AB6-4C65-85AF-16DCC3A7A59C}"/>
                </a:ext>
              </a:extLst>
            </p:cNvPr>
            <p:cNvGrpSpPr/>
            <p:nvPr/>
          </p:nvGrpSpPr>
          <p:grpSpPr>
            <a:xfrm>
              <a:off x="493485" y="758281"/>
              <a:ext cx="6186309" cy="3046989"/>
              <a:chOff x="493485" y="1223308"/>
              <a:chExt cx="6186309" cy="304698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1FE0-6BEB-44C5-B4B9-1755F444F838}"/>
                  </a:ext>
                </a:extLst>
              </p:cNvPr>
              <p:cNvSpPr txBox="1"/>
              <p:nvPr/>
            </p:nvSpPr>
            <p:spPr>
              <a:xfrm>
                <a:off x="493485" y="1223308"/>
                <a:ext cx="405752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JH DUO</a:t>
                </a:r>
                <a:r>
                  <a:rPr lang="ko-KR" altLang="en-US" sz="6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의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70E31EC-F5C5-43A7-95D2-E0D46F4877DA}"/>
                  </a:ext>
                </a:extLst>
              </p:cNvPr>
              <p:cNvSpPr/>
              <p:nvPr/>
            </p:nvSpPr>
            <p:spPr>
              <a:xfrm>
                <a:off x="493485" y="3254634"/>
                <a:ext cx="527900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프로젝트 제안서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0D7458C-4BCA-4F5F-BC06-13B3345CEF90}"/>
                  </a:ext>
                </a:extLst>
              </p:cNvPr>
              <p:cNvSpPr/>
              <p:nvPr/>
            </p:nvSpPr>
            <p:spPr>
              <a:xfrm>
                <a:off x="493485" y="2238971"/>
                <a:ext cx="618630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인기 검색어 </a:t>
                </a:r>
                <a:r>
                  <a:rPr lang="ko-KR" altLang="en-US" sz="60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알리미</a:t>
                </a:r>
                <a:endParaRPr lang="ko-KR" altLang="en-US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4139857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07419D-DA91-41E9-BA14-DED2C6883059}"/>
                </a:ext>
              </a:extLst>
            </p:cNvPr>
            <p:cNvSpPr/>
            <p:nvPr/>
          </p:nvSpPr>
          <p:spPr>
            <a:xfrm>
              <a:off x="536696" y="4474445"/>
              <a:ext cx="18870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울림" panose="020B0600000101010101" pitchFamily="50" charset="-127"/>
                </a:rPr>
                <a:t>소프트웨어공학응용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763D74F-6B5C-4CDD-8D10-9AF108F85859}"/>
                </a:ext>
              </a:extLst>
            </p:cNvPr>
            <p:cNvGrpSpPr/>
            <p:nvPr/>
          </p:nvGrpSpPr>
          <p:grpSpPr>
            <a:xfrm>
              <a:off x="536696" y="5327724"/>
              <a:ext cx="1411284" cy="594805"/>
              <a:chOff x="536696" y="5631407"/>
              <a:chExt cx="1411284" cy="594805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0003827-1639-4429-AF19-1FF62791E903}"/>
                  </a:ext>
                </a:extLst>
              </p:cNvPr>
              <p:cNvSpPr/>
              <p:nvPr/>
            </p:nvSpPr>
            <p:spPr>
              <a:xfrm>
                <a:off x="536696" y="5631407"/>
                <a:ext cx="14112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울림" panose="020B0600000101010101" pitchFamily="50" charset="-127"/>
                  </a:rPr>
                  <a:t>172598 </a:t>
                </a:r>
                <a:r>
                  <a:rPr lang="ko-KR" altLang="en-US" sz="14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울림" panose="020B0600000101010101" pitchFamily="50" charset="-127"/>
                  </a:rPr>
                  <a:t>박주혁</a:t>
                </a:r>
                <a:endParaRPr lang="ko-KR" altLang="en-US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울림" panose="020B0600000101010101" pitchFamily="50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59F69A8-777E-4598-84C7-5E7E69D79D7F}"/>
                  </a:ext>
                </a:extLst>
              </p:cNvPr>
              <p:cNvSpPr/>
              <p:nvPr/>
            </p:nvSpPr>
            <p:spPr>
              <a:xfrm>
                <a:off x="536696" y="5918435"/>
                <a:ext cx="14005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울림" panose="020B0600000101010101" pitchFamily="50" charset="-127"/>
                  </a:rPr>
                  <a:t>175739 </a:t>
                </a:r>
                <a:r>
                  <a:rPr lang="ko-KR" altLang="en-US" sz="1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울림" panose="020B0600000101010101" pitchFamily="50" charset="-127"/>
                  </a:rPr>
                  <a:t>한재현</a:t>
                </a: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875DF8-A73F-486A-BD42-9D5A00F6ED6C}"/>
                </a:ext>
              </a:extLst>
            </p:cNvPr>
            <p:cNvSpPr/>
            <p:nvPr/>
          </p:nvSpPr>
          <p:spPr>
            <a:xfrm>
              <a:off x="536696" y="4761473"/>
              <a:ext cx="13805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울림" panose="020B0600000101010101" pitchFamily="50" charset="-127"/>
                </a:rPr>
                <a:t>김진술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울림" panose="020B0600000101010101" pitchFamily="50" charset="-127"/>
                </a:rPr>
                <a:t> 교수님</a:t>
              </a: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37590C1C-BC45-46A1-8842-BC7CF4F532B6}"/>
              </a:ext>
            </a:extLst>
          </p:cNvPr>
          <p:cNvGrpSpPr/>
          <p:nvPr/>
        </p:nvGrpSpPr>
        <p:grpSpPr>
          <a:xfrm>
            <a:off x="6645581" y="3349915"/>
            <a:ext cx="3435318" cy="3130258"/>
            <a:chOff x="6645581" y="3349915"/>
            <a:chExt cx="3435318" cy="313025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88B991E-1A9D-497A-AA06-F7AE71702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45581" y="3413413"/>
              <a:ext cx="3380521" cy="306676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27664A4-1840-4019-B111-A482600C0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92380" y="3349915"/>
              <a:ext cx="3388519" cy="3066760"/>
            </a:xfrm>
            <a:prstGeom prst="rect">
              <a:avLst/>
            </a:prstGeom>
          </p:spPr>
        </p:pic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9BACEAB-6810-4A3A-9EDF-A9BBC44D00C5}"/>
              </a:ext>
            </a:extLst>
          </p:cNvPr>
          <p:cNvGrpSpPr/>
          <p:nvPr/>
        </p:nvGrpSpPr>
        <p:grpSpPr>
          <a:xfrm>
            <a:off x="4649416" y="5365493"/>
            <a:ext cx="1112632" cy="1725900"/>
            <a:chOff x="4649416" y="5365493"/>
            <a:chExt cx="1112632" cy="17259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859F43C-C713-46C6-BB41-AFADB0464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265145">
              <a:off x="4649416" y="5409128"/>
              <a:ext cx="1081697" cy="168226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8166477-2E3F-43BA-85D4-80B9EAE2F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265145">
              <a:off x="4680351" y="5365493"/>
              <a:ext cx="1081697" cy="1682265"/>
            </a:xfrm>
            <a:prstGeom prst="rect">
              <a:avLst/>
            </a:prstGeom>
          </p:spPr>
        </p:pic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EA1A9CDF-2118-4901-A7BC-636ECCB4ABB8}"/>
              </a:ext>
            </a:extLst>
          </p:cNvPr>
          <p:cNvGrpSpPr/>
          <p:nvPr/>
        </p:nvGrpSpPr>
        <p:grpSpPr>
          <a:xfrm>
            <a:off x="10297420" y="3228149"/>
            <a:ext cx="541765" cy="618146"/>
            <a:chOff x="10297420" y="3228149"/>
            <a:chExt cx="541765" cy="618146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ED2A62B-7993-4961-9E9C-97AD0EC4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97420" y="3291647"/>
              <a:ext cx="493022" cy="55464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C5B2A8A-45C9-4F8E-BA83-725D24AB4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50272" y="3228149"/>
              <a:ext cx="488913" cy="554648"/>
            </a:xfrm>
            <a:prstGeom prst="rect">
              <a:avLst/>
            </a:prstGeom>
          </p:spPr>
        </p:pic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3FA92616-921C-43FE-AA82-B125E0B78F7C}"/>
              </a:ext>
            </a:extLst>
          </p:cNvPr>
          <p:cNvGrpSpPr/>
          <p:nvPr/>
        </p:nvGrpSpPr>
        <p:grpSpPr>
          <a:xfrm>
            <a:off x="10216831" y="5527547"/>
            <a:ext cx="1243054" cy="951887"/>
            <a:chOff x="10216831" y="5527547"/>
            <a:chExt cx="1243054" cy="951887"/>
          </a:xfrm>
        </p:grpSpPr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D26798D5-302A-4BD5-8896-D4EBFC4AF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16831" y="5588935"/>
              <a:ext cx="1190146" cy="89049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C2E5DFB-AECC-4285-8904-8B34DC36C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-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65519" y="5527547"/>
              <a:ext cx="1194366" cy="886279"/>
            </a:xfrm>
            <a:prstGeom prst="rect">
              <a:avLst/>
            </a:prstGeom>
          </p:spPr>
        </p:pic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3050BA4D-9900-4559-8C06-768D6D94DA30}"/>
              </a:ext>
            </a:extLst>
          </p:cNvPr>
          <p:cNvGrpSpPr/>
          <p:nvPr/>
        </p:nvGrpSpPr>
        <p:grpSpPr>
          <a:xfrm>
            <a:off x="10944452" y="2400624"/>
            <a:ext cx="2421894" cy="3411808"/>
            <a:chOff x="10944452" y="2400624"/>
            <a:chExt cx="2421894" cy="3411808"/>
          </a:xfrm>
        </p:grpSpPr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2BF065DF-EC9E-4025-8A14-DF5F9B880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10452848" y="2952730"/>
              <a:ext cx="3351306" cy="2368097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68E5792B-9D05-40B1-83DF-F5FBC21B8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10506644" y="2886234"/>
              <a:ext cx="3345311" cy="2374092"/>
            </a:xfrm>
            <a:prstGeom prst="rect">
              <a:avLst/>
            </a:prstGeom>
          </p:spPr>
        </p:pic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E1424C7B-4723-4023-8B07-B747B05521DE}"/>
              </a:ext>
            </a:extLst>
          </p:cNvPr>
          <p:cNvGrpSpPr/>
          <p:nvPr/>
        </p:nvGrpSpPr>
        <p:grpSpPr>
          <a:xfrm>
            <a:off x="9607679" y="-561158"/>
            <a:ext cx="2866087" cy="2389979"/>
            <a:chOff x="9607679" y="-561158"/>
            <a:chExt cx="2866087" cy="2389979"/>
          </a:xfrm>
        </p:grpSpPr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DB0811FE-953F-4AC1-9A47-0BA6BD2EA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2600000">
              <a:off x="9607679" y="-497660"/>
              <a:ext cx="2815289" cy="2326481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453E4CF2-9FA2-4FB0-A089-606F9F278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2600000">
              <a:off x="9658477" y="-561158"/>
              <a:ext cx="2815289" cy="2326481"/>
            </a:xfrm>
            <a:prstGeom prst="rect">
              <a:avLst/>
            </a:prstGeom>
          </p:spPr>
        </p:pic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C900819B-9FD3-4205-941F-6F0341841232}"/>
              </a:ext>
            </a:extLst>
          </p:cNvPr>
          <p:cNvGrpSpPr/>
          <p:nvPr/>
        </p:nvGrpSpPr>
        <p:grpSpPr>
          <a:xfrm>
            <a:off x="5790862" y="5062180"/>
            <a:ext cx="363707" cy="811293"/>
            <a:chOff x="5790862" y="5062180"/>
            <a:chExt cx="363707" cy="811293"/>
          </a:xfrm>
        </p:grpSpPr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D16679D8-7C7A-41C1-A384-B500C597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5790862" y="5125961"/>
              <a:ext cx="315865" cy="747512"/>
            </a:xfrm>
            <a:prstGeom prst="rect">
              <a:avLst/>
            </a:prstGeom>
          </p:spPr>
        </p:pic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9DB0D372-B833-476D-8DF7-13A03AA9E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5843639" y="5062180"/>
              <a:ext cx="310930" cy="747512"/>
            </a:xfrm>
            <a:prstGeom prst="rect">
              <a:avLst/>
            </a:prstGeom>
          </p:spPr>
        </p:pic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EC8145A2-326F-4DE2-B66F-9153169BC5BA}"/>
              </a:ext>
            </a:extLst>
          </p:cNvPr>
          <p:cNvGrpSpPr/>
          <p:nvPr/>
        </p:nvGrpSpPr>
        <p:grpSpPr>
          <a:xfrm>
            <a:off x="5883064" y="3740294"/>
            <a:ext cx="292206" cy="639498"/>
            <a:chOff x="5883064" y="3740294"/>
            <a:chExt cx="292206" cy="639498"/>
          </a:xfrm>
        </p:grpSpPr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CC1CDD45-A652-4442-913A-AEEA28DFE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0000">
              <a:off x="5883064" y="3803792"/>
              <a:ext cx="241408" cy="576000"/>
            </a:xfrm>
            <a:prstGeom prst="rect">
              <a:avLst/>
            </a:prstGeom>
          </p:spPr>
        </p:pic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43194A4C-88C9-46A5-86CB-DB36BFB62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0000">
              <a:off x="5933862" y="3740294"/>
              <a:ext cx="241408" cy="576000"/>
            </a:xfrm>
            <a:prstGeom prst="rect">
              <a:avLst/>
            </a:prstGeom>
          </p:spPr>
        </p:pic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E777FDEE-C898-4E7C-9696-7B636D9A088B}"/>
              </a:ext>
            </a:extLst>
          </p:cNvPr>
          <p:cNvGrpSpPr/>
          <p:nvPr/>
        </p:nvGrpSpPr>
        <p:grpSpPr>
          <a:xfrm>
            <a:off x="8698578" y="-927975"/>
            <a:ext cx="192475" cy="1761308"/>
            <a:chOff x="8698578" y="-927975"/>
            <a:chExt cx="192475" cy="1761308"/>
          </a:xfrm>
        </p:grpSpPr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91962935-6076-41A4-AEBD-BE94B1991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900000">
              <a:off x="8698578" y="-862154"/>
              <a:ext cx="144000" cy="1695487"/>
            </a:xfrm>
            <a:prstGeom prst="rect">
              <a:avLst/>
            </a:prstGeom>
          </p:spPr>
        </p:pic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E0559F83-B20B-488A-97E2-6D084B1B9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900000">
              <a:off x="8751698" y="-927975"/>
              <a:ext cx="139355" cy="17001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20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60254984-C3EA-4927-989C-75B64647C7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8453" y="2012981"/>
            <a:ext cx="4402759" cy="4402759"/>
          </a:xfrm>
          <a:prstGeom prst="ellipse">
            <a:avLst/>
          </a:prstGeom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CA2CC48F-8ABC-47C3-BDB9-581B9C0B3C4E}"/>
              </a:ext>
            </a:extLst>
          </p:cNvPr>
          <p:cNvSpPr/>
          <p:nvPr/>
        </p:nvSpPr>
        <p:spPr>
          <a:xfrm>
            <a:off x="399938" y="2063500"/>
            <a:ext cx="4402761" cy="4402761"/>
          </a:xfrm>
          <a:prstGeom prst="ellipse">
            <a:avLst/>
          </a:prstGeom>
          <a:solidFill>
            <a:srgbClr val="ECEDE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80261" y="578130"/>
            <a:ext cx="1221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05.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41F3C660-799D-4BF4-B238-F63371F59B43}"/>
              </a:ext>
            </a:extLst>
          </p:cNvPr>
          <p:cNvSpPr/>
          <p:nvPr/>
        </p:nvSpPr>
        <p:spPr>
          <a:xfrm>
            <a:off x="408452" y="2012980"/>
            <a:ext cx="4402761" cy="4402761"/>
          </a:xfrm>
          <a:prstGeom prst="ellipse">
            <a:avLst/>
          </a:prstGeom>
          <a:noFill/>
          <a:ln w="50800"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341468" y="578130"/>
            <a:ext cx="25987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보완할 점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0C02F1-5017-4501-9EEC-656A101CF9C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부분 원형 52">
            <a:extLst>
              <a:ext uri="{FF2B5EF4-FFF2-40B4-BE49-F238E27FC236}">
                <a16:creationId xmlns:a16="http://schemas.microsoft.com/office/drawing/2014/main" id="{A8F74179-5EA7-45DE-8523-6C3C5A4A05D8}"/>
              </a:ext>
            </a:extLst>
          </p:cNvPr>
          <p:cNvSpPr/>
          <p:nvPr/>
        </p:nvSpPr>
        <p:spPr>
          <a:xfrm rot="18000000">
            <a:off x="399917" y="2007062"/>
            <a:ext cx="4402800" cy="4402800"/>
          </a:xfrm>
          <a:prstGeom prst="pie">
            <a:avLst>
              <a:gd name="adj1" fmla="val 0"/>
              <a:gd name="adj2" fmla="val 10799810"/>
            </a:avLst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0FE7F7-37AE-401B-A94C-40C49312767A}"/>
              </a:ext>
            </a:extLst>
          </p:cNvPr>
          <p:cNvSpPr/>
          <p:nvPr/>
        </p:nvSpPr>
        <p:spPr>
          <a:xfrm>
            <a:off x="499253" y="3613391"/>
            <a:ext cx="4315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selenium</a:t>
            </a:r>
            <a:endParaRPr lang="ko-KR" altLang="en-US" sz="6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4F9CAD7-E5BD-4F04-9379-EE89806BDCE9}"/>
              </a:ext>
            </a:extLst>
          </p:cNvPr>
          <p:cNvCxnSpPr>
            <a:cxnSpLocks/>
          </p:cNvCxnSpPr>
          <p:nvPr/>
        </p:nvCxnSpPr>
        <p:spPr>
          <a:xfrm>
            <a:off x="4538378" y="3055316"/>
            <a:ext cx="1334006" cy="1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4C66496-C834-4F1B-BD84-82E136183A16}"/>
              </a:ext>
            </a:extLst>
          </p:cNvPr>
          <p:cNvGrpSpPr/>
          <p:nvPr/>
        </p:nvGrpSpPr>
        <p:grpSpPr>
          <a:xfrm>
            <a:off x="5870946" y="2345712"/>
            <a:ext cx="5933338" cy="1404920"/>
            <a:chOff x="5634226" y="2024079"/>
            <a:chExt cx="5933338" cy="171660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B09F8C-24D0-4053-87CB-1C5575F5EF6F}"/>
                </a:ext>
              </a:extLst>
            </p:cNvPr>
            <p:cNvSpPr/>
            <p:nvPr/>
          </p:nvSpPr>
          <p:spPr>
            <a:xfrm rot="16200000">
              <a:off x="7742591" y="-84286"/>
              <a:ext cx="1716607" cy="5933338"/>
            </a:xfrm>
            <a:prstGeom prst="rect">
              <a:avLst/>
            </a:prstGeom>
            <a:solidFill>
              <a:srgbClr val="ECEDE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CE8AEB6-FF83-4E41-9219-81EFC1FEE5DB}"/>
                </a:ext>
              </a:extLst>
            </p:cNvPr>
            <p:cNvSpPr/>
            <p:nvPr/>
          </p:nvSpPr>
          <p:spPr>
            <a:xfrm rot="16200000">
              <a:off x="4813618" y="2844688"/>
              <a:ext cx="1716607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B14E48D-6F50-4E15-9308-24BACEB33D88}"/>
              </a:ext>
            </a:extLst>
          </p:cNvPr>
          <p:cNvGrpSpPr/>
          <p:nvPr/>
        </p:nvGrpSpPr>
        <p:grpSpPr>
          <a:xfrm>
            <a:off x="6146513" y="2486162"/>
            <a:ext cx="5657770" cy="1127229"/>
            <a:chOff x="5909793" y="2258572"/>
            <a:chExt cx="5657770" cy="112722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7577B4F-8966-4D8E-81BC-55DE627A476F}"/>
                </a:ext>
              </a:extLst>
            </p:cNvPr>
            <p:cNvSpPr/>
            <p:nvPr/>
          </p:nvSpPr>
          <p:spPr>
            <a:xfrm>
              <a:off x="5909793" y="2258572"/>
              <a:ext cx="520752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r>
                <a:rPr lang="ko-KR" altLang="en-US" sz="14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분야별 인기 검색어를 크롤링 해올 때</a:t>
              </a:r>
              <a:r>
                <a:rPr lang="en-US" altLang="ko-KR" sz="14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, </a:t>
              </a:r>
              <a:r>
                <a:rPr lang="ko-KR" altLang="en-US" sz="14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드롭다운 메뉴형식의 웹 페이지로 인해 </a:t>
              </a:r>
              <a:r>
                <a:rPr lang="en-US" altLang="ko-KR" sz="14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BeautifulSoup</a:t>
              </a:r>
              <a:r>
                <a:rPr lang="ko-KR" altLang="en-US" sz="14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대신 </a:t>
              </a:r>
              <a:r>
                <a:rPr lang="en-US" altLang="ko-KR" sz="14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Selenium</a:t>
              </a:r>
              <a:r>
                <a:rPr lang="ko-KR" altLang="en-US" sz="14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을 사용하여 크롤링을 했고</a:t>
              </a:r>
              <a:r>
                <a:rPr lang="en-US" altLang="ko-KR" sz="14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, webdriver</a:t>
              </a:r>
              <a:r>
                <a:rPr lang="ko-KR" altLang="en-US" sz="14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를 키는 </a:t>
              </a:r>
              <a:r>
                <a:rPr lang="en-US" altLang="ko-KR" sz="14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selenium</a:t>
              </a:r>
              <a:r>
                <a:rPr lang="ko-KR" altLang="en-US" sz="14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은 </a:t>
              </a:r>
              <a:r>
                <a:rPr lang="en-US" altLang="ko-KR" sz="14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BeautifulSoup</a:t>
              </a:r>
              <a:r>
                <a:rPr lang="ko-KR" altLang="en-US" sz="14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보다 속도 측에서 느렸다</a:t>
              </a:r>
              <a:r>
                <a:rPr lang="en-US" altLang="ko-KR" sz="14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.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295E975-EB9D-49BE-9710-38FE9EA27BD7}"/>
                </a:ext>
              </a:extLst>
            </p:cNvPr>
            <p:cNvSpPr/>
            <p:nvPr/>
          </p:nvSpPr>
          <p:spPr>
            <a:xfrm>
              <a:off x="6360036" y="3078024"/>
              <a:ext cx="520752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C6479D7-B622-4E8F-BFDE-047FA7B4A72B}"/>
              </a:ext>
            </a:extLst>
          </p:cNvPr>
          <p:cNvCxnSpPr>
            <a:cxnSpLocks/>
          </p:cNvCxnSpPr>
          <p:nvPr/>
        </p:nvCxnSpPr>
        <p:spPr>
          <a:xfrm>
            <a:off x="4718624" y="4885849"/>
            <a:ext cx="1153760" cy="1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968B449-983A-4DBF-B1AA-99F37CE61AA9}"/>
              </a:ext>
            </a:extLst>
          </p:cNvPr>
          <p:cNvGrpSpPr/>
          <p:nvPr/>
        </p:nvGrpSpPr>
        <p:grpSpPr>
          <a:xfrm>
            <a:off x="5870946" y="4176245"/>
            <a:ext cx="5933338" cy="1404920"/>
            <a:chOff x="5634226" y="2024079"/>
            <a:chExt cx="5933338" cy="1716608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85220FD-18FB-4A08-B9A1-0C1C0AEEB3A6}"/>
                </a:ext>
              </a:extLst>
            </p:cNvPr>
            <p:cNvSpPr/>
            <p:nvPr/>
          </p:nvSpPr>
          <p:spPr>
            <a:xfrm rot="16200000">
              <a:off x="7742591" y="-84286"/>
              <a:ext cx="1716607" cy="5933338"/>
            </a:xfrm>
            <a:prstGeom prst="rect">
              <a:avLst/>
            </a:prstGeom>
            <a:solidFill>
              <a:srgbClr val="ECEDE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4859545-0CD6-485E-BE9E-8BE5A9114D3E}"/>
                </a:ext>
              </a:extLst>
            </p:cNvPr>
            <p:cNvSpPr/>
            <p:nvPr/>
          </p:nvSpPr>
          <p:spPr>
            <a:xfrm rot="16200000">
              <a:off x="4813618" y="2844688"/>
              <a:ext cx="1716607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4A9A68B-C3E5-4A11-8A47-E1EE415D24E3}"/>
              </a:ext>
            </a:extLst>
          </p:cNvPr>
          <p:cNvGrpSpPr/>
          <p:nvPr/>
        </p:nvGrpSpPr>
        <p:grpSpPr>
          <a:xfrm>
            <a:off x="6146513" y="4438994"/>
            <a:ext cx="5657770" cy="1096451"/>
            <a:chOff x="5909793" y="2258572"/>
            <a:chExt cx="5657770" cy="109645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9F84167-D3E8-4C03-B438-5268891001BF}"/>
                </a:ext>
              </a:extLst>
            </p:cNvPr>
            <p:cNvSpPr/>
            <p:nvPr/>
          </p:nvSpPr>
          <p:spPr>
            <a:xfrm>
              <a:off x="5909793" y="2258572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C52ADC-2D52-4071-8FAD-418826F62CB7}"/>
                </a:ext>
              </a:extLst>
            </p:cNvPr>
            <p:cNvSpPr/>
            <p:nvPr/>
          </p:nvSpPr>
          <p:spPr>
            <a:xfrm>
              <a:off x="6360036" y="3078024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B41B047-3723-4D12-8910-D1A961DB5853}"/>
              </a:ext>
            </a:extLst>
          </p:cNvPr>
          <p:cNvSpPr/>
          <p:nvPr/>
        </p:nvSpPr>
        <p:spPr>
          <a:xfrm>
            <a:off x="6146511" y="4203325"/>
            <a:ext cx="52075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buFont typeface="Wingdings" panose="05000000000000000000" pitchFamily="2" charset="2"/>
              <a:buChar char="§"/>
            </a:pPr>
            <a:r>
              <a:rPr lang="en-US" altLang="ko-KR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Html,</a:t>
            </a:r>
            <a:r>
              <a:rPr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en-US" altLang="ko-KR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css,</a:t>
            </a:r>
            <a:r>
              <a:rPr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en-US" altLang="ko-KR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js</a:t>
            </a:r>
            <a:r>
              <a:rPr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를 더 공부하여 </a:t>
            </a:r>
            <a:r>
              <a:rPr lang="en-US" altLang="ko-KR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rest api post</a:t>
            </a:r>
            <a:r>
              <a:rPr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를 사용함</a:t>
            </a:r>
            <a:r>
              <a:rPr lang="en-US" altLang="ko-KR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selenium </a:t>
            </a:r>
            <a:r>
              <a:rPr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대신 </a:t>
            </a:r>
            <a:r>
              <a:rPr lang="en-US" altLang="ko-KR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BeautifulSoup</a:t>
            </a:r>
            <a:r>
              <a:rPr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를 이용하여 기능을 유지하며 속도만 향상시키고 싶다</a:t>
            </a:r>
            <a:r>
              <a:rPr lang="en-US" altLang="ko-KR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47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60254984-C3EA-4927-989C-75B64647C7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8453" y="2012981"/>
            <a:ext cx="4402759" cy="4402759"/>
          </a:xfrm>
          <a:prstGeom prst="ellipse">
            <a:avLst/>
          </a:prstGeom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CA2CC48F-8ABC-47C3-BDB9-581B9C0B3C4E}"/>
              </a:ext>
            </a:extLst>
          </p:cNvPr>
          <p:cNvSpPr/>
          <p:nvPr/>
        </p:nvSpPr>
        <p:spPr>
          <a:xfrm>
            <a:off x="399938" y="2063500"/>
            <a:ext cx="4402761" cy="4402761"/>
          </a:xfrm>
          <a:prstGeom prst="ellipse">
            <a:avLst/>
          </a:prstGeom>
          <a:solidFill>
            <a:srgbClr val="ECEDE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80261" y="578130"/>
            <a:ext cx="1221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05.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41F3C660-799D-4BF4-B238-F63371F59B43}"/>
              </a:ext>
            </a:extLst>
          </p:cNvPr>
          <p:cNvSpPr/>
          <p:nvPr/>
        </p:nvSpPr>
        <p:spPr>
          <a:xfrm>
            <a:off x="408452" y="2012980"/>
            <a:ext cx="4402761" cy="4402761"/>
          </a:xfrm>
          <a:prstGeom prst="ellipse">
            <a:avLst/>
          </a:prstGeom>
          <a:noFill/>
          <a:ln w="50800"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341468" y="578130"/>
            <a:ext cx="25875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보완할 점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0C02F1-5017-4501-9EEC-656A101CF9C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부분 원형 52">
            <a:extLst>
              <a:ext uri="{FF2B5EF4-FFF2-40B4-BE49-F238E27FC236}">
                <a16:creationId xmlns:a16="http://schemas.microsoft.com/office/drawing/2014/main" id="{A8F74179-5EA7-45DE-8523-6C3C5A4A05D8}"/>
              </a:ext>
            </a:extLst>
          </p:cNvPr>
          <p:cNvSpPr/>
          <p:nvPr/>
        </p:nvSpPr>
        <p:spPr>
          <a:xfrm rot="18000000">
            <a:off x="399917" y="2007062"/>
            <a:ext cx="4402800" cy="4402800"/>
          </a:xfrm>
          <a:prstGeom prst="pie">
            <a:avLst>
              <a:gd name="adj1" fmla="val 0"/>
              <a:gd name="adj2" fmla="val 10799810"/>
            </a:avLst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0FE7F7-37AE-401B-A94C-40C49312767A}"/>
              </a:ext>
            </a:extLst>
          </p:cNvPr>
          <p:cNvSpPr/>
          <p:nvPr/>
        </p:nvSpPr>
        <p:spPr>
          <a:xfrm>
            <a:off x="452070" y="3206749"/>
            <a:ext cx="43155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서버 과부하 처리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4F9CAD7-E5BD-4F04-9379-EE89806BDCE9}"/>
              </a:ext>
            </a:extLst>
          </p:cNvPr>
          <p:cNvCxnSpPr>
            <a:cxnSpLocks/>
          </p:cNvCxnSpPr>
          <p:nvPr/>
        </p:nvCxnSpPr>
        <p:spPr>
          <a:xfrm>
            <a:off x="4538378" y="3055316"/>
            <a:ext cx="1334006" cy="1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4C66496-C834-4F1B-BD84-82E136183A16}"/>
              </a:ext>
            </a:extLst>
          </p:cNvPr>
          <p:cNvGrpSpPr/>
          <p:nvPr/>
        </p:nvGrpSpPr>
        <p:grpSpPr>
          <a:xfrm>
            <a:off x="5850209" y="2352856"/>
            <a:ext cx="5933338" cy="1404920"/>
            <a:chOff x="5634226" y="2024079"/>
            <a:chExt cx="5933338" cy="171660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B09F8C-24D0-4053-87CB-1C5575F5EF6F}"/>
                </a:ext>
              </a:extLst>
            </p:cNvPr>
            <p:cNvSpPr/>
            <p:nvPr/>
          </p:nvSpPr>
          <p:spPr>
            <a:xfrm rot="16200000">
              <a:off x="7742591" y="-84286"/>
              <a:ext cx="1716607" cy="5933338"/>
            </a:xfrm>
            <a:prstGeom prst="rect">
              <a:avLst/>
            </a:prstGeom>
            <a:solidFill>
              <a:srgbClr val="ECEDE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CE8AEB6-FF83-4E41-9219-81EFC1FEE5DB}"/>
                </a:ext>
              </a:extLst>
            </p:cNvPr>
            <p:cNvSpPr/>
            <p:nvPr/>
          </p:nvSpPr>
          <p:spPr>
            <a:xfrm rot="16200000">
              <a:off x="4813618" y="2844688"/>
              <a:ext cx="1716607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295E975-EB9D-49BE-9710-38FE9EA27BD7}"/>
              </a:ext>
            </a:extLst>
          </p:cNvPr>
          <p:cNvSpPr/>
          <p:nvPr/>
        </p:nvSpPr>
        <p:spPr>
          <a:xfrm>
            <a:off x="6596756" y="3305614"/>
            <a:ext cx="52075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buFont typeface="Wingdings" panose="05000000000000000000" pitchFamily="2" charset="2"/>
              <a:buChar char="§"/>
            </a:pP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C6479D7-B622-4E8F-BFDE-047FA7B4A72B}"/>
              </a:ext>
            </a:extLst>
          </p:cNvPr>
          <p:cNvCxnSpPr>
            <a:cxnSpLocks/>
          </p:cNvCxnSpPr>
          <p:nvPr/>
        </p:nvCxnSpPr>
        <p:spPr>
          <a:xfrm>
            <a:off x="4718624" y="4885849"/>
            <a:ext cx="1153760" cy="1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968B449-983A-4DBF-B1AA-99F37CE61AA9}"/>
              </a:ext>
            </a:extLst>
          </p:cNvPr>
          <p:cNvGrpSpPr/>
          <p:nvPr/>
        </p:nvGrpSpPr>
        <p:grpSpPr>
          <a:xfrm>
            <a:off x="5870946" y="4176245"/>
            <a:ext cx="5933338" cy="1404920"/>
            <a:chOff x="5634226" y="2024079"/>
            <a:chExt cx="5933338" cy="1716608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85220FD-18FB-4A08-B9A1-0C1C0AEEB3A6}"/>
                </a:ext>
              </a:extLst>
            </p:cNvPr>
            <p:cNvSpPr/>
            <p:nvPr/>
          </p:nvSpPr>
          <p:spPr>
            <a:xfrm rot="16200000">
              <a:off x="7742591" y="-84286"/>
              <a:ext cx="1716607" cy="5933338"/>
            </a:xfrm>
            <a:prstGeom prst="rect">
              <a:avLst/>
            </a:prstGeom>
            <a:solidFill>
              <a:srgbClr val="ECEDE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4859545-0CD6-485E-BE9E-8BE5A9114D3E}"/>
                </a:ext>
              </a:extLst>
            </p:cNvPr>
            <p:cNvSpPr/>
            <p:nvPr/>
          </p:nvSpPr>
          <p:spPr>
            <a:xfrm rot="16200000">
              <a:off x="4813618" y="2844688"/>
              <a:ext cx="1716607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4A9A68B-C3E5-4A11-8A47-E1EE415D24E3}"/>
              </a:ext>
            </a:extLst>
          </p:cNvPr>
          <p:cNvGrpSpPr/>
          <p:nvPr/>
        </p:nvGrpSpPr>
        <p:grpSpPr>
          <a:xfrm>
            <a:off x="6146513" y="4438994"/>
            <a:ext cx="5657770" cy="1096451"/>
            <a:chOff x="5909793" y="2258572"/>
            <a:chExt cx="5657770" cy="109645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9F84167-D3E8-4C03-B438-5268891001BF}"/>
                </a:ext>
              </a:extLst>
            </p:cNvPr>
            <p:cNvSpPr/>
            <p:nvPr/>
          </p:nvSpPr>
          <p:spPr>
            <a:xfrm>
              <a:off x="5909793" y="2258572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C52ADC-2D52-4071-8FAD-418826F62CB7}"/>
                </a:ext>
              </a:extLst>
            </p:cNvPr>
            <p:cNvSpPr/>
            <p:nvPr/>
          </p:nvSpPr>
          <p:spPr>
            <a:xfrm>
              <a:off x="6360036" y="3078024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D6A6ED7-3F07-4B13-8F24-524174191DD9}"/>
              </a:ext>
            </a:extLst>
          </p:cNvPr>
          <p:cNvSpPr/>
          <p:nvPr/>
        </p:nvSpPr>
        <p:spPr>
          <a:xfrm>
            <a:off x="6146513" y="2709545"/>
            <a:ext cx="5207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buFont typeface="Wingdings" panose="05000000000000000000" pitchFamily="2" charset="2"/>
              <a:buChar char="§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동시에 다수의 클라이언트로부터 요청이 들어왔을 경우 속도의 저하가 우려됨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656E595-3803-4BC5-8619-CF8F6764CD06}"/>
              </a:ext>
            </a:extLst>
          </p:cNvPr>
          <p:cNvSpPr/>
          <p:nvPr/>
        </p:nvSpPr>
        <p:spPr>
          <a:xfrm>
            <a:off x="6146513" y="4208461"/>
            <a:ext cx="52075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※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다수의 요청을 해결하기 위해 서버 부하 분산 등의 개념을 숙지하는 것이 필요할 것 같음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이를 위해 우선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CS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기반 지식에 대한 충분한 학습이 요구됨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171450" indent="-171450" latinLnBrk="0">
              <a:buFont typeface="Wingdings" panose="05000000000000000000" pitchFamily="2" charset="2"/>
              <a:buChar char="§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76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9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43F0C4A-0E65-4F85-A3FD-F02B11C9F04B}"/>
              </a:ext>
            </a:extLst>
          </p:cNvPr>
          <p:cNvGrpSpPr/>
          <p:nvPr/>
        </p:nvGrpSpPr>
        <p:grpSpPr>
          <a:xfrm>
            <a:off x="9769278" y="2663051"/>
            <a:ext cx="1598798" cy="215348"/>
            <a:chOff x="9769278" y="2663051"/>
            <a:chExt cx="1598798" cy="21534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23FCCE8-7D75-4734-82A7-EA32BFF42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467353" y="2028474"/>
              <a:ext cx="151850" cy="1548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9A01239-A542-4218-A3FB-45FF23B78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518151" y="1964976"/>
              <a:ext cx="151850" cy="154800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4AD1349-0E7A-4723-BD25-75737F871A79}"/>
              </a:ext>
            </a:extLst>
          </p:cNvPr>
          <p:cNvGrpSpPr/>
          <p:nvPr/>
        </p:nvGrpSpPr>
        <p:grpSpPr>
          <a:xfrm>
            <a:off x="5836836" y="3872742"/>
            <a:ext cx="1748608" cy="205177"/>
            <a:chOff x="5836836" y="3872742"/>
            <a:chExt cx="1748608" cy="2051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533A231-6FE7-4088-A11E-C5E955843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6612580" y="3158175"/>
              <a:ext cx="144000" cy="169548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8417D79-3B99-47BB-8266-681E8BB7C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6665700" y="3092354"/>
              <a:ext cx="139355" cy="1700132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0CAFEAE-D339-4C78-B5B5-9DB71403E0D2}"/>
              </a:ext>
            </a:extLst>
          </p:cNvPr>
          <p:cNvGrpSpPr/>
          <p:nvPr/>
        </p:nvGrpSpPr>
        <p:grpSpPr>
          <a:xfrm>
            <a:off x="6645581" y="3349915"/>
            <a:ext cx="3435318" cy="3130258"/>
            <a:chOff x="6645581" y="3349915"/>
            <a:chExt cx="3435318" cy="313025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0D808F1-0CB9-48A2-9AAB-070E80F4D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45581" y="3413413"/>
              <a:ext cx="3380521" cy="306676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1CAF6F1-D894-45C1-87C7-2BCC375AA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92380" y="3349915"/>
              <a:ext cx="3388519" cy="306676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D0DA8F-B87D-4ED4-AC1D-34DFFD9B5327}"/>
              </a:ext>
            </a:extLst>
          </p:cNvPr>
          <p:cNvGrpSpPr/>
          <p:nvPr/>
        </p:nvGrpSpPr>
        <p:grpSpPr>
          <a:xfrm>
            <a:off x="4649416" y="5365493"/>
            <a:ext cx="1112632" cy="1725900"/>
            <a:chOff x="4649416" y="5365493"/>
            <a:chExt cx="1112632" cy="17259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B312E17-FFE9-43D7-B43D-74E45FA14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265145">
              <a:off x="4649416" y="5409128"/>
              <a:ext cx="1081697" cy="168226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866F0A1-98FE-41EB-874C-43E7D7019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265145">
              <a:off x="4680351" y="5365493"/>
              <a:ext cx="1081697" cy="1682265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1B7B982-4425-44BD-AFB1-49573B5ED277}"/>
              </a:ext>
            </a:extLst>
          </p:cNvPr>
          <p:cNvGrpSpPr/>
          <p:nvPr/>
        </p:nvGrpSpPr>
        <p:grpSpPr>
          <a:xfrm>
            <a:off x="10297420" y="3228149"/>
            <a:ext cx="541765" cy="618146"/>
            <a:chOff x="10297420" y="3228149"/>
            <a:chExt cx="541765" cy="61814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E17054B-4875-4C99-AA79-A7AC8FA3D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97420" y="3291647"/>
              <a:ext cx="493022" cy="554648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0F5D446-4157-40EE-B25C-E5DD8BF89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50272" y="3228149"/>
              <a:ext cx="488913" cy="554648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3D553C9-606A-4C77-9873-842D4E6F5B7E}"/>
              </a:ext>
            </a:extLst>
          </p:cNvPr>
          <p:cNvGrpSpPr/>
          <p:nvPr/>
        </p:nvGrpSpPr>
        <p:grpSpPr>
          <a:xfrm>
            <a:off x="10216831" y="5527547"/>
            <a:ext cx="1243054" cy="951887"/>
            <a:chOff x="10216831" y="5527547"/>
            <a:chExt cx="1243054" cy="951887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61FADE0-2326-4F98-A2B8-494948E3B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16831" y="5588935"/>
              <a:ext cx="1190146" cy="890499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AD9C8B9-AA78-4B4B-B326-58EF58217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-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65519" y="5527547"/>
              <a:ext cx="1194366" cy="886279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497AE8F-CB86-46C7-BE09-1BFED60FAB46}"/>
              </a:ext>
            </a:extLst>
          </p:cNvPr>
          <p:cNvGrpSpPr/>
          <p:nvPr/>
        </p:nvGrpSpPr>
        <p:grpSpPr>
          <a:xfrm>
            <a:off x="10944452" y="2400624"/>
            <a:ext cx="2421894" cy="3411808"/>
            <a:chOff x="10944452" y="2400624"/>
            <a:chExt cx="2421894" cy="341180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3572AAC-74A3-4F93-B751-EC4F01B6D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10452848" y="2952730"/>
              <a:ext cx="3351306" cy="2368097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8189675-0BB2-418C-968F-B212B8727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10506644" y="2886234"/>
              <a:ext cx="3345311" cy="2374092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0801155-9497-4CBA-BDB4-7B74DF512825}"/>
              </a:ext>
            </a:extLst>
          </p:cNvPr>
          <p:cNvGrpSpPr/>
          <p:nvPr/>
        </p:nvGrpSpPr>
        <p:grpSpPr>
          <a:xfrm>
            <a:off x="9607679" y="-561158"/>
            <a:ext cx="2866087" cy="2389979"/>
            <a:chOff x="9607679" y="-561158"/>
            <a:chExt cx="2866087" cy="238997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3B7CA4D-D6B3-4645-8EC7-4B619B1A4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2600000">
              <a:off x="9607679" y="-497660"/>
              <a:ext cx="2815289" cy="2326481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5A4E459-86C4-4744-ABB1-81DDC4CF3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2600000">
              <a:off x="9658477" y="-561158"/>
              <a:ext cx="2815289" cy="2326481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446139A-138D-42AB-A679-77DC9732509E}"/>
              </a:ext>
            </a:extLst>
          </p:cNvPr>
          <p:cNvGrpSpPr/>
          <p:nvPr/>
        </p:nvGrpSpPr>
        <p:grpSpPr>
          <a:xfrm>
            <a:off x="5790862" y="5062180"/>
            <a:ext cx="363707" cy="811293"/>
            <a:chOff x="5790862" y="5062180"/>
            <a:chExt cx="363707" cy="811293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3000D13F-EE1E-42D2-8744-191C8E404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5790862" y="5125961"/>
              <a:ext cx="315865" cy="747512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B4641583-EF92-4013-9D0D-869C9BEE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5843639" y="5062180"/>
              <a:ext cx="310930" cy="7475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8C60DEC-5F93-4137-9BB3-DE1922E7626C}"/>
              </a:ext>
            </a:extLst>
          </p:cNvPr>
          <p:cNvGrpSpPr/>
          <p:nvPr/>
        </p:nvGrpSpPr>
        <p:grpSpPr>
          <a:xfrm>
            <a:off x="5883064" y="3740294"/>
            <a:ext cx="292206" cy="639498"/>
            <a:chOff x="5883064" y="3740294"/>
            <a:chExt cx="292206" cy="639498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451D1879-6FF4-4547-AABA-722178D55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0000">
              <a:off x="5883064" y="3803792"/>
              <a:ext cx="241408" cy="5760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DFCEACE3-7B1F-44B6-A5A5-2EBF263BE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0000">
              <a:off x="5933862" y="3740294"/>
              <a:ext cx="241408" cy="57600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53FEA3-3544-4AD7-8C57-1AD9F7E39A0C}"/>
              </a:ext>
            </a:extLst>
          </p:cNvPr>
          <p:cNvGrpSpPr/>
          <p:nvPr/>
        </p:nvGrpSpPr>
        <p:grpSpPr>
          <a:xfrm>
            <a:off x="8698578" y="-927975"/>
            <a:ext cx="192475" cy="1761308"/>
            <a:chOff x="8698578" y="-927975"/>
            <a:chExt cx="192475" cy="1761308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92FC88AB-A7E4-40DE-939E-09AAFD11D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900000">
              <a:off x="8698578" y="-862154"/>
              <a:ext cx="144000" cy="1695487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7D29E90-F77F-412F-B7C1-4E25D1D77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900000">
              <a:off x="8751698" y="-927975"/>
              <a:ext cx="139355" cy="1700132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C6F9878-777C-4CD4-9613-851CABCDFC3E}"/>
              </a:ext>
            </a:extLst>
          </p:cNvPr>
          <p:cNvSpPr txBox="1"/>
          <p:nvPr/>
        </p:nvSpPr>
        <p:spPr>
          <a:xfrm>
            <a:off x="2901375" y="1651581"/>
            <a:ext cx="6123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Thank you</a:t>
            </a:r>
            <a:endParaRPr lang="ko-KR" altLang="en-US" sz="8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3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7B53D14C-CA20-493B-AE16-2C4347FF13D2}"/>
              </a:ext>
            </a:extLst>
          </p:cNvPr>
          <p:cNvGrpSpPr/>
          <p:nvPr/>
        </p:nvGrpSpPr>
        <p:grpSpPr>
          <a:xfrm>
            <a:off x="5647435" y="5566696"/>
            <a:ext cx="1244510" cy="845934"/>
            <a:chOff x="5722753" y="5784356"/>
            <a:chExt cx="1244510" cy="84593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473C895-8E62-4133-B2C2-DBC4B3ACB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2753" y="5834534"/>
              <a:ext cx="1179723" cy="795756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FEDB7F3-EE2A-45CA-85D5-35F894CFC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87540" y="5784356"/>
              <a:ext cx="1179723" cy="795756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A3E8764-0A04-4382-AACC-CB89B084EFFC}"/>
              </a:ext>
            </a:extLst>
          </p:cNvPr>
          <p:cNvGrpSpPr/>
          <p:nvPr/>
        </p:nvGrpSpPr>
        <p:grpSpPr>
          <a:xfrm>
            <a:off x="493485" y="846591"/>
            <a:ext cx="2874505" cy="1341450"/>
            <a:chOff x="493485" y="846591"/>
            <a:chExt cx="2874505" cy="13414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4C1FE0-6BEB-44C5-B4B9-1755F444F838}"/>
                </a:ext>
              </a:extLst>
            </p:cNvPr>
            <p:cNvSpPr txBox="1"/>
            <p:nvPr/>
          </p:nvSpPr>
          <p:spPr>
            <a:xfrm>
              <a:off x="493485" y="846591"/>
              <a:ext cx="287450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INDEX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2188041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4EFC3E5-3CB8-4E6C-8EBE-9619387148F4}"/>
              </a:ext>
            </a:extLst>
          </p:cNvPr>
          <p:cNvGrpSpPr/>
          <p:nvPr/>
        </p:nvGrpSpPr>
        <p:grpSpPr>
          <a:xfrm>
            <a:off x="636271" y="4019981"/>
            <a:ext cx="3017718" cy="2088970"/>
            <a:chOff x="3444159" y="2428374"/>
            <a:chExt cx="2766731" cy="1915228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6A2D608A-A7BB-478E-9EE9-A060FB7AC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61247">
              <a:off x="3444159" y="2429249"/>
              <a:ext cx="2703566" cy="1910392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F2C42CF-C8DB-4F0A-9A28-0CA4FA19E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61247">
              <a:off x="3512160" y="2428374"/>
              <a:ext cx="2698730" cy="1915228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6E3A589-58A7-475A-9A29-C9D75D162772}"/>
              </a:ext>
            </a:extLst>
          </p:cNvPr>
          <p:cNvGrpSpPr/>
          <p:nvPr/>
        </p:nvGrpSpPr>
        <p:grpSpPr>
          <a:xfrm>
            <a:off x="3916490" y="4538096"/>
            <a:ext cx="2209991" cy="1894886"/>
            <a:chOff x="3916490" y="4833051"/>
            <a:chExt cx="2209991" cy="189488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1941CBD-EEC5-482B-A299-63F2B7379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16490" y="4891576"/>
              <a:ext cx="2142421" cy="183636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0218C23-50DD-4050-8829-7545C697E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78495" y="4833051"/>
              <a:ext cx="2147986" cy="1853055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1473F78-DFAE-45D8-8D0F-1E135BD3B66A}"/>
              </a:ext>
            </a:extLst>
          </p:cNvPr>
          <p:cNvGrpSpPr/>
          <p:nvPr/>
        </p:nvGrpSpPr>
        <p:grpSpPr>
          <a:xfrm>
            <a:off x="3290542" y="5279664"/>
            <a:ext cx="1164208" cy="995765"/>
            <a:chOff x="3250175" y="5420910"/>
            <a:chExt cx="1164208" cy="995765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BB5D94AA-8B17-4E1C-A97E-E3BFB1AB6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50175" y="5472706"/>
              <a:ext cx="1098877" cy="94396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82D03CA-DFA5-431B-8A48-3EFBEC68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10665" y="5420910"/>
              <a:ext cx="1103718" cy="948810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FAE5EE9-38E1-46E9-8881-5218FB5E3F50}"/>
              </a:ext>
            </a:extLst>
          </p:cNvPr>
          <p:cNvGrpSpPr/>
          <p:nvPr/>
        </p:nvGrpSpPr>
        <p:grpSpPr>
          <a:xfrm rot="2700000">
            <a:off x="46271" y="6287206"/>
            <a:ext cx="1598798" cy="215348"/>
            <a:chOff x="9769278" y="2663051"/>
            <a:chExt cx="1598798" cy="215348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F5A6CA94-9FBF-41F9-8447-E387C1386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467353" y="2028474"/>
              <a:ext cx="151850" cy="154800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41FA5DBD-0D77-4B06-964A-D50FDBDBF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518151" y="1964976"/>
              <a:ext cx="151850" cy="1548000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00D7448-D74F-4023-B29D-29292DF07EB8}"/>
              </a:ext>
            </a:extLst>
          </p:cNvPr>
          <p:cNvGrpSpPr/>
          <p:nvPr/>
        </p:nvGrpSpPr>
        <p:grpSpPr>
          <a:xfrm>
            <a:off x="6931332" y="5865634"/>
            <a:ext cx="541765" cy="618146"/>
            <a:chOff x="10297420" y="3228149"/>
            <a:chExt cx="541765" cy="618146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1B29DD09-8016-4A92-94EF-014736C0D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97420" y="3291647"/>
              <a:ext cx="493022" cy="554648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32705FCE-9B40-40C2-9B28-C01A2AA6D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50272" y="3228149"/>
              <a:ext cx="488913" cy="554648"/>
            </a:xfrm>
            <a:prstGeom prst="rect">
              <a:avLst/>
            </a:prstGeom>
          </p:spPr>
        </p:pic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9E4D4CF-E815-4434-98D1-D205C55FA41F}"/>
              </a:ext>
            </a:extLst>
          </p:cNvPr>
          <p:cNvSpPr/>
          <p:nvPr/>
        </p:nvSpPr>
        <p:spPr>
          <a:xfrm>
            <a:off x="7473097" y="900822"/>
            <a:ext cx="28083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프로젝트 소개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BDCB9E5-FFCC-44D7-88FF-298A36A28988}"/>
              </a:ext>
            </a:extLst>
          </p:cNvPr>
          <p:cNvGrpSpPr/>
          <p:nvPr/>
        </p:nvGrpSpPr>
        <p:grpSpPr>
          <a:xfrm>
            <a:off x="10301142" y="810108"/>
            <a:ext cx="1210672" cy="1015663"/>
            <a:chOff x="10301142" y="1020111"/>
            <a:chExt cx="1210672" cy="1015663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10301142" y="1020111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0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98D1D91-05E2-4959-93FE-97A85048BE1D}"/>
                </a:ext>
              </a:extLst>
            </p:cNvPr>
            <p:cNvSpPr/>
            <p:nvPr/>
          </p:nvSpPr>
          <p:spPr>
            <a:xfrm>
              <a:off x="10814756" y="1020111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1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1E05397-CBA0-4CD3-BDA0-ECCF9AD60C5A}"/>
              </a:ext>
            </a:extLst>
          </p:cNvPr>
          <p:cNvSpPr/>
          <p:nvPr/>
        </p:nvSpPr>
        <p:spPr>
          <a:xfrm>
            <a:off x="8051181" y="2012278"/>
            <a:ext cx="22303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개발 과정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D7C0A2A-A26E-480E-BB16-AFFA888352E0}"/>
              </a:ext>
            </a:extLst>
          </p:cNvPr>
          <p:cNvGrpSpPr/>
          <p:nvPr/>
        </p:nvGrpSpPr>
        <p:grpSpPr>
          <a:xfrm>
            <a:off x="10301142" y="1921564"/>
            <a:ext cx="1210672" cy="1015663"/>
            <a:chOff x="10301142" y="2068439"/>
            <a:chExt cx="1210672" cy="1015663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919B701-D778-4C93-94E3-303F81815B4B}"/>
                </a:ext>
              </a:extLst>
            </p:cNvPr>
            <p:cNvSpPr/>
            <p:nvPr/>
          </p:nvSpPr>
          <p:spPr>
            <a:xfrm>
              <a:off x="10301142" y="2068439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0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45B8DA0-3445-4516-A548-DC886D3B14F2}"/>
                </a:ext>
              </a:extLst>
            </p:cNvPr>
            <p:cNvSpPr/>
            <p:nvPr/>
          </p:nvSpPr>
          <p:spPr>
            <a:xfrm>
              <a:off x="10814756" y="2068439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2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192E14-BAD6-49C3-BA68-75997109C95C}"/>
              </a:ext>
            </a:extLst>
          </p:cNvPr>
          <p:cNvSpPr/>
          <p:nvPr/>
        </p:nvSpPr>
        <p:spPr>
          <a:xfrm>
            <a:off x="8148131" y="3116691"/>
            <a:ext cx="21333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개발 도구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C90E520-DAF2-4026-9D5D-E5A6BF20ECDD}"/>
              </a:ext>
            </a:extLst>
          </p:cNvPr>
          <p:cNvGrpSpPr/>
          <p:nvPr/>
        </p:nvGrpSpPr>
        <p:grpSpPr>
          <a:xfrm>
            <a:off x="10301142" y="3025977"/>
            <a:ext cx="1210672" cy="1015663"/>
            <a:chOff x="10301142" y="3116767"/>
            <a:chExt cx="1210672" cy="1015663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79255FA-8530-41A4-ACF2-32801F96C5EF}"/>
                </a:ext>
              </a:extLst>
            </p:cNvPr>
            <p:cNvSpPr/>
            <p:nvPr/>
          </p:nvSpPr>
          <p:spPr>
            <a:xfrm>
              <a:off x="10301142" y="3116767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0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44C013B-AE1E-43E2-A213-9E0500141C92}"/>
                </a:ext>
              </a:extLst>
            </p:cNvPr>
            <p:cNvSpPr/>
            <p:nvPr/>
          </p:nvSpPr>
          <p:spPr>
            <a:xfrm>
              <a:off x="10814756" y="3116767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3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37EA967-CEA9-44DE-9294-0D152AA293B8}"/>
              </a:ext>
            </a:extLst>
          </p:cNvPr>
          <p:cNvSpPr/>
          <p:nvPr/>
        </p:nvSpPr>
        <p:spPr>
          <a:xfrm>
            <a:off x="8148131" y="4243534"/>
            <a:ext cx="21333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결과물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AB0DD09-CB23-4BAF-BC24-EB6F01DC53B1}"/>
              </a:ext>
            </a:extLst>
          </p:cNvPr>
          <p:cNvGrpSpPr/>
          <p:nvPr/>
        </p:nvGrpSpPr>
        <p:grpSpPr>
          <a:xfrm>
            <a:off x="10301142" y="4152820"/>
            <a:ext cx="1210672" cy="1015663"/>
            <a:chOff x="10301142" y="4165095"/>
            <a:chExt cx="1210672" cy="1015663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BACD705-F373-414B-9DF6-DEF1FA8C3AB5}"/>
                </a:ext>
              </a:extLst>
            </p:cNvPr>
            <p:cNvSpPr/>
            <p:nvPr/>
          </p:nvSpPr>
          <p:spPr>
            <a:xfrm>
              <a:off x="10301142" y="4165095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0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00B334A-0471-4F75-BF07-598A70D97F6B}"/>
                </a:ext>
              </a:extLst>
            </p:cNvPr>
            <p:cNvSpPr/>
            <p:nvPr/>
          </p:nvSpPr>
          <p:spPr>
            <a:xfrm>
              <a:off x="10814756" y="4165095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4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B5F3E0-8716-4DBC-9C00-68995BAFCA3B}"/>
              </a:ext>
            </a:extLst>
          </p:cNvPr>
          <p:cNvSpPr/>
          <p:nvPr/>
        </p:nvSpPr>
        <p:spPr>
          <a:xfrm>
            <a:off x="8148131" y="5370378"/>
            <a:ext cx="21333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보완할 점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49DDFBE-8672-4EFD-884A-371B8F87DAA3}"/>
              </a:ext>
            </a:extLst>
          </p:cNvPr>
          <p:cNvGrpSpPr/>
          <p:nvPr/>
        </p:nvGrpSpPr>
        <p:grpSpPr>
          <a:xfrm>
            <a:off x="10301142" y="5279664"/>
            <a:ext cx="1210672" cy="1015663"/>
            <a:chOff x="10301142" y="4165095"/>
            <a:chExt cx="1210672" cy="101566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D3DB05F-DB76-48E8-952F-C1DC6A611B94}"/>
                </a:ext>
              </a:extLst>
            </p:cNvPr>
            <p:cNvSpPr/>
            <p:nvPr/>
          </p:nvSpPr>
          <p:spPr>
            <a:xfrm>
              <a:off x="10301142" y="4165095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0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17F94A3-07EA-4EBA-B173-2752B7207790}"/>
                </a:ext>
              </a:extLst>
            </p:cNvPr>
            <p:cNvSpPr/>
            <p:nvPr/>
          </p:nvSpPr>
          <p:spPr>
            <a:xfrm>
              <a:off x="10814756" y="4165095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5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60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295275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417065" y="578130"/>
            <a:ext cx="36968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프로젝트 소개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0EB58B-2A19-4D0C-AD65-DED9373821BF}"/>
              </a:ext>
            </a:extLst>
          </p:cNvPr>
          <p:cNvSpPr/>
          <p:nvPr/>
        </p:nvSpPr>
        <p:spPr>
          <a:xfrm flipV="1">
            <a:off x="234448" y="3138668"/>
            <a:ext cx="5931947" cy="45719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8C8677A-6F9F-47C2-AA4C-9DBE45D470D4}"/>
              </a:ext>
            </a:extLst>
          </p:cNvPr>
          <p:cNvGrpSpPr/>
          <p:nvPr/>
        </p:nvGrpSpPr>
        <p:grpSpPr>
          <a:xfrm>
            <a:off x="6497344" y="2055184"/>
            <a:ext cx="5070767" cy="584775"/>
            <a:chOff x="6497344" y="2185162"/>
            <a:chExt cx="5070767" cy="58477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8BF0B2A-0E8E-469A-9124-502BC5667022}"/>
                </a:ext>
              </a:extLst>
            </p:cNvPr>
            <p:cNvSpPr/>
            <p:nvPr/>
          </p:nvSpPr>
          <p:spPr>
            <a:xfrm>
              <a:off x="6497344" y="2423316"/>
              <a:ext cx="5070767" cy="238155"/>
            </a:xfrm>
            <a:prstGeom prst="rect">
              <a:avLst/>
            </a:prstGeom>
            <a:solidFill>
              <a:srgbClr val="5E97E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0B494D4-A43C-483E-88E0-62F3E245615B}"/>
                </a:ext>
              </a:extLst>
            </p:cNvPr>
            <p:cNvSpPr/>
            <p:nvPr/>
          </p:nvSpPr>
          <p:spPr>
            <a:xfrm>
              <a:off x="6989191" y="2368340"/>
              <a:ext cx="42562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접근성이 좋은 카카오톡을 이용하여 </a:t>
              </a:r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챗봇을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 개발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0EB52B8-E8BA-4392-912D-1240A036D91B}"/>
                </a:ext>
              </a:extLst>
            </p:cNvPr>
            <p:cNvGrpSpPr/>
            <p:nvPr/>
          </p:nvGrpSpPr>
          <p:grpSpPr>
            <a:xfrm>
              <a:off x="6506614" y="2185162"/>
              <a:ext cx="557358" cy="584775"/>
              <a:chOff x="10301142" y="1020111"/>
              <a:chExt cx="1210672" cy="584775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4B03D53-8D8C-468F-B454-CF7BAD816DC9}"/>
                  </a:ext>
                </a:extLst>
              </p:cNvPr>
              <p:cNvSpPr/>
              <p:nvPr/>
            </p:nvSpPr>
            <p:spPr>
              <a:xfrm>
                <a:off x="10301142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0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46E4EA9-1605-4F82-8D82-7683B5E321AB}"/>
                  </a:ext>
                </a:extLst>
              </p:cNvPr>
              <p:cNvSpPr/>
              <p:nvPr/>
            </p:nvSpPr>
            <p:spPr>
              <a:xfrm>
                <a:off x="10814756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1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endParaRPr>
              </a:p>
            </p:txBody>
          </p: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7FF1858-ADDE-43DA-BFA6-D6E667BCCEC9}"/>
              </a:ext>
            </a:extLst>
          </p:cNvPr>
          <p:cNvGrpSpPr/>
          <p:nvPr/>
        </p:nvGrpSpPr>
        <p:grpSpPr>
          <a:xfrm>
            <a:off x="6497346" y="4426991"/>
            <a:ext cx="5070765" cy="1615479"/>
            <a:chOff x="6497346" y="4257901"/>
            <a:chExt cx="5070765" cy="1615479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9F55A601-6E6B-473E-BE7B-1E213230D67C}"/>
                </a:ext>
              </a:extLst>
            </p:cNvPr>
            <p:cNvGrpSpPr/>
            <p:nvPr/>
          </p:nvGrpSpPr>
          <p:grpSpPr>
            <a:xfrm>
              <a:off x="6497346" y="4257901"/>
              <a:ext cx="2683471" cy="584775"/>
              <a:chOff x="6497346" y="4273051"/>
              <a:chExt cx="2683471" cy="58477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ADF7146-9150-4D29-B2C5-A508ADF50407}"/>
                  </a:ext>
                </a:extLst>
              </p:cNvPr>
              <p:cNvSpPr/>
              <p:nvPr/>
            </p:nvSpPr>
            <p:spPr>
              <a:xfrm>
                <a:off x="6497346" y="4479321"/>
                <a:ext cx="2683471" cy="270040"/>
              </a:xfrm>
              <a:prstGeom prst="rect">
                <a:avLst/>
              </a:prstGeom>
              <a:solidFill>
                <a:srgbClr val="5E97E1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B0F4D94-8632-4083-9499-046C3D348B0B}"/>
                  </a:ext>
                </a:extLst>
              </p:cNvPr>
              <p:cNvSpPr/>
              <p:nvPr/>
            </p:nvSpPr>
            <p:spPr>
              <a:xfrm>
                <a:off x="6989191" y="4456229"/>
                <a:ext cx="21916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ko-KR" altLang="en-US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" panose="020B0600000101010101" pitchFamily="50" charset="-127"/>
                    <a:ea typeface="한수원 한울림" panose="020B0600000101010101" pitchFamily="50" charset="-127"/>
                  </a:rPr>
                  <a:t>제공하는 데이터의 분야</a:t>
                </a:r>
                <a:endPara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" panose="020B0600000101010101" pitchFamily="50" charset="-127"/>
                  <a:ea typeface="한수원 한울림" panose="020B0600000101010101" pitchFamily="50" charset="-127"/>
                </a:endParaRPr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8D85CD40-727B-4669-A57B-6AB7C64B3280}"/>
                  </a:ext>
                </a:extLst>
              </p:cNvPr>
              <p:cNvGrpSpPr/>
              <p:nvPr/>
            </p:nvGrpSpPr>
            <p:grpSpPr>
              <a:xfrm>
                <a:off x="6506614" y="4273051"/>
                <a:ext cx="557358" cy="584775"/>
                <a:chOff x="10301142" y="1020111"/>
                <a:chExt cx="1210672" cy="584775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569F4A91-3607-418B-A1B7-C8CFD3CCD485}"/>
                    </a:ext>
                  </a:extLst>
                </p:cNvPr>
                <p:cNvSpPr/>
                <p:nvPr/>
              </p:nvSpPr>
              <p:spPr>
                <a:xfrm>
                  <a:off x="10301142" y="1020111"/>
                  <a:ext cx="697058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320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한수원 한돋움 Bold" panose="020B0600000101010101" pitchFamily="50" charset="-127"/>
                      <a:ea typeface="한수원 한돋움 Bold" panose="020B0600000101010101" pitchFamily="50" charset="-127"/>
                    </a:rPr>
                    <a:t>0</a:t>
                  </a:r>
                  <a:endParaRPr lang="ko-KR" altLang="en-US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DD2AA038-53B8-4913-B222-1AB10526C47A}"/>
                    </a:ext>
                  </a:extLst>
                </p:cNvPr>
                <p:cNvSpPr/>
                <p:nvPr/>
              </p:nvSpPr>
              <p:spPr>
                <a:xfrm>
                  <a:off x="10814756" y="1020111"/>
                  <a:ext cx="697058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320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한수원 한돋움 Bold" panose="020B0600000101010101" pitchFamily="50" charset="-127"/>
                      <a:ea typeface="한수원 한돋움 Bold" panose="020B0600000101010101" pitchFamily="50" charset="-127"/>
                    </a:rPr>
                    <a:t>2</a:t>
                  </a:r>
                  <a:endParaRPr lang="ko-KR" altLang="en-US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69C159A9-E98C-4974-9450-9500961A913C}"/>
                </a:ext>
              </a:extLst>
            </p:cNvPr>
            <p:cNvGrpSpPr/>
            <p:nvPr/>
          </p:nvGrpSpPr>
          <p:grpSpPr>
            <a:xfrm>
              <a:off x="7101699" y="4882570"/>
              <a:ext cx="4466412" cy="990810"/>
              <a:chOff x="7101699" y="4828225"/>
              <a:chExt cx="4466412" cy="990810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16E6AC27-E8F0-4BF0-A0D3-94179E3ADC53}"/>
                  </a:ext>
                </a:extLst>
              </p:cNvPr>
              <p:cNvSpPr/>
              <p:nvPr/>
            </p:nvSpPr>
            <p:spPr>
              <a:xfrm>
                <a:off x="7101699" y="4828225"/>
                <a:ext cx="990810" cy="990810"/>
              </a:xfrm>
              <a:prstGeom prst="ellipse">
                <a:avLst/>
              </a:prstGeom>
              <a:solidFill>
                <a:srgbClr val="FAFAFA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88970DB5-D7B1-4756-A489-9BE49006A32E}"/>
                  </a:ext>
                </a:extLst>
              </p:cNvPr>
              <p:cNvSpPr/>
              <p:nvPr/>
            </p:nvSpPr>
            <p:spPr>
              <a:xfrm>
                <a:off x="8260233" y="4828225"/>
                <a:ext cx="990810" cy="990810"/>
              </a:xfrm>
              <a:prstGeom prst="ellipse">
                <a:avLst/>
              </a:prstGeom>
              <a:solidFill>
                <a:srgbClr val="FAFAFA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39AEC25-54A6-48D1-BB77-7F45AB4767F1}"/>
                  </a:ext>
                </a:extLst>
              </p:cNvPr>
              <p:cNvSpPr/>
              <p:nvPr/>
            </p:nvSpPr>
            <p:spPr>
              <a:xfrm>
                <a:off x="9418767" y="4828225"/>
                <a:ext cx="990810" cy="990810"/>
              </a:xfrm>
              <a:prstGeom prst="ellipse">
                <a:avLst/>
              </a:prstGeom>
              <a:solidFill>
                <a:srgbClr val="FAFAFA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0B57FE03-1BFC-484F-B86C-4B370D79AE6D}"/>
                  </a:ext>
                </a:extLst>
              </p:cNvPr>
              <p:cNvSpPr/>
              <p:nvPr/>
            </p:nvSpPr>
            <p:spPr>
              <a:xfrm>
                <a:off x="10577301" y="4828225"/>
                <a:ext cx="990810" cy="990810"/>
              </a:xfrm>
              <a:prstGeom prst="ellipse">
                <a:avLst/>
              </a:prstGeom>
              <a:solidFill>
                <a:srgbClr val="FAFAFA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73C90AFC-B961-4CB9-970C-064C547DE17D}"/>
                  </a:ext>
                </a:extLst>
              </p:cNvPr>
              <p:cNvSpPr/>
              <p:nvPr/>
            </p:nvSpPr>
            <p:spPr>
              <a:xfrm>
                <a:off x="7342866" y="5410916"/>
                <a:ext cx="50847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티커</a:t>
                </a:r>
                <a:endParaRPr lang="ko-KR" altLang="en-US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1526979-4B73-4C02-9110-A50CF2107346}"/>
                  </a:ext>
                </a:extLst>
              </p:cNvPr>
              <p:cNvSpPr/>
              <p:nvPr/>
            </p:nvSpPr>
            <p:spPr>
              <a:xfrm>
                <a:off x="8420450" y="5410916"/>
                <a:ext cx="6703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트렌드</a:t>
                </a: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18712BE-F84D-4E27-8AA4-CF463341D4D5}"/>
                  </a:ext>
                </a:extLst>
              </p:cNvPr>
              <p:cNvSpPr/>
              <p:nvPr/>
            </p:nvSpPr>
            <p:spPr>
              <a:xfrm>
                <a:off x="10650156" y="5410916"/>
                <a:ext cx="8451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비트코인</a:t>
                </a:r>
                <a:endParaRPr lang="ko-KR" altLang="en-US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784421C4-52AA-461D-B6FA-89921F997D4A}"/>
                  </a:ext>
                </a:extLst>
              </p:cNvPr>
              <p:cNvSpPr/>
              <p:nvPr/>
            </p:nvSpPr>
            <p:spPr>
              <a:xfrm>
                <a:off x="9659935" y="5410916"/>
                <a:ext cx="50847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주식</a:t>
                </a:r>
              </a:p>
            </p:txBody>
          </p:sp>
        </p:grp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44EC4F7D-DF60-41B7-AE25-145A7A114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48" y="2658143"/>
            <a:ext cx="2444276" cy="163747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53FE493-0D20-4047-97D3-16AAB9F7D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024" y="4978215"/>
            <a:ext cx="856294" cy="85629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73A9BDB-5676-4681-B896-81E23BA98D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23" y="5118792"/>
            <a:ext cx="545166" cy="54516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824162A-A155-41D1-A1A0-C6677A8B46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546" y="5045797"/>
            <a:ext cx="691156" cy="69115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9061EFE-35D6-4574-89FD-4975A59F2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125" y="2657217"/>
            <a:ext cx="1637176" cy="1637176"/>
          </a:xfrm>
          <a:prstGeom prst="rect">
            <a:avLst/>
          </a:prstGeom>
        </p:spPr>
      </p:pic>
      <p:pic>
        <p:nvPicPr>
          <p:cNvPr id="57" name="그림 56" descr="어두운, 켜진, 밤하늘이(가) 표시된 사진&#10;&#10;자동 생성된 설명">
            <a:extLst>
              <a:ext uri="{FF2B5EF4-FFF2-40B4-BE49-F238E27FC236}">
                <a16:creationId xmlns:a16="http://schemas.microsoft.com/office/drawing/2014/main" id="{A92FAE65-04FD-4D18-AA8F-88B8002271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500" y="5197532"/>
            <a:ext cx="457048" cy="4570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4312005C-9AEB-4CFC-8144-215E58A612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39" y="3268699"/>
            <a:ext cx="5916856" cy="213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7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DB7676C-E21E-427D-B2FE-8C70D9FBD4FD}"/>
              </a:ext>
            </a:extLst>
          </p:cNvPr>
          <p:cNvSpPr/>
          <p:nvPr/>
        </p:nvSpPr>
        <p:spPr>
          <a:xfrm>
            <a:off x="623888" y="2021932"/>
            <a:ext cx="2340000" cy="4394743"/>
          </a:xfrm>
          <a:prstGeom prst="rect">
            <a:avLst/>
          </a:prstGeom>
          <a:solidFill>
            <a:srgbClr val="ECED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86E858-328E-4A8B-9815-2FE383B9D208}"/>
              </a:ext>
            </a:extLst>
          </p:cNvPr>
          <p:cNvSpPr/>
          <p:nvPr/>
        </p:nvSpPr>
        <p:spPr>
          <a:xfrm>
            <a:off x="623888" y="2021932"/>
            <a:ext cx="2340000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3B80A1-1843-4F1C-804C-BA97ED95595E}"/>
              </a:ext>
            </a:extLst>
          </p:cNvPr>
          <p:cNvSpPr/>
          <p:nvPr/>
        </p:nvSpPr>
        <p:spPr>
          <a:xfrm>
            <a:off x="623888" y="6341284"/>
            <a:ext cx="2340000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50940F-2C8A-423C-ACF7-ED7C85794F54}"/>
              </a:ext>
            </a:extLst>
          </p:cNvPr>
          <p:cNvSpPr/>
          <p:nvPr/>
        </p:nvSpPr>
        <p:spPr>
          <a:xfrm>
            <a:off x="1023505" y="4681600"/>
            <a:ext cx="1561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01.</a:t>
            </a:r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서버 구축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399EF0B-25D5-480A-A0B1-A1AFD12CD44F}"/>
              </a:ext>
            </a:extLst>
          </p:cNvPr>
          <p:cNvCxnSpPr>
            <a:cxnSpLocks/>
          </p:cNvCxnSpPr>
          <p:nvPr/>
        </p:nvCxnSpPr>
        <p:spPr>
          <a:xfrm>
            <a:off x="1602603" y="5104539"/>
            <a:ext cx="38257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167527-BE94-4A9B-A83D-681F950CBA47}"/>
              </a:ext>
            </a:extLst>
          </p:cNvPr>
          <p:cNvSpPr/>
          <p:nvPr/>
        </p:nvSpPr>
        <p:spPr>
          <a:xfrm>
            <a:off x="623888" y="5218163"/>
            <a:ext cx="234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 latinLnBrk="0">
              <a:buFont typeface="Wingdings" panose="05000000000000000000" pitchFamily="2" charset="2"/>
              <a:buChar char="§"/>
            </a:pP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Flask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를 이용하여 가상의 웹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ide 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환경에서 서버를 구축함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03B8D71-BF71-428B-8DA4-2DA016507E0E}"/>
              </a:ext>
            </a:extLst>
          </p:cNvPr>
          <p:cNvSpPr/>
          <p:nvPr/>
        </p:nvSpPr>
        <p:spPr>
          <a:xfrm>
            <a:off x="3491962" y="2021932"/>
            <a:ext cx="2340000" cy="4394743"/>
          </a:xfrm>
          <a:prstGeom prst="rect">
            <a:avLst/>
          </a:prstGeom>
          <a:solidFill>
            <a:srgbClr val="ECED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8F70CAA-6B39-4832-AA4A-2C715A548C00}"/>
              </a:ext>
            </a:extLst>
          </p:cNvPr>
          <p:cNvSpPr/>
          <p:nvPr/>
        </p:nvSpPr>
        <p:spPr>
          <a:xfrm>
            <a:off x="3491962" y="2021932"/>
            <a:ext cx="2340000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098EDE-1418-46D0-855F-FE7414EC99C2}"/>
              </a:ext>
            </a:extLst>
          </p:cNvPr>
          <p:cNvSpPr/>
          <p:nvPr/>
        </p:nvSpPr>
        <p:spPr>
          <a:xfrm>
            <a:off x="3491962" y="6341284"/>
            <a:ext cx="2340000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32AA0C-A8A4-4A2F-8E5B-76A32D264055}"/>
              </a:ext>
            </a:extLst>
          </p:cNvPr>
          <p:cNvSpPr/>
          <p:nvPr/>
        </p:nvSpPr>
        <p:spPr>
          <a:xfrm>
            <a:off x="3918827" y="4686676"/>
            <a:ext cx="1543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02</a:t>
            </a:r>
            <a:r>
              <a:rPr lang="en-US" altLang="ko-KR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 </a:t>
            </a:r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챗봇 연동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76A7C5A-413F-4F18-BD80-4EB6A88C8422}"/>
              </a:ext>
            </a:extLst>
          </p:cNvPr>
          <p:cNvCxnSpPr>
            <a:cxnSpLocks/>
          </p:cNvCxnSpPr>
          <p:nvPr/>
        </p:nvCxnSpPr>
        <p:spPr>
          <a:xfrm>
            <a:off x="4482086" y="5104539"/>
            <a:ext cx="38257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31466FC-0409-4F29-9BD7-D58E8E0D84BD}"/>
              </a:ext>
            </a:extLst>
          </p:cNvPr>
          <p:cNvSpPr/>
          <p:nvPr/>
        </p:nvSpPr>
        <p:spPr>
          <a:xfrm>
            <a:off x="3435926" y="5292730"/>
            <a:ext cx="24114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 latinLnBrk="0">
              <a:buFont typeface="Wingdings" panose="05000000000000000000" pitchFamily="2" charset="2"/>
              <a:buChar char="§"/>
            </a:pP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채널 생성 권한을 부여 받은 뒤 챗봇과 사용자가 서버를 통해 대화를 주고 받을 수 있게 함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3F59E9C-994B-4D1E-8C75-7D1496936DF4}"/>
              </a:ext>
            </a:extLst>
          </p:cNvPr>
          <p:cNvSpPr/>
          <p:nvPr/>
        </p:nvSpPr>
        <p:spPr>
          <a:xfrm>
            <a:off x="6360034" y="2065414"/>
            <a:ext cx="2340000" cy="4394743"/>
          </a:xfrm>
          <a:prstGeom prst="rect">
            <a:avLst/>
          </a:prstGeom>
          <a:solidFill>
            <a:srgbClr val="ECED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9C1AA1A-416E-497E-A569-EB84C584119B}"/>
              </a:ext>
            </a:extLst>
          </p:cNvPr>
          <p:cNvSpPr/>
          <p:nvPr/>
        </p:nvSpPr>
        <p:spPr>
          <a:xfrm>
            <a:off x="6360037" y="2021932"/>
            <a:ext cx="2340000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25D0C74-B466-43BC-93D9-44CDB86B43B7}"/>
              </a:ext>
            </a:extLst>
          </p:cNvPr>
          <p:cNvSpPr/>
          <p:nvPr/>
        </p:nvSpPr>
        <p:spPr>
          <a:xfrm>
            <a:off x="6360037" y="6341284"/>
            <a:ext cx="2340000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A4170-5FFB-4AAD-BEB1-BD0E9B75531A}"/>
              </a:ext>
            </a:extLst>
          </p:cNvPr>
          <p:cNvSpPr/>
          <p:nvPr/>
        </p:nvSpPr>
        <p:spPr>
          <a:xfrm>
            <a:off x="6781206" y="4657098"/>
            <a:ext cx="1543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03</a:t>
            </a:r>
            <a:r>
              <a:rPr lang="en-US" altLang="ko-KR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 </a:t>
            </a:r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소스 작성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876921A-C534-41AF-8612-CDC3F42835BB}"/>
              </a:ext>
            </a:extLst>
          </p:cNvPr>
          <p:cNvCxnSpPr>
            <a:cxnSpLocks/>
          </p:cNvCxnSpPr>
          <p:nvPr/>
        </p:nvCxnSpPr>
        <p:spPr>
          <a:xfrm>
            <a:off x="7342307" y="5104539"/>
            <a:ext cx="38257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0EECA3C-8E4D-42E0-B049-D2DBCED46C09}"/>
              </a:ext>
            </a:extLst>
          </p:cNvPr>
          <p:cNvSpPr/>
          <p:nvPr/>
        </p:nvSpPr>
        <p:spPr>
          <a:xfrm>
            <a:off x="6360036" y="5292730"/>
            <a:ext cx="234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 latinLnBrk="0">
              <a:buFont typeface="Wingdings" panose="05000000000000000000" pitchFamily="2" charset="2"/>
              <a:buChar char="§"/>
            </a:pP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Pyhton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으로 소스를 작성한 후 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Json 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형식으로  사용자에게 반환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856513C-DF3A-4AF3-A002-4CE7DFAD8408}"/>
              </a:ext>
            </a:extLst>
          </p:cNvPr>
          <p:cNvSpPr/>
          <p:nvPr/>
        </p:nvSpPr>
        <p:spPr>
          <a:xfrm>
            <a:off x="9228112" y="2021932"/>
            <a:ext cx="2340000" cy="4394743"/>
          </a:xfrm>
          <a:prstGeom prst="rect">
            <a:avLst/>
          </a:prstGeom>
          <a:solidFill>
            <a:srgbClr val="ECED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3824FBB-0DB2-4B20-829F-93BCE4806005}"/>
              </a:ext>
            </a:extLst>
          </p:cNvPr>
          <p:cNvSpPr/>
          <p:nvPr/>
        </p:nvSpPr>
        <p:spPr>
          <a:xfrm>
            <a:off x="9228112" y="2021932"/>
            <a:ext cx="2340000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164C43C-CE9B-437B-9A4F-DF02CC56053A}"/>
              </a:ext>
            </a:extLst>
          </p:cNvPr>
          <p:cNvSpPr/>
          <p:nvPr/>
        </p:nvSpPr>
        <p:spPr>
          <a:xfrm>
            <a:off x="9228112" y="6341284"/>
            <a:ext cx="2340000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D237BBE-12FF-40E1-BD50-68250E353269}"/>
              </a:ext>
            </a:extLst>
          </p:cNvPr>
          <p:cNvSpPr/>
          <p:nvPr/>
        </p:nvSpPr>
        <p:spPr>
          <a:xfrm>
            <a:off x="9538147" y="4681600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04</a:t>
            </a:r>
            <a:r>
              <a:rPr lang="en-US" altLang="ko-KR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 UI </a:t>
            </a:r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업데이트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F79AC41-65EF-425C-904D-336EB6E7E528}"/>
              </a:ext>
            </a:extLst>
          </p:cNvPr>
          <p:cNvCxnSpPr>
            <a:cxnSpLocks/>
          </p:cNvCxnSpPr>
          <p:nvPr/>
        </p:nvCxnSpPr>
        <p:spPr>
          <a:xfrm>
            <a:off x="10216987" y="5104539"/>
            <a:ext cx="38257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009CEE-FABA-4506-B568-D48BDD4CD179}"/>
              </a:ext>
            </a:extLst>
          </p:cNvPr>
          <p:cNvSpPr/>
          <p:nvPr/>
        </p:nvSpPr>
        <p:spPr>
          <a:xfrm>
            <a:off x="9111116" y="5218163"/>
            <a:ext cx="25220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 latinLnBrk="0">
              <a:buFont typeface="Wingdings" panose="05000000000000000000" pitchFamily="2" charset="2"/>
              <a:buChar char="§"/>
            </a:pP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간편하게 서비스를 이용할 수 있도록</a:t>
            </a:r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, 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인터페이스 창들을  디자인 함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295275" y="578130"/>
            <a:ext cx="1211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02.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417065" y="578130"/>
            <a:ext cx="25875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개발 과정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7" name="L 도형 26">
            <a:extLst>
              <a:ext uri="{FF2B5EF4-FFF2-40B4-BE49-F238E27FC236}">
                <a16:creationId xmlns:a16="http://schemas.microsoft.com/office/drawing/2014/main" id="{7D7A6D29-5F53-4F2C-89D6-BAA3AF95BBC6}"/>
              </a:ext>
            </a:extLst>
          </p:cNvPr>
          <p:cNvSpPr/>
          <p:nvPr/>
        </p:nvSpPr>
        <p:spPr>
          <a:xfrm rot="13500000">
            <a:off x="3116816" y="4679751"/>
            <a:ext cx="222218" cy="222218"/>
          </a:xfrm>
          <a:prstGeom prst="corner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L 도형 64">
            <a:extLst>
              <a:ext uri="{FF2B5EF4-FFF2-40B4-BE49-F238E27FC236}">
                <a16:creationId xmlns:a16="http://schemas.microsoft.com/office/drawing/2014/main" id="{FC78AE38-3D86-4D07-BE81-99AEA94200BB}"/>
              </a:ext>
            </a:extLst>
          </p:cNvPr>
          <p:cNvSpPr/>
          <p:nvPr/>
        </p:nvSpPr>
        <p:spPr>
          <a:xfrm rot="13500000">
            <a:off x="5984890" y="4679751"/>
            <a:ext cx="222218" cy="222218"/>
          </a:xfrm>
          <a:prstGeom prst="corner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L 도형 65">
            <a:extLst>
              <a:ext uri="{FF2B5EF4-FFF2-40B4-BE49-F238E27FC236}">
                <a16:creationId xmlns:a16="http://schemas.microsoft.com/office/drawing/2014/main" id="{705CC9B5-A250-4C8D-9932-454E8C4BF0C8}"/>
              </a:ext>
            </a:extLst>
          </p:cNvPr>
          <p:cNvSpPr/>
          <p:nvPr/>
        </p:nvSpPr>
        <p:spPr>
          <a:xfrm rot="13500000">
            <a:off x="8852964" y="4679751"/>
            <a:ext cx="222218" cy="222218"/>
          </a:xfrm>
          <a:prstGeom prst="corner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A901FE2-6226-47D3-8355-23FD7C627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7" y="2310798"/>
            <a:ext cx="3230164" cy="215344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3A4B70A-D191-4672-ADAC-04ABD1C14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122" y="2430965"/>
            <a:ext cx="2135924" cy="20395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2C9DF1-E679-4467-84D5-B27690151C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588" y="2476341"/>
            <a:ext cx="1707596" cy="1707596"/>
          </a:xfrm>
          <a:prstGeom prst="rect">
            <a:avLst/>
          </a:prstGeom>
        </p:spPr>
      </p:pic>
      <p:pic>
        <p:nvPicPr>
          <p:cNvPr id="16" name="그림 15" descr="화살이(가) 표시된 사진&#10;&#10;자동 생성된 설명">
            <a:extLst>
              <a:ext uri="{FF2B5EF4-FFF2-40B4-BE49-F238E27FC236}">
                <a16:creationId xmlns:a16="http://schemas.microsoft.com/office/drawing/2014/main" id="{B4A1355A-64DF-421A-9DDD-0EF46D6844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756" y="2310798"/>
            <a:ext cx="2156712" cy="215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0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219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03.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FD73A8E-E4A1-4DE2-A0EC-99C5D20EEF39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25875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개발 도구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2B2D1C-3447-411C-8097-312F79BA61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436" y="2203599"/>
            <a:ext cx="4030904" cy="4030902"/>
          </a:xfrm>
          <a:prstGeom prst="ellipse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50F4BEA7-1E42-41D3-A99F-0CAADFED7137}"/>
              </a:ext>
            </a:extLst>
          </p:cNvPr>
          <p:cNvSpPr/>
          <p:nvPr/>
        </p:nvSpPr>
        <p:spPr>
          <a:xfrm>
            <a:off x="623888" y="2203050"/>
            <a:ext cx="4032000" cy="4032000"/>
          </a:xfrm>
          <a:prstGeom prst="ellipse">
            <a:avLst/>
          </a:prstGeom>
          <a:solidFill>
            <a:srgbClr val="ECEDE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4B97CD-7831-4EC0-9BBD-55BCF75013F9}"/>
              </a:ext>
            </a:extLst>
          </p:cNvPr>
          <p:cNvSpPr/>
          <p:nvPr/>
        </p:nvSpPr>
        <p:spPr>
          <a:xfrm>
            <a:off x="623888" y="2203050"/>
            <a:ext cx="4032000" cy="4032000"/>
          </a:xfrm>
          <a:prstGeom prst="ellipse">
            <a:avLst/>
          </a:prstGeom>
          <a:noFill/>
          <a:ln w="50800"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E378F6E-6208-47EF-835E-0B119B52D34B}"/>
              </a:ext>
            </a:extLst>
          </p:cNvPr>
          <p:cNvCxnSpPr>
            <a:cxnSpLocks/>
          </p:cNvCxnSpPr>
          <p:nvPr/>
        </p:nvCxnSpPr>
        <p:spPr>
          <a:xfrm rot="1800000" flipV="1">
            <a:off x="4722352" y="3981473"/>
            <a:ext cx="847739" cy="489443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4EEEADF-E1C5-458B-B39B-CB1BAEACF4BC}"/>
              </a:ext>
            </a:extLst>
          </p:cNvPr>
          <p:cNvGrpSpPr/>
          <p:nvPr/>
        </p:nvGrpSpPr>
        <p:grpSpPr>
          <a:xfrm>
            <a:off x="5634225" y="2003204"/>
            <a:ext cx="5933338" cy="1404920"/>
            <a:chOff x="5634226" y="2024079"/>
            <a:chExt cx="5933338" cy="171660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2F4E91-EDFD-4D3E-84CE-0C7AE1E2281D}"/>
                </a:ext>
              </a:extLst>
            </p:cNvPr>
            <p:cNvSpPr/>
            <p:nvPr/>
          </p:nvSpPr>
          <p:spPr>
            <a:xfrm rot="16200000">
              <a:off x="7742591" y="-84286"/>
              <a:ext cx="1716607" cy="5933338"/>
            </a:xfrm>
            <a:prstGeom prst="rect">
              <a:avLst/>
            </a:prstGeom>
            <a:solidFill>
              <a:srgbClr val="ECEDE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0D5D96E-217F-4B90-9315-08499F3A23F1}"/>
                </a:ext>
              </a:extLst>
            </p:cNvPr>
            <p:cNvSpPr/>
            <p:nvPr/>
          </p:nvSpPr>
          <p:spPr>
            <a:xfrm rot="16200000">
              <a:off x="4813618" y="2844688"/>
              <a:ext cx="1716607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8CA2CB5-593B-436F-A072-4575B7208A8E}"/>
              </a:ext>
            </a:extLst>
          </p:cNvPr>
          <p:cNvGrpSpPr/>
          <p:nvPr/>
        </p:nvGrpSpPr>
        <p:grpSpPr>
          <a:xfrm>
            <a:off x="5634226" y="3516590"/>
            <a:ext cx="5933338" cy="1404920"/>
            <a:chOff x="5634226" y="2024079"/>
            <a:chExt cx="5933338" cy="171660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1AA9718-529A-4F18-9FBD-8F1DC38461F1}"/>
                </a:ext>
              </a:extLst>
            </p:cNvPr>
            <p:cNvSpPr/>
            <p:nvPr/>
          </p:nvSpPr>
          <p:spPr>
            <a:xfrm rot="16200000">
              <a:off x="7742591" y="-84286"/>
              <a:ext cx="1716607" cy="5933338"/>
            </a:xfrm>
            <a:prstGeom prst="rect">
              <a:avLst/>
            </a:prstGeom>
            <a:solidFill>
              <a:srgbClr val="ECEDE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80DFC60-5914-4419-B44A-509E65928F5B}"/>
                </a:ext>
              </a:extLst>
            </p:cNvPr>
            <p:cNvSpPr/>
            <p:nvPr/>
          </p:nvSpPr>
          <p:spPr>
            <a:xfrm rot="16200000">
              <a:off x="4813618" y="2844688"/>
              <a:ext cx="1716607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0559871-7C28-4365-BF03-DB87D9200DD2}"/>
              </a:ext>
            </a:extLst>
          </p:cNvPr>
          <p:cNvGrpSpPr/>
          <p:nvPr/>
        </p:nvGrpSpPr>
        <p:grpSpPr>
          <a:xfrm>
            <a:off x="5634226" y="5020578"/>
            <a:ext cx="5933338" cy="1721865"/>
            <a:chOff x="5634226" y="2024079"/>
            <a:chExt cx="5933338" cy="171660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A04B22D-10B9-4881-B62C-72FE2F367250}"/>
                </a:ext>
              </a:extLst>
            </p:cNvPr>
            <p:cNvSpPr/>
            <p:nvPr/>
          </p:nvSpPr>
          <p:spPr>
            <a:xfrm rot="16200000">
              <a:off x="7742591" y="-84286"/>
              <a:ext cx="1716607" cy="5933338"/>
            </a:xfrm>
            <a:prstGeom prst="rect">
              <a:avLst/>
            </a:prstGeom>
            <a:solidFill>
              <a:srgbClr val="ECEDE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10A4D17-62D2-4E7C-ADD6-CAE534AEBD0F}"/>
                </a:ext>
              </a:extLst>
            </p:cNvPr>
            <p:cNvSpPr/>
            <p:nvPr/>
          </p:nvSpPr>
          <p:spPr>
            <a:xfrm rot="16200000">
              <a:off x="4813618" y="2844688"/>
              <a:ext cx="1716607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A4C6FAE-525A-4F3C-A78D-3DE8ADD7D9F0}"/>
              </a:ext>
            </a:extLst>
          </p:cNvPr>
          <p:cNvGrpSpPr/>
          <p:nvPr/>
        </p:nvGrpSpPr>
        <p:grpSpPr>
          <a:xfrm flipV="1">
            <a:off x="4494002" y="5020579"/>
            <a:ext cx="1141663" cy="705271"/>
            <a:chOff x="4492563" y="2726539"/>
            <a:chExt cx="1141663" cy="705271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54BD294-45A3-40B6-B9D9-7FB2134B196C}"/>
                </a:ext>
              </a:extLst>
            </p:cNvPr>
            <p:cNvCxnSpPr>
              <a:cxnSpLocks/>
            </p:cNvCxnSpPr>
            <p:nvPr/>
          </p:nvCxnSpPr>
          <p:spPr>
            <a:xfrm>
              <a:off x="5205666" y="2726539"/>
              <a:ext cx="428560" cy="0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2709F483-E151-428C-9ED7-99FB34706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2563" y="2726539"/>
              <a:ext cx="713103" cy="705271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CAB752E-A0A2-44AF-B060-46E959534C97}"/>
              </a:ext>
            </a:extLst>
          </p:cNvPr>
          <p:cNvGrpSpPr/>
          <p:nvPr/>
        </p:nvGrpSpPr>
        <p:grpSpPr>
          <a:xfrm>
            <a:off x="5859170" y="2024079"/>
            <a:ext cx="3366352" cy="584775"/>
            <a:chOff x="6497345" y="2185162"/>
            <a:chExt cx="3366352" cy="58477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61837F6-3F44-49D6-804F-DBF6FB863C6C}"/>
                </a:ext>
              </a:extLst>
            </p:cNvPr>
            <p:cNvSpPr/>
            <p:nvPr/>
          </p:nvSpPr>
          <p:spPr>
            <a:xfrm>
              <a:off x="6497345" y="2423316"/>
              <a:ext cx="3366352" cy="238155"/>
            </a:xfrm>
            <a:prstGeom prst="rect">
              <a:avLst/>
            </a:prstGeom>
            <a:solidFill>
              <a:srgbClr val="5E97E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A8628C9-8307-43E4-A15B-AB3EB97C124A}"/>
                </a:ext>
              </a:extLst>
            </p:cNvPr>
            <p:cNvSpPr/>
            <p:nvPr/>
          </p:nvSpPr>
          <p:spPr>
            <a:xfrm>
              <a:off x="6989191" y="2368340"/>
              <a:ext cx="2201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개발 언어 및 프레임워크</a:t>
              </a: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214BB46D-4989-4DE3-AB3A-A5E048A914DD}"/>
                </a:ext>
              </a:extLst>
            </p:cNvPr>
            <p:cNvGrpSpPr/>
            <p:nvPr/>
          </p:nvGrpSpPr>
          <p:grpSpPr>
            <a:xfrm>
              <a:off x="6506614" y="2185162"/>
              <a:ext cx="557358" cy="584775"/>
              <a:chOff x="10301142" y="1020111"/>
              <a:chExt cx="1210672" cy="584775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D0318D6-EBDA-4EDF-9DE0-45BF168DE50B}"/>
                  </a:ext>
                </a:extLst>
              </p:cNvPr>
              <p:cNvSpPr/>
              <p:nvPr/>
            </p:nvSpPr>
            <p:spPr>
              <a:xfrm>
                <a:off x="10301142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0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52C0CA4-3A5B-4864-B739-CF1DFE8CFDEB}"/>
                  </a:ext>
                </a:extLst>
              </p:cNvPr>
              <p:cNvSpPr/>
              <p:nvPr/>
            </p:nvSpPr>
            <p:spPr>
              <a:xfrm>
                <a:off x="10814756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1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8228BEC-1722-40B7-BB91-CD3CF6A8A84A}"/>
              </a:ext>
            </a:extLst>
          </p:cNvPr>
          <p:cNvGrpSpPr/>
          <p:nvPr/>
        </p:nvGrpSpPr>
        <p:grpSpPr>
          <a:xfrm>
            <a:off x="5859170" y="3516590"/>
            <a:ext cx="1679992" cy="584775"/>
            <a:chOff x="6497345" y="2185162"/>
            <a:chExt cx="1679992" cy="58477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CE8FA21-E466-4C0A-A531-AA6AA959B32E}"/>
                </a:ext>
              </a:extLst>
            </p:cNvPr>
            <p:cNvSpPr/>
            <p:nvPr/>
          </p:nvSpPr>
          <p:spPr>
            <a:xfrm>
              <a:off x="6497345" y="2423316"/>
              <a:ext cx="1679992" cy="238155"/>
            </a:xfrm>
            <a:prstGeom prst="rect">
              <a:avLst/>
            </a:prstGeom>
            <a:solidFill>
              <a:srgbClr val="5E97E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BB5E50-58A5-42B6-9840-B50B9BD56C51}"/>
                </a:ext>
              </a:extLst>
            </p:cNvPr>
            <p:cNvSpPr/>
            <p:nvPr/>
          </p:nvSpPr>
          <p:spPr>
            <a:xfrm>
              <a:off x="6989191" y="2368340"/>
              <a:ext cx="9621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개발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SW</a:t>
              </a:r>
              <a:endPara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4077BEFA-870E-42C1-8D0E-9BBF83C20AF9}"/>
                </a:ext>
              </a:extLst>
            </p:cNvPr>
            <p:cNvGrpSpPr/>
            <p:nvPr/>
          </p:nvGrpSpPr>
          <p:grpSpPr>
            <a:xfrm>
              <a:off x="6506614" y="2185162"/>
              <a:ext cx="557358" cy="584775"/>
              <a:chOff x="10301142" y="1020111"/>
              <a:chExt cx="1210672" cy="584775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1C2F22E-3DD4-432A-8CE6-A104E5A3D6E6}"/>
                  </a:ext>
                </a:extLst>
              </p:cNvPr>
              <p:cNvSpPr/>
              <p:nvPr/>
            </p:nvSpPr>
            <p:spPr>
              <a:xfrm>
                <a:off x="10301142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0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0F19321-2B2D-428B-8ED9-E58A70EC108E}"/>
                  </a:ext>
                </a:extLst>
              </p:cNvPr>
              <p:cNvSpPr/>
              <p:nvPr/>
            </p:nvSpPr>
            <p:spPr>
              <a:xfrm>
                <a:off x="10814756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2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AE7C320-9001-4C90-9CE3-8F7BCB6ABDD2}"/>
              </a:ext>
            </a:extLst>
          </p:cNvPr>
          <p:cNvGrpSpPr/>
          <p:nvPr/>
        </p:nvGrpSpPr>
        <p:grpSpPr>
          <a:xfrm>
            <a:off x="5859170" y="5020579"/>
            <a:ext cx="3058588" cy="767953"/>
            <a:chOff x="6497345" y="2185162"/>
            <a:chExt cx="2560930" cy="76795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2528159-79BA-4BA4-A892-86796D27BC44}"/>
                </a:ext>
              </a:extLst>
            </p:cNvPr>
            <p:cNvSpPr/>
            <p:nvPr/>
          </p:nvSpPr>
          <p:spPr>
            <a:xfrm>
              <a:off x="6497345" y="2423316"/>
              <a:ext cx="2560930" cy="238155"/>
            </a:xfrm>
            <a:prstGeom prst="rect">
              <a:avLst/>
            </a:prstGeom>
            <a:solidFill>
              <a:srgbClr val="5E97E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FE9A73A-A2BD-4089-9827-DA06EC506B41}"/>
                </a:ext>
              </a:extLst>
            </p:cNvPr>
            <p:cNvSpPr/>
            <p:nvPr/>
          </p:nvSpPr>
          <p:spPr>
            <a:xfrm>
              <a:off x="6989191" y="2368340"/>
              <a:ext cx="20690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Platform &amp; Library</a:t>
              </a:r>
              <a:endPara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4BE83EE-3078-40D9-A7E4-C58A186166EB}"/>
                </a:ext>
              </a:extLst>
            </p:cNvPr>
            <p:cNvGrpSpPr/>
            <p:nvPr/>
          </p:nvGrpSpPr>
          <p:grpSpPr>
            <a:xfrm>
              <a:off x="6506614" y="2185162"/>
              <a:ext cx="557358" cy="584775"/>
              <a:chOff x="10301142" y="1020111"/>
              <a:chExt cx="1210672" cy="584775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32EB067-90F1-44B6-AF57-F578195CBC3E}"/>
                  </a:ext>
                </a:extLst>
              </p:cNvPr>
              <p:cNvSpPr/>
              <p:nvPr/>
            </p:nvSpPr>
            <p:spPr>
              <a:xfrm>
                <a:off x="10301142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0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3A37D83F-31EC-4120-9FF5-B89B768898D3}"/>
                  </a:ext>
                </a:extLst>
              </p:cNvPr>
              <p:cNvSpPr/>
              <p:nvPr/>
            </p:nvSpPr>
            <p:spPr>
              <a:xfrm>
                <a:off x="10814756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3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B72C223-0B84-48F0-A5C2-C6507BD86059}"/>
              </a:ext>
            </a:extLst>
          </p:cNvPr>
          <p:cNvGrpSpPr/>
          <p:nvPr/>
        </p:nvGrpSpPr>
        <p:grpSpPr>
          <a:xfrm>
            <a:off x="4494002" y="2725602"/>
            <a:ext cx="1141663" cy="705271"/>
            <a:chOff x="4492563" y="2726539"/>
            <a:chExt cx="1141663" cy="705271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DD3CC69-0364-40F3-8CC5-4D9BCF70F1BA}"/>
                </a:ext>
              </a:extLst>
            </p:cNvPr>
            <p:cNvCxnSpPr>
              <a:cxnSpLocks/>
            </p:cNvCxnSpPr>
            <p:nvPr/>
          </p:nvCxnSpPr>
          <p:spPr>
            <a:xfrm>
              <a:off x="5205666" y="2726539"/>
              <a:ext cx="428560" cy="0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D431F5A-B42C-485A-BB59-BC698E5AA3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2563" y="2726539"/>
              <a:ext cx="713103" cy="705271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부분 원형 39">
            <a:extLst>
              <a:ext uri="{FF2B5EF4-FFF2-40B4-BE49-F238E27FC236}">
                <a16:creationId xmlns:a16="http://schemas.microsoft.com/office/drawing/2014/main" id="{AE2A6FAE-535E-4D62-846A-A6FCE0CAF6CD}"/>
              </a:ext>
            </a:extLst>
          </p:cNvPr>
          <p:cNvSpPr/>
          <p:nvPr/>
        </p:nvSpPr>
        <p:spPr>
          <a:xfrm rot="18000000">
            <a:off x="646475" y="2244182"/>
            <a:ext cx="4032000" cy="4032000"/>
          </a:xfrm>
          <a:prstGeom prst="pie">
            <a:avLst>
              <a:gd name="adj1" fmla="val 0"/>
              <a:gd name="adj2" fmla="val 10799810"/>
            </a:avLst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7C78E2-0F67-4F04-BBBC-4703F00B061E}"/>
              </a:ext>
            </a:extLst>
          </p:cNvPr>
          <p:cNvSpPr/>
          <p:nvPr/>
        </p:nvSpPr>
        <p:spPr>
          <a:xfrm>
            <a:off x="717402" y="3897169"/>
            <a:ext cx="3937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Progrmming tool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775DA9F-3EA7-4E57-9173-012D2E04065B}"/>
              </a:ext>
            </a:extLst>
          </p:cNvPr>
          <p:cNvGrpSpPr/>
          <p:nvPr/>
        </p:nvGrpSpPr>
        <p:grpSpPr>
          <a:xfrm>
            <a:off x="6360036" y="2589994"/>
            <a:ext cx="5207527" cy="793285"/>
            <a:chOff x="6360036" y="2561738"/>
            <a:chExt cx="5207527" cy="79328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478AA96-1065-44EE-97E9-626C652C1E1C}"/>
                </a:ext>
              </a:extLst>
            </p:cNvPr>
            <p:cNvSpPr/>
            <p:nvPr/>
          </p:nvSpPr>
          <p:spPr>
            <a:xfrm>
              <a:off x="6360036" y="2561738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Python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F56CE8D-9049-45F9-A906-C127435C6709}"/>
                </a:ext>
              </a:extLst>
            </p:cNvPr>
            <p:cNvSpPr/>
            <p:nvPr/>
          </p:nvSpPr>
          <p:spPr>
            <a:xfrm>
              <a:off x="6360036" y="2819881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Flask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45A590C-0FE5-4B39-AD3A-6990F65C938E}"/>
                </a:ext>
              </a:extLst>
            </p:cNvPr>
            <p:cNvSpPr/>
            <p:nvPr/>
          </p:nvSpPr>
          <p:spPr>
            <a:xfrm>
              <a:off x="6360036" y="3078024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5E9C0599-3305-42F3-B501-2ADBDFBAD2AF}"/>
              </a:ext>
            </a:extLst>
          </p:cNvPr>
          <p:cNvGrpSpPr/>
          <p:nvPr/>
        </p:nvGrpSpPr>
        <p:grpSpPr>
          <a:xfrm>
            <a:off x="6360036" y="4082505"/>
            <a:ext cx="5207527" cy="793285"/>
            <a:chOff x="6360036" y="2561738"/>
            <a:chExt cx="5207527" cy="793285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3738CC6-15C3-40A4-8634-5A6E42D2E0A5}"/>
                </a:ext>
              </a:extLst>
            </p:cNvPr>
            <p:cNvSpPr/>
            <p:nvPr/>
          </p:nvSpPr>
          <p:spPr>
            <a:xfrm>
              <a:off x="6360036" y="2561738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Visual Studio Code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025273E-9772-4694-B7D4-A0BB4AEE06BB}"/>
                </a:ext>
              </a:extLst>
            </p:cNvPr>
            <p:cNvSpPr/>
            <p:nvPr/>
          </p:nvSpPr>
          <p:spPr>
            <a:xfrm>
              <a:off x="6360036" y="2819881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r>
                <a:rPr lang="en-US" altLang="ko-KR" sz="1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Goorm</a:t>
              </a: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 IDE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8F378A7-AE4A-4530-BA99-7D333D8F5EED}"/>
                </a:ext>
              </a:extLst>
            </p:cNvPr>
            <p:cNvSpPr/>
            <p:nvPr/>
          </p:nvSpPr>
          <p:spPr>
            <a:xfrm>
              <a:off x="6360036" y="3078024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D70D3C3D-31C3-4F5B-A075-491ADDFA9AF3}"/>
              </a:ext>
            </a:extLst>
          </p:cNvPr>
          <p:cNvGrpSpPr/>
          <p:nvPr/>
        </p:nvGrpSpPr>
        <p:grpSpPr>
          <a:xfrm>
            <a:off x="6360036" y="5586494"/>
            <a:ext cx="5207527" cy="793285"/>
            <a:chOff x="6360036" y="2561738"/>
            <a:chExt cx="5207527" cy="79328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5D60C98-A748-4B6D-94C8-2E0FFB0C20C8}"/>
                </a:ext>
              </a:extLst>
            </p:cNvPr>
            <p:cNvSpPr/>
            <p:nvPr/>
          </p:nvSpPr>
          <p:spPr>
            <a:xfrm>
              <a:off x="6360036" y="2561738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r>
                <a:rPr lang="en-US" altLang="ko-KR" sz="1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Kakao</a:t>
              </a: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 I Open Builder(</a:t>
              </a:r>
              <a:r>
                <a:rPr lang="en-US" altLang="ko-KR" sz="1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kakao</a:t>
              </a: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 chatbot platform)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0EFE000-D087-4AFD-9787-830AE14F5095}"/>
                </a:ext>
              </a:extLst>
            </p:cNvPr>
            <p:cNvSpPr/>
            <p:nvPr/>
          </p:nvSpPr>
          <p:spPr>
            <a:xfrm>
              <a:off x="6360036" y="2819881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r>
                <a:rPr lang="en-US" altLang="ko-KR" sz="1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Requests(</a:t>
              </a: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html </a:t>
              </a:r>
              <a:r>
                <a: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파일을 가져오는 라이브러리</a:t>
              </a: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)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F6A5A58-9135-4169-9310-950046736913}"/>
                </a:ext>
              </a:extLst>
            </p:cNvPr>
            <p:cNvSpPr/>
            <p:nvPr/>
          </p:nvSpPr>
          <p:spPr>
            <a:xfrm>
              <a:off x="6360036" y="3078024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r>
                <a:rPr lang="en-US" altLang="ko-KR" sz="1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Selenium(</a:t>
              </a:r>
              <a:r>
                <a:rPr lang="ko-KR" altLang="en-US" sz="1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가져온 </a:t>
              </a:r>
              <a:r>
                <a:rPr lang="en-US" altLang="ko-KR" sz="1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html </a:t>
              </a:r>
              <a:r>
                <a:rPr lang="ko-KR" altLang="en-US" sz="1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파일을 분석하는 라이브러리</a:t>
              </a:r>
              <a:r>
                <a:rPr lang="en-US" altLang="ko-KR" sz="1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)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E4218E4-E7F2-4764-8FE9-F4FE3C4B9127}"/>
              </a:ext>
            </a:extLst>
          </p:cNvPr>
          <p:cNvSpPr/>
          <p:nvPr/>
        </p:nvSpPr>
        <p:spPr>
          <a:xfrm>
            <a:off x="6351016" y="6371749"/>
            <a:ext cx="52075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buFont typeface="Wingdings" panose="05000000000000000000" pitchFamily="2" charset="2"/>
              <a:buChar char="§"/>
            </a:pPr>
            <a:r>
              <a:rPr lang="en-US" altLang="ko-KR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beautifulSoup4(</a:t>
            </a:r>
            <a:r>
              <a: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가져온 </a:t>
            </a:r>
            <a:r>
              <a:rPr lang="en-US" altLang="ko-KR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html </a:t>
            </a:r>
            <a:r>
              <a: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파일을 분석하는 라이브러리</a:t>
            </a:r>
            <a:r>
              <a:rPr lang="en-US" altLang="ko-KR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270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818D74-ACF7-46F0-9E51-6EDBBF17CF04}"/>
              </a:ext>
            </a:extLst>
          </p:cNvPr>
          <p:cNvSpPr/>
          <p:nvPr/>
        </p:nvSpPr>
        <p:spPr>
          <a:xfrm>
            <a:off x="623888" y="2021932"/>
            <a:ext cx="5472112" cy="4394743"/>
          </a:xfrm>
          <a:prstGeom prst="rect">
            <a:avLst/>
          </a:prstGeom>
          <a:solidFill>
            <a:srgbClr val="ECED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8F41BE-8342-4A65-A2C1-B2F73686D14D}"/>
              </a:ext>
            </a:extLst>
          </p:cNvPr>
          <p:cNvSpPr/>
          <p:nvPr/>
        </p:nvSpPr>
        <p:spPr>
          <a:xfrm>
            <a:off x="623888" y="2021932"/>
            <a:ext cx="5472112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D676DD-CD8D-4C9E-8F04-BA911F7790A3}"/>
              </a:ext>
            </a:extLst>
          </p:cNvPr>
          <p:cNvSpPr/>
          <p:nvPr/>
        </p:nvSpPr>
        <p:spPr>
          <a:xfrm>
            <a:off x="753114" y="2223262"/>
            <a:ext cx="3456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/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그래프의 제목을 작성해주세요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257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04.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1C6937-6973-47C6-8628-CC7050BC158A}"/>
              </a:ext>
            </a:extLst>
          </p:cNvPr>
          <p:cNvSpPr/>
          <p:nvPr/>
        </p:nvSpPr>
        <p:spPr>
          <a:xfrm>
            <a:off x="4320950" y="832619"/>
            <a:ext cx="73509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endParaRPr lang="ko-KR" alt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18485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결과물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7569BFDD-34E5-4A4B-99F8-60B7051DED8D}"/>
              </a:ext>
            </a:extLst>
          </p:cNvPr>
          <p:cNvGraphicFramePr/>
          <p:nvPr/>
        </p:nvGraphicFramePr>
        <p:xfrm>
          <a:off x="651499" y="4491176"/>
          <a:ext cx="2204816" cy="1964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E50E0D-DEE3-4C39-8622-91308586806A}"/>
              </a:ext>
            </a:extLst>
          </p:cNvPr>
          <p:cNvSpPr/>
          <p:nvPr/>
        </p:nvSpPr>
        <p:spPr>
          <a:xfrm>
            <a:off x="5639928" y="6033181"/>
            <a:ext cx="538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time</a:t>
            </a:r>
            <a:endParaRPr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455160-8447-41F7-96DB-1DD9AF47CF8B}"/>
              </a:ext>
            </a:extLst>
          </p:cNvPr>
          <p:cNvSpPr/>
          <p:nvPr/>
        </p:nvSpPr>
        <p:spPr>
          <a:xfrm>
            <a:off x="698304" y="2763249"/>
            <a:ext cx="531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Hz</a:t>
            </a:r>
            <a:endParaRPr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2F82710-D242-4E64-BE00-1FC9FA1D6536}"/>
              </a:ext>
            </a:extLst>
          </p:cNvPr>
          <p:cNvGrpSpPr/>
          <p:nvPr/>
        </p:nvGrpSpPr>
        <p:grpSpPr>
          <a:xfrm>
            <a:off x="6445091" y="2081314"/>
            <a:ext cx="5565947" cy="3893240"/>
            <a:chOff x="6445091" y="2061043"/>
            <a:chExt cx="5565947" cy="87287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2D18B4D-31E5-41BD-A025-03013954F479}"/>
                </a:ext>
              </a:extLst>
            </p:cNvPr>
            <p:cNvGrpSpPr/>
            <p:nvPr/>
          </p:nvGrpSpPr>
          <p:grpSpPr>
            <a:xfrm>
              <a:off x="6456134" y="2061043"/>
              <a:ext cx="5070767" cy="162544"/>
              <a:chOff x="6456134" y="2191021"/>
              <a:chExt cx="5070767" cy="162544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D68B00A-6971-4C59-8220-E310DFEF41B6}"/>
                  </a:ext>
                </a:extLst>
              </p:cNvPr>
              <p:cNvSpPr/>
              <p:nvPr/>
            </p:nvSpPr>
            <p:spPr>
              <a:xfrm>
                <a:off x="6456134" y="2191021"/>
                <a:ext cx="5070767" cy="162544"/>
              </a:xfrm>
              <a:prstGeom prst="rect">
                <a:avLst/>
              </a:prstGeom>
              <a:solidFill>
                <a:srgbClr val="5E97E1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9204B83-D496-4A85-82D3-6BE50D47B15E}"/>
                  </a:ext>
                </a:extLst>
              </p:cNvPr>
              <p:cNvSpPr/>
              <p:nvPr/>
            </p:nvSpPr>
            <p:spPr>
              <a:xfrm>
                <a:off x="6986458" y="2229839"/>
                <a:ext cx="2137445" cy="103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챗봇의</a:t>
                </a:r>
                <a:r>
                  <a:rPr lang="ko-KR" altLang="en-US" sz="2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 의미</a:t>
                </a: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54DCC4A5-8890-417F-8720-6A0FC2A383FB}"/>
                  </a:ext>
                </a:extLst>
              </p:cNvPr>
              <p:cNvGrpSpPr/>
              <p:nvPr/>
            </p:nvGrpSpPr>
            <p:grpSpPr>
              <a:xfrm>
                <a:off x="6506397" y="2212804"/>
                <a:ext cx="560938" cy="131108"/>
                <a:chOff x="10300658" y="1047753"/>
                <a:chExt cx="1218447" cy="131108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54A0FA1-97FA-41FE-B624-FC68722C2804}"/>
                    </a:ext>
                  </a:extLst>
                </p:cNvPr>
                <p:cNvSpPr/>
                <p:nvPr/>
              </p:nvSpPr>
              <p:spPr>
                <a:xfrm>
                  <a:off x="10300658" y="1047753"/>
                  <a:ext cx="697058" cy="1311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320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한수원 한돋움" panose="020B0600000101010101" pitchFamily="50" charset="-127"/>
                      <a:ea typeface="한수원 한돋움" panose="020B0600000101010101" pitchFamily="50" charset="-127"/>
                    </a:rPr>
                    <a:t>0</a:t>
                  </a:r>
                  <a:endParaRPr lang="ko-KR" altLang="en-US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CC11A45-3CE3-4256-A6F5-E7C043160FE1}"/>
                    </a:ext>
                  </a:extLst>
                </p:cNvPr>
                <p:cNvSpPr/>
                <p:nvPr/>
              </p:nvSpPr>
              <p:spPr>
                <a:xfrm>
                  <a:off x="10822048" y="1047753"/>
                  <a:ext cx="697057" cy="1311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320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한수원 한돋움" panose="020B0600000101010101" pitchFamily="50" charset="-127"/>
                      <a:ea typeface="한수원 한돋움" panose="020B0600000101010101" pitchFamily="50" charset="-127"/>
                    </a:rPr>
                    <a:t>1</a:t>
                  </a:r>
                  <a:endParaRPr lang="ko-KR" altLang="en-US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endParaRP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325D219-D362-4856-996A-64973A01B681}"/>
                </a:ext>
              </a:extLst>
            </p:cNvPr>
            <p:cNvSpPr/>
            <p:nvPr/>
          </p:nvSpPr>
          <p:spPr>
            <a:xfrm>
              <a:off x="6445091" y="2250775"/>
              <a:ext cx="5565947" cy="6831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메신저에서 유저와 소통하는 봇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다양한 </a:t>
              </a:r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챗봇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 존재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단순한 봇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(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단순한 정해진 규칙에 맞춰서 메시지를 입력하면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 발화를 출력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)</a:t>
              </a:r>
            </a:p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상대방의 발화를 분석하여 인공지능에 가까운 발화를 내놓는 </a:t>
              </a:r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챗봇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발화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: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통상적으로 사용자가 말하는 내용을 의미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시나리오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: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봇 안에서 사용자가 경험할 수 있는 서비스 단위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 </a:t>
              </a:r>
            </a:p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블록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: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사용자 의도의 기본 단위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(intent)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925D4B3-91B3-40B5-B54E-B58272A041A4}"/>
              </a:ext>
            </a:extLst>
          </p:cNvPr>
          <p:cNvGrpSpPr/>
          <p:nvPr/>
        </p:nvGrpSpPr>
        <p:grpSpPr>
          <a:xfrm>
            <a:off x="3879442" y="2601688"/>
            <a:ext cx="2074213" cy="400110"/>
            <a:chOff x="3879442" y="2681444"/>
            <a:chExt cx="2074213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99B6F1D-FAFB-40A6-AC1D-34931DBE9A42}"/>
                </a:ext>
              </a:extLst>
            </p:cNvPr>
            <p:cNvSpPr/>
            <p:nvPr/>
          </p:nvSpPr>
          <p:spPr>
            <a:xfrm>
              <a:off x="4006286" y="2681444"/>
              <a:ext cx="50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재료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A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7CF6638-C55F-493F-A2D8-783719FB2931}"/>
                </a:ext>
              </a:extLst>
            </p:cNvPr>
            <p:cNvSpPr/>
            <p:nvPr/>
          </p:nvSpPr>
          <p:spPr>
            <a:xfrm>
              <a:off x="4727971" y="2681444"/>
              <a:ext cx="50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재료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B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C9E4F0F-7E52-428F-93D2-6BAD8DEDC45C}"/>
                </a:ext>
              </a:extLst>
            </p:cNvPr>
            <p:cNvSpPr/>
            <p:nvPr/>
          </p:nvSpPr>
          <p:spPr>
            <a:xfrm>
              <a:off x="5449655" y="2681444"/>
              <a:ext cx="50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재료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C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6A31DA3-1DC0-4446-8F0D-3B25CF4917A8}"/>
                </a:ext>
              </a:extLst>
            </p:cNvPr>
            <p:cNvSpPr/>
            <p:nvPr/>
          </p:nvSpPr>
          <p:spPr>
            <a:xfrm>
              <a:off x="3879442" y="2723053"/>
              <a:ext cx="163003" cy="163003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0CCD745-3B08-4828-AC7F-DAD78A5A35EC}"/>
                </a:ext>
              </a:extLst>
            </p:cNvPr>
            <p:cNvSpPr/>
            <p:nvPr/>
          </p:nvSpPr>
          <p:spPr>
            <a:xfrm>
              <a:off x="4601127" y="2723053"/>
              <a:ext cx="163003" cy="163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A934A65-352C-4354-AF37-4FF3D0B12755}"/>
                </a:ext>
              </a:extLst>
            </p:cNvPr>
            <p:cNvSpPr/>
            <p:nvPr/>
          </p:nvSpPr>
          <p:spPr>
            <a:xfrm>
              <a:off x="5322812" y="2723053"/>
              <a:ext cx="163003" cy="16300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1435940-517E-425E-94E9-0D1677AFFA1B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포브스 - 중앙시사매거진">
            <a:extLst>
              <a:ext uri="{FF2B5EF4-FFF2-40B4-BE49-F238E27FC236}">
                <a16:creationId xmlns:a16="http://schemas.microsoft.com/office/drawing/2014/main" id="{9077CA9B-11E8-4DD2-B12A-7D62E64CC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9" y="1665133"/>
            <a:ext cx="5985568" cy="481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138B8C-0ADD-4B92-80E9-8B0F24194774}"/>
              </a:ext>
            </a:extLst>
          </p:cNvPr>
          <p:cNvSpPr/>
          <p:nvPr/>
        </p:nvSpPr>
        <p:spPr>
          <a:xfrm>
            <a:off x="6445091" y="4315888"/>
            <a:ext cx="5070767" cy="724987"/>
          </a:xfrm>
          <a:prstGeom prst="rect">
            <a:avLst/>
          </a:prstGeom>
          <a:solidFill>
            <a:srgbClr val="5E97E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20BE5C6-193F-4554-B573-DAEAE0E20E35}"/>
              </a:ext>
            </a:extLst>
          </p:cNvPr>
          <p:cNvSpPr/>
          <p:nvPr/>
        </p:nvSpPr>
        <p:spPr>
          <a:xfrm>
            <a:off x="6746429" y="4408541"/>
            <a:ext cx="3209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2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5AA5E73-F1DA-40FD-8A92-334E5A132363}"/>
              </a:ext>
            </a:extLst>
          </p:cNvPr>
          <p:cNvSpPr/>
          <p:nvPr/>
        </p:nvSpPr>
        <p:spPr>
          <a:xfrm>
            <a:off x="6476614" y="4406072"/>
            <a:ext cx="3209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E281B9-3988-4F76-91F9-B3B2520D9EE8}"/>
              </a:ext>
            </a:extLst>
          </p:cNvPr>
          <p:cNvSpPr/>
          <p:nvPr/>
        </p:nvSpPr>
        <p:spPr>
          <a:xfrm>
            <a:off x="6986458" y="4467625"/>
            <a:ext cx="21374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챗봇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용어</a:t>
            </a:r>
          </a:p>
        </p:txBody>
      </p:sp>
    </p:spTree>
    <p:extLst>
      <p:ext uri="{BB962C8B-B14F-4D97-AF65-F5344CB8AC3E}">
        <p14:creationId xmlns:p14="http://schemas.microsoft.com/office/powerpoint/2010/main" val="278406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818D74-ACF7-46F0-9E51-6EDBBF17CF04}"/>
              </a:ext>
            </a:extLst>
          </p:cNvPr>
          <p:cNvSpPr/>
          <p:nvPr/>
        </p:nvSpPr>
        <p:spPr>
          <a:xfrm>
            <a:off x="623888" y="2021932"/>
            <a:ext cx="5472112" cy="4394743"/>
          </a:xfrm>
          <a:prstGeom prst="rect">
            <a:avLst/>
          </a:prstGeom>
          <a:solidFill>
            <a:srgbClr val="ECED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8F41BE-8342-4A65-A2C1-B2F73686D14D}"/>
              </a:ext>
            </a:extLst>
          </p:cNvPr>
          <p:cNvSpPr/>
          <p:nvPr/>
        </p:nvSpPr>
        <p:spPr>
          <a:xfrm>
            <a:off x="623888" y="2021932"/>
            <a:ext cx="5472112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D676DD-CD8D-4C9E-8F04-BA911F7790A3}"/>
              </a:ext>
            </a:extLst>
          </p:cNvPr>
          <p:cNvSpPr/>
          <p:nvPr/>
        </p:nvSpPr>
        <p:spPr>
          <a:xfrm>
            <a:off x="753114" y="2223262"/>
            <a:ext cx="3456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/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그래프의 제목을 작성해주세요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257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04.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1C6937-6973-47C6-8628-CC7050BC158A}"/>
              </a:ext>
            </a:extLst>
          </p:cNvPr>
          <p:cNvSpPr/>
          <p:nvPr/>
        </p:nvSpPr>
        <p:spPr>
          <a:xfrm>
            <a:off x="4320950" y="832619"/>
            <a:ext cx="73509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endParaRPr lang="ko-KR" alt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18485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결과물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7569BFDD-34E5-4A4B-99F8-60B7051DED8D}"/>
              </a:ext>
            </a:extLst>
          </p:cNvPr>
          <p:cNvGraphicFramePr/>
          <p:nvPr/>
        </p:nvGraphicFramePr>
        <p:xfrm>
          <a:off x="651499" y="4491176"/>
          <a:ext cx="2204816" cy="1964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E50E0D-DEE3-4C39-8622-91308586806A}"/>
              </a:ext>
            </a:extLst>
          </p:cNvPr>
          <p:cNvSpPr/>
          <p:nvPr/>
        </p:nvSpPr>
        <p:spPr>
          <a:xfrm>
            <a:off x="5639928" y="6033181"/>
            <a:ext cx="538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time</a:t>
            </a:r>
            <a:endParaRPr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455160-8447-41F7-96DB-1DD9AF47CF8B}"/>
              </a:ext>
            </a:extLst>
          </p:cNvPr>
          <p:cNvSpPr/>
          <p:nvPr/>
        </p:nvSpPr>
        <p:spPr>
          <a:xfrm>
            <a:off x="698304" y="2763249"/>
            <a:ext cx="531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Hz</a:t>
            </a:r>
            <a:endParaRPr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2F82710-D242-4E64-BE00-1FC9FA1D6536}"/>
              </a:ext>
            </a:extLst>
          </p:cNvPr>
          <p:cNvGrpSpPr/>
          <p:nvPr/>
        </p:nvGrpSpPr>
        <p:grpSpPr>
          <a:xfrm>
            <a:off x="6445091" y="2081314"/>
            <a:ext cx="5081810" cy="1923469"/>
            <a:chOff x="6445091" y="2061043"/>
            <a:chExt cx="5081810" cy="431247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2D18B4D-31E5-41BD-A025-03013954F479}"/>
                </a:ext>
              </a:extLst>
            </p:cNvPr>
            <p:cNvGrpSpPr/>
            <p:nvPr/>
          </p:nvGrpSpPr>
          <p:grpSpPr>
            <a:xfrm>
              <a:off x="6456134" y="2061043"/>
              <a:ext cx="5070767" cy="162544"/>
              <a:chOff x="6456134" y="2191021"/>
              <a:chExt cx="5070767" cy="162544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D68B00A-6971-4C59-8220-E310DFEF41B6}"/>
                  </a:ext>
                </a:extLst>
              </p:cNvPr>
              <p:cNvSpPr/>
              <p:nvPr/>
            </p:nvSpPr>
            <p:spPr>
              <a:xfrm>
                <a:off x="6456134" y="2191021"/>
                <a:ext cx="5070767" cy="162544"/>
              </a:xfrm>
              <a:prstGeom prst="rect">
                <a:avLst/>
              </a:prstGeom>
              <a:solidFill>
                <a:srgbClr val="5E97E1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9204B83-D496-4A85-82D3-6BE50D47B15E}"/>
                  </a:ext>
                </a:extLst>
              </p:cNvPr>
              <p:cNvSpPr/>
              <p:nvPr/>
            </p:nvSpPr>
            <p:spPr>
              <a:xfrm>
                <a:off x="6986458" y="2229839"/>
                <a:ext cx="2370551" cy="103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카카오 </a:t>
                </a:r>
                <a:r>
                  <a:rPr lang="ko-KR" altLang="en-US" sz="24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챗봇</a:t>
                </a:r>
                <a:r>
                  <a:rPr lang="ko-KR" altLang="en-US" sz="2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 요금</a:t>
                </a: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54DCC4A5-8890-417F-8720-6A0FC2A383FB}"/>
                  </a:ext>
                </a:extLst>
              </p:cNvPr>
              <p:cNvGrpSpPr/>
              <p:nvPr/>
            </p:nvGrpSpPr>
            <p:grpSpPr>
              <a:xfrm>
                <a:off x="6506397" y="2212804"/>
                <a:ext cx="560938" cy="131108"/>
                <a:chOff x="10300658" y="1047753"/>
                <a:chExt cx="1218447" cy="131108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54A0FA1-97FA-41FE-B624-FC68722C2804}"/>
                    </a:ext>
                  </a:extLst>
                </p:cNvPr>
                <p:cNvSpPr/>
                <p:nvPr/>
              </p:nvSpPr>
              <p:spPr>
                <a:xfrm>
                  <a:off x="10300658" y="1047753"/>
                  <a:ext cx="697058" cy="1311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320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한수원 한돋움" panose="020B0600000101010101" pitchFamily="50" charset="-127"/>
                      <a:ea typeface="한수원 한돋움" panose="020B0600000101010101" pitchFamily="50" charset="-127"/>
                    </a:rPr>
                    <a:t>0</a:t>
                  </a:r>
                  <a:endParaRPr lang="ko-KR" altLang="en-US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CC11A45-3CE3-4256-A6F5-E7C043160FE1}"/>
                    </a:ext>
                  </a:extLst>
                </p:cNvPr>
                <p:cNvSpPr/>
                <p:nvPr/>
              </p:nvSpPr>
              <p:spPr>
                <a:xfrm>
                  <a:off x="10822048" y="1047753"/>
                  <a:ext cx="697057" cy="1311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320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한수원 한돋움" panose="020B0600000101010101" pitchFamily="50" charset="-127"/>
                      <a:ea typeface="한수원 한돋움" panose="020B0600000101010101" pitchFamily="50" charset="-127"/>
                    </a:rPr>
                    <a:t>1</a:t>
                  </a:r>
                  <a:endParaRPr lang="ko-KR" altLang="en-US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endParaRP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325D219-D362-4856-996A-64973A01B681}"/>
                </a:ext>
              </a:extLst>
            </p:cNvPr>
            <p:cNvSpPr/>
            <p:nvPr/>
          </p:nvSpPr>
          <p:spPr>
            <a:xfrm>
              <a:off x="6445091" y="2250775"/>
              <a:ext cx="184731" cy="241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925D4B3-91B3-40B5-B54E-B58272A041A4}"/>
              </a:ext>
            </a:extLst>
          </p:cNvPr>
          <p:cNvGrpSpPr/>
          <p:nvPr/>
        </p:nvGrpSpPr>
        <p:grpSpPr>
          <a:xfrm>
            <a:off x="3879442" y="2601688"/>
            <a:ext cx="2074213" cy="400110"/>
            <a:chOff x="3879442" y="2681444"/>
            <a:chExt cx="2074213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99B6F1D-FAFB-40A6-AC1D-34931DBE9A42}"/>
                </a:ext>
              </a:extLst>
            </p:cNvPr>
            <p:cNvSpPr/>
            <p:nvPr/>
          </p:nvSpPr>
          <p:spPr>
            <a:xfrm>
              <a:off x="4006286" y="2681444"/>
              <a:ext cx="50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재료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A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7CF6638-C55F-493F-A2D8-783719FB2931}"/>
                </a:ext>
              </a:extLst>
            </p:cNvPr>
            <p:cNvSpPr/>
            <p:nvPr/>
          </p:nvSpPr>
          <p:spPr>
            <a:xfrm>
              <a:off x="4727971" y="2681444"/>
              <a:ext cx="50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재료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B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C9E4F0F-7E52-428F-93D2-6BAD8DEDC45C}"/>
                </a:ext>
              </a:extLst>
            </p:cNvPr>
            <p:cNvSpPr/>
            <p:nvPr/>
          </p:nvSpPr>
          <p:spPr>
            <a:xfrm>
              <a:off x="5449655" y="2681444"/>
              <a:ext cx="50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재료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C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6A31DA3-1DC0-4446-8F0D-3B25CF4917A8}"/>
                </a:ext>
              </a:extLst>
            </p:cNvPr>
            <p:cNvSpPr/>
            <p:nvPr/>
          </p:nvSpPr>
          <p:spPr>
            <a:xfrm>
              <a:off x="3879442" y="2723053"/>
              <a:ext cx="163003" cy="163003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0CCD745-3B08-4828-AC7F-DAD78A5A35EC}"/>
                </a:ext>
              </a:extLst>
            </p:cNvPr>
            <p:cNvSpPr/>
            <p:nvPr/>
          </p:nvSpPr>
          <p:spPr>
            <a:xfrm>
              <a:off x="4601127" y="2723053"/>
              <a:ext cx="163003" cy="163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A934A65-352C-4354-AF37-4FF3D0B12755}"/>
                </a:ext>
              </a:extLst>
            </p:cNvPr>
            <p:cNvSpPr/>
            <p:nvPr/>
          </p:nvSpPr>
          <p:spPr>
            <a:xfrm>
              <a:off x="5322812" y="2723053"/>
              <a:ext cx="163003" cy="16300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1435940-517E-425E-94E9-0D1677AFFA1B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포브스 - 중앙시사매거진">
            <a:extLst>
              <a:ext uri="{FF2B5EF4-FFF2-40B4-BE49-F238E27FC236}">
                <a16:creationId xmlns:a16="http://schemas.microsoft.com/office/drawing/2014/main" id="{9077CA9B-11E8-4DD2-B12A-7D62E64CC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9" y="1665133"/>
            <a:ext cx="5985568" cy="481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C6A809-953E-46A3-878A-30A401CCA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23" y="1664559"/>
            <a:ext cx="5980677" cy="4886966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3CA445-3B5D-45C0-858F-D53DA4B9CE9B}"/>
              </a:ext>
            </a:extLst>
          </p:cNvPr>
          <p:cNvSpPr/>
          <p:nvPr/>
        </p:nvSpPr>
        <p:spPr>
          <a:xfrm>
            <a:off x="6456135" y="2903459"/>
            <a:ext cx="52157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매월 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1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일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~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말일까지 누적된 활성 </a:t>
            </a:r>
            <a:r>
              <a:rPr lang="ko-KR" altLang="en-US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채팅방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50000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건 무료 사용 가능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초과 시 건당 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30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원의 사용요금 부과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활성 </a:t>
            </a:r>
            <a:r>
              <a:rPr lang="ko-KR" altLang="en-US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채팅방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: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사용자의 발화로 인해 생성되는 </a:t>
            </a:r>
            <a:r>
              <a:rPr lang="ko-KR" altLang="en-US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챗봇과의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대화 채팅방의 단위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117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20662487-CAB8-4F16-81DA-CD673B01B555}"/>
              </a:ext>
            </a:extLst>
          </p:cNvPr>
          <p:cNvGrpSpPr/>
          <p:nvPr/>
        </p:nvGrpSpPr>
        <p:grpSpPr>
          <a:xfrm>
            <a:off x="4567446" y="3873529"/>
            <a:ext cx="2551543" cy="254728"/>
            <a:chOff x="8823597" y="1076701"/>
            <a:chExt cx="3089003" cy="308384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8A16231F-DE50-44B6-9564-0703F12B1B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3597" y="1376363"/>
              <a:ext cx="3089003" cy="8722"/>
            </a:xfrm>
            <a:prstGeom prst="line">
              <a:avLst/>
            </a:prstGeom>
            <a:solidFill>
              <a:srgbClr val="FAFAF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A54C7708-EFD2-48AC-9716-F3DF47DC1EE9}"/>
                </a:ext>
              </a:extLst>
            </p:cNvPr>
            <p:cNvCxnSpPr>
              <a:cxnSpLocks/>
            </p:cNvCxnSpPr>
            <p:nvPr/>
          </p:nvCxnSpPr>
          <p:spPr>
            <a:xfrm>
              <a:off x="11612938" y="1076701"/>
              <a:ext cx="299662" cy="299662"/>
            </a:xfrm>
            <a:prstGeom prst="line">
              <a:avLst/>
            </a:prstGeom>
            <a:solidFill>
              <a:srgbClr val="FAFAF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60254984-C3EA-4927-989C-75B64647C7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1606" y="2012981"/>
            <a:ext cx="4402759" cy="4402759"/>
          </a:xfrm>
          <a:prstGeom prst="ellipse">
            <a:avLst/>
          </a:prstGeom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CA2CC48F-8ABC-47C3-BDB9-581B9C0B3C4E}"/>
              </a:ext>
            </a:extLst>
          </p:cNvPr>
          <p:cNvSpPr/>
          <p:nvPr/>
        </p:nvSpPr>
        <p:spPr>
          <a:xfrm>
            <a:off x="7161605" y="2012980"/>
            <a:ext cx="4402761" cy="4402761"/>
          </a:xfrm>
          <a:prstGeom prst="ellipse">
            <a:avLst/>
          </a:prstGeom>
          <a:solidFill>
            <a:srgbClr val="ECEDE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80261" y="578130"/>
            <a:ext cx="1257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04.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2A0BF4E-1012-4B44-988D-C6DF1ED6A8F7}"/>
              </a:ext>
            </a:extLst>
          </p:cNvPr>
          <p:cNvSpPr/>
          <p:nvPr/>
        </p:nvSpPr>
        <p:spPr>
          <a:xfrm>
            <a:off x="530683" y="2982606"/>
            <a:ext cx="2198688" cy="2198688"/>
          </a:xfrm>
          <a:prstGeom prst="ellipse">
            <a:avLst/>
          </a:prstGeom>
          <a:solidFill>
            <a:srgbClr val="FAFAF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4321618-CA3D-4B47-A0D6-F7BDE6708D34}"/>
              </a:ext>
            </a:extLst>
          </p:cNvPr>
          <p:cNvSpPr/>
          <p:nvPr/>
        </p:nvSpPr>
        <p:spPr>
          <a:xfrm>
            <a:off x="2739124" y="2982606"/>
            <a:ext cx="2198688" cy="2198688"/>
          </a:xfrm>
          <a:prstGeom prst="ellipse">
            <a:avLst/>
          </a:prstGeom>
          <a:solidFill>
            <a:srgbClr val="FAFAF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64275D6-6EA1-4964-9130-2A23F8D5F82E}"/>
              </a:ext>
            </a:extLst>
          </p:cNvPr>
          <p:cNvSpPr/>
          <p:nvPr/>
        </p:nvSpPr>
        <p:spPr>
          <a:xfrm>
            <a:off x="669070" y="3493890"/>
            <a:ext cx="19437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크롤링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(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crawling)</a:t>
            </a:r>
          </a:p>
          <a:p>
            <a:pPr algn="ctr"/>
            <a:r>
              <a:rPr lang="ko-KR" altLang="en-US" sz="1600" b="0" i="0" dirty="0">
                <a:solidFill>
                  <a:srgbClr val="373A3C"/>
                </a:solidFill>
                <a:effectLst/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웹페이지를 그대로 가져와서 거기서 </a:t>
            </a:r>
            <a:endParaRPr lang="en-US" altLang="ko-KR" sz="1600" b="0" i="0" dirty="0">
              <a:solidFill>
                <a:srgbClr val="373A3C"/>
              </a:solidFill>
              <a:effectLst/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r>
              <a:rPr lang="ko-KR" altLang="en-US" sz="1600" b="0" i="0" dirty="0">
                <a:solidFill>
                  <a:srgbClr val="373A3C"/>
                </a:solidFill>
                <a:effectLst/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데이터를 추출해</a:t>
            </a:r>
            <a:endParaRPr lang="en-US" altLang="ko-KR" sz="1600" b="0" i="0" dirty="0">
              <a:solidFill>
                <a:srgbClr val="373A3C"/>
              </a:solidFill>
              <a:effectLst/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r>
              <a:rPr lang="ko-KR" altLang="en-US" sz="1600" b="0" i="0" dirty="0">
                <a:solidFill>
                  <a:srgbClr val="373A3C"/>
                </a:solidFill>
                <a:effectLst/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내는 행위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endParaRPr lang="en-US" altLang="ko-KR" sz="1600" b="0" i="0" dirty="0">
              <a:solidFill>
                <a:srgbClr val="373A3C"/>
              </a:solidFill>
              <a:effectLst/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740D4C-B843-4AB3-AFBA-7C92CAAAEBAB}"/>
              </a:ext>
            </a:extLst>
          </p:cNvPr>
          <p:cNvSpPr/>
          <p:nvPr/>
        </p:nvSpPr>
        <p:spPr>
          <a:xfrm>
            <a:off x="2857276" y="3493890"/>
            <a:ext cx="1943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73A3C"/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상황을 고려하여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73A3C"/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73A3C"/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다양한 검색엔진 중 알맞은 데이터를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73A3C"/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73A3C"/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크롤링해서 봇에게 넘겨준다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73A3C"/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.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41F3C660-799D-4BF4-B238-F63371F59B43}"/>
              </a:ext>
            </a:extLst>
          </p:cNvPr>
          <p:cNvSpPr/>
          <p:nvPr/>
        </p:nvSpPr>
        <p:spPr>
          <a:xfrm>
            <a:off x="7161605" y="2012980"/>
            <a:ext cx="4402761" cy="4402761"/>
          </a:xfrm>
          <a:prstGeom prst="ellipse">
            <a:avLst/>
          </a:prstGeom>
          <a:noFill/>
          <a:ln w="50800"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341468" y="578130"/>
            <a:ext cx="18485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결과물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0C02F1-5017-4501-9EEC-656A101CF9C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부분 원형 52">
            <a:extLst>
              <a:ext uri="{FF2B5EF4-FFF2-40B4-BE49-F238E27FC236}">
                <a16:creationId xmlns:a16="http://schemas.microsoft.com/office/drawing/2014/main" id="{A8F74179-5EA7-45DE-8523-6C3C5A4A05D8}"/>
              </a:ext>
            </a:extLst>
          </p:cNvPr>
          <p:cNvSpPr/>
          <p:nvPr/>
        </p:nvSpPr>
        <p:spPr>
          <a:xfrm rot="18000000">
            <a:off x="7153072" y="2064052"/>
            <a:ext cx="4402800" cy="4402800"/>
          </a:xfrm>
          <a:prstGeom prst="pie">
            <a:avLst>
              <a:gd name="adj1" fmla="val 0"/>
              <a:gd name="adj2" fmla="val 10799810"/>
            </a:avLst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0FE7F7-37AE-401B-A94C-40C49312767A}"/>
              </a:ext>
            </a:extLst>
          </p:cNvPr>
          <p:cNvSpPr/>
          <p:nvPr/>
        </p:nvSpPr>
        <p:spPr>
          <a:xfrm>
            <a:off x="7068920" y="3654465"/>
            <a:ext cx="45881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한재현</a:t>
            </a:r>
          </a:p>
        </p:txBody>
      </p:sp>
    </p:spTree>
    <p:extLst>
      <p:ext uri="{BB962C8B-B14F-4D97-AF65-F5344CB8AC3E}">
        <p14:creationId xmlns:p14="http://schemas.microsoft.com/office/powerpoint/2010/main" val="145487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18C46B-ADA3-4173-912D-A7839360F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118982"/>
              </p:ext>
            </p:extLst>
          </p:nvPr>
        </p:nvGraphicFramePr>
        <p:xfrm>
          <a:off x="1661160" y="1970763"/>
          <a:ext cx="8869680" cy="420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6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6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2021</a:t>
                      </a:r>
                      <a:endParaRPr lang="ko-KR" altLang="en-US" sz="20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3.22~3.31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Feb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4.1~4.23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Apr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4.24~4.30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Jun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5.1~5.15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Aug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5.16~5.29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Oct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5.30~6.7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Dec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프로젝트 계획 수립 및 검토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챗봇</a:t>
                      </a:r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 생성 권한 승인 신청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3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프로젝트 진행을 위한 지식 학습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프로젝트 개발 환경 구축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웹 </a:t>
                      </a:r>
                      <a:r>
                        <a:rPr lang="ko-KR" altLang="en-US" sz="1400" dirty="0" err="1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크롤링</a:t>
                      </a:r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 구현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2573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ko-KR" altLang="en-US" sz="1400" dirty="0" err="1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챗봇과의</a:t>
                      </a:r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 연동 구현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038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디버깅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4578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프로젝트 최종 결과물 정리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84493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6A75988-77A3-46C1-B5E0-C69340A05DB6}"/>
              </a:ext>
            </a:extLst>
          </p:cNvPr>
          <p:cNvSpPr/>
          <p:nvPr/>
        </p:nvSpPr>
        <p:spPr>
          <a:xfrm>
            <a:off x="6153753" y="3966584"/>
            <a:ext cx="1057719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A9D59E-2A4B-4F69-8F5F-916FCDB35FBA}"/>
              </a:ext>
            </a:extLst>
          </p:cNvPr>
          <p:cNvSpPr/>
          <p:nvPr/>
        </p:nvSpPr>
        <p:spPr>
          <a:xfrm>
            <a:off x="8885034" y="5351655"/>
            <a:ext cx="1649131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8599B2-6956-43B4-8D83-E0C3E1F4A16B}"/>
              </a:ext>
            </a:extLst>
          </p:cNvPr>
          <p:cNvSpPr/>
          <p:nvPr/>
        </p:nvSpPr>
        <p:spPr>
          <a:xfrm>
            <a:off x="5239372" y="3471035"/>
            <a:ext cx="1971382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34E98-EDB9-44E7-A03E-8E26771E13FF}"/>
              </a:ext>
            </a:extLst>
          </p:cNvPr>
          <p:cNvSpPr/>
          <p:nvPr/>
        </p:nvSpPr>
        <p:spPr>
          <a:xfrm>
            <a:off x="8886825" y="5717724"/>
            <a:ext cx="165735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9C0680-CD09-4426-8001-1F6202A1FDEA}"/>
              </a:ext>
            </a:extLst>
          </p:cNvPr>
          <p:cNvSpPr/>
          <p:nvPr/>
        </p:nvSpPr>
        <p:spPr>
          <a:xfrm>
            <a:off x="5199505" y="2975486"/>
            <a:ext cx="973329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2D0B68-D44B-42E7-B474-A27A0263FDC2}"/>
              </a:ext>
            </a:extLst>
          </p:cNvPr>
          <p:cNvSpPr/>
          <p:nvPr/>
        </p:nvSpPr>
        <p:spPr>
          <a:xfrm>
            <a:off x="7201007" y="4435995"/>
            <a:ext cx="113919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EB11C1-8936-40ED-9FB6-F337732CBDE2}"/>
              </a:ext>
            </a:extLst>
          </p:cNvPr>
          <p:cNvSpPr/>
          <p:nvPr/>
        </p:nvSpPr>
        <p:spPr>
          <a:xfrm>
            <a:off x="8340204" y="4893825"/>
            <a:ext cx="108966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4F4A84-C6D4-4A9D-8229-55F3D0EF46CA}"/>
              </a:ext>
            </a:extLst>
          </p:cNvPr>
          <p:cNvSpPr/>
          <p:nvPr/>
        </p:nvSpPr>
        <p:spPr>
          <a:xfrm>
            <a:off x="4017805" y="2540704"/>
            <a:ext cx="11817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D8F128E-5FB4-4124-9373-C7D9E2FBB1A9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9943278-C5F8-4338-8679-B38E137C902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DC7153-F566-464E-930F-1846295CA783}"/>
              </a:ext>
            </a:extLst>
          </p:cNvPr>
          <p:cNvSpPr txBox="1"/>
          <p:nvPr/>
        </p:nvSpPr>
        <p:spPr>
          <a:xfrm>
            <a:off x="108999" y="578130"/>
            <a:ext cx="1257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04.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065EFA-6FE5-438E-AFB1-78D702E65FD8}"/>
              </a:ext>
            </a:extLst>
          </p:cNvPr>
          <p:cNvSpPr/>
          <p:nvPr/>
        </p:nvSpPr>
        <p:spPr>
          <a:xfrm>
            <a:off x="1230789" y="578130"/>
            <a:ext cx="18485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결과물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90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585</Words>
  <Application>Microsoft Office PowerPoint</Application>
  <PresentationFormat>와이드스크린</PresentationFormat>
  <Paragraphs>166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한수원 한돋움</vt:lpstr>
      <vt:lpstr>Wingdings</vt:lpstr>
      <vt:lpstr>한수원 한돋움 Bold</vt:lpstr>
      <vt:lpstr>한수원 한울림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은주</dc:creator>
  <cp:lastModifiedBy>한재현</cp:lastModifiedBy>
  <cp:revision>88</cp:revision>
  <dcterms:created xsi:type="dcterms:W3CDTF">2018-12-01T01:21:28Z</dcterms:created>
  <dcterms:modified xsi:type="dcterms:W3CDTF">2021-06-21T09:45:53Z</dcterms:modified>
</cp:coreProperties>
</file>