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61" r:id="rId4"/>
    <p:sldId id="259" r:id="rId5"/>
    <p:sldId id="262" r:id="rId6"/>
    <p:sldId id="266" r:id="rId7"/>
    <p:sldId id="268" r:id="rId8"/>
    <p:sldId id="263" r:id="rId9"/>
    <p:sldId id="271" r:id="rId10"/>
    <p:sldId id="267" r:id="rId11"/>
    <p:sldId id="256" r:id="rId12"/>
    <p:sldId id="269" r:id="rId13"/>
    <p:sldId id="270" r:id="rId14"/>
    <p:sldId id="26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한수원 한돋움" panose="020B0600000101010101" pitchFamily="50" charset="-127"/>
      <p:regular r:id="rId19"/>
      <p:bold r:id="rId20"/>
    </p:embeddedFont>
    <p:embeddedFont>
      <p:font typeface="한수원 한돋움 Bold" panose="020B0600000101010101" pitchFamily="50" charset="-127"/>
      <p:bold r:id="rId21"/>
    </p:embeddedFont>
    <p:embeddedFont>
      <p:font typeface="한수원 한울림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8035" autoAdjust="0"/>
  </p:normalViewPr>
  <p:slideViewPr>
    <p:cSldViewPr snapToGrid="0" showGuides="1">
      <p:cViewPr varScale="1">
        <p:scale>
          <a:sx n="75" d="100"/>
          <a:sy n="75" d="100"/>
        </p:scale>
        <p:origin x="864" y="5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JH </a:t>
            </a:r>
            <a:r>
              <a:rPr lang="ko-KR" altLang="en-US" dirty="0"/>
              <a:t>팀의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ko-KR" altLang="en-US" dirty="0" err="1"/>
              <a:t>팀명은</a:t>
            </a:r>
            <a:r>
              <a:rPr lang="ko-KR" altLang="en-US" dirty="0"/>
              <a:t> 팀원 각자의 이름의 이니셜이 동일하기</a:t>
            </a:r>
            <a:r>
              <a:rPr lang="en-US" altLang="ko-KR" dirty="0"/>
              <a:t> </a:t>
            </a:r>
            <a:r>
              <a:rPr lang="ko-KR" altLang="en-US" dirty="0"/>
              <a:t>때문에 이와 같이 이름 짓게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사용자가 이용하는 서비스의 기능과 분야에 따라 적절한 검색엔진을 통해 데이터를 </a:t>
            </a:r>
            <a:r>
              <a:rPr lang="ko-KR" altLang="en-US" dirty="0" err="1"/>
              <a:t>크롤링</a:t>
            </a:r>
            <a:r>
              <a:rPr lang="ko-KR" altLang="en-US" dirty="0"/>
              <a:t> 해와서 봇에게 전달해 주는 것을 개발하는 역할을 맡게 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같은 일정에 따라 팀원과 프로젝트 개발을 위해 부족한 지식은 공부하고</a:t>
            </a:r>
            <a:r>
              <a:rPr lang="en-US" altLang="ko-KR" dirty="0"/>
              <a:t>,</a:t>
            </a:r>
            <a:r>
              <a:rPr lang="ko-KR" altLang="en-US" dirty="0"/>
              <a:t> 배운 지식은 활용하여 개발하고자 하는 프로그램을 구현하고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마지막에는 디버깅까지 하여 최대한 버그가 없는 프로그램을 만들겠습니다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규모가 있는 대형 사이트들을 대상으로 자료를 수집하다 보면 위의 내용과 같이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IP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차단될 수 있는데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그러면 서버를 종료 후 새로운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IP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ko-KR" altLang="en-US" b="0" i="0" u="none" dirty="0" err="1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할당받는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방법 혹은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AWS EC2 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기술을 고려해야 합니다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u="none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0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다수의 서비스 사용자가 생기다 보면 서버 과부하가 생기거나 프로그램 속도가 느려질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그럴 경우 캐시 서버 혹은 클라우드를 이용하여 서버 속도를 향상하는 것을 고려해야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0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감사드리며 질의응답 시간 가지며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제안 배경</a:t>
            </a:r>
            <a:r>
              <a:rPr lang="en-US" altLang="ko-KR" dirty="0"/>
              <a:t>, </a:t>
            </a:r>
            <a:r>
              <a:rPr lang="ko-KR" altLang="en-US" dirty="0"/>
              <a:t>프로젝트 소개</a:t>
            </a:r>
            <a:r>
              <a:rPr lang="en-US" altLang="ko-KR" dirty="0"/>
              <a:t>, </a:t>
            </a:r>
            <a:r>
              <a:rPr lang="ko-KR" altLang="en-US" dirty="0"/>
              <a:t>팀원 역할</a:t>
            </a:r>
            <a:r>
              <a:rPr lang="en-US" altLang="ko-KR" dirty="0"/>
              <a:t>,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  <a:r>
              <a:rPr lang="ko-KR" altLang="en-US" dirty="0"/>
              <a:t>개발 일정</a:t>
            </a:r>
            <a:r>
              <a:rPr lang="en-US" altLang="ko-KR" dirty="0"/>
              <a:t>, </a:t>
            </a:r>
            <a:r>
              <a:rPr lang="ko-KR" altLang="en-US" dirty="0"/>
              <a:t>개발 시 고려할 점 등으로 진행하고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따로 질의응답 시간을 가지며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일상생활에서 있었으면 하는 프로그램이 무엇일지 생각해보는 방식으로 접근하여 프로젝트 구상을 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그러다 최근 인터넷 포털 사이트들의 실시간 검색어 노출 서비스가 종료되었음을 인식하게 되었고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이는 저희가 위와 같은 프로젝트를 제안하게 되는 계기가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개발하고자 하는 프로그램의 구현 방식은 봇으로 사용자가 원하는 데이터를 요청하면</a:t>
            </a:r>
            <a:endParaRPr lang="en-US" altLang="ko-KR" dirty="0"/>
          </a:p>
          <a:p>
            <a:r>
              <a:rPr lang="ko-KR" altLang="en-US" dirty="0"/>
              <a:t>그에 대응되는 데이터가 담긴 웹의 </a:t>
            </a:r>
            <a:r>
              <a:rPr lang="ko-KR" altLang="en-US" dirty="0" err="1"/>
              <a:t>크롤링을</a:t>
            </a:r>
            <a:r>
              <a:rPr lang="ko-KR" altLang="en-US" dirty="0"/>
              <a:t> 실행해 </a:t>
            </a:r>
            <a:r>
              <a:rPr lang="ko-KR" altLang="en-US" dirty="0" err="1"/>
              <a:t>크롤링</a:t>
            </a:r>
            <a:r>
              <a:rPr lang="ko-KR" altLang="en-US" dirty="0"/>
              <a:t> 데이터를 </a:t>
            </a:r>
            <a:r>
              <a:rPr lang="ko-KR" altLang="en-US" dirty="0" err="1"/>
              <a:t>챗봇에게</a:t>
            </a:r>
            <a:r>
              <a:rPr lang="ko-KR" altLang="en-US" dirty="0"/>
              <a:t> 반환하면</a:t>
            </a:r>
            <a:endParaRPr lang="en-US" altLang="ko-KR" dirty="0"/>
          </a:p>
          <a:p>
            <a:r>
              <a:rPr lang="ko-KR" altLang="en-US" dirty="0" err="1"/>
              <a:t>챗봇이</a:t>
            </a:r>
            <a:r>
              <a:rPr lang="ko-KR" altLang="en-US" dirty="0"/>
              <a:t> 이를 사용자에게 제공하는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5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팀의 개발 환경은 위와 같이 </a:t>
            </a:r>
            <a:r>
              <a:rPr lang="en-US" altLang="ko-KR" dirty="0"/>
              <a:t>Windows 10 </a:t>
            </a:r>
            <a:r>
              <a:rPr lang="ko-KR" altLang="en-US" dirty="0"/>
              <a:t>운영체제를 이용하고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Code</a:t>
            </a:r>
            <a:r>
              <a:rPr lang="ko-KR" altLang="en-US" dirty="0"/>
              <a:t>를 주 개발 </a:t>
            </a:r>
            <a:r>
              <a:rPr lang="en-US" altLang="ko-KR" dirty="0"/>
              <a:t>SW</a:t>
            </a:r>
            <a:r>
              <a:rPr lang="ko-KR" altLang="en-US" dirty="0"/>
              <a:t>로 사용하고 필요한 경우 </a:t>
            </a:r>
            <a:r>
              <a:rPr lang="en-US" altLang="ko-KR" dirty="0" err="1"/>
              <a:t>Goorm</a:t>
            </a:r>
            <a:r>
              <a:rPr lang="en-US" altLang="ko-KR" dirty="0"/>
              <a:t> IDE</a:t>
            </a:r>
            <a:r>
              <a:rPr lang="ko-KR" altLang="en-US"/>
              <a:t>를 사용하려고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언어는 </a:t>
            </a:r>
            <a:r>
              <a:rPr lang="en-US" altLang="ko-KR" dirty="0"/>
              <a:t>Python</a:t>
            </a:r>
            <a:r>
              <a:rPr lang="ko-KR" altLang="en-US" dirty="0"/>
              <a:t>이며 </a:t>
            </a:r>
            <a:r>
              <a:rPr lang="en-US" altLang="ko-KR" dirty="0"/>
              <a:t>Flask</a:t>
            </a:r>
            <a:r>
              <a:rPr lang="ko-KR" altLang="en-US" dirty="0"/>
              <a:t>를 </a:t>
            </a:r>
            <a:r>
              <a:rPr lang="en-US" altLang="ko-KR" dirty="0"/>
              <a:t>Framework</a:t>
            </a:r>
            <a:r>
              <a:rPr lang="ko-KR" altLang="en-US" dirty="0"/>
              <a:t>로 이용할 계획이며</a:t>
            </a:r>
            <a:endParaRPr lang="en-US" altLang="ko-KR" dirty="0"/>
          </a:p>
          <a:p>
            <a:r>
              <a:rPr lang="ko-KR" altLang="en-US" dirty="0"/>
              <a:t>또한 위와 같은 플랫폼과 라이브러리를 사용하며 프로젝트를 진행하고자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</a:t>
            </a:r>
            <a:r>
              <a:rPr lang="ko-KR" altLang="en-US" dirty="0"/>
              <a:t> 생성 권한 승인을 신청하여 </a:t>
            </a:r>
            <a:r>
              <a:rPr lang="ko-KR" altLang="en-US" dirty="0" err="1"/>
              <a:t>챗봇을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웹으로부터 </a:t>
            </a:r>
            <a:r>
              <a:rPr lang="ko-KR" altLang="en-US" dirty="0" err="1"/>
              <a:t>크롤링</a:t>
            </a:r>
            <a:r>
              <a:rPr lang="ko-KR" altLang="en-US" dirty="0"/>
              <a:t> 해온 데이터를 정리하여</a:t>
            </a:r>
          </a:p>
          <a:p>
            <a:r>
              <a:rPr lang="ko-KR" altLang="en-US" dirty="0"/>
              <a:t>사용자의 </a:t>
            </a:r>
            <a:r>
              <a:rPr lang="en-US" altLang="ko-KR" dirty="0"/>
              <a:t>input </a:t>
            </a:r>
            <a:r>
              <a:rPr lang="ko-KR" altLang="en-US" dirty="0"/>
              <a:t>값에 따른 반환 데이터를 선정하는 역할을 맡게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챗봇의</a:t>
            </a:r>
            <a:r>
              <a:rPr lang="ko-KR" altLang="en-US" dirty="0"/>
              <a:t> 의미는 위와 같습니다</a:t>
            </a:r>
            <a:r>
              <a:rPr lang="en-US" altLang="ko-KR" dirty="0"/>
              <a:t>. </a:t>
            </a:r>
            <a:r>
              <a:rPr lang="ko-KR" altLang="en-US" dirty="0" err="1"/>
              <a:t>챗봇을</a:t>
            </a:r>
            <a:r>
              <a:rPr lang="ko-KR" altLang="en-US" dirty="0"/>
              <a:t> 구현하다 보면 </a:t>
            </a:r>
            <a:r>
              <a:rPr lang="ko-KR" altLang="en-US" dirty="0" err="1"/>
              <a:t>챗봇에</a:t>
            </a:r>
            <a:r>
              <a:rPr lang="ko-KR" altLang="en-US" dirty="0"/>
              <a:t> 관련된 다양한 용어를 마주치게 되는데</a:t>
            </a:r>
            <a:endParaRPr lang="en-US" altLang="ko-KR" dirty="0"/>
          </a:p>
          <a:p>
            <a:r>
              <a:rPr lang="ko-KR" altLang="en-US" dirty="0"/>
              <a:t>자주 쓰이는 용어들을 적어 놓았습니다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3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챗봇은</a:t>
            </a:r>
            <a:r>
              <a:rPr lang="ko-KR" altLang="en-US" dirty="0"/>
              <a:t> 활성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50000</a:t>
            </a:r>
            <a:r>
              <a:rPr lang="ko-KR" altLang="en-US" dirty="0"/>
              <a:t>건까지는 무료 사용이 가능하지만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초과 시 건당 </a:t>
            </a:r>
            <a:r>
              <a:rPr lang="en-US" altLang="ko-KR" dirty="0"/>
              <a:t>30</a:t>
            </a:r>
            <a:r>
              <a:rPr lang="ko-KR" altLang="en-US" dirty="0"/>
              <a:t>원의 사용요금이 부과됩니다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활성 </a:t>
            </a:r>
            <a:r>
              <a:rPr lang="ko-KR" altLang="en-US" dirty="0" err="1"/>
              <a:t>채팅방이란</a:t>
            </a:r>
            <a:r>
              <a:rPr lang="en-US" altLang="ko-KR" dirty="0"/>
              <a:t>, </a:t>
            </a:r>
            <a:r>
              <a:rPr lang="ko-KR" altLang="en-US" dirty="0"/>
              <a:t>사용자의 발화로 인해 생성되는 </a:t>
            </a:r>
            <a:r>
              <a:rPr lang="ko-KR" altLang="en-US" dirty="0" err="1"/>
              <a:t>챗봇과의</a:t>
            </a:r>
            <a:r>
              <a:rPr lang="ko-KR" altLang="en-US" dirty="0"/>
              <a:t> 대화 채팅방의 단위를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FC26-6C0E-4082-A6BF-7455DD59E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 rot="10800000">
            <a:off x="-1" y="-8533"/>
            <a:ext cx="12192000" cy="3762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99488-A666-44F8-AFA6-C122C82385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>
            <a:off x="0" y="3095118"/>
            <a:ext cx="12192000" cy="37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80E9-F562-4ADC-9C95-311ED8011E6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6186309" cy="5164248"/>
            <a:chOff x="493485" y="758281"/>
            <a:chExt cx="6186309" cy="516424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6186309" cy="3046989"/>
              <a:chOff x="493485" y="1223308"/>
              <a:chExt cx="6186309" cy="30469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40575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JH DUO</a:t>
                </a:r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의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52790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프로젝트 제안서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61863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인기 검색어 </a:t>
                </a:r>
                <a:r>
                  <a:rPr lang="ko-KR" altLang="en-US" sz="6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알리미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rPr>
                <a:t>소프트웨어공학응용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327724"/>
              <a:ext cx="1411284" cy="594805"/>
              <a:chOff x="536696" y="5631407"/>
              <a:chExt cx="1411284" cy="59480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631407"/>
                <a:ext cx="14112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172598 </a:t>
                </a:r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박주혁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9F69A8-777E-4598-84C7-5E7E69D79D7F}"/>
                  </a:ext>
                </a:extLst>
              </p:cNvPr>
              <p:cNvSpPr/>
              <p:nvPr/>
            </p:nvSpPr>
            <p:spPr>
              <a:xfrm>
                <a:off x="536696" y="5918435"/>
                <a:ext cx="1400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175739 </a:t>
                </a:r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한재현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4761473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김진술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 교수님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4567446" y="3873529"/>
            <a:ext cx="2551543" cy="254728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19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530683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739124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669070" y="3493890"/>
            <a:ext cx="1943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(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crawling)</a:t>
            </a: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웹페이지를 그대로 가져와서 거기서 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추출해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내는 행위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857276" y="3493890"/>
            <a:ext cx="1943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상황을 고려하여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다양한 검색엔진 중 알맞은 데이터를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크롤링해서 봇에게 넘겨준다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4883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팀원 역할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한재현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068920" y="3654465"/>
            <a:ext cx="4588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한재현</a:t>
            </a:r>
          </a:p>
        </p:txBody>
      </p:sp>
    </p:spTree>
    <p:extLst>
      <p:ext uri="{BB962C8B-B14F-4D97-AF65-F5344CB8AC3E}">
        <p14:creationId xmlns:p14="http://schemas.microsoft.com/office/powerpoint/2010/main" val="145487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18C46B-ADA3-4173-912D-A7839360F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8982"/>
              </p:ext>
            </p:extLst>
          </p:nvPr>
        </p:nvGraphicFramePr>
        <p:xfrm>
          <a:off x="1661160" y="1970763"/>
          <a:ext cx="8869680" cy="420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2021</a:t>
                      </a:r>
                      <a:endParaRPr lang="ko-KR" altLang="en-US" sz="2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3.22~3.31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Feb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4.1~4.23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Apr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4.24~4.30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Jun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5.1~5.15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Aug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5.16~5.29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Oct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5.30~6.7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Dec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계획 수립 및 검토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생성 권한 승인 신청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진행을 위한 지식 학습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개발 환경 구축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웹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크롤링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챗봇과의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연동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디버깅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최종 결과물 정리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449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A75988-77A3-46C1-B5E0-C69340A05DB6}"/>
              </a:ext>
            </a:extLst>
          </p:cNvPr>
          <p:cNvSpPr/>
          <p:nvPr/>
        </p:nvSpPr>
        <p:spPr>
          <a:xfrm>
            <a:off x="6153753" y="3966584"/>
            <a:ext cx="1057719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9D59E-2A4B-4F69-8F5F-916FCDB35FBA}"/>
              </a:ext>
            </a:extLst>
          </p:cNvPr>
          <p:cNvSpPr/>
          <p:nvPr/>
        </p:nvSpPr>
        <p:spPr>
          <a:xfrm>
            <a:off x="8885034" y="5351655"/>
            <a:ext cx="1649131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599B2-6956-43B4-8D83-E0C3E1F4A16B}"/>
              </a:ext>
            </a:extLst>
          </p:cNvPr>
          <p:cNvSpPr/>
          <p:nvPr/>
        </p:nvSpPr>
        <p:spPr>
          <a:xfrm>
            <a:off x="5239372" y="3471035"/>
            <a:ext cx="197138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34E98-EDB9-44E7-A03E-8E26771E13FF}"/>
              </a:ext>
            </a:extLst>
          </p:cNvPr>
          <p:cNvSpPr/>
          <p:nvPr/>
        </p:nvSpPr>
        <p:spPr>
          <a:xfrm>
            <a:off x="8886825" y="5717724"/>
            <a:ext cx="165735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C0680-CD09-4426-8001-1F6202A1FDEA}"/>
              </a:ext>
            </a:extLst>
          </p:cNvPr>
          <p:cNvSpPr/>
          <p:nvPr/>
        </p:nvSpPr>
        <p:spPr>
          <a:xfrm>
            <a:off x="5199505" y="2975486"/>
            <a:ext cx="973329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0B68-D44B-42E7-B474-A27A0263FDC2}"/>
              </a:ext>
            </a:extLst>
          </p:cNvPr>
          <p:cNvSpPr/>
          <p:nvPr/>
        </p:nvSpPr>
        <p:spPr>
          <a:xfrm>
            <a:off x="7201007" y="4435995"/>
            <a:ext cx="113919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B11C1-8936-40ED-9FB6-F337732CBDE2}"/>
              </a:ext>
            </a:extLst>
          </p:cNvPr>
          <p:cNvSpPr/>
          <p:nvPr/>
        </p:nvSpPr>
        <p:spPr>
          <a:xfrm>
            <a:off x="8340204" y="4893825"/>
            <a:ext cx="10896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F4A84-C6D4-4A9D-8229-55F3D0EF46CA}"/>
              </a:ext>
            </a:extLst>
          </p:cNvPr>
          <p:cNvSpPr/>
          <p:nvPr/>
        </p:nvSpPr>
        <p:spPr>
          <a:xfrm>
            <a:off x="4017805" y="2540704"/>
            <a:ext cx="11817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8F128E-5FB4-4124-9373-C7D9E2FBB1A9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943278-C5F8-4338-8679-B38E137C902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C7153-F566-464E-930F-1846295CA783}"/>
              </a:ext>
            </a:extLst>
          </p:cNvPr>
          <p:cNvSpPr txBox="1"/>
          <p:nvPr/>
        </p:nvSpPr>
        <p:spPr>
          <a:xfrm>
            <a:off x="108999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065EFA-6FE5-438E-AFB1-78D702E65FD8}"/>
              </a:ext>
            </a:extLst>
          </p:cNvPr>
          <p:cNvSpPr/>
          <p:nvPr/>
        </p:nvSpPr>
        <p:spPr>
          <a:xfrm>
            <a:off x="1230789" y="578130"/>
            <a:ext cx="2598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763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문제 해결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99253" y="3613391"/>
            <a:ext cx="4315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사용자의 발화 처리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70946" y="2345712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14E48D-6F50-4E15-9308-24BACEB33D88}"/>
              </a:ext>
            </a:extLst>
          </p:cNvPr>
          <p:cNvGrpSpPr/>
          <p:nvPr/>
        </p:nvGrpSpPr>
        <p:grpSpPr>
          <a:xfrm>
            <a:off x="6146513" y="2486162"/>
            <a:ext cx="5657770" cy="1127229"/>
            <a:chOff x="5909793" y="2258572"/>
            <a:chExt cx="5657770" cy="11272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577B4F-8966-4D8E-81BC-55DE627A476F}"/>
                </a:ext>
              </a:extLst>
            </p:cNvPr>
            <p:cNvSpPr/>
            <p:nvPr/>
          </p:nvSpPr>
          <p:spPr>
            <a:xfrm>
              <a:off x="5909793" y="2258572"/>
              <a:ext cx="52075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기존에는 사용자가 입력 할 만한 발화를 예측하여 </a:t>
              </a:r>
              <a:endPara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pPr latinLnBrk="0"/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이에 대한 반응을 구현하는 방식으로 개발을 진행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95E975-EB9D-49BE-9710-38FE9EA27BD7}"/>
                </a:ext>
              </a:extLst>
            </p:cNvPr>
            <p:cNvSpPr/>
            <p:nvPr/>
          </p:nvSpPr>
          <p:spPr>
            <a:xfrm>
              <a:off x="6360036" y="3078024"/>
              <a:ext cx="520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F383A8-9BE7-4DBA-BF69-25A378B620A2}"/>
              </a:ext>
            </a:extLst>
          </p:cNvPr>
          <p:cNvSpPr/>
          <p:nvPr/>
        </p:nvSpPr>
        <p:spPr>
          <a:xfrm>
            <a:off x="6146511" y="3036299"/>
            <a:ext cx="5207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미리 입력 해놓지 않은 발화를 사용자가 입력했을 경우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챗봇이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이러한 발화를 서버 측에 전송하지 않고 자체적으로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처리해버림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41B047-3723-4D12-8910-D1A961DB5853}"/>
              </a:ext>
            </a:extLst>
          </p:cNvPr>
          <p:cNvSpPr/>
          <p:nvPr/>
        </p:nvSpPr>
        <p:spPr>
          <a:xfrm>
            <a:off x="6146511" y="4203325"/>
            <a:ext cx="5207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※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관련 기술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 종료 후 새로운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IP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할당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AWS EC2</a:t>
            </a:r>
          </a:p>
        </p:txBody>
      </p:sp>
    </p:spTree>
    <p:extLst>
      <p:ext uri="{BB962C8B-B14F-4D97-AF65-F5344CB8AC3E}">
        <p14:creationId xmlns:p14="http://schemas.microsoft.com/office/powerpoint/2010/main" val="292747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보완할 점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52070" y="2978514"/>
            <a:ext cx="4315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 과부하 처리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50209" y="2352856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95E975-EB9D-49BE-9710-38FE9EA27BD7}"/>
              </a:ext>
            </a:extLst>
          </p:cNvPr>
          <p:cNvSpPr/>
          <p:nvPr/>
        </p:nvSpPr>
        <p:spPr>
          <a:xfrm>
            <a:off x="6596756" y="3305614"/>
            <a:ext cx="520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6A6ED7-3F07-4B13-8F24-524174191DD9}"/>
              </a:ext>
            </a:extLst>
          </p:cNvPr>
          <p:cNvSpPr/>
          <p:nvPr/>
        </p:nvSpPr>
        <p:spPr>
          <a:xfrm>
            <a:off x="6146513" y="2709545"/>
            <a:ext cx="520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동시에 다수의 클라이언트로부터 요청이 들어왔을 경우 속도의 저하가 우려됨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56E595-3803-4BC5-8619-CF8F6764CD06}"/>
              </a:ext>
            </a:extLst>
          </p:cNvPr>
          <p:cNvSpPr/>
          <p:nvPr/>
        </p:nvSpPr>
        <p:spPr>
          <a:xfrm>
            <a:off x="6146513" y="4208461"/>
            <a:ext cx="52075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※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다수의 요청을 해결하기 위해 서버 부하 분산 등의 개념을 숙지하는 것이 필요할 것 같음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이를 위해 우선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기반 지식에 대한 충분한 학습이 요구됨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76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43F0C4A-0E65-4F85-A3FD-F02B11C9F04B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FCCE8-7D75-4734-82A7-EA32BFF4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A01239-A542-4218-A3FB-45FF23B7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AD1349-0E7A-4723-BD25-75737F871A79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33A231-6FE7-4088-A11E-C5E95584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417D79-3B99-47BB-8266-681E8BB7C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CAFEAE-D339-4C78-B5B5-9DB71403E0D2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D808F1-0CB9-48A2-9AAB-070E80F4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CAF6F1-D894-45C1-87C7-2BCC375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0DA8F-B87D-4ED4-AC1D-34DFFD9B5327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312E17-FFE9-43D7-B43D-74E45FA1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66F0A1-98FE-41EB-874C-43E7D701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7B982-4425-44BD-AFB1-49573B5ED277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E17054B-4875-4C99-AA79-A7AC8FA3D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F5D446-4157-40EE-B25C-E5DD8BF89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D553C9-606A-4C77-9873-842D4E6F5B7E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61FADE0-2326-4F98-A2B8-494948E3B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AD9C8B9-AA78-4B4B-B326-58EF582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97AE8F-CB86-46C7-BE09-1BFED60FAB46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3572AAC-74A3-4F93-B751-EC4F01B6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189675-0BB2-418C-968F-B212B8727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801155-9497-4CBA-BDB4-7B74DF512825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3B7CA4D-D6B3-4645-8EC7-4B619B1A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5A4E459-86C4-4744-ABB1-81DDC4CF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6139A-138D-42AB-A679-77DC9732509E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00D13F-EE1E-42D2-8744-191C8E40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4641583-EF92-4013-9D0D-869C9BEE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C60DEC-5F93-4137-9BB3-DE1922E7626C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1D1879-6FF4-4547-AABA-722178D55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FCEACE3-7B1F-44B6-A5A5-2EBF263B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53FEA3-3544-4AD7-8C57-1AD9F7E39A0C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2FC88AB-A7E4-40DE-939E-09AAFD11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D29E90-F77F-412F-B7C1-4E25D1D7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2901375" y="1651581"/>
            <a:ext cx="61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Thank you</a:t>
            </a:r>
            <a:endParaRPr lang="ko-KR" alt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1341450"/>
            <a:chOff x="493485" y="846591"/>
            <a:chExt cx="2874505" cy="13414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1" y="6287206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7473097" y="900822"/>
            <a:ext cx="2808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10108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05397-CBA0-4CD3-BDA0-ECCF9AD60C5A}"/>
              </a:ext>
            </a:extLst>
          </p:cNvPr>
          <p:cNvSpPr/>
          <p:nvPr/>
        </p:nvSpPr>
        <p:spPr>
          <a:xfrm>
            <a:off x="8051181" y="2012278"/>
            <a:ext cx="223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과정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7C0A2A-A26E-480E-BB16-AFFA888352E0}"/>
              </a:ext>
            </a:extLst>
          </p:cNvPr>
          <p:cNvGrpSpPr/>
          <p:nvPr/>
        </p:nvGrpSpPr>
        <p:grpSpPr>
          <a:xfrm>
            <a:off x="10301142" y="1921564"/>
            <a:ext cx="1210672" cy="1015663"/>
            <a:chOff x="10301142" y="2068439"/>
            <a:chExt cx="1210672" cy="101566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19B701-D778-4C93-94E3-303F81815B4B}"/>
                </a:ext>
              </a:extLst>
            </p:cNvPr>
            <p:cNvSpPr/>
            <p:nvPr/>
          </p:nvSpPr>
          <p:spPr>
            <a:xfrm>
              <a:off x="10301142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5B8DA0-3445-4516-A548-DC886D3B14F2}"/>
                </a:ext>
              </a:extLst>
            </p:cNvPr>
            <p:cNvSpPr/>
            <p:nvPr/>
          </p:nvSpPr>
          <p:spPr>
            <a:xfrm>
              <a:off x="10814756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2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192E14-BAD6-49C3-BA68-75997109C95C}"/>
              </a:ext>
            </a:extLst>
          </p:cNvPr>
          <p:cNvSpPr/>
          <p:nvPr/>
        </p:nvSpPr>
        <p:spPr>
          <a:xfrm>
            <a:off x="8148131" y="3116691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 기술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90E520-DAF2-4026-9D5D-E5A6BF20ECDD}"/>
              </a:ext>
            </a:extLst>
          </p:cNvPr>
          <p:cNvGrpSpPr/>
          <p:nvPr/>
        </p:nvGrpSpPr>
        <p:grpSpPr>
          <a:xfrm>
            <a:off x="10301142" y="3025977"/>
            <a:ext cx="1210672" cy="1015663"/>
            <a:chOff x="10301142" y="3116767"/>
            <a:chExt cx="1210672" cy="10156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9255FA-8530-41A4-ACF2-32801F96C5EF}"/>
                </a:ext>
              </a:extLst>
            </p:cNvPr>
            <p:cNvSpPr/>
            <p:nvPr/>
          </p:nvSpPr>
          <p:spPr>
            <a:xfrm>
              <a:off x="10301142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44C013B-AE1E-43E2-A213-9E0500141C92}"/>
                </a:ext>
              </a:extLst>
            </p:cNvPr>
            <p:cNvSpPr/>
            <p:nvPr/>
          </p:nvSpPr>
          <p:spPr>
            <a:xfrm>
              <a:off x="10814756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3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7EA967-CEA9-44DE-9294-0D152AA293B8}"/>
              </a:ext>
            </a:extLst>
          </p:cNvPr>
          <p:cNvSpPr/>
          <p:nvPr/>
        </p:nvSpPr>
        <p:spPr>
          <a:xfrm>
            <a:off x="8148131" y="4243534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결과물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AB0DD09-CB23-4BAF-BC24-EB6F01DC53B1}"/>
              </a:ext>
            </a:extLst>
          </p:cNvPr>
          <p:cNvGrpSpPr/>
          <p:nvPr/>
        </p:nvGrpSpPr>
        <p:grpSpPr>
          <a:xfrm>
            <a:off x="10301142" y="4152820"/>
            <a:ext cx="1210672" cy="1015663"/>
            <a:chOff x="10301142" y="4165095"/>
            <a:chExt cx="1210672" cy="101566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BACD705-F373-414B-9DF6-DEF1FA8C3AB5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0B334A-0471-4F75-BF07-598A70D97F6B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4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B5F3E0-8716-4DBC-9C00-68995BAFCA3B}"/>
              </a:ext>
            </a:extLst>
          </p:cNvPr>
          <p:cNvSpPr/>
          <p:nvPr/>
        </p:nvSpPr>
        <p:spPr>
          <a:xfrm>
            <a:off x="8148131" y="5370378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문제 해결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DDFBE-8672-4EFD-884A-371B8F87DAA3}"/>
              </a:ext>
            </a:extLst>
          </p:cNvPr>
          <p:cNvGrpSpPr/>
          <p:nvPr/>
        </p:nvGrpSpPr>
        <p:grpSpPr>
          <a:xfrm>
            <a:off x="10301142" y="5279664"/>
            <a:ext cx="1210672" cy="1015663"/>
            <a:chOff x="10301142" y="4165095"/>
            <a:chExt cx="1210672" cy="10156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3DB05F-DB76-48E8-952F-C1DC6A611B94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7F94A3-07EA-4EBA-B173-2752B7207790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5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3696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 flipV="1">
            <a:off x="234448" y="3138668"/>
            <a:ext cx="5931947" cy="45719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6497344" y="2055184"/>
            <a:ext cx="5070767" cy="584775"/>
            <a:chOff x="6497344" y="2185162"/>
            <a:chExt cx="5070767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5070767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4256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접근성이 좋은 카카오톡을 이용하여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챗봇을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개발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FF1858-ADDE-43DA-BFA6-D6E667BCCEC9}"/>
              </a:ext>
            </a:extLst>
          </p:cNvPr>
          <p:cNvGrpSpPr/>
          <p:nvPr/>
        </p:nvGrpSpPr>
        <p:grpSpPr>
          <a:xfrm>
            <a:off x="6497346" y="4426991"/>
            <a:ext cx="5070765" cy="1615479"/>
            <a:chOff x="6497346" y="4257901"/>
            <a:chExt cx="5070765" cy="161547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55A601-6E6B-473E-BE7B-1E213230D67C}"/>
                </a:ext>
              </a:extLst>
            </p:cNvPr>
            <p:cNvGrpSpPr/>
            <p:nvPr/>
          </p:nvGrpSpPr>
          <p:grpSpPr>
            <a:xfrm>
              <a:off x="6497346" y="4257901"/>
              <a:ext cx="2683471" cy="584775"/>
              <a:chOff x="6497346" y="4273051"/>
              <a:chExt cx="2683471" cy="58477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ADF7146-9150-4D29-B2C5-A508ADF50407}"/>
                  </a:ext>
                </a:extLst>
              </p:cNvPr>
              <p:cNvSpPr/>
              <p:nvPr/>
            </p:nvSpPr>
            <p:spPr>
              <a:xfrm>
                <a:off x="6497346" y="4479321"/>
                <a:ext cx="2683471" cy="270040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B0F4D94-8632-4083-9499-046C3D348B0B}"/>
                  </a:ext>
                </a:extLst>
              </p:cNvPr>
              <p:cNvSpPr/>
              <p:nvPr/>
            </p:nvSpPr>
            <p:spPr>
              <a:xfrm>
                <a:off x="6989191" y="4456229"/>
                <a:ext cx="21916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" panose="020B0600000101010101" pitchFamily="50" charset="-127"/>
                    <a:ea typeface="한수원 한울림" panose="020B0600000101010101" pitchFamily="50" charset="-127"/>
                  </a:rPr>
                  <a:t>제공하는 데이터의 분야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D85CD40-727B-4669-A57B-6AB7C64B3280}"/>
                  </a:ext>
                </a:extLst>
              </p:cNvPr>
              <p:cNvGrpSpPr/>
              <p:nvPr/>
            </p:nvGrpSpPr>
            <p:grpSpPr>
              <a:xfrm>
                <a:off x="6506614" y="4273051"/>
                <a:ext cx="557358" cy="584775"/>
                <a:chOff x="10301142" y="1020111"/>
                <a:chExt cx="1210672" cy="584775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69F4A91-3607-418B-A1B7-C8CFD3CCD485}"/>
                    </a:ext>
                  </a:extLst>
                </p:cNvPr>
                <p:cNvSpPr/>
                <p:nvPr/>
              </p:nvSpPr>
              <p:spPr>
                <a:xfrm>
                  <a:off x="10301142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2AA038-53B8-4913-B222-1AB10526C47A}"/>
                    </a:ext>
                  </a:extLst>
                </p:cNvPr>
                <p:cNvSpPr/>
                <p:nvPr/>
              </p:nvSpPr>
              <p:spPr>
                <a:xfrm>
                  <a:off x="10814756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2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C159A9-E98C-4974-9450-9500961A913C}"/>
                </a:ext>
              </a:extLst>
            </p:cNvPr>
            <p:cNvGrpSpPr/>
            <p:nvPr/>
          </p:nvGrpSpPr>
          <p:grpSpPr>
            <a:xfrm>
              <a:off x="7101699" y="4882570"/>
              <a:ext cx="4466412" cy="990810"/>
              <a:chOff x="7101699" y="4828225"/>
              <a:chExt cx="4466412" cy="99081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6E6AC27-E8F0-4BF0-A0D3-94179E3ADC53}"/>
                  </a:ext>
                </a:extLst>
              </p:cNvPr>
              <p:cNvSpPr/>
              <p:nvPr/>
            </p:nvSpPr>
            <p:spPr>
              <a:xfrm>
                <a:off x="7101699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970DB5-D7B1-4756-A489-9BE49006A32E}"/>
                  </a:ext>
                </a:extLst>
              </p:cNvPr>
              <p:cNvSpPr/>
              <p:nvPr/>
            </p:nvSpPr>
            <p:spPr>
              <a:xfrm>
                <a:off x="8260233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39AEC25-54A6-48D1-BB77-7F45AB4767F1}"/>
                  </a:ext>
                </a:extLst>
              </p:cNvPr>
              <p:cNvSpPr/>
              <p:nvPr/>
            </p:nvSpPr>
            <p:spPr>
              <a:xfrm>
                <a:off x="9418767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57FE03-1BFC-484F-B86C-4B370D79AE6D}"/>
                  </a:ext>
                </a:extLst>
              </p:cNvPr>
              <p:cNvSpPr/>
              <p:nvPr/>
            </p:nvSpPr>
            <p:spPr>
              <a:xfrm>
                <a:off x="10577301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3C90AFC-B961-4CB9-970C-064C547DE17D}"/>
                  </a:ext>
                </a:extLst>
              </p:cNvPr>
              <p:cNvSpPr/>
              <p:nvPr/>
            </p:nvSpPr>
            <p:spPr>
              <a:xfrm>
                <a:off x="7342866" y="5410916"/>
                <a:ext cx="5084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티커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1526979-4B73-4C02-9110-A50CF2107346}"/>
                  </a:ext>
                </a:extLst>
              </p:cNvPr>
              <p:cNvSpPr/>
              <p:nvPr/>
            </p:nvSpPr>
            <p:spPr>
              <a:xfrm>
                <a:off x="8420450" y="541091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트렌드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18712BE-F84D-4E27-8AA4-CF463341D4D5}"/>
                  </a:ext>
                </a:extLst>
              </p:cNvPr>
              <p:cNvSpPr/>
              <p:nvPr/>
            </p:nvSpPr>
            <p:spPr>
              <a:xfrm>
                <a:off x="10650156" y="5410916"/>
                <a:ext cx="84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비트코인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4421C4-52AA-461D-B6FA-89921F997D4A}"/>
                  </a:ext>
                </a:extLst>
              </p:cNvPr>
              <p:cNvSpPr/>
              <p:nvPr/>
            </p:nvSpPr>
            <p:spPr>
              <a:xfrm>
                <a:off x="9659935" y="5410916"/>
                <a:ext cx="5084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주식</a:t>
                </a:r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4EC4F7D-DF60-41B7-AE25-145A7A11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48" y="2658143"/>
            <a:ext cx="2444276" cy="16374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3FE493-0D20-4047-97D3-16AAB9F7D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24" y="4978215"/>
            <a:ext cx="856294" cy="8562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3A9BDB-5676-4681-B896-81E23BA98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23" y="5118792"/>
            <a:ext cx="545166" cy="545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824162A-A155-41D1-A1A0-C6677A8B4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46" y="5045797"/>
            <a:ext cx="691156" cy="6911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9061EFE-35D6-4574-89FD-4975A59F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25" y="2657217"/>
            <a:ext cx="1637176" cy="1637176"/>
          </a:xfrm>
          <a:prstGeom prst="rect">
            <a:avLst/>
          </a:prstGeom>
        </p:spPr>
      </p:pic>
      <p:pic>
        <p:nvPicPr>
          <p:cNvPr id="57" name="그림 56" descr="어두운, 켜진, 밤하늘이(가) 표시된 사진&#10;&#10;자동 생성된 설명">
            <a:extLst>
              <a:ext uri="{FF2B5EF4-FFF2-40B4-BE49-F238E27FC236}">
                <a16:creationId xmlns:a16="http://schemas.microsoft.com/office/drawing/2014/main" id="{A92FAE65-04FD-4D18-AA8F-88B800227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00" y="5197532"/>
            <a:ext cx="457048" cy="4570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312005C-9AEB-4CFC-8144-215E58A61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9" y="3268699"/>
            <a:ext cx="5916856" cy="21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1726189" y="3900079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76177" y="2776818"/>
            <a:ext cx="194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네이버 실시간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검색어 서비스가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종료됐다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952986" y="2703989"/>
            <a:ext cx="1943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있을 땐 몰랐지만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없어지고 나니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요즘 뭐가 이슈인지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모르겠네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1862943" y="4617303"/>
            <a:ext cx="194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어떤 것이</a:t>
            </a:r>
            <a:endParaRPr lang="en-US" altLang="ko-KR" sz="1600" b="0" i="0" dirty="0"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많은 관심을 </a:t>
            </a:r>
            <a:endParaRPr lang="en-US" altLang="ko-KR" sz="1600" b="0" i="0" dirty="0"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받았는지 알고 싶다</a:t>
            </a:r>
            <a:r>
              <a:rPr lang="en-US" altLang="ko-KR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제안 배경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756485" y="3423633"/>
            <a:ext cx="3195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실시간은 아니더라도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매일매일 어떤 것이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이슈 였는지 알려주는 프로그램을 개발하자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B7676C-E21E-427D-B2FE-8C70D9FBD4FD}"/>
              </a:ext>
            </a:extLst>
          </p:cNvPr>
          <p:cNvSpPr/>
          <p:nvPr/>
        </p:nvSpPr>
        <p:spPr>
          <a:xfrm>
            <a:off x="623888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6E858-328E-4A8B-9815-2FE383B9D208}"/>
              </a:ext>
            </a:extLst>
          </p:cNvPr>
          <p:cNvSpPr/>
          <p:nvPr/>
        </p:nvSpPr>
        <p:spPr>
          <a:xfrm>
            <a:off x="623888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3B80A1-1843-4F1C-804C-BA97ED95595E}"/>
              </a:ext>
            </a:extLst>
          </p:cNvPr>
          <p:cNvSpPr/>
          <p:nvPr/>
        </p:nvSpPr>
        <p:spPr>
          <a:xfrm>
            <a:off x="623888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0940F-2C8A-423C-ACF7-ED7C85794F54}"/>
              </a:ext>
            </a:extLst>
          </p:cNvPr>
          <p:cNvSpPr/>
          <p:nvPr/>
        </p:nvSpPr>
        <p:spPr>
          <a:xfrm>
            <a:off x="1023505" y="4681600"/>
            <a:ext cx="156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서버 구축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99EF0B-25D5-480A-A0B1-A1AFD12CD44F}"/>
              </a:ext>
            </a:extLst>
          </p:cNvPr>
          <p:cNvCxnSpPr>
            <a:cxnSpLocks/>
          </p:cNvCxnSpPr>
          <p:nvPr/>
        </p:nvCxnSpPr>
        <p:spPr>
          <a:xfrm>
            <a:off x="1602603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67527-BE94-4A9B-A83D-681F950CBA47}"/>
              </a:ext>
            </a:extLst>
          </p:cNvPr>
          <p:cNvSpPr/>
          <p:nvPr/>
        </p:nvSpPr>
        <p:spPr>
          <a:xfrm>
            <a:off x="623888" y="5218163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카카오톡 채널에 사용자가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 latinLnBrk="0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원하는 분야의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 latinLnBrk="0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요청한다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3B8D71-BF71-428B-8DA4-2DA016507E0E}"/>
              </a:ext>
            </a:extLst>
          </p:cNvPr>
          <p:cNvSpPr/>
          <p:nvPr/>
        </p:nvSpPr>
        <p:spPr>
          <a:xfrm>
            <a:off x="349196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F70CAA-6B39-4832-AA4A-2C715A548C00}"/>
              </a:ext>
            </a:extLst>
          </p:cNvPr>
          <p:cNvSpPr/>
          <p:nvPr/>
        </p:nvSpPr>
        <p:spPr>
          <a:xfrm>
            <a:off x="349196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98EDE-1418-46D0-855F-FE7414EC99C2}"/>
              </a:ext>
            </a:extLst>
          </p:cNvPr>
          <p:cNvSpPr/>
          <p:nvPr/>
        </p:nvSpPr>
        <p:spPr>
          <a:xfrm>
            <a:off x="349196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32AA0C-A8A4-4A2F-8E5B-76A32D264055}"/>
              </a:ext>
            </a:extLst>
          </p:cNvPr>
          <p:cNvSpPr/>
          <p:nvPr/>
        </p:nvSpPr>
        <p:spPr>
          <a:xfrm>
            <a:off x="3918827" y="4686676"/>
            <a:ext cx="15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 연동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6A7C5A-413F-4F18-BD80-4EB6A88C8422}"/>
              </a:ext>
            </a:extLst>
          </p:cNvPr>
          <p:cNvCxnSpPr>
            <a:cxnSpLocks/>
          </p:cNvCxnSpPr>
          <p:nvPr/>
        </p:nvCxnSpPr>
        <p:spPr>
          <a:xfrm>
            <a:off x="4664966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1466FC-0409-4F29-9BD7-D58E8E0D84BD}"/>
              </a:ext>
            </a:extLst>
          </p:cNvPr>
          <p:cNvSpPr/>
          <p:nvPr/>
        </p:nvSpPr>
        <p:spPr>
          <a:xfrm>
            <a:off x="3456246" y="5292730"/>
            <a:ext cx="2411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또는 구글 트렌드를 크롤링한다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F59E9C-994B-4D1E-8C75-7D1496936DF4}"/>
              </a:ext>
            </a:extLst>
          </p:cNvPr>
          <p:cNvSpPr/>
          <p:nvPr/>
        </p:nvSpPr>
        <p:spPr>
          <a:xfrm>
            <a:off x="6360037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C1AA1A-416E-497E-A569-EB84C584119B}"/>
              </a:ext>
            </a:extLst>
          </p:cNvPr>
          <p:cNvSpPr/>
          <p:nvPr/>
        </p:nvSpPr>
        <p:spPr>
          <a:xfrm>
            <a:off x="6360037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5D0C74-B466-43BC-93D9-44CDB86B43B7}"/>
              </a:ext>
            </a:extLst>
          </p:cNvPr>
          <p:cNvSpPr/>
          <p:nvPr/>
        </p:nvSpPr>
        <p:spPr>
          <a:xfrm>
            <a:off x="6360037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A4170-5FFB-4AAD-BEB1-BD0E9B75531A}"/>
              </a:ext>
            </a:extLst>
          </p:cNvPr>
          <p:cNvSpPr/>
          <p:nvPr/>
        </p:nvSpPr>
        <p:spPr>
          <a:xfrm>
            <a:off x="6781206" y="4657098"/>
            <a:ext cx="154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소스 작성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76921A-C534-41AF-8612-CDC3F42835BB}"/>
              </a:ext>
            </a:extLst>
          </p:cNvPr>
          <p:cNvCxnSpPr>
            <a:cxnSpLocks/>
          </p:cNvCxnSpPr>
          <p:nvPr/>
        </p:nvCxnSpPr>
        <p:spPr>
          <a:xfrm>
            <a:off x="778934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EECA3C-8E4D-42E0-B049-D2DBCED46C09}"/>
              </a:ext>
            </a:extLst>
          </p:cNvPr>
          <p:cNvSpPr/>
          <p:nvPr/>
        </p:nvSpPr>
        <p:spPr>
          <a:xfrm>
            <a:off x="6360036" y="5292730"/>
            <a:ext cx="23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가공한 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챗봇에게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넘겨준다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56513C-DF3A-4AF3-A002-4CE7DFAD8408}"/>
              </a:ext>
            </a:extLst>
          </p:cNvPr>
          <p:cNvSpPr/>
          <p:nvPr/>
        </p:nvSpPr>
        <p:spPr>
          <a:xfrm>
            <a:off x="922811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824FBB-0DB2-4B20-829F-93BCE4806005}"/>
              </a:ext>
            </a:extLst>
          </p:cNvPr>
          <p:cNvSpPr/>
          <p:nvPr/>
        </p:nvSpPr>
        <p:spPr>
          <a:xfrm>
            <a:off x="922811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64C43C-CE9B-437B-9A4F-DF02CC56053A}"/>
              </a:ext>
            </a:extLst>
          </p:cNvPr>
          <p:cNvSpPr/>
          <p:nvPr/>
        </p:nvSpPr>
        <p:spPr>
          <a:xfrm>
            <a:off x="922811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237BBE-12FF-40E1-BD50-68250E353269}"/>
              </a:ext>
            </a:extLst>
          </p:cNvPr>
          <p:cNvSpPr/>
          <p:nvPr/>
        </p:nvSpPr>
        <p:spPr>
          <a:xfrm>
            <a:off x="9538147" y="4681600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</a:t>
            </a:r>
            <a:r>
              <a:rPr lang="en-US" altLang="ko-KR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UI </a:t>
            </a:r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업데이트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79AC41-65EF-425C-904D-336EB6E7E528}"/>
              </a:ext>
            </a:extLst>
          </p:cNvPr>
          <p:cNvCxnSpPr>
            <a:cxnSpLocks/>
          </p:cNvCxnSpPr>
          <p:nvPr/>
        </p:nvCxnSpPr>
        <p:spPr>
          <a:xfrm>
            <a:off x="1048114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009CEE-FABA-4506-B568-D48BDD4CD179}"/>
              </a:ext>
            </a:extLst>
          </p:cNvPr>
          <p:cNvSpPr/>
          <p:nvPr/>
        </p:nvSpPr>
        <p:spPr>
          <a:xfrm>
            <a:off x="9192397" y="5218163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받은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챗봇은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세팅된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양식에 따라 사용자에게 제공한다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과정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7D7A6D29-5F53-4F2C-89D6-BAA3AF95BBC6}"/>
              </a:ext>
            </a:extLst>
          </p:cNvPr>
          <p:cNvSpPr/>
          <p:nvPr/>
        </p:nvSpPr>
        <p:spPr>
          <a:xfrm rot="13500000">
            <a:off x="3116816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FC78AE38-3D86-4D07-BE81-99AEA94200BB}"/>
              </a:ext>
            </a:extLst>
          </p:cNvPr>
          <p:cNvSpPr/>
          <p:nvPr/>
        </p:nvSpPr>
        <p:spPr>
          <a:xfrm rot="13500000">
            <a:off x="5984890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L 도형 65">
            <a:extLst>
              <a:ext uri="{FF2B5EF4-FFF2-40B4-BE49-F238E27FC236}">
                <a16:creationId xmlns:a16="http://schemas.microsoft.com/office/drawing/2014/main" id="{705CC9B5-A250-4C8D-9932-454E8C4BF0C8}"/>
              </a:ext>
            </a:extLst>
          </p:cNvPr>
          <p:cNvSpPr/>
          <p:nvPr/>
        </p:nvSpPr>
        <p:spPr>
          <a:xfrm rot="13500000">
            <a:off x="8852964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901FE2-6226-47D3-8355-23FD7C627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7" y="2310798"/>
            <a:ext cx="3230164" cy="21534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A4B70A-D191-4672-ADAC-04ABD1C14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38" y="2430965"/>
            <a:ext cx="2135924" cy="2039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2C9DF1-E679-4467-84D5-B27690151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88" y="2476341"/>
            <a:ext cx="1707596" cy="1707596"/>
          </a:xfrm>
          <a:prstGeom prst="rect">
            <a:avLst/>
          </a:prstGeom>
        </p:spPr>
      </p:pic>
      <p:pic>
        <p:nvPicPr>
          <p:cNvPr id="16" name="그림 15" descr="화살이(가) 표시된 사진&#10;&#10;자동 생성된 설명">
            <a:extLst>
              <a:ext uri="{FF2B5EF4-FFF2-40B4-BE49-F238E27FC236}">
                <a16:creationId xmlns:a16="http://schemas.microsoft.com/office/drawing/2014/main" id="{B4A1355A-64DF-421A-9DDD-0EF46D684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56" y="2310798"/>
            <a:ext cx="2156712" cy="2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9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 스킬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B2D1C-3447-411C-8097-312F79BA6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436" y="2203599"/>
            <a:ext cx="4030904" cy="4030902"/>
          </a:xfrm>
          <a:prstGeom prst="ellipse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0F4BEA7-1E42-41D3-A99F-0CAADFED7137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7CD-7831-4EC0-9BBD-55BCF75013F9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378F6E-6208-47EF-835E-0B119B52D34B}"/>
              </a:ext>
            </a:extLst>
          </p:cNvPr>
          <p:cNvCxnSpPr>
            <a:cxnSpLocks/>
          </p:cNvCxnSpPr>
          <p:nvPr/>
        </p:nvCxnSpPr>
        <p:spPr>
          <a:xfrm rot="1800000" flipV="1">
            <a:off x="4722352" y="3981473"/>
            <a:ext cx="847739" cy="48944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EEEADF-E1C5-458B-B39B-CB1BAEACF4BC}"/>
              </a:ext>
            </a:extLst>
          </p:cNvPr>
          <p:cNvGrpSpPr/>
          <p:nvPr/>
        </p:nvGrpSpPr>
        <p:grpSpPr>
          <a:xfrm>
            <a:off x="5634225" y="2003204"/>
            <a:ext cx="5933338" cy="1404920"/>
            <a:chOff x="5634226" y="2024079"/>
            <a:chExt cx="5933338" cy="17166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2F4E91-EDFD-4D3E-84CE-0C7AE1E2281D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D5D96E-217F-4B90-9315-08499F3A23F1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A2CB5-593B-436F-A072-4575B7208A8E}"/>
              </a:ext>
            </a:extLst>
          </p:cNvPr>
          <p:cNvGrpSpPr/>
          <p:nvPr/>
        </p:nvGrpSpPr>
        <p:grpSpPr>
          <a:xfrm>
            <a:off x="5634226" y="3516590"/>
            <a:ext cx="5933338" cy="1404920"/>
            <a:chOff x="5634226" y="2024079"/>
            <a:chExt cx="5933338" cy="17166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A9718-529A-4F18-9FBD-8F1DC38461F1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0DFC60-5914-4419-B44A-509E65928F5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559871-7C28-4365-BF03-DB87D9200DD2}"/>
              </a:ext>
            </a:extLst>
          </p:cNvPr>
          <p:cNvGrpSpPr/>
          <p:nvPr/>
        </p:nvGrpSpPr>
        <p:grpSpPr>
          <a:xfrm>
            <a:off x="5634226" y="5020579"/>
            <a:ext cx="5933338" cy="1404920"/>
            <a:chOff x="5634226" y="2024079"/>
            <a:chExt cx="5933338" cy="1716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04B22D-10B9-4881-B62C-72FE2F367250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0A4D17-62D2-4E7C-ADD6-CAE534AEBD0F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4C6FAE-525A-4F3C-A78D-3DE8ADD7D9F0}"/>
              </a:ext>
            </a:extLst>
          </p:cNvPr>
          <p:cNvGrpSpPr/>
          <p:nvPr/>
        </p:nvGrpSpPr>
        <p:grpSpPr>
          <a:xfrm flipV="1">
            <a:off x="4494002" y="5020579"/>
            <a:ext cx="1141663" cy="705271"/>
            <a:chOff x="4492563" y="2726539"/>
            <a:chExt cx="1141663" cy="70527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54BD294-45A3-40B6-B9D9-7FB2134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9F483-E151-428C-9ED7-99FB3470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AB752E-A0A2-44AF-B060-46E959534C97}"/>
              </a:ext>
            </a:extLst>
          </p:cNvPr>
          <p:cNvGrpSpPr/>
          <p:nvPr/>
        </p:nvGrpSpPr>
        <p:grpSpPr>
          <a:xfrm>
            <a:off x="5859170" y="2024079"/>
            <a:ext cx="3366352" cy="584775"/>
            <a:chOff x="6497345" y="2185162"/>
            <a:chExt cx="3366352" cy="58477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837F6-3F44-49D6-804F-DBF6FB863C6C}"/>
                </a:ext>
              </a:extLst>
            </p:cNvPr>
            <p:cNvSpPr/>
            <p:nvPr/>
          </p:nvSpPr>
          <p:spPr>
            <a:xfrm>
              <a:off x="6497345" y="2423316"/>
              <a:ext cx="336635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8628C9-8307-43E4-A15B-AB3EB97C124A}"/>
                </a:ext>
              </a:extLst>
            </p:cNvPr>
            <p:cNvSpPr/>
            <p:nvPr/>
          </p:nvSpPr>
          <p:spPr>
            <a:xfrm>
              <a:off x="6989191" y="2368340"/>
              <a:ext cx="2201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언어 및 프레임워크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4BB46D-4989-4DE3-AB3A-A5E048A914DD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D0318D6-EBDA-4EDF-9DE0-45BF168DE50B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2C0CA4-3A5B-4864-B739-CF1DFE8CFDE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28BEC-1722-40B7-BB91-CD3CF6A8A84A}"/>
              </a:ext>
            </a:extLst>
          </p:cNvPr>
          <p:cNvGrpSpPr/>
          <p:nvPr/>
        </p:nvGrpSpPr>
        <p:grpSpPr>
          <a:xfrm>
            <a:off x="5859170" y="3516590"/>
            <a:ext cx="1679992" cy="584775"/>
            <a:chOff x="6497345" y="2185162"/>
            <a:chExt cx="1679992" cy="5847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E8FA21-E466-4C0A-A531-AA6AA959B32E}"/>
                </a:ext>
              </a:extLst>
            </p:cNvPr>
            <p:cNvSpPr/>
            <p:nvPr/>
          </p:nvSpPr>
          <p:spPr>
            <a:xfrm>
              <a:off x="6497345" y="2423316"/>
              <a:ext cx="167999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BB5E50-58A5-42B6-9840-B50B9BD56C51}"/>
                </a:ext>
              </a:extLst>
            </p:cNvPr>
            <p:cNvSpPr/>
            <p:nvPr/>
          </p:nvSpPr>
          <p:spPr>
            <a:xfrm>
              <a:off x="6989191" y="2368340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SW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077BEFA-870E-42C1-8D0E-9BBF83C20AF9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C2F22E-3DD4-432A-8CE6-A104E5A3D6E6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F19321-2B2D-428B-8ED9-E58A70EC108E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E7C320-9001-4C90-9CE3-8F7BCB6ABDD2}"/>
              </a:ext>
            </a:extLst>
          </p:cNvPr>
          <p:cNvGrpSpPr/>
          <p:nvPr/>
        </p:nvGrpSpPr>
        <p:grpSpPr>
          <a:xfrm>
            <a:off x="5859170" y="5020579"/>
            <a:ext cx="3058588" cy="767953"/>
            <a:chOff x="6497345" y="2185162"/>
            <a:chExt cx="2560930" cy="7679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28159-79BA-4BA4-A892-86796D27BC44}"/>
                </a:ext>
              </a:extLst>
            </p:cNvPr>
            <p:cNvSpPr/>
            <p:nvPr/>
          </p:nvSpPr>
          <p:spPr>
            <a:xfrm>
              <a:off x="6497345" y="2423316"/>
              <a:ext cx="2560930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E9A73A-A2BD-4089-9827-DA06EC506B41}"/>
                </a:ext>
              </a:extLst>
            </p:cNvPr>
            <p:cNvSpPr/>
            <p:nvPr/>
          </p:nvSpPr>
          <p:spPr>
            <a:xfrm>
              <a:off x="6989191" y="2368340"/>
              <a:ext cx="20690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Platform &amp; Library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4BE83EE-3078-40D9-A7E4-C58A186166E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2EB067-90F1-44B6-AF57-F578195CBC3E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A37D83F-31EC-4120-9FF5-B89B768898D3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72C223-0B84-48F0-A5C2-C6507BD86059}"/>
              </a:ext>
            </a:extLst>
          </p:cNvPr>
          <p:cNvGrpSpPr/>
          <p:nvPr/>
        </p:nvGrpSpPr>
        <p:grpSpPr>
          <a:xfrm>
            <a:off x="4494002" y="2725602"/>
            <a:ext cx="1141663" cy="705271"/>
            <a:chOff x="4492563" y="2726539"/>
            <a:chExt cx="1141663" cy="70527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D3CC69-0364-40F3-8CC5-4D9BCF70F1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D431F5A-B42C-485A-BB59-BC698E5A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AE2A6FAE-535E-4D62-846A-A6FCE0CAF6CD}"/>
              </a:ext>
            </a:extLst>
          </p:cNvPr>
          <p:cNvSpPr/>
          <p:nvPr/>
        </p:nvSpPr>
        <p:spPr>
          <a:xfrm rot="18000000">
            <a:off x="646475" y="2244182"/>
            <a:ext cx="4032000" cy="4032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C78E2-0F67-4F04-BBBC-4703F00B061E}"/>
              </a:ext>
            </a:extLst>
          </p:cNvPr>
          <p:cNvSpPr/>
          <p:nvPr/>
        </p:nvSpPr>
        <p:spPr>
          <a:xfrm>
            <a:off x="717402" y="3798517"/>
            <a:ext cx="39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OS  :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Windows 10 64bit 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75DA9F-3EA7-4E57-9173-012D2E04065B}"/>
              </a:ext>
            </a:extLst>
          </p:cNvPr>
          <p:cNvGrpSpPr/>
          <p:nvPr/>
        </p:nvGrpSpPr>
        <p:grpSpPr>
          <a:xfrm>
            <a:off x="6360036" y="2589994"/>
            <a:ext cx="5207527" cy="793285"/>
            <a:chOff x="6360036" y="2561738"/>
            <a:chExt cx="5207527" cy="79328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78AA96-1065-44EE-97E9-626C652C1E1C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Python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56CE8D-9049-45F9-A906-C127435C6709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Flask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5A590C-0FE5-4B39-AD3A-6990F65C938E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9C0599-3305-42F3-B501-2ADBDFBAD2AF}"/>
              </a:ext>
            </a:extLst>
          </p:cNvPr>
          <p:cNvGrpSpPr/>
          <p:nvPr/>
        </p:nvGrpSpPr>
        <p:grpSpPr>
          <a:xfrm>
            <a:off x="6360036" y="4082505"/>
            <a:ext cx="5207527" cy="793285"/>
            <a:chOff x="6360036" y="2561738"/>
            <a:chExt cx="5207527" cy="79328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738CC6-15C3-40A4-8634-5A6E42D2E0A5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Visual Studio Code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025273E-9772-4694-B7D4-A0BB4AEE06BB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Goorm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F378A7-AE4A-4530-BA99-7D333D8F5EED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0D3C3D-31C3-4F5B-A075-491ADDFA9AF3}"/>
              </a:ext>
            </a:extLst>
          </p:cNvPr>
          <p:cNvGrpSpPr/>
          <p:nvPr/>
        </p:nvGrpSpPr>
        <p:grpSpPr>
          <a:xfrm>
            <a:off x="6360036" y="5586494"/>
            <a:ext cx="5207527" cy="793285"/>
            <a:chOff x="6360036" y="2561738"/>
            <a:chExt cx="5207527" cy="79328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D60C98-A748-4B6D-94C8-2E0FFB0C20C8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 Open Builder(</a:t>
              </a: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chatbot platform)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EFE000-D087-4AFD-9787-830AE14F5095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Requests(html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가져오는 라이브러리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5A58-9135-4169-9310-950046736913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beautifulSoup4(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가져온 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html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분석하는 라이브러리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70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8" y="578130"/>
            <a:ext cx="5022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 스킬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B2D1C-3447-411C-8097-312F79BA6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436" y="2203599"/>
            <a:ext cx="4030904" cy="4030902"/>
          </a:xfrm>
          <a:prstGeom prst="ellipse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0F4BEA7-1E42-41D3-A99F-0CAADFED7137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7CD-7831-4EC0-9BBD-55BCF75013F9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378F6E-6208-47EF-835E-0B119B52D34B}"/>
              </a:ext>
            </a:extLst>
          </p:cNvPr>
          <p:cNvCxnSpPr>
            <a:cxnSpLocks/>
          </p:cNvCxnSpPr>
          <p:nvPr/>
        </p:nvCxnSpPr>
        <p:spPr>
          <a:xfrm rot="1800000" flipV="1">
            <a:off x="4722352" y="3981473"/>
            <a:ext cx="847739" cy="48944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EEEADF-E1C5-458B-B39B-CB1BAEACF4BC}"/>
              </a:ext>
            </a:extLst>
          </p:cNvPr>
          <p:cNvGrpSpPr/>
          <p:nvPr/>
        </p:nvGrpSpPr>
        <p:grpSpPr>
          <a:xfrm>
            <a:off x="5634225" y="2003204"/>
            <a:ext cx="5933338" cy="1404920"/>
            <a:chOff x="5634226" y="2024079"/>
            <a:chExt cx="5933338" cy="17166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2F4E91-EDFD-4D3E-84CE-0C7AE1E2281D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D5D96E-217F-4B90-9315-08499F3A23F1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A2CB5-593B-436F-A072-4575B7208A8E}"/>
              </a:ext>
            </a:extLst>
          </p:cNvPr>
          <p:cNvGrpSpPr/>
          <p:nvPr/>
        </p:nvGrpSpPr>
        <p:grpSpPr>
          <a:xfrm>
            <a:off x="5634226" y="3516590"/>
            <a:ext cx="5933338" cy="1404920"/>
            <a:chOff x="5634226" y="2024079"/>
            <a:chExt cx="5933338" cy="17166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A9718-529A-4F18-9FBD-8F1DC38461F1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0DFC60-5914-4419-B44A-509E65928F5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559871-7C28-4365-BF03-DB87D9200DD2}"/>
              </a:ext>
            </a:extLst>
          </p:cNvPr>
          <p:cNvGrpSpPr/>
          <p:nvPr/>
        </p:nvGrpSpPr>
        <p:grpSpPr>
          <a:xfrm>
            <a:off x="5558237" y="5029976"/>
            <a:ext cx="5933338" cy="1404920"/>
            <a:chOff x="5634226" y="2024079"/>
            <a:chExt cx="5933338" cy="1716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04B22D-10B9-4881-B62C-72FE2F367250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0A4D17-62D2-4E7C-ADD6-CAE534AEBD0F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4C6FAE-525A-4F3C-A78D-3DE8ADD7D9F0}"/>
              </a:ext>
            </a:extLst>
          </p:cNvPr>
          <p:cNvGrpSpPr/>
          <p:nvPr/>
        </p:nvGrpSpPr>
        <p:grpSpPr>
          <a:xfrm flipV="1">
            <a:off x="4494002" y="5020579"/>
            <a:ext cx="1141663" cy="705271"/>
            <a:chOff x="4492563" y="2726539"/>
            <a:chExt cx="1141663" cy="70527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54BD294-45A3-40B6-B9D9-7FB2134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9F483-E151-428C-9ED7-99FB3470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AB752E-A0A2-44AF-B060-46E959534C97}"/>
              </a:ext>
            </a:extLst>
          </p:cNvPr>
          <p:cNvGrpSpPr/>
          <p:nvPr/>
        </p:nvGrpSpPr>
        <p:grpSpPr>
          <a:xfrm>
            <a:off x="5859170" y="2024079"/>
            <a:ext cx="3366352" cy="584775"/>
            <a:chOff x="6497345" y="2185162"/>
            <a:chExt cx="3366352" cy="58477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837F6-3F44-49D6-804F-DBF6FB863C6C}"/>
                </a:ext>
              </a:extLst>
            </p:cNvPr>
            <p:cNvSpPr/>
            <p:nvPr/>
          </p:nvSpPr>
          <p:spPr>
            <a:xfrm>
              <a:off x="6497345" y="2423316"/>
              <a:ext cx="336635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8628C9-8307-43E4-A15B-AB3EB97C124A}"/>
                </a:ext>
              </a:extLst>
            </p:cNvPr>
            <p:cNvSpPr/>
            <p:nvPr/>
          </p:nvSpPr>
          <p:spPr>
            <a:xfrm>
              <a:off x="6989191" y="2368340"/>
              <a:ext cx="9845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생성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4BB46D-4989-4DE3-AB3A-A5E048A914DD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D0318D6-EBDA-4EDF-9DE0-45BF168DE50B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2C0CA4-3A5B-4864-B739-CF1DFE8CFDE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28BEC-1722-40B7-BB91-CD3CF6A8A84A}"/>
              </a:ext>
            </a:extLst>
          </p:cNvPr>
          <p:cNvGrpSpPr/>
          <p:nvPr/>
        </p:nvGrpSpPr>
        <p:grpSpPr>
          <a:xfrm>
            <a:off x="5658722" y="3525902"/>
            <a:ext cx="4224526" cy="584775"/>
            <a:chOff x="6411832" y="2194474"/>
            <a:chExt cx="1802239" cy="5847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E8FA21-E466-4C0A-A531-AA6AA959B32E}"/>
                </a:ext>
              </a:extLst>
            </p:cNvPr>
            <p:cNvSpPr/>
            <p:nvPr/>
          </p:nvSpPr>
          <p:spPr>
            <a:xfrm>
              <a:off x="6497345" y="2423316"/>
              <a:ext cx="167999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BB5E50-58A5-42B6-9840-B50B9BD56C51}"/>
                </a:ext>
              </a:extLst>
            </p:cNvPr>
            <p:cNvSpPr/>
            <p:nvPr/>
          </p:nvSpPr>
          <p:spPr>
            <a:xfrm>
              <a:off x="6763218" y="2367025"/>
              <a:ext cx="14508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웹으로부터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크롤링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해온 데이터 정리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077BEFA-870E-42C1-8D0E-9BBF83C20AF9}"/>
                </a:ext>
              </a:extLst>
            </p:cNvPr>
            <p:cNvGrpSpPr/>
            <p:nvPr/>
          </p:nvGrpSpPr>
          <p:grpSpPr>
            <a:xfrm>
              <a:off x="6411832" y="2194474"/>
              <a:ext cx="443153" cy="584775"/>
              <a:chOff x="10095248" y="1029423"/>
              <a:chExt cx="962599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C2F22E-3DD4-432A-8CE6-A104E5A3D6E6}"/>
                  </a:ext>
                </a:extLst>
              </p:cNvPr>
              <p:cNvSpPr/>
              <p:nvPr/>
            </p:nvSpPr>
            <p:spPr>
              <a:xfrm>
                <a:off x="10095248" y="1029423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F19321-2B2D-428B-8ED9-E58A70EC108E}"/>
                  </a:ext>
                </a:extLst>
              </p:cNvPr>
              <p:cNvSpPr/>
              <p:nvPr/>
            </p:nvSpPr>
            <p:spPr>
              <a:xfrm>
                <a:off x="10360789" y="1029423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E7C320-9001-4C90-9CE3-8F7BCB6ABDD2}"/>
              </a:ext>
            </a:extLst>
          </p:cNvPr>
          <p:cNvGrpSpPr/>
          <p:nvPr/>
        </p:nvGrpSpPr>
        <p:grpSpPr>
          <a:xfrm>
            <a:off x="5870243" y="5020579"/>
            <a:ext cx="4502949" cy="584775"/>
            <a:chOff x="6506614" y="2185162"/>
            <a:chExt cx="3770280" cy="58477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28159-79BA-4BA4-A892-86796D27BC44}"/>
                </a:ext>
              </a:extLst>
            </p:cNvPr>
            <p:cNvSpPr/>
            <p:nvPr/>
          </p:nvSpPr>
          <p:spPr>
            <a:xfrm>
              <a:off x="6638330" y="2442117"/>
              <a:ext cx="3585285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E9A73A-A2BD-4089-9827-DA06EC506B41}"/>
                </a:ext>
              </a:extLst>
            </p:cNvPr>
            <p:cNvSpPr/>
            <p:nvPr/>
          </p:nvSpPr>
          <p:spPr>
            <a:xfrm>
              <a:off x="6965251" y="2393944"/>
              <a:ext cx="33116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input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값에 따른 반환 데이터 선정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4BE83EE-3078-40D9-A7E4-C58A186166E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2EB067-90F1-44B6-AF57-F578195CBC3E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A37D83F-31EC-4120-9FF5-B89B768898D3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72C223-0B84-48F0-A5C2-C6507BD86059}"/>
              </a:ext>
            </a:extLst>
          </p:cNvPr>
          <p:cNvGrpSpPr/>
          <p:nvPr/>
        </p:nvGrpSpPr>
        <p:grpSpPr>
          <a:xfrm>
            <a:off x="4494002" y="2725602"/>
            <a:ext cx="1141663" cy="705271"/>
            <a:chOff x="4492563" y="2726539"/>
            <a:chExt cx="1141663" cy="70527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D3CC69-0364-40F3-8CC5-4D9BCF70F1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D431F5A-B42C-485A-BB59-BC698E5A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AE2A6FAE-535E-4D62-846A-A6FCE0CAF6CD}"/>
              </a:ext>
            </a:extLst>
          </p:cNvPr>
          <p:cNvSpPr/>
          <p:nvPr/>
        </p:nvSpPr>
        <p:spPr>
          <a:xfrm rot="18000000">
            <a:off x="646475" y="2244182"/>
            <a:ext cx="4032000" cy="4032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C78E2-0F67-4F04-BBBC-4703F00B061E}"/>
              </a:ext>
            </a:extLst>
          </p:cNvPr>
          <p:cNvSpPr/>
          <p:nvPr/>
        </p:nvSpPr>
        <p:spPr>
          <a:xfrm>
            <a:off x="717402" y="3798517"/>
            <a:ext cx="39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Chatbot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Programming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75DA9F-3EA7-4E57-9173-012D2E04065B}"/>
              </a:ext>
            </a:extLst>
          </p:cNvPr>
          <p:cNvGrpSpPr/>
          <p:nvPr/>
        </p:nvGrpSpPr>
        <p:grpSpPr>
          <a:xfrm>
            <a:off x="6360036" y="2589994"/>
            <a:ext cx="5207527" cy="793285"/>
            <a:chOff x="6360036" y="2561738"/>
            <a:chExt cx="5207527" cy="79328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78AA96-1065-44EE-97E9-626C652C1E1C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카카오 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생성 권한 승인 신청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56CE8D-9049-45F9-A906-C127435C6709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5A590C-0FE5-4B39-AD3A-6990F65C938E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9C0599-3305-42F3-B501-2ADBDFBAD2AF}"/>
              </a:ext>
            </a:extLst>
          </p:cNvPr>
          <p:cNvGrpSpPr/>
          <p:nvPr/>
        </p:nvGrpSpPr>
        <p:grpSpPr>
          <a:xfrm>
            <a:off x="6360036" y="4082505"/>
            <a:ext cx="5329876" cy="793285"/>
            <a:chOff x="6360036" y="2561738"/>
            <a:chExt cx="5329876" cy="79328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738CC6-15C3-40A4-8634-5A6E42D2E0A5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025273E-9772-4694-B7D4-A0BB4AEE06BB}"/>
                </a:ext>
              </a:extLst>
            </p:cNvPr>
            <p:cNvSpPr/>
            <p:nvPr/>
          </p:nvSpPr>
          <p:spPr>
            <a:xfrm>
              <a:off x="6482385" y="2739415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F378A7-AE4A-4530-BA99-7D333D8F5EED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0D3C3D-31C3-4F5B-A075-491ADDFA9AF3}"/>
              </a:ext>
            </a:extLst>
          </p:cNvPr>
          <p:cNvGrpSpPr/>
          <p:nvPr/>
        </p:nvGrpSpPr>
        <p:grpSpPr>
          <a:xfrm>
            <a:off x="6360036" y="5586494"/>
            <a:ext cx="5207527" cy="793285"/>
            <a:chOff x="6360036" y="2561738"/>
            <a:chExt cx="5207527" cy="79328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D60C98-A748-4B6D-94C8-2E0FFB0C20C8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EFE000-D087-4AFD-9787-830AE14F5095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5A58-9135-4169-9310-950046736913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7003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Chatbot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565947" cy="3893240"/>
            <a:chOff x="6445091" y="2061043"/>
            <a:chExt cx="5565947" cy="87287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137445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챗봇의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의미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5565947" cy="683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메신저에서 유저와 소통하는 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다양한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존재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봇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정해진 규칙에 맞춰서 메시지를 입력하면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발화를 출력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상대방의 발화를 분석하여 인공지능에 가까운 발화를 내놓는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발화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통상적으로 사용자가 말하는 내용을 의미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시나리오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봇 안에서 사용자가 경험할 수 있는 서비스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블록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 의도의 기본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(intent)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138B8C-0ADD-4B92-80E9-8B0F24194774}"/>
              </a:ext>
            </a:extLst>
          </p:cNvPr>
          <p:cNvSpPr/>
          <p:nvPr/>
        </p:nvSpPr>
        <p:spPr>
          <a:xfrm>
            <a:off x="6445091" y="4315888"/>
            <a:ext cx="5070767" cy="724987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0BE5C6-193F-4554-B573-DAEAE0E20E35}"/>
              </a:ext>
            </a:extLst>
          </p:cNvPr>
          <p:cNvSpPr/>
          <p:nvPr/>
        </p:nvSpPr>
        <p:spPr>
          <a:xfrm>
            <a:off x="6746429" y="4408541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AA5E73-F1DA-40FD-8A92-334E5A132363}"/>
              </a:ext>
            </a:extLst>
          </p:cNvPr>
          <p:cNvSpPr/>
          <p:nvPr/>
        </p:nvSpPr>
        <p:spPr>
          <a:xfrm>
            <a:off x="6476614" y="4406072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E281B9-3988-4F76-91F9-B3B2520D9EE8}"/>
              </a:ext>
            </a:extLst>
          </p:cNvPr>
          <p:cNvSpPr/>
          <p:nvPr/>
        </p:nvSpPr>
        <p:spPr>
          <a:xfrm>
            <a:off x="6986458" y="4467625"/>
            <a:ext cx="2137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27840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7003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Chatbot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081810" cy="1923469"/>
            <a:chOff x="6445091" y="2061043"/>
            <a:chExt cx="5081810" cy="43124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370551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카카오 </a:t>
                </a:r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요금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184731" cy="241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6A809-953E-46A3-878A-30A401CCA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3" y="1664559"/>
            <a:ext cx="5980677" cy="4886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3CA445-3B5D-45C0-858F-D53DA4B9CE9B}"/>
              </a:ext>
            </a:extLst>
          </p:cNvPr>
          <p:cNvSpPr/>
          <p:nvPr/>
        </p:nvSpPr>
        <p:spPr>
          <a:xfrm>
            <a:off x="6456135" y="2903459"/>
            <a:ext cx="5215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매월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~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말일까지 누적된 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50000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건 무료 사용 가능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초과 시 건당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원의 사용요금 부과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사용자의 발화로 인해 생성되는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챗봇과의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대화 채팅방의 단위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912</Words>
  <Application>Microsoft Office PowerPoint</Application>
  <PresentationFormat>와이드스크린</PresentationFormat>
  <Paragraphs>226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한수원 한돋움</vt:lpstr>
      <vt:lpstr>맑은 고딕</vt:lpstr>
      <vt:lpstr>한수원 한돋움 Bold</vt:lpstr>
      <vt:lpstr>Wingdings</vt:lpstr>
      <vt:lpstr>한수원 한울림</vt:lpstr>
      <vt:lpstr>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박주혁</cp:lastModifiedBy>
  <cp:revision>83</cp:revision>
  <dcterms:created xsi:type="dcterms:W3CDTF">2018-12-01T01:21:28Z</dcterms:created>
  <dcterms:modified xsi:type="dcterms:W3CDTF">2021-06-21T09:43:29Z</dcterms:modified>
</cp:coreProperties>
</file>