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37"/>
  </p:notes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302" r:id="rId11"/>
    <p:sldId id="269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6" r:id="rId25"/>
    <p:sldId id="288" r:id="rId26"/>
    <p:sldId id="289" r:id="rId27"/>
    <p:sldId id="291" r:id="rId28"/>
    <p:sldId id="292" r:id="rId29"/>
    <p:sldId id="294" r:id="rId30"/>
    <p:sldId id="295" r:id="rId31"/>
    <p:sldId id="296" r:id="rId32"/>
    <p:sldId id="298" r:id="rId33"/>
    <p:sldId id="299" r:id="rId34"/>
    <p:sldId id="300" r:id="rId35"/>
    <p:sldId id="30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0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0AE1A-1189-4F9D-AF11-ED0C94B55E2F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07CC-1673-4F8F-A8E5-381FB4974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9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7EE3F0-4B89-4E45-9955-BA0244575E92}" type="datetime1">
              <a:rPr lang="ko-KR" altLang="en-US" smtClean="0"/>
              <a:t>2020-05-15</a:t>
            </a:fld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http://plac.dongguk.ac.kr</a:t>
            </a: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2251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3EDFC40-1EA1-4814-AD9C-56D6C99AD61F}" type="datetime1">
              <a:rPr lang="ko-KR" altLang="en-US" smtClean="0"/>
              <a:t>2020-05-15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431A-4B32-46E0-A473-1CB1EB6008E0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41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DFE82C6-49D2-4F4C-99D9-833009C877A7}" type="datetime1">
              <a:rPr lang="ko-KR" altLang="en-US" smtClean="0"/>
              <a:t>2020-05-15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431A-4B32-46E0-A473-1CB1EB6008E0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649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4E4092C-73B5-467E-9BA7-E202FAF5B12D}" type="datetime1">
              <a:rPr lang="ko-KR" altLang="en-US" smtClean="0"/>
              <a:t>2020-05-15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431A-4B32-46E0-A473-1CB1EB6008E0}" type="slidenum">
              <a:rPr lang="en-US" altLang="ko-KR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795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4846" y="63128"/>
            <a:ext cx="12045485" cy="2023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74846" y="63127"/>
            <a:ext cx="12062124" cy="4017936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2687927"/>
            <a:ext cx="7772400" cy="1463040"/>
          </a:xfrm>
        </p:spPr>
        <p:txBody>
          <a:bodyPr anchor="ctr">
            <a:normAutofit/>
          </a:bodyPr>
          <a:lstStyle>
            <a:lvl1pPr algn="r">
              <a:defRPr sz="4400" spc="200" baseline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2491" y="6584509"/>
            <a:ext cx="434413" cy="219680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400256" y="296224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69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16" y="96550"/>
            <a:ext cx="9520158" cy="916676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1273323"/>
            <a:ext cx="11944608" cy="5230027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23746" y="6651826"/>
            <a:ext cx="4868254" cy="206174"/>
          </a:xfrm>
        </p:spPr>
        <p:txBody>
          <a:bodyPr/>
          <a:lstStyle>
            <a:lvl1pPr algn="r">
              <a:defRPr sz="900" b="1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448" y="856767"/>
            <a:ext cx="367932" cy="286507"/>
          </a:xfrm>
        </p:spPr>
        <p:txBody>
          <a:bodyPr/>
          <a:lstStyle>
            <a:lvl1pPr algn="r">
              <a:defRPr sz="1000">
                <a:latin typeface="+mn-ea"/>
                <a:ea typeface="+mn-ea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8742" y="15968"/>
            <a:ext cx="0" cy="107784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/>
          <a:srcRect t="2769" b="-2769"/>
          <a:stretch/>
        </p:blipFill>
        <p:spPr>
          <a:xfrm>
            <a:off x="0" y="6622992"/>
            <a:ext cx="12192000" cy="2555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9698895" cy="2541431"/>
          </a:xfrm>
        </p:spPr>
        <p:txBody>
          <a:bodyPr>
            <a:normAutofit/>
          </a:bodyPr>
          <a:lstStyle/>
          <a:p>
            <a:r>
              <a:rPr lang="en-US" altLang="ko-KR" sz="6000" b="1" dirty="0" smtClean="0">
                <a:latin typeface="+mn-ea"/>
                <a:ea typeface="+mn-ea"/>
              </a:rPr>
              <a:t>C# </a:t>
            </a:r>
            <a:r>
              <a:rPr lang="ko-KR" altLang="en-US" sz="6000" b="1" dirty="0" smtClean="0">
                <a:latin typeface="+mn-ea"/>
                <a:ea typeface="+mn-ea"/>
              </a:rPr>
              <a:t>대화상자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윈도우프로그래밍</a:t>
            </a:r>
            <a:r>
              <a:rPr lang="en-US" altLang="ko-KR" dirty="0" smtClean="0"/>
              <a:t>_10</a:t>
            </a:r>
            <a:r>
              <a:rPr lang="ko-KR" altLang="en-US" dirty="0" smtClean="0"/>
              <a:t>주</a:t>
            </a:r>
            <a:endParaRPr lang="en-US" altLang="ko-KR" dirty="0" smtClean="0"/>
          </a:p>
          <a:p>
            <a:r>
              <a:rPr lang="ko-KR" altLang="en-US" dirty="0" smtClean="0"/>
              <a:t>신미영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7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모달</a:t>
            </a:r>
            <a:r>
              <a:rPr lang="ko-KR" altLang="en-US" dirty="0" smtClean="0">
                <a:latin typeface="+mn-ea"/>
                <a:ea typeface="+mn-ea"/>
              </a:rPr>
              <a:t> 대화상자 사용 예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ko-KR" altLang="en-US" dirty="0" smtClean="0">
                <a:latin typeface="+mn-ea"/>
                <a:ea typeface="+mn-ea"/>
              </a:rPr>
              <a:t>강의 내용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824" y="1273324"/>
            <a:ext cx="7554483" cy="521294"/>
          </a:xfrm>
        </p:spPr>
        <p:txBody>
          <a:bodyPr>
            <a:noAutofit/>
          </a:bodyPr>
          <a:lstStyle/>
          <a:p>
            <a:r>
              <a:rPr lang="ko-KR" altLang="en-US" sz="2200" dirty="0" err="1" smtClean="0"/>
              <a:t>모달</a:t>
            </a:r>
            <a:r>
              <a:rPr lang="ko-KR" altLang="en-US" sz="2200" dirty="0" smtClean="0"/>
              <a:t> 폼</a:t>
            </a:r>
            <a:r>
              <a:rPr lang="en-US" altLang="ko-KR" sz="2200" dirty="0" smtClean="0"/>
              <a:t>(</a:t>
            </a:r>
            <a:r>
              <a:rPr lang="ko-KR" altLang="en-US" sz="2200" dirty="0"/>
              <a:t>사용자 정의 </a:t>
            </a:r>
            <a:r>
              <a:rPr lang="ko-KR" altLang="en-US" sz="2200" dirty="0" smtClean="0"/>
              <a:t>대화상자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에서 입력한 데이터 처리</a:t>
            </a:r>
            <a:endParaRPr lang="ko-KR" altLang="en-US" sz="2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376189" y="1924668"/>
            <a:ext cx="6691183" cy="4186757"/>
            <a:chOff x="718024" y="1829482"/>
            <a:chExt cx="7620845" cy="454029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560" y="1829482"/>
              <a:ext cx="1955150" cy="130098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024" y="3473766"/>
              <a:ext cx="2114471" cy="134262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9250" y="3425929"/>
              <a:ext cx="2230185" cy="1416099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8622" y="4667481"/>
              <a:ext cx="1666875" cy="126682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08622" y="2798289"/>
              <a:ext cx="2030247" cy="1350954"/>
            </a:xfrm>
            <a:prstGeom prst="rect">
              <a:avLst/>
            </a:prstGeom>
          </p:spPr>
        </p:pic>
        <p:cxnSp>
          <p:nvCxnSpPr>
            <p:cNvPr id="14" name="직선 화살표 연결선 13"/>
            <p:cNvCxnSpPr>
              <a:stCxn id="8" idx="2"/>
              <a:endCxn id="9" idx="0"/>
            </p:cNvCxnSpPr>
            <p:nvPr/>
          </p:nvCxnSpPr>
          <p:spPr>
            <a:xfrm>
              <a:off x="1773135" y="3130465"/>
              <a:ext cx="2125" cy="343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9" idx="3"/>
              <a:endCxn id="10" idx="1"/>
            </p:cNvCxnSpPr>
            <p:nvPr/>
          </p:nvCxnSpPr>
          <p:spPr>
            <a:xfrm flipV="1">
              <a:off x="2832495" y="4133979"/>
              <a:ext cx="696755" cy="11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0" idx="3"/>
              <a:endCxn id="12" idx="1"/>
            </p:cNvCxnSpPr>
            <p:nvPr/>
          </p:nvCxnSpPr>
          <p:spPr>
            <a:xfrm flipV="1">
              <a:off x="5759435" y="3473766"/>
              <a:ext cx="549187" cy="660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0" idx="3"/>
              <a:endCxn id="11" idx="1"/>
            </p:cNvCxnSpPr>
            <p:nvPr/>
          </p:nvCxnSpPr>
          <p:spPr>
            <a:xfrm>
              <a:off x="5759435" y="4133979"/>
              <a:ext cx="549187" cy="116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0429" y="5102951"/>
              <a:ext cx="1647825" cy="1266825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4627250" y="4420957"/>
              <a:ext cx="782237" cy="2793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화살표 연결선 30"/>
            <p:cNvCxnSpPr>
              <a:stCxn id="29" idx="2"/>
              <a:endCxn id="28" idx="0"/>
            </p:cNvCxnSpPr>
            <p:nvPr/>
          </p:nvCxnSpPr>
          <p:spPr>
            <a:xfrm flipH="1">
              <a:off x="4644342" y="4700344"/>
              <a:ext cx="374027" cy="4026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67452"/>
              </p:ext>
            </p:extLst>
          </p:nvPr>
        </p:nvGraphicFramePr>
        <p:xfrm>
          <a:off x="7488383" y="1312671"/>
          <a:ext cx="4035598" cy="1828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9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컨트롤 : (Name)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프로퍼티</a:t>
                      </a:r>
                      <a:endParaRPr kumimoji="0" lang="ko-KR" altLang="en-US" sz="12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Form : Form1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등록확인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Button1 : button1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회원가입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Label : label1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ID: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74973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Label : label2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PASS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20555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Label : label3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Label : label4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Modifier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internal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493534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5802"/>
              </p:ext>
            </p:extLst>
          </p:nvPr>
        </p:nvGraphicFramePr>
        <p:xfrm>
          <a:off x="7488383" y="3396805"/>
          <a:ext cx="4035598" cy="2194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08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컨트롤 : (Name)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프로퍼티</a:t>
                      </a:r>
                      <a:endParaRPr kumimoji="0" lang="ko-KR" altLang="en-US" sz="12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 rowSpan="3"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Form : </a:t>
                      </a:r>
                      <a:r>
                        <a:rPr kumimoji="0" lang="ko-KR" altLang="en-US" sz="12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0" lang="en-US" altLang="ko-KR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데이터입력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AcceptButton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button1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268193"/>
                  </a:ext>
                </a:extLst>
              </a:tr>
              <a:tr h="232347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CancelButton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button2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334973"/>
                  </a:ext>
                </a:extLst>
              </a:tr>
              <a:tr h="232347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</a:t>
                      </a:r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button1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확인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DialogResult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OK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749730"/>
                  </a:ext>
                </a:extLst>
              </a:tr>
              <a:tr h="23234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</a:t>
                      </a:r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kumimoji="0" lang="ko-KR" altLang="en-US" sz="12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</a:t>
                      </a:r>
                      <a:r>
                        <a:rPr kumimoji="0" lang="en-US" altLang="ko-KR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취소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205551"/>
                  </a:ext>
                </a:extLst>
              </a:tr>
              <a:tr h="23234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DialogResult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Cancel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493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05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C:\Users\yich\Google 드라이브\Work\교재\C# 입문, 개정판\2판, 시험판\1.원고\Images\cs09\SL09-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949" y="4937866"/>
            <a:ext cx="2785437" cy="156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대화상자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모덜리스</a:t>
            </a:r>
            <a:r>
              <a:rPr lang="ko-KR" altLang="en-US" dirty="0" smtClean="0"/>
              <a:t> 대화상자</a:t>
            </a:r>
            <a:endParaRPr lang="ko-KR" alt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21448" y="1143274"/>
            <a:ext cx="11944608" cy="523002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 smtClean="0"/>
              <a:t>현재 대화상자의 요구에 반응하지 않아도 다른 대화상자로 전환 가능</a:t>
            </a:r>
            <a:r>
              <a:rPr lang="en-US" altLang="ko-KR" sz="22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2200" dirty="0" smtClean="0"/>
              <a:t>문자열 찾기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검색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도움말 기능 구현에 유용</a:t>
            </a:r>
            <a:r>
              <a:rPr lang="en-US" altLang="ko-KR" sz="2200" dirty="0" smtClean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sz="2200" dirty="0" smtClean="0"/>
          </a:p>
          <a:p>
            <a:pPr>
              <a:lnSpc>
                <a:spcPct val="100000"/>
              </a:lnSpc>
            </a:pPr>
            <a:r>
              <a:rPr lang="ko-KR" altLang="en-US" sz="2200" dirty="0" err="1" smtClean="0"/>
              <a:t>모덜리스</a:t>
            </a:r>
            <a:r>
              <a:rPr lang="ko-KR" altLang="en-US" sz="2200" dirty="0" smtClean="0"/>
              <a:t> 대화상자 만드는 방법</a:t>
            </a:r>
          </a:p>
          <a:p>
            <a:pPr lvl="1">
              <a:lnSpc>
                <a:spcPct val="100000"/>
              </a:lnSpc>
            </a:pPr>
            <a:r>
              <a:rPr lang="en-US" altLang="ko-KR" sz="2200" dirty="0" smtClean="0"/>
              <a:t>Form </a:t>
            </a:r>
            <a:r>
              <a:rPr lang="ko-KR" altLang="en-US" sz="2200" dirty="0" smtClean="0"/>
              <a:t>클래스의 멤버인 </a:t>
            </a:r>
            <a:r>
              <a:rPr lang="en-US" altLang="ko-KR" sz="2200" dirty="0" smtClean="0">
                <a:solidFill>
                  <a:srgbClr val="7030A0"/>
                </a:solidFill>
              </a:rPr>
              <a:t>Show() </a:t>
            </a:r>
            <a:r>
              <a:rPr lang="ko-KR" altLang="en-US" sz="2200" dirty="0" err="1" smtClean="0">
                <a:solidFill>
                  <a:srgbClr val="7030A0"/>
                </a:solidFill>
              </a:rPr>
              <a:t>메소드</a:t>
            </a:r>
            <a:r>
              <a:rPr lang="ko-KR" altLang="en-US" sz="2200" dirty="0" smtClean="0">
                <a:solidFill>
                  <a:srgbClr val="7030A0"/>
                </a:solidFill>
              </a:rPr>
              <a:t> </a:t>
            </a:r>
            <a:r>
              <a:rPr lang="ko-KR" altLang="en-US" sz="2200" dirty="0" smtClean="0"/>
              <a:t>이용</a:t>
            </a:r>
            <a:r>
              <a:rPr lang="en-US" altLang="ko-KR" sz="22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2200" dirty="0" err="1" smtClean="0"/>
              <a:t>모덜리스</a:t>
            </a:r>
            <a:r>
              <a:rPr lang="ko-KR" altLang="en-US" sz="2200" dirty="0" smtClean="0"/>
              <a:t> 대화상자 만들기 예</a:t>
            </a:r>
            <a:endParaRPr lang="en-US" altLang="ko-KR" sz="2200" dirty="0" smtClean="0"/>
          </a:p>
          <a:p>
            <a:pPr>
              <a:lnSpc>
                <a:spcPct val="100000"/>
              </a:lnSpc>
            </a:pPr>
            <a:endParaRPr lang="en-US" altLang="ko-KR" sz="2200" dirty="0" smtClean="0"/>
          </a:p>
          <a:p>
            <a:pPr>
              <a:lnSpc>
                <a:spcPct val="110000"/>
              </a:lnSpc>
            </a:pPr>
            <a:r>
              <a:rPr lang="ko-KR" alt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대화 상자를 소유하는 폼을 </a:t>
            </a:r>
            <a:r>
              <a:rPr lang="en-US" altLang="ko-KR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Owner </a:t>
            </a:r>
            <a:r>
              <a:rPr lang="ko-KR" alt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속성으로 설정하여 접근</a:t>
            </a:r>
          </a:p>
          <a:p>
            <a:pPr>
              <a:lnSpc>
                <a:spcPct val="110000"/>
              </a:lnSpc>
            </a:pPr>
            <a:r>
              <a:rPr lang="en-US" altLang="ko-KR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Owner </a:t>
            </a:r>
            <a:r>
              <a:rPr lang="ko-KR" alt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폼에 접근할 데이터는 </a:t>
            </a:r>
            <a:r>
              <a:rPr lang="en-US" altLang="ko-KR" sz="2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Modifier </a:t>
            </a:r>
            <a:r>
              <a:rPr lang="ko-KR" altLang="en-US" sz="22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프로퍼티</a:t>
            </a:r>
            <a:r>
              <a:rPr lang="ko-KR" altLang="en-US" sz="2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2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수정필요</a:t>
            </a:r>
            <a:endParaRPr lang="ko-KR" altLang="en-US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2200" dirty="0" smtClean="0"/>
          </a:p>
          <a:p>
            <a:pPr>
              <a:lnSpc>
                <a:spcPct val="100000"/>
              </a:lnSpc>
            </a:pPr>
            <a:r>
              <a:rPr lang="ko-KR" altLang="en-US" sz="2200" dirty="0" err="1" smtClean="0"/>
              <a:t>모덜리스</a:t>
            </a:r>
            <a:r>
              <a:rPr lang="ko-KR" altLang="en-US" sz="2200" dirty="0" smtClean="0"/>
              <a:t> 대화상자 예</a:t>
            </a:r>
          </a:p>
          <a:p>
            <a:pPr lvl="1">
              <a:lnSpc>
                <a:spcPct val="100000"/>
              </a:lnSpc>
            </a:pPr>
            <a:r>
              <a:rPr lang="ko-KR" altLang="en-US" sz="2200" dirty="0" smtClean="0"/>
              <a:t>메모장에서 문자열 바꾸기 대화상자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5493328" y="5613755"/>
            <a:ext cx="232627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모덜리스</a:t>
            </a:r>
            <a:r>
              <a:rPr lang="ko-KR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대화상자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8301641" y="5314567"/>
            <a:ext cx="2198055" cy="1158703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7816344" y="5796718"/>
            <a:ext cx="48529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261036"/>
              </p:ext>
            </p:extLst>
          </p:nvPr>
        </p:nvGraphicFramePr>
        <p:xfrm>
          <a:off x="4830554" y="3093269"/>
          <a:ext cx="6808818" cy="76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latin typeface="+mn-ea"/>
                          <a:ea typeface="+mn-ea"/>
                        </a:rPr>
                        <a:t>Form2 </a:t>
                      </a:r>
                      <a:r>
                        <a:rPr lang="en-US" sz="2200" b="0" dirty="0" err="1" smtClean="0">
                          <a:latin typeface="+mn-ea"/>
                          <a:ea typeface="+mn-ea"/>
                        </a:rPr>
                        <a:t>form2</a:t>
                      </a:r>
                      <a:r>
                        <a:rPr lang="en-US" sz="2200" b="0" dirty="0" smtClean="0">
                          <a:latin typeface="+mn-ea"/>
                          <a:ea typeface="+mn-ea"/>
                        </a:rPr>
                        <a:t> = new Form2(); </a:t>
                      </a:r>
                    </a:p>
                    <a:p>
                      <a:r>
                        <a:rPr lang="en-US" sz="2200" b="0" dirty="0" smtClean="0">
                          <a:latin typeface="+mn-ea"/>
                          <a:ea typeface="+mn-ea"/>
                        </a:rPr>
                        <a:t>form2.Show();       </a:t>
                      </a:r>
                      <a:r>
                        <a:rPr lang="en-US" sz="2000" b="0" kern="120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+mn-cs"/>
                        </a:rPr>
                        <a:t>// form2</a:t>
                      </a:r>
                      <a:r>
                        <a:rPr lang="ko-KR" altLang="en-US" sz="2000" b="0" kern="120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2000" b="0" kern="1200" dirty="0" err="1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+mn-cs"/>
                        </a:rPr>
                        <a:t>모덜리스</a:t>
                      </a:r>
                      <a:r>
                        <a:rPr lang="ko-KR" altLang="en-US" sz="2000" b="0" kern="120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+mn-cs"/>
                        </a:rPr>
                        <a:t> 방식으로 띄운다</a:t>
                      </a:r>
                      <a:r>
                        <a:rPr lang="en-US" altLang="ko-KR" sz="220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2200" b="0" dirty="0" smtClean="0">
                        <a:solidFill>
                          <a:srgbClr val="006600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7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모덜리스</a:t>
            </a:r>
            <a:r>
              <a:rPr lang="ko-KR" altLang="en-US" dirty="0" smtClean="0">
                <a:latin typeface="+mn-ea"/>
                <a:ea typeface="+mn-ea"/>
              </a:rPr>
              <a:t> 대화상자 예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ko-KR" altLang="en-US" dirty="0" smtClean="0">
                <a:latin typeface="+mn-ea"/>
                <a:ea typeface="+mn-ea"/>
              </a:rPr>
              <a:t>강의 내용 </a:t>
            </a:r>
            <a:r>
              <a:rPr lang="en-US" altLang="ko-KR" dirty="0" smtClean="0">
                <a:latin typeface="+mn-ea"/>
                <a:ea typeface="+mn-ea"/>
              </a:rPr>
              <a:t>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21448" y="1217513"/>
            <a:ext cx="11944608" cy="696746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선택한 날짜를 텍스트 상자로 출력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19777"/>
              </p:ext>
            </p:extLst>
          </p:nvPr>
        </p:nvGraphicFramePr>
        <p:xfrm>
          <a:off x="569843" y="1746875"/>
          <a:ext cx="3548510" cy="200062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4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627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Form1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228600" indent="-22860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1)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00000"/>
                        </a:lnSpc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ko-KR" sz="22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34765"/>
              </p:ext>
            </p:extLst>
          </p:nvPr>
        </p:nvGraphicFramePr>
        <p:xfrm>
          <a:off x="4599562" y="1724419"/>
          <a:ext cx="6209500" cy="1524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1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컨트롤 : (Name)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프로퍼티</a:t>
                      </a:r>
                      <a:endParaRPr kumimoji="0" lang="ko-KR" altLang="en-US" sz="14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Form : Form</a:t>
                      </a:r>
                      <a:r>
                        <a:rPr kumimoji="0" lang="en-US" altLang="ko-KR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Mod</a:t>
                      </a:r>
                      <a:r>
                        <a:rPr kumimoji="0" lang="en-US" altLang="ko-KR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l</a:t>
                      </a:r>
                      <a:r>
                        <a:rPr kumimoji="0" lang="en-US" altLang="ko-KR" sz="14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essApp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Label : label1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선택한 날짜 </a:t>
                      </a:r>
                      <a:r>
                        <a:rPr kumimoji="0" lang="en-US" altLang="ko-KR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Button1 : button1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캘린더 대화 상자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TextBox:textBox1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Modifiers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internal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74212"/>
              </p:ext>
            </p:extLst>
          </p:nvPr>
        </p:nvGraphicFramePr>
        <p:xfrm>
          <a:off x="4599562" y="3290913"/>
          <a:ext cx="6209500" cy="6096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1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컨트롤 : (Name)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메소드명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 : button1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button1_Click()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88662"/>
              </p:ext>
            </p:extLst>
          </p:nvPr>
        </p:nvGraphicFramePr>
        <p:xfrm>
          <a:off x="530016" y="3900513"/>
          <a:ext cx="3762154" cy="243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62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Form2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2)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35" y="2332030"/>
            <a:ext cx="3127117" cy="1094833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945962"/>
              </p:ext>
            </p:extLst>
          </p:nvPr>
        </p:nvGraphicFramePr>
        <p:xfrm>
          <a:off x="4599562" y="3999489"/>
          <a:ext cx="6495404" cy="1219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0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3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컨트롤 : (Name)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프로퍼티</a:t>
                      </a:r>
                      <a:endParaRPr kumimoji="0" lang="ko-KR" altLang="en-US" sz="14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Form : Form</a:t>
                      </a:r>
                      <a:r>
                        <a:rPr kumimoji="0" lang="en-US" altLang="ko-KR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캘린더 대화상자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kern="1200" dirty="0" err="1" smtClean="0">
                          <a:latin typeface="+mn-ea"/>
                          <a:ea typeface="+mn-ea"/>
                        </a:rPr>
                        <a:t>MonthCalendar</a:t>
                      </a:r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kumimoji="0" lang="en-US" altLang="ko-KR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monthCalendar1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Button1 : button1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닫기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91150"/>
              </p:ext>
            </p:extLst>
          </p:nvPr>
        </p:nvGraphicFramePr>
        <p:xfrm>
          <a:off x="4599562" y="5333649"/>
          <a:ext cx="6586884" cy="1127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7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013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컨트롤 : (Name)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메소드명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 : button1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button1_Click()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2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latin typeface="+mn-ea"/>
                          <a:ea typeface="+mn-ea"/>
                        </a:rPr>
                        <a:t>MonthCalendar</a:t>
                      </a:r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kumimoji="0" lang="en-US" altLang="ko-KR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monthCalendar1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DateChanged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kern="1200" dirty="0" smtClean="0">
                          <a:latin typeface="+mn-ea"/>
                          <a:ea typeface="+mn-ea"/>
                        </a:rPr>
                        <a:t>monthCalendar1_DateChanged()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537" y="4165273"/>
            <a:ext cx="2133304" cy="203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메시지 상자</a:t>
            </a:r>
            <a:endParaRPr lang="ko-KR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78143" y="1143274"/>
            <a:ext cx="11944608" cy="5230027"/>
          </a:xfrm>
        </p:spPr>
        <p:txBody>
          <a:bodyPr/>
          <a:lstStyle/>
          <a:p>
            <a:r>
              <a:rPr lang="ko-KR" altLang="en-US" dirty="0" smtClean="0"/>
              <a:t>사용자에게 간단한 메시지를 전달할 때 사용</a:t>
            </a:r>
          </a:p>
          <a:p>
            <a:r>
              <a:rPr lang="en-US" altLang="ko-KR" dirty="0" err="1" smtClean="0"/>
              <a:t>MessageBox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멤버인 </a:t>
            </a:r>
            <a:r>
              <a:rPr lang="en-US" altLang="ko-KR" dirty="0" smtClean="0"/>
              <a:t>Show()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</a:t>
            </a:r>
          </a:p>
          <a:p>
            <a:r>
              <a:rPr lang="en-US" altLang="ko-KR" dirty="0" smtClean="0"/>
              <a:t>12</a:t>
            </a:r>
            <a:r>
              <a:rPr lang="ko-KR" altLang="en-US" dirty="0" smtClean="0"/>
              <a:t>개의 중복된 </a:t>
            </a:r>
            <a:r>
              <a:rPr lang="en-US" altLang="ko-KR" dirty="0" smtClean="0"/>
              <a:t>Show()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중 기본 형식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2824139" y="4357694"/>
            <a:ext cx="6408737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ko-KR" sz="15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               ②                     ③                            ④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880366" y="2890795"/>
          <a:ext cx="7262912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6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(message);                                                       </a:t>
                      </a:r>
                    </a:p>
                    <a:p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(message, caption);                                          </a:t>
                      </a:r>
                    </a:p>
                    <a:p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(message, caption, </a:t>
                      </a:r>
                      <a:r>
                        <a:rPr 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buttonKind</a:t>
                      </a:r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                      </a:t>
                      </a:r>
                    </a:p>
                    <a:p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(message, caption, </a:t>
                      </a:r>
                      <a:r>
                        <a:rPr 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buttonKind</a:t>
                      </a:r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iconKind</a:t>
                      </a:r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</a:t>
                      </a:r>
                      <a:endParaRPr lang="en-US" altLang="ko-KR" b="0" dirty="0" smtClean="0">
                        <a:solidFill>
                          <a:srgbClr val="0066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5511823" y="3101980"/>
            <a:ext cx="33131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8807472" y="2919418"/>
            <a:ext cx="431800" cy="1223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altLang="ko-KR" sz="15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</a:p>
          <a:p>
            <a:pPr algn="ctr">
              <a:buFont typeface="Wingdings" pitchFamily="2" charset="2"/>
              <a:buNone/>
            </a:pPr>
            <a:r>
              <a:rPr lang="en-US" altLang="ko-KR" sz="15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</a:p>
          <a:p>
            <a:pPr algn="ctr">
              <a:buFont typeface="Wingdings" pitchFamily="2" charset="2"/>
              <a:buNone/>
            </a:pPr>
            <a:r>
              <a:rPr lang="en-US" altLang="ko-KR" sz="15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</a:p>
          <a:p>
            <a:pPr algn="ctr">
              <a:buFont typeface="Wingdings" pitchFamily="2" charset="2"/>
              <a:buNone/>
            </a:pPr>
            <a:r>
              <a:rPr lang="en-US" altLang="ko-KR" sz="15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6375422" y="3389318"/>
            <a:ext cx="2465388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7599386" y="3662368"/>
            <a:ext cx="1241425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8536010" y="3943355"/>
            <a:ext cx="304800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946" name="Picture 2" descr="C:\Users\yich\Google 드라이브\Work\교재\C# 입문, 개정판\2판, 시험판\1.원고\Images\cs09\Img09_0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1" y="4663775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7" name="Picture 3" descr="C:\Users\yich\Google 드라이브\Work\교재\C# 입문, 개정판\2판, 시험판\1.원고\Images\cs09\Img09_0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1" y="4663774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8" name="Picture 4" descr="C:\Users\yich\Google 드라이브\Work\교재\C# 입문, 개정판\2판, 시험판\1.원고\Images\cs09\Img09_01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3" y="4643445"/>
            <a:ext cx="1693069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9" name="Picture 5" descr="C:\Users\yich\Google 드라이브\Work\교재\C# 입문, 개정판\2판, 시험판\1.원고\Images\cs09\Img09_01-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9" y="4663774"/>
            <a:ext cx="1693069" cy="11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메시지 상자 </a:t>
            </a:r>
            <a:r>
              <a:rPr lang="en-US" altLang="ko-KR" smtClean="0"/>
              <a:t>- </a:t>
            </a:r>
            <a:r>
              <a:rPr lang="ko-KR" altLang="en-US" smtClean="0"/>
              <a:t>버튼</a:t>
            </a:r>
            <a:endParaRPr lang="ko-KR" altLang="en-US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168641" y="1143274"/>
            <a:ext cx="11944608" cy="5230027"/>
          </a:xfrm>
        </p:spPr>
        <p:txBody>
          <a:bodyPr/>
          <a:lstStyle/>
          <a:p>
            <a:r>
              <a:rPr lang="ko-KR" altLang="en-US" dirty="0" smtClean="0"/>
              <a:t>버튼의 종류</a:t>
            </a:r>
          </a:p>
          <a:p>
            <a:pPr lvl="1"/>
            <a:r>
              <a:rPr lang="en-US" altLang="ko-KR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MessageBoxButtons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열거형의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 smtClean="0"/>
              <a:t>멤버로서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76003"/>
              </p:ext>
            </p:extLst>
          </p:nvPr>
        </p:nvGraphicFramePr>
        <p:xfrm>
          <a:off x="1185861" y="2277041"/>
          <a:ext cx="9898034" cy="34442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43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기호상수</a:t>
                      </a:r>
                      <a:endParaRPr kumimoji="0" lang="en-US" altLang="ko-KR" sz="2000" u="none" strike="noStrike" kern="1200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/>
                      <a:r>
                        <a:rPr kumimoji="0" lang="en-US" altLang="ko-KR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멤버이름</a:t>
                      </a:r>
                      <a:r>
                        <a:rPr kumimoji="0" lang="en-US" altLang="ko-KR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순서 값</a:t>
                      </a:r>
                      <a:endParaRPr kumimoji="0" lang="ko-KR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</a:t>
                      </a:r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튼 모 양</a:t>
                      </a:r>
                      <a:endParaRPr kumimoji="0" lang="ko-KR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설 명</a:t>
                      </a:r>
                      <a:endParaRPr kumimoji="0" lang="ko-KR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OK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OK </a:t>
                      </a:r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버튼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OKCancel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OK, Cancel </a:t>
                      </a:r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버튼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AbortRetryIgnore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Abort, Retry, Ignore </a:t>
                      </a:r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버튼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YesNoCancel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Yes, No, Cancel </a:t>
                      </a:r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버튼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YesNo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Yes, No </a:t>
                      </a:r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버튼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RetryCancel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Retry, Cancel </a:t>
                      </a:r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버튼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4581" name="Picture 245" descr="C:\Users\yich\Google 드라이브\Work\교재\C# 입문, 개정판\2판, 시험판\1.원고\Images\cs09\Table09_01_MessageBoxButtons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510" y="3034432"/>
            <a:ext cx="985838" cy="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2" name="Picture 246" descr="C:\Users\yich\Google 드라이브\Work\교재\C# 입문, 개정판\2판, 시험판\1.원고\Images\cs09\Table09_01_MessageBoxButtons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25" y="3486218"/>
            <a:ext cx="1678781" cy="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3" name="Picture 247" descr="C:\Users\yich\Google 드라이브\Work\교재\C# 입문, 개정판\2판, 시험판\1.원고\Images\cs09\Table09_01_MessageBoxButtons-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059" y="3985955"/>
            <a:ext cx="2378869" cy="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4" name="Picture 248" descr="C:\Users\yich\Google 드라이브\Work\교재\C# 입문, 개정판\2판, 시험판\1.원고\Images\cs09\Table09_01_MessageBoxButtons-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457" y="4437741"/>
            <a:ext cx="2378869" cy="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5" name="Picture 249" descr="C:\Users\yich\Google 드라이브\Work\교재\C# 입문, 개정판\2판, 시험판\1.원고\Images\cs09\Table09_01_MessageBoxButtons-0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171" y="4840502"/>
            <a:ext cx="1678781" cy="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6" name="Picture 250" descr="C:\Users\yich\Google 드라이브\Work\교재\C# 입문, 개정판\2판, 시험판\1.원고\Images\cs09\Table09_01_MessageBoxButtons-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624" y="5312558"/>
            <a:ext cx="1678781" cy="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2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3732" name="Rectangle 4"/>
          <p:cNvSpPr>
            <a:spLocks noGrp="1" noChangeArrowheads="1"/>
          </p:cNvSpPr>
          <p:nvPr>
            <p:ph idx="1"/>
          </p:nvPr>
        </p:nvSpPr>
        <p:spPr>
          <a:xfrm>
            <a:off x="148722" y="1241222"/>
            <a:ext cx="11944608" cy="5230027"/>
          </a:xfrm>
        </p:spPr>
        <p:txBody>
          <a:bodyPr/>
          <a:lstStyle/>
          <a:p>
            <a:r>
              <a:rPr lang="ko-KR" altLang="en-US" dirty="0" smtClean="0"/>
              <a:t>아이콘의 종류</a:t>
            </a:r>
          </a:p>
          <a:p>
            <a:pPr lvl="1"/>
            <a:r>
              <a:rPr lang="en-US" altLang="ko-KR" dirty="0" err="1" smtClean="0"/>
              <a:t>MessageBoxIcon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열거형의</a:t>
            </a:r>
            <a:r>
              <a:rPr lang="ko-KR" altLang="en-US" dirty="0" smtClean="0"/>
              <a:t> 멤버로서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기호상수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146279"/>
              </p:ext>
            </p:extLst>
          </p:nvPr>
        </p:nvGraphicFramePr>
        <p:xfrm>
          <a:off x="1435593" y="2446242"/>
          <a:ext cx="8614581" cy="39319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46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04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기호상수</a:t>
                      </a:r>
                      <a:endParaRPr kumimoji="0" lang="en-US" altLang="ko-KR" sz="1800" u="none" strike="noStrike" kern="1200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/>
                      <a:r>
                        <a:rPr kumimoji="0" lang="en-US" altLang="ko-KR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멤버이름</a:t>
                      </a:r>
                      <a:r>
                        <a:rPr kumimoji="0" lang="en-US" altLang="ko-KR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순서 값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아이콘 모양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설 명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None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기호 없음</a:t>
                      </a: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Error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빨간색 배경의 원 안에 흰색 X가 포함된 기호</a:t>
                      </a: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Hand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Stop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4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Question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32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풍선 안에 물음표가 포함된 기호</a:t>
                      </a: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Exclamation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48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노란색 배경의 삼각형 안에 느낌표가 있는 기호</a:t>
                      </a: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Warning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Asterisk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64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풍선 안에 소문자 i 가 포함된 기호</a:t>
                      </a: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Information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3924" name="Picture 196" descr="C:\Users\yich\Google 드라이브\Work\교재\C# 입문, 개정판\2판, 시험판\1.원고\Images\cs09\Table09_02_MessageBoxIco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713" y="37289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925" name="Picture 197" descr="C:\Users\yich\Google 드라이브\Work\교재\C# 입문, 개정판\2판, 시험판\1.원고\Images\cs09\Table09_02_MessageBoxIcon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713" y="45794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926" name="Picture 198" descr="C:\Users\yich\Google 드라이브\Work\교재\C# 입문, 개정판\2판, 시험판\1.원고\Images\cs09\Table09_02_MessageBoxIcon-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713" y="51122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927" name="Picture 199" descr="C:\Users\yich\Google 드라이브\Work\교재\C# 입문, 개정판\2판, 시험판\1.원고\Images\cs09\Table09_02_MessageBoxIcon-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230" y="5784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2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메시지 상자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버튼 확인</a:t>
            </a:r>
          </a:p>
        </p:txBody>
      </p:sp>
      <p:sp>
        <p:nvSpPr>
          <p:cNvPr id="1955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en-US" altLang="ko-KR" dirty="0" err="1"/>
              <a:t>MessageBox.Show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선택한 버튼을 </a:t>
            </a:r>
            <a:r>
              <a:rPr lang="en-US" altLang="ko-K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DialogResult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열거형</a:t>
            </a:r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/>
              <a:t>값으로 반환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195589" name="Rectangle 4"/>
          <p:cNvSpPr>
            <a:spLocks noChangeArrowheads="1"/>
          </p:cNvSpPr>
          <p:nvPr/>
        </p:nvSpPr>
        <p:spPr bwMode="auto">
          <a:xfrm>
            <a:off x="1524001" y="18600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5590" name="Rectangle 5"/>
          <p:cNvSpPr>
            <a:spLocks noChangeArrowheads="1"/>
          </p:cNvSpPr>
          <p:nvPr/>
        </p:nvSpPr>
        <p:spPr bwMode="auto">
          <a:xfrm>
            <a:off x="1524001" y="23505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3642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70705"/>
              </p:ext>
            </p:extLst>
          </p:nvPr>
        </p:nvGraphicFramePr>
        <p:xfrm>
          <a:off x="1990137" y="1865630"/>
          <a:ext cx="6840760" cy="409933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46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3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멤버</a:t>
                      </a:r>
                      <a:endParaRPr kumimoji="0" lang="ko-KR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0" lang="ko-KR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Abort</a:t>
                      </a:r>
                      <a:endParaRPr kumimoji="0" lang="en-US" altLang="ko-K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중단 </a:t>
                      </a:r>
                      <a:r>
                        <a:rPr kumimoji="0" lang="ko-KR" altLang="en-US" sz="22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버튼으로부터</a:t>
                      </a:r>
                      <a:r>
                        <a:rPr kumimoji="0" lang="ko-KR" altLang="en-US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반환</a:t>
                      </a:r>
                      <a:endParaRPr kumimoji="0" lang="en-US" altLang="ko-K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Cancel</a:t>
                      </a:r>
                      <a:endParaRPr kumimoji="0" lang="en-US" altLang="ko-K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</a:t>
                      </a:r>
                      <a:r>
                        <a:rPr kumimoji="0" lang="ko-KR" altLang="en-US" sz="22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버튼으로부터</a:t>
                      </a:r>
                      <a:r>
                        <a:rPr kumimoji="0" lang="ko-KR" altLang="en-US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반환</a:t>
                      </a:r>
                      <a:endParaRPr kumimoji="0" lang="en-US" altLang="ko-K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Ignore</a:t>
                      </a:r>
                      <a:endParaRPr kumimoji="0" lang="en-US" altLang="ko-K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무시 </a:t>
                      </a:r>
                      <a:r>
                        <a:rPr kumimoji="0" lang="ko-KR" altLang="en-US" sz="22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버튼으로부터</a:t>
                      </a:r>
                      <a:r>
                        <a:rPr kumimoji="0" lang="ko-KR" altLang="en-US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반환</a:t>
                      </a:r>
                      <a:r>
                        <a:rPr kumimoji="0" lang="en-US" altLang="ko-KR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en-US" altLang="ko-K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en-US" altLang="ko-K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아니오 </a:t>
                      </a:r>
                      <a:r>
                        <a:rPr kumimoji="0" lang="ko-KR" altLang="en-US" sz="22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버튼으로부터</a:t>
                      </a:r>
                      <a:r>
                        <a:rPr kumimoji="0" lang="ko-KR" altLang="en-US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반환</a:t>
                      </a:r>
                      <a:r>
                        <a:rPr kumimoji="0" lang="en-US" altLang="ko-KR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  </a:t>
                      </a:r>
                      <a:endParaRPr kumimoji="0" lang="en-US" altLang="ko-K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None</a:t>
                      </a:r>
                      <a:endParaRPr kumimoji="0" lang="en-US" altLang="ko-K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2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아무런 값도 반환되지 않는다</a:t>
                      </a:r>
                      <a:r>
                        <a:rPr kumimoji="0" lang="en-US" altLang="ko-KR" sz="22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kumimoji="0" lang="en-US" altLang="ko-K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OK</a:t>
                      </a:r>
                      <a:endParaRPr kumimoji="0" lang="en-US" altLang="ko-K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ko-KR" altLang="en-US" sz="22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버튼으로부터</a:t>
                      </a:r>
                      <a:r>
                        <a:rPr kumimoji="0" lang="ko-KR" altLang="en-US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반환</a:t>
                      </a:r>
                      <a:r>
                        <a:rPr kumimoji="0" lang="en-US" altLang="ko-KR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  </a:t>
                      </a:r>
                      <a:endParaRPr kumimoji="0" lang="en-US" altLang="ko-K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Retry </a:t>
                      </a:r>
                      <a:endParaRPr kumimoji="0" lang="en-US" altLang="ko-K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다시 시도 </a:t>
                      </a:r>
                      <a:r>
                        <a:rPr kumimoji="0" lang="ko-KR" altLang="en-US" sz="22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버튼으로부터</a:t>
                      </a:r>
                      <a:r>
                        <a:rPr kumimoji="0" lang="ko-KR" altLang="en-US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반환</a:t>
                      </a:r>
                      <a:r>
                        <a:rPr kumimoji="0" lang="en-US" altLang="ko-KR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  </a:t>
                      </a:r>
                      <a:endParaRPr kumimoji="0" lang="en-US" altLang="ko-K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Yes</a:t>
                      </a:r>
                      <a:endParaRPr kumimoji="0" lang="en-US" altLang="ko-K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예 </a:t>
                      </a:r>
                      <a:r>
                        <a:rPr kumimoji="0" lang="ko-KR" altLang="en-US" sz="22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버튼으로부터</a:t>
                      </a:r>
                      <a:r>
                        <a:rPr kumimoji="0" lang="ko-KR" altLang="en-US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반환</a:t>
                      </a:r>
                      <a:r>
                        <a:rPr kumimoji="0" lang="en-US" altLang="ko-KR" sz="22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en-US" altLang="ko-K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버튼 설정</a:t>
            </a:r>
            <a:endParaRPr lang="ko-KR" alt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기본 버튼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메시지 상자가 활성화 될 때 초기에 입력포커스를 갖는 버튼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기본 버튼을 명시하지 않으면 첫 번째 버튼이 기본 버튼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기본 버튼 설정 방법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Show()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번째 매개변수에 </a:t>
            </a:r>
            <a:r>
              <a:rPr lang="en-US" altLang="ko-KR" dirty="0" err="1" smtClean="0"/>
              <a:t>MessageBoxDefaultButton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열거형</a:t>
            </a:r>
            <a:r>
              <a:rPr lang="ko-KR" altLang="en-US" dirty="0" smtClean="0"/>
              <a:t> 멤버를 명시 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MessageBoxDefaultButton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열거형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56282"/>
              </p:ext>
            </p:extLst>
          </p:nvPr>
        </p:nvGraphicFramePr>
        <p:xfrm>
          <a:off x="1775521" y="4111689"/>
          <a:ext cx="8712968" cy="207546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49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7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9931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기호상수</a:t>
                      </a:r>
                      <a:r>
                        <a:rPr kumimoji="0" lang="en-US" altLang="ko-KR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멤버이름</a:t>
                      </a:r>
                      <a:r>
                        <a:rPr kumimoji="0" lang="en-US" altLang="ko-KR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순서 값</a:t>
                      </a:r>
                      <a:endParaRPr kumimoji="0" lang="ko-KR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설 명</a:t>
                      </a:r>
                      <a:endParaRPr kumimoji="0" lang="ko-KR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78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Button1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0x000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왼쪽을 기준으로 첫 번째 버튼을 기본으로 설정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78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Button2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0x100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왼쪽을 기준으로 두 번째 버튼을 기본으로 설정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178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Button3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0x200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왼쪽을 기준으로 세 번째 버튼을 기본으로 설정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메시지 상자 사용 예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ko-KR" altLang="en-US" dirty="0" smtClean="0">
                <a:latin typeface="+mn-ea"/>
                <a:ea typeface="+mn-ea"/>
              </a:rPr>
              <a:t>강의 내용 </a:t>
            </a:r>
            <a:r>
              <a:rPr lang="en-US" altLang="ko-KR" dirty="0" smtClean="0">
                <a:latin typeface="+mn-ea"/>
                <a:ea typeface="+mn-ea"/>
              </a:rPr>
              <a:t>3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클릭한 버튼 확인하기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95" y="2960755"/>
            <a:ext cx="2482048" cy="18655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565" y="1465939"/>
            <a:ext cx="1990725" cy="14478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923" y="1552772"/>
            <a:ext cx="1495425" cy="12668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267" y="3099046"/>
            <a:ext cx="2724150" cy="14478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2923" y="3189533"/>
            <a:ext cx="1495425" cy="12668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7934" y="4826294"/>
            <a:ext cx="1666875" cy="12668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5565" y="4801198"/>
            <a:ext cx="27241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상자 사용 예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강의 내용 </a:t>
            </a:r>
            <a:r>
              <a:rPr lang="en-US" altLang="ko-KR" dirty="0">
                <a:latin typeface="+mn-ea"/>
              </a:rPr>
              <a:t>3</a:t>
            </a:r>
            <a:endParaRPr lang="ko-KR" altLang="en-US" dirty="0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326234"/>
              </p:ext>
            </p:extLst>
          </p:nvPr>
        </p:nvGraphicFramePr>
        <p:xfrm>
          <a:off x="489380" y="1307169"/>
          <a:ext cx="11468294" cy="50507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468294">
                  <a:extLst>
                    <a:ext uri="{9D8B030D-6E8A-4147-A177-3AD203B41FA5}">
                      <a16:colId xmlns:a16="http://schemas.microsoft.com/office/drawing/2014/main" val="2397709449"/>
                    </a:ext>
                  </a:extLst>
                </a:gridCol>
              </a:tblGrid>
              <a:tr h="5050713">
                <a:tc>
                  <a:txBody>
                    <a:bodyPr/>
                    <a:lstStyle/>
                    <a:p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private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messageResult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DialogResult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result){  </a:t>
                      </a:r>
                      <a:r>
                        <a:rPr lang="en-US" altLang="ko-KR" sz="2000" b="0" kern="120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000" b="0" kern="120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+mn-cs"/>
                        </a:rPr>
                        <a:t>눌러진 버튼 확인</a:t>
                      </a:r>
                      <a:endParaRPr lang="en-US" altLang="ko-KR" sz="2000" b="0" kern="1200" dirty="0" smtClean="0">
                        <a:solidFill>
                          <a:srgbClr val="008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000" b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}</a:t>
                      </a:r>
                    </a:p>
                    <a:p>
                      <a:endParaRPr lang="en-US" altLang="ko-KR" sz="2000" b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private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button1_Click(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object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sender,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EventArgs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e){ </a:t>
                      </a:r>
                      <a:r>
                        <a:rPr lang="en-US" altLang="ko-KR" sz="20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en-US" altLang="ko-KR" sz="2000" b="0" dirty="0" err="1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OKCancel</a:t>
                      </a:r>
                      <a:r>
                        <a:rPr lang="en-US" altLang="ko-KR" sz="20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err="1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MessageBox</a:t>
                      </a:r>
                      <a:endParaRPr lang="en-US" altLang="ko-KR" sz="2000" b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2000" b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ko-KR" altLang="en-US" sz="2000" b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private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button2_Click(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object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sender,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EventArgs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e){ </a:t>
                      </a:r>
                      <a:r>
                        <a:rPr lang="en-US" altLang="ko-KR" sz="20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en-US" altLang="ko-KR" sz="2000" b="0" dirty="0" err="1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YesNoCancelMessageBox</a:t>
                      </a:r>
                      <a:endParaRPr lang="en-US" altLang="ko-KR" sz="2000" b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endParaRPr lang="ko-KR" altLang="en-US" sz="2000" b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ko-KR" altLang="en-US" sz="2000" b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private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button3_Click(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object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sender,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EventArgs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e){ </a:t>
                      </a:r>
                      <a:r>
                        <a:rPr lang="en-US" altLang="ko-KR" sz="20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en-US" altLang="ko-KR" sz="2000" b="0" dirty="0" err="1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AbortRetryIgnoreMessageBox</a:t>
                      </a:r>
                      <a:endParaRPr lang="en-US" altLang="ko-KR" sz="2000" b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2000" b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2000" b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 marL="133384" marR="133384"/>
                </a:tc>
                <a:extLst>
                  <a:ext uri="{0D108BD9-81ED-4DB2-BD59-A6C34878D82A}">
                    <a16:rowId xmlns:a16="http://schemas.microsoft.com/office/drawing/2014/main" val="4072945529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5414" y="1217512"/>
            <a:ext cx="11451801" cy="523002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대화상자</a:t>
            </a:r>
            <a:endParaRPr lang="en-US" altLang="ko-KR" sz="2800" dirty="0" smtClean="0"/>
          </a:p>
          <a:p>
            <a:pPr lvl="1">
              <a:lnSpc>
                <a:spcPct val="150000"/>
              </a:lnSpc>
            </a:pPr>
            <a:r>
              <a:rPr lang="ko-KR" altLang="en-US" sz="2800" dirty="0" err="1" smtClean="0"/>
              <a:t>모달</a:t>
            </a:r>
            <a:endParaRPr lang="en-US" altLang="ko-KR" sz="2800" dirty="0" smtClean="0"/>
          </a:p>
          <a:p>
            <a:pPr lvl="1">
              <a:lnSpc>
                <a:spcPct val="150000"/>
              </a:lnSpc>
            </a:pPr>
            <a:r>
              <a:rPr lang="ko-KR" altLang="en-US" sz="2800" dirty="0" err="1" smtClean="0"/>
              <a:t>모달리스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메시지 상자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공통 대화상자</a:t>
            </a:r>
            <a:endParaRPr lang="en-US" altLang="ko-KR" sz="2800" dirty="0" smtClean="0"/>
          </a:p>
          <a:p>
            <a:pPr lvl="1">
              <a:lnSpc>
                <a:spcPct val="150000"/>
              </a:lnSpc>
            </a:pPr>
            <a:r>
              <a:rPr lang="ko-KR" altLang="en-US" sz="2800" dirty="0" smtClean="0"/>
              <a:t>열기 대화상자</a:t>
            </a:r>
            <a:endParaRPr lang="en-US" altLang="ko-KR" sz="2800" dirty="0" smtClean="0"/>
          </a:p>
          <a:p>
            <a:pPr lvl="1">
              <a:lnSpc>
                <a:spcPct val="150000"/>
              </a:lnSpc>
            </a:pPr>
            <a:r>
              <a:rPr lang="ko-KR" altLang="en-US" sz="2800" dirty="0" smtClean="0"/>
              <a:t>글꼴 대화상자</a:t>
            </a:r>
            <a:endParaRPr lang="en-US" altLang="ko-KR" sz="2800" dirty="0" smtClean="0"/>
          </a:p>
          <a:p>
            <a:pPr lvl="1">
              <a:lnSpc>
                <a:spcPct val="150000"/>
              </a:lnSpc>
            </a:pPr>
            <a:r>
              <a:rPr lang="ko-KR" altLang="en-US" sz="2800" dirty="0" smtClean="0"/>
              <a:t>색 대화상자</a:t>
            </a:r>
            <a:endParaRPr lang="en-US" altLang="ko-KR" sz="2800" dirty="0" smtClean="0"/>
          </a:p>
          <a:p>
            <a:pPr lvl="1">
              <a:lnSpc>
                <a:spcPct val="150000"/>
              </a:lnSpc>
            </a:pPr>
            <a:r>
              <a:rPr lang="ko-KR" altLang="en-US" sz="2800" dirty="0" smtClean="0"/>
              <a:t>인쇄 대화상자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endParaRPr lang="ko-KR" altLang="en-US" sz="28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공통 대화상자</a:t>
            </a:r>
            <a:endParaRPr lang="ko-KR" altLang="en-US"/>
          </a:p>
        </p:txBody>
      </p:sp>
      <p:sp>
        <p:nvSpPr>
          <p:cNvPr id="15371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ko-KR" altLang="en-US" dirty="0" smtClean="0"/>
              <a:t>윈도우 운영체제에서 기본적으로 제공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altLang="ko-KR" dirty="0" err="1" smtClean="0"/>
              <a:t>CommonDialog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파생 클래스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altLang="ko-KR" dirty="0" err="1" smtClean="0"/>
              <a:t>FileDialog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800"/>
              </a:spcBef>
            </a:pPr>
            <a:r>
              <a:rPr lang="en-US" altLang="ko-KR" dirty="0" err="1" smtClean="0"/>
              <a:t>OpenFileDialog</a:t>
            </a:r>
            <a:r>
              <a:rPr lang="en-US" altLang="ko-KR" dirty="0" smtClean="0"/>
              <a:t> (</a:t>
            </a:r>
            <a:r>
              <a:rPr lang="ko-KR" altLang="en-US" dirty="0" smtClean="0"/>
              <a:t>파일 열기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00000"/>
              </a:lnSpc>
              <a:spcBef>
                <a:spcPts val="800"/>
              </a:spcBef>
            </a:pPr>
            <a:r>
              <a:rPr lang="en-US" altLang="ko-KR" dirty="0" err="1" smtClean="0"/>
              <a:t>SaveFileDialog</a:t>
            </a:r>
            <a:r>
              <a:rPr lang="en-US" altLang="ko-KR" dirty="0" smtClean="0"/>
              <a:t> (</a:t>
            </a:r>
            <a:r>
              <a:rPr lang="ko-KR" altLang="en-US" dirty="0" smtClean="0"/>
              <a:t>파일 저장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altLang="ko-KR" dirty="0" err="1" smtClean="0"/>
              <a:t>FontDialog</a:t>
            </a:r>
            <a:r>
              <a:rPr lang="en-US" altLang="ko-KR" dirty="0" smtClean="0"/>
              <a:t> (</a:t>
            </a:r>
            <a:r>
              <a:rPr lang="ko-KR" altLang="en-US" dirty="0" smtClean="0"/>
              <a:t>글꼴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altLang="ko-KR" dirty="0" err="1" smtClean="0"/>
              <a:t>ColorDialog</a:t>
            </a:r>
            <a:r>
              <a:rPr lang="en-US" altLang="ko-KR" dirty="0" smtClean="0"/>
              <a:t> (</a:t>
            </a:r>
            <a:r>
              <a:rPr lang="ko-KR" altLang="en-US" dirty="0" smtClean="0"/>
              <a:t>색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altLang="ko-KR" dirty="0" err="1" smtClean="0"/>
              <a:t>PrintDialog</a:t>
            </a:r>
            <a:r>
              <a:rPr lang="en-US" altLang="ko-KR" dirty="0" smtClean="0"/>
              <a:t> (</a:t>
            </a:r>
            <a:r>
              <a:rPr lang="ko-KR" altLang="en-US" dirty="0" smtClean="0"/>
              <a:t>인쇄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altLang="ko-KR" dirty="0" smtClean="0"/>
              <a:t>PageSetupDialog (</a:t>
            </a:r>
            <a:r>
              <a:rPr lang="ko-KR" altLang="en-US" dirty="0" smtClean="0"/>
              <a:t>페이지 설정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altLang="ko-KR" dirty="0" err="1" smtClean="0"/>
              <a:t>PrintDocument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 추가 제공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PrintDialog</a:t>
            </a:r>
            <a:r>
              <a:rPr lang="en-US" altLang="ko-KR" dirty="0" smtClean="0"/>
              <a:t>,</a:t>
            </a:r>
            <a:r>
              <a:rPr lang="en-US" altLang="ko-KR" dirty="0"/>
              <a:t> </a:t>
            </a:r>
            <a:r>
              <a:rPr lang="en-US" altLang="ko-KR" dirty="0" err="1" smtClean="0"/>
              <a:t>PageSetupDialog</a:t>
            </a:r>
            <a:r>
              <a:rPr lang="ko-KR" altLang="en-US" dirty="0" smtClean="0"/>
              <a:t>와 함께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 대화 상자 추가 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263795"/>
            <a:ext cx="7600950" cy="51816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35560" y="2708920"/>
            <a:ext cx="2160240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39816" y="6021288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2"/>
            <a:endCxn id="7" idx="0"/>
          </p:cNvCxnSpPr>
          <p:nvPr/>
        </p:nvCxnSpPr>
        <p:spPr>
          <a:xfrm>
            <a:off x="3215680" y="4149080"/>
            <a:ext cx="1944216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열기 대화상자</a:t>
            </a:r>
            <a:endParaRPr lang="ko-KR" alt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168642" y="1189267"/>
            <a:ext cx="11944608" cy="52300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 smtClean="0"/>
              <a:t> 드라이브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폴더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파일 </a:t>
            </a:r>
            <a:r>
              <a:rPr lang="ko-KR" altLang="en-US" sz="2200" dirty="0" err="1" smtClean="0"/>
              <a:t>확장자를</a:t>
            </a:r>
            <a:r>
              <a:rPr lang="ko-KR" altLang="en-US" sz="2200" dirty="0" smtClean="0"/>
              <a:t> 설정하여 원하는 형식의 파일을 찾을 수 있는 기능 제공</a:t>
            </a:r>
            <a:r>
              <a:rPr lang="en-US" altLang="ko-KR" sz="22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OpenFileDialog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컴포넌트의 주요 </a:t>
            </a:r>
            <a:r>
              <a:rPr lang="ko-KR" altLang="en-US" sz="2200" dirty="0" err="1" smtClean="0"/>
              <a:t>프로퍼티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80405"/>
              </p:ext>
            </p:extLst>
          </p:nvPr>
        </p:nvGraphicFramePr>
        <p:xfrm>
          <a:off x="459127" y="2222643"/>
          <a:ext cx="11363637" cy="393467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92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862">
                  <a:extLst>
                    <a:ext uri="{9D8B030D-6E8A-4147-A177-3AD203B41FA5}">
                      <a16:colId xmlns:a16="http://schemas.microsoft.com/office/drawing/2014/main" val="906324856"/>
                    </a:ext>
                  </a:extLst>
                </a:gridCol>
                <a:gridCol w="1085316">
                  <a:extLst>
                    <a:ext uri="{9D8B030D-6E8A-4147-A177-3AD203B41FA5}">
                      <a16:colId xmlns:a16="http://schemas.microsoft.com/office/drawing/2014/main" val="169364448"/>
                    </a:ext>
                  </a:extLst>
                </a:gridCol>
                <a:gridCol w="726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599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프로퍼티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자료형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99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FileName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string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get/set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대화상자에서 선택된 절대경로 형태로 구성된 파일명</a:t>
                      </a: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58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FileNames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string[]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get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Multiselect </a:t>
                      </a:r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프로퍼티가 참으로 설정된 경우에 파일명들을 나타내는 스트링 배열</a:t>
                      </a: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997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Filter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string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get/set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콤보 상자에 표시될 문자열</a:t>
                      </a: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파일 형식</a:t>
                      </a: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과 해당 파일 형식을 선택할 때 사용하게 될 확장자</a:t>
                      </a: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파일형식</a:t>
                      </a: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1|</a:t>
                      </a:r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확장자</a:t>
                      </a: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1|</a:t>
                      </a:r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파일형식</a:t>
                      </a: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2|</a:t>
                      </a:r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확장자</a:t>
                      </a: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2…” </a:t>
                      </a:r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형식으로 명시</a:t>
                      </a: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599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FilterIndex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int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get/set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대화상자에서 현재 선택된 Filter 프로퍼티의 인덱스</a:t>
                      </a: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599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InitialDirectory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string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get/set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대화상자에 표시하는 초기 디렉토리</a:t>
                      </a: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599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RestoreDirectory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bool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get/set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종료 전에 초기 디렉토리로 되돌아갈 지의 여부</a:t>
                      </a: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599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Multiselect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bool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get/set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대화상자에서 여러 파일들을 선택할 수 있는 지의 여부</a:t>
                      </a:r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6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열기 대화상자</a:t>
            </a:r>
            <a:endParaRPr lang="ko-KR" altLang="en-US" dirty="0"/>
          </a:p>
        </p:txBody>
      </p:sp>
      <p:sp>
        <p:nvSpPr>
          <p:cNvPr id="66" name="내용 개체 틀 6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버튼을 클릭하여 열기대화상자를 띄우고 선택한 파일 내용을  텍스트박스에 출력하는 예제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48187"/>
              </p:ext>
            </p:extLst>
          </p:nvPr>
        </p:nvGraphicFramePr>
        <p:xfrm>
          <a:off x="813488" y="2131739"/>
          <a:ext cx="2972299" cy="34562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72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2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FileDialogExam.cs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36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58589"/>
              </p:ext>
            </p:extLst>
          </p:nvPr>
        </p:nvGraphicFramePr>
        <p:xfrm>
          <a:off x="4445451" y="2273739"/>
          <a:ext cx="6446365" cy="670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451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컴포넌트 : (Name)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프로퍼티</a:t>
                      </a:r>
                      <a:endParaRPr kumimoji="0" lang="ko-KR" altLang="en-US" sz="16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OpenFileDialog</a:t>
                      </a:r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: openFileDialog1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996"/>
              </p:ext>
            </p:extLst>
          </p:nvPr>
        </p:nvGraphicFramePr>
        <p:xfrm>
          <a:off x="4499587" y="3157868"/>
          <a:ext cx="6392228" cy="16764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987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1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컨트롤 : (Name)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프로퍼티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Form : Form1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파일 불러오기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</a:t>
                      </a:r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</a:t>
                      </a:r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파일 찾기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81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TextBox</a:t>
                      </a:r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: textbox1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Multiline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81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ScrollBars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Both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30442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98689"/>
              </p:ext>
            </p:extLst>
          </p:nvPr>
        </p:nvGraphicFramePr>
        <p:xfrm>
          <a:off x="4593591" y="5374383"/>
          <a:ext cx="6392228" cy="670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94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522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컨트롤 : (Name)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메소드명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22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 : button1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Click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button1_Click()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06" y="2748091"/>
            <a:ext cx="2488690" cy="280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열기 대화상자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96397"/>
              </p:ext>
            </p:extLst>
          </p:nvPr>
        </p:nvGraphicFramePr>
        <p:xfrm>
          <a:off x="1310247" y="952066"/>
          <a:ext cx="8286680" cy="5699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8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1600" b="0" kern="1200" dirty="0" smtClean="0">
                          <a:latin typeface="+mn-ea"/>
                          <a:ea typeface="+mn-ea"/>
                        </a:rPr>
                        <a:t>코드</a:t>
                      </a:r>
                      <a:endParaRPr lang="en-US" altLang="ko-KR" sz="1600" b="0" kern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using System.IO;</a:t>
                      </a:r>
                      <a:r>
                        <a:rPr lang="en-US" altLang="ko-KR" sz="1600" b="0" kern="12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b="0" kern="120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600" b="0" kern="120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반드시 추가되어야 함</a:t>
                      </a:r>
                      <a:endParaRPr lang="en-US" altLang="ko-KR" sz="1600" b="0" kern="1200" dirty="0" smtClean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fileopen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filename){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text =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""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using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StreamReader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StreamReader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(filename)){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         while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(!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sr.EndOfStream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      text +=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sr.ReadLine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 +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"\r\n"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}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textBox1.Text = text;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button1_Click(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object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sender,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EventArgs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e){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openFileDialog1.InitialDirectory = </a:t>
                      </a:r>
                      <a:r>
                        <a:rPr lang="en-US" altLang="ko-KR" sz="1600" b="1" dirty="0" smtClean="0">
                          <a:solidFill>
                            <a:srgbClr val="800000"/>
                          </a:solidFill>
                          <a:latin typeface="+mn-ea"/>
                          <a:ea typeface="+mn-ea"/>
                        </a:rPr>
                        <a:t>@"C:\"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 </a:t>
                      </a:r>
                      <a:r>
                        <a:rPr lang="en-US" altLang="ko-KR" sz="1600" b="1" kern="120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b="1" kern="120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  <a:cs typeface="+mn-cs"/>
                        </a:rPr>
                        <a:t>기본 디렉토리 설정</a:t>
                      </a:r>
                      <a:endParaRPr lang="en-US" altLang="ko-KR" sz="1600" b="1" kern="1200" dirty="0" smtClean="0">
                        <a:solidFill>
                          <a:srgbClr val="00B05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openFileDialog1.Filter = </a:t>
                      </a:r>
                      <a:r>
                        <a:rPr lang="en-US" altLang="ko-KR" sz="1600" b="1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1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텍스트 파일</a:t>
                      </a:r>
                      <a:r>
                        <a:rPr lang="en-US" altLang="ko-KR" sz="1600" b="1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(*.txt)|*.txt |</a:t>
                      </a:r>
                      <a:r>
                        <a:rPr lang="ko-KR" altLang="en-US" sz="1600" b="1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모든 파일</a:t>
                      </a:r>
                      <a:r>
                        <a:rPr lang="en-US" altLang="ko-KR" sz="1600" b="1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(*.*)|*.*"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openFileDialog1.Multiselect = </a:t>
                      </a:r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false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openFileDialog1.FileName = </a:t>
                      </a:r>
                      <a:r>
                        <a:rPr lang="en-US" altLang="ko-KR" sz="1600" b="1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""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openFileDialog1.ShowDialog();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(openFileDialog1.FileName !=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""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fileopen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(openFileDialog1.FileName);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else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textBox1.Text =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파일을 선택하지 않았습니다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저장 대화상자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 박스에 입력한 데이터를 파일로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112501"/>
              </p:ext>
            </p:extLst>
          </p:nvPr>
        </p:nvGraphicFramePr>
        <p:xfrm>
          <a:off x="530017" y="1926639"/>
          <a:ext cx="2691748" cy="337214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91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FileDialogExam.cs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997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49" y="2773024"/>
            <a:ext cx="2004245" cy="2320327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6607"/>
              </p:ext>
            </p:extLst>
          </p:nvPr>
        </p:nvGraphicFramePr>
        <p:xfrm>
          <a:off x="3955730" y="2133532"/>
          <a:ext cx="6461594" cy="670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45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컴포넌트 : (Name)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프로퍼티</a:t>
                      </a:r>
                      <a:endParaRPr kumimoji="0" lang="ko-KR" altLang="en-US" sz="16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SaveFileDialog</a:t>
                      </a:r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: saveFileDialog1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76353"/>
              </p:ext>
            </p:extLst>
          </p:nvPr>
        </p:nvGraphicFramePr>
        <p:xfrm>
          <a:off x="3992939" y="2960349"/>
          <a:ext cx="6424385" cy="13411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784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181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컨트롤 : (Name)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프로퍼티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81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Form : Form1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SaveFileDialogApp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81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</a:t>
                      </a:r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</a:t>
                      </a:r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저장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81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TextBox</a:t>
                      </a:r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: textbox1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Multiline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15456"/>
              </p:ext>
            </p:extLst>
          </p:nvPr>
        </p:nvGraphicFramePr>
        <p:xfrm>
          <a:off x="3992938" y="4561566"/>
          <a:ext cx="6424386" cy="670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952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5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522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컨트롤 : (Name)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메소드명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22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 : button1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Click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button1_Click()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저장 대화상자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75523"/>
              </p:ext>
            </p:extLst>
          </p:nvPr>
        </p:nvGraphicFramePr>
        <p:xfrm>
          <a:off x="1032518" y="1124847"/>
          <a:ext cx="8856984" cy="530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856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1800" b="0" kern="1200" dirty="0" smtClean="0">
                          <a:latin typeface="+mn-ea"/>
                          <a:ea typeface="+mn-ea"/>
                        </a:rPr>
                        <a:t>코드</a:t>
                      </a:r>
                      <a:endParaRPr lang="en-US" altLang="ko-KR" sz="1800" b="0" kern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using System.IO;</a:t>
                      </a:r>
                      <a:r>
                        <a:rPr lang="en-US" altLang="ko-KR" sz="1800" b="0" kern="12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800" b="0" kern="120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반드시 추가되어야 함</a:t>
                      </a:r>
                      <a:endParaRPr lang="en-US" altLang="ko-KR" sz="1800" b="0" kern="1200" dirty="0" smtClean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filesave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filename){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using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StreamWriter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StreamWriter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(filename)){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sr.WriteLine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(textBox1.Text);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button1_Click(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e)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saveFileDialog1.InitialDirectory = </a:t>
                      </a:r>
                      <a:r>
                        <a:rPr lang="en-US" altLang="ko-KR" sz="1800" b="0" dirty="0" smtClean="0">
                          <a:solidFill>
                            <a:srgbClr val="800000"/>
                          </a:solidFill>
                          <a:latin typeface="+mn-ea"/>
                          <a:ea typeface="+mn-ea"/>
                        </a:rPr>
                        <a:t>@"C:\"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 </a:t>
                      </a:r>
                      <a:r>
                        <a:rPr lang="en-US" altLang="ko-KR" sz="1800" b="0" kern="120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kern="120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  <a:cs typeface="+mn-cs"/>
                        </a:rPr>
                        <a:t>기본 디렉토리 설정</a:t>
                      </a:r>
                      <a:endParaRPr lang="en-US" altLang="ko-KR" sz="1800" b="0" kern="1200" dirty="0" smtClean="0">
                        <a:solidFill>
                          <a:srgbClr val="00B05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saveFileDialog1.Filter =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텍스트 파일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(*.txt)|*.txt |</a:t>
                      </a:r>
                      <a:r>
                        <a:rPr lang="ko-KR" altLang="en-US" sz="1800" b="0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모든 파일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(*.*)|*.*"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saveFileDialog1.FileName =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""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saveFileDialog1.ShowDialog();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(saveFileDialog1.FileName !=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""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filesave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(saveFileDialog1.FileName);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else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MessageBox.Show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파일을 선택하지 않았습니다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파일 저장 대화상자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en-US" altLang="ko-KR" sz="1800" b="0" kern="1200" dirty="0" smtClean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글꼴 대화상자</a:t>
            </a:r>
            <a:endParaRPr lang="ko-KR" alt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글꼴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글자의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글자의 색상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형태 등을 설정할 수 있는 기능 제공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FontDialog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컴포넌트의 주요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303745"/>
              </p:ext>
            </p:extLst>
          </p:nvPr>
        </p:nvGraphicFramePr>
        <p:xfrm>
          <a:off x="692209" y="2443644"/>
          <a:ext cx="11143716" cy="31371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72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508">
                  <a:extLst>
                    <a:ext uri="{9D8B030D-6E8A-4147-A177-3AD203B41FA5}">
                      <a16:colId xmlns:a16="http://schemas.microsoft.com/office/drawing/2014/main" val="1895588280"/>
                    </a:ext>
                  </a:extLst>
                </a:gridCol>
                <a:gridCol w="1672508">
                  <a:extLst>
                    <a:ext uri="{9D8B030D-6E8A-4147-A177-3AD203B41FA5}">
                      <a16:colId xmlns:a16="http://schemas.microsoft.com/office/drawing/2014/main" val="2070790612"/>
                    </a:ext>
                  </a:extLst>
                </a:gridCol>
                <a:gridCol w="6126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069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2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프로퍼티</a:t>
                      </a:r>
                      <a:endParaRPr kumimoji="0" lang="ko-KR" altLang="en-US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자료형</a:t>
                      </a:r>
                      <a:endParaRPr kumimoji="0" lang="ko-KR" altLang="en-US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속성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   명</a:t>
                      </a:r>
                      <a:endParaRPr kumimoji="0" lang="ko-KR" altLang="en-US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69"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Color</a:t>
                      </a:r>
                      <a:endParaRPr kumimoji="0" lang="ko-KR" altLang="en-US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ko-KR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Color</a:t>
                      </a:r>
                      <a:endParaRPr kumimoji="0" lang="ko-KR" altLang="en-US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ko-KR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get/set</a:t>
                      </a:r>
                      <a:endParaRPr kumimoji="0" lang="ko-KR" altLang="en-US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글꼴 대화상자에서 선택된 색상</a:t>
                      </a:r>
                      <a:endParaRPr kumimoji="0" lang="ko-KR" altLang="en-US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593"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Font</a:t>
                      </a:r>
                      <a:endParaRPr kumimoji="0" lang="ko-KR" altLang="en-US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ko-KR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Font</a:t>
                      </a:r>
                      <a:endParaRPr kumimoji="0" lang="ko-KR" altLang="en-US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get/set</a:t>
                      </a:r>
                      <a:endParaRPr kumimoji="0" lang="ko-KR" altLang="en-US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글꼴 대화상자에서 선택한 글꼴 및 글꼴의 크기</a:t>
                      </a:r>
                      <a:endParaRPr kumimoji="0" lang="ko-KR" altLang="en-US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574"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2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ShowApply</a:t>
                      </a:r>
                      <a:endParaRPr kumimoji="0" lang="ko-KR" altLang="en-US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ko-KR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bool</a:t>
                      </a:r>
                      <a:endParaRPr kumimoji="0" lang="ko-KR" altLang="en-US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get/set</a:t>
                      </a:r>
                      <a:endParaRPr kumimoji="0" lang="ko-KR" altLang="en-US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글꼴 대화상자에 [적용] 버튼의 추가 여부 제어 </a:t>
                      </a:r>
                    </a:p>
                    <a:p>
                      <a:pPr rtl="0"/>
                      <a:r>
                        <a:rPr kumimoji="0" lang="ko-KR" altLang="en-US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True : 추가, False : 추가하지 않음</a:t>
                      </a:r>
                      <a:endParaRPr kumimoji="0" lang="ko-KR" altLang="en-US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574"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2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ShowColor</a:t>
                      </a:r>
                      <a:endParaRPr kumimoji="0" lang="ko-KR" altLang="en-US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altLang="ko-KR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bool</a:t>
                      </a:r>
                      <a:endParaRPr kumimoji="0" lang="ko-KR" altLang="en-US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get/set</a:t>
                      </a:r>
                      <a:endParaRPr kumimoji="0" lang="ko-KR" altLang="en-US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ko-KR" altLang="en-US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글꼴 대화상자에서 색 </a:t>
                      </a:r>
                      <a:r>
                        <a:rPr kumimoji="0" lang="ko-KR" altLang="en-US" sz="22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콤보박스</a:t>
                      </a:r>
                      <a:r>
                        <a:rPr kumimoji="0" lang="ko-KR" altLang="en-US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추가 여부 제어</a:t>
                      </a:r>
                    </a:p>
                    <a:p>
                      <a:pPr rtl="0"/>
                      <a:r>
                        <a:rPr kumimoji="0" lang="ko-KR" altLang="en-US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True : 추가, False : 추가하지 않음</a:t>
                      </a:r>
                      <a:endParaRPr kumimoji="0" lang="ko-KR" altLang="en-US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6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글꼴 대화상자</a:t>
            </a:r>
            <a:endParaRPr lang="ko-KR" altLang="en-US" dirty="0"/>
          </a:p>
        </p:txBody>
      </p:sp>
      <p:sp>
        <p:nvSpPr>
          <p:cNvPr id="66" name="내용 개체 틀 65"/>
          <p:cNvSpPr>
            <a:spLocks noGrp="1"/>
          </p:cNvSpPr>
          <p:nvPr>
            <p:ph idx="1"/>
          </p:nvPr>
        </p:nvSpPr>
        <p:spPr>
          <a:xfrm>
            <a:off x="247392" y="1217513"/>
            <a:ext cx="11944608" cy="523002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버튼을 클릭하여 글꼴대화상자를 띄우고 텍스트 상자의 글 속성들을 변경시키는 예제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34789"/>
              </p:ext>
            </p:extLst>
          </p:nvPr>
        </p:nvGraphicFramePr>
        <p:xfrm>
          <a:off x="530016" y="1699934"/>
          <a:ext cx="2819935" cy="2956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19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2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9.9 -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FontDialogApp.cs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902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86609"/>
              </p:ext>
            </p:extLst>
          </p:nvPr>
        </p:nvGraphicFramePr>
        <p:xfrm>
          <a:off x="3773431" y="1699934"/>
          <a:ext cx="5522188" cy="1005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9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컴포넌트 : (Name)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프로퍼티</a:t>
                      </a:r>
                      <a:endParaRPr kumimoji="0" lang="ko-KR" altLang="en-US" sz="16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FontDialog</a:t>
                      </a:r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: fontDialog1 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ShowColor</a:t>
                      </a:r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True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ShowApply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True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95136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50348"/>
              </p:ext>
            </p:extLst>
          </p:nvPr>
        </p:nvGraphicFramePr>
        <p:xfrm>
          <a:off x="3773431" y="4254955"/>
          <a:ext cx="5626607" cy="670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49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컨트롤 : (Name)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메소드명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 : button1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Click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button1_Click()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58182"/>
              </p:ext>
            </p:extLst>
          </p:nvPr>
        </p:nvGraphicFramePr>
        <p:xfrm>
          <a:off x="3773431" y="2816447"/>
          <a:ext cx="5548315" cy="13411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9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컨트롤 : (Name)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프로퍼티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Form : Form1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FontDialog</a:t>
                      </a:r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</a:t>
                      </a:r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</a:t>
                      </a:r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글꼴변경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TextBox</a:t>
                      </a:r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: textbox1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Multiline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96" y="2344642"/>
            <a:ext cx="1860794" cy="2154252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30991"/>
              </p:ext>
            </p:extLst>
          </p:nvPr>
        </p:nvGraphicFramePr>
        <p:xfrm>
          <a:off x="1116913" y="4812622"/>
          <a:ext cx="8640960" cy="18713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1363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1400" b="0" kern="1200" dirty="0" smtClean="0">
                          <a:latin typeface="+mn-ea"/>
                          <a:ea typeface="+mn-ea"/>
                        </a:rPr>
                        <a:t>코드</a:t>
                      </a:r>
                      <a:endParaRPr lang="en-US" altLang="ko-KR" sz="1400" b="0" kern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2000" b="0" kern="12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private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button1_Click(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object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sender,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EventArgs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e){</a:t>
                      </a:r>
                    </a:p>
                    <a:p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fontDialog1.ShowDialog();</a:t>
                      </a:r>
                    </a:p>
                    <a:p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textBox1.Font = fontDialog1.Font;</a:t>
                      </a:r>
                    </a:p>
                    <a:p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textBox1.ForeColor = fontDialog1.Color;</a:t>
                      </a:r>
                    </a:p>
                    <a:p>
                      <a:r>
                        <a:rPr lang="ko-KR" altLang="en-US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en-US" altLang="ko-KR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7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색 대화상자</a:t>
            </a:r>
            <a:endParaRPr lang="ko-KR" alt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/>
              <a:t>색상표에서 기본 색을 선택하거나 사용자 지정 색을 만들어 사용할 수 있는 기능 제공</a:t>
            </a:r>
            <a:r>
              <a:rPr lang="en-US" altLang="ko-KR" sz="2200" dirty="0" smtClean="0"/>
              <a:t>.</a:t>
            </a:r>
          </a:p>
          <a:p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ColorDialog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컴포넌트 이용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pic>
        <p:nvPicPr>
          <p:cNvPr id="90114" name="Picture 2" descr="C:\Users\yich\Google 드라이브\Work\교재\C# 입문, 개정판\2판, 시험판\1.원고\Images\cs09\Ex09_10_Result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09" y="2574713"/>
            <a:ext cx="2091822" cy="303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대화상자</a:t>
            </a:r>
            <a:endParaRPr lang="ko-KR" altLang="en-US"/>
          </a:p>
        </p:txBody>
      </p:sp>
      <p:sp>
        <p:nvSpPr>
          <p:cNvPr id="7178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 대화상자의 용도</a:t>
            </a:r>
          </a:p>
          <a:p>
            <a:pPr lvl="1"/>
            <a:r>
              <a:rPr lang="ko-KR" altLang="en-US" dirty="0" smtClean="0"/>
              <a:t>사용자와 애플리케이션 사이의 정보교환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주로 소량의 데이터를 </a:t>
            </a:r>
            <a:r>
              <a:rPr lang="ko-KR" altLang="en-US" dirty="0" err="1" smtClean="0"/>
              <a:t>입출력하기</a:t>
            </a:r>
            <a:r>
              <a:rPr lang="ko-KR" altLang="en-US" dirty="0" smtClean="0"/>
              <a:t> 위한 수단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대화상자의 생성방법</a:t>
            </a:r>
          </a:p>
          <a:p>
            <a:pPr lvl="1"/>
            <a:r>
              <a:rPr lang="ko-KR" altLang="en-US" dirty="0" err="1" smtClean="0"/>
              <a:t>모달</a:t>
            </a:r>
            <a:r>
              <a:rPr lang="en-US" altLang="ko-KR" dirty="0" smtClean="0"/>
              <a:t>(modal) </a:t>
            </a:r>
            <a:r>
              <a:rPr lang="ko-KR" altLang="en-US" dirty="0" smtClean="0"/>
              <a:t>대화상자</a:t>
            </a:r>
          </a:p>
          <a:p>
            <a:pPr lvl="1"/>
            <a:r>
              <a:rPr lang="ko-KR" altLang="en-US" dirty="0" err="1" smtClean="0"/>
              <a:t>모덜리스</a:t>
            </a:r>
            <a:r>
              <a:rPr lang="en-US" altLang="ko-KR" dirty="0" smtClean="0"/>
              <a:t>(modeless) </a:t>
            </a:r>
            <a:r>
              <a:rPr lang="ko-KR" altLang="en-US" dirty="0" smtClean="0"/>
              <a:t>대화상자</a:t>
            </a:r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대화상자의</a:t>
            </a:r>
            <a:r>
              <a:rPr lang="ko-KR" altLang="en-US" dirty="0" smtClean="0"/>
              <a:t> 종류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시스템에서 제공</a:t>
            </a:r>
          </a:p>
          <a:p>
            <a:pPr lvl="1"/>
            <a:r>
              <a:rPr lang="ko-KR" altLang="en-US" dirty="0" smtClean="0"/>
              <a:t>메시지 대화상자</a:t>
            </a:r>
          </a:p>
          <a:p>
            <a:pPr lvl="2"/>
            <a:r>
              <a:rPr lang="ko-KR" altLang="en-US" dirty="0" smtClean="0"/>
              <a:t>사용자에게 간단한 메시지 표현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공통 대화상자</a:t>
            </a:r>
          </a:p>
          <a:p>
            <a:pPr lvl="2"/>
            <a:r>
              <a:rPr lang="ko-KR" altLang="en-US" dirty="0" smtClean="0"/>
              <a:t>윈도우 운영체제에서 기본적으로 제공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설정 등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716994" y="2068082"/>
            <a:ext cx="3517382" cy="2095418"/>
            <a:chOff x="5508104" y="2204864"/>
            <a:chExt cx="2664296" cy="1584176"/>
          </a:xfrm>
        </p:grpSpPr>
        <p:sp>
          <p:nvSpPr>
            <p:cNvPr id="2" name="구름 모양 설명선 1"/>
            <p:cNvSpPr/>
            <p:nvPr/>
          </p:nvSpPr>
          <p:spPr>
            <a:xfrm>
              <a:off x="5508104" y="2204864"/>
              <a:ext cx="2664296" cy="1584176"/>
            </a:xfrm>
            <a:prstGeom prst="cloudCallout">
              <a:avLst>
                <a:gd name="adj1" fmla="val -56930"/>
                <a:gd name="adj2" fmla="val -55614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815556" y="2712487"/>
              <a:ext cx="22494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처리할 항목이 많으면 직접 폼을 만들어 사용</a:t>
              </a:r>
            </a:p>
          </p:txBody>
        </p:sp>
      </p:grp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제목 6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색 대화상자</a:t>
            </a:r>
            <a:endParaRPr lang="ko-KR" altLang="en-US" dirty="0"/>
          </a:p>
        </p:txBody>
      </p:sp>
      <p:sp>
        <p:nvSpPr>
          <p:cNvPr id="63" name="내용 개체 틀 6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button1</a:t>
            </a:r>
            <a:r>
              <a:rPr lang="ko-KR" altLang="en-US" dirty="0" smtClean="0"/>
              <a:t>을 클릭하여 폼의 배경색을 변경하고 </a:t>
            </a:r>
            <a:r>
              <a:rPr lang="en-US" altLang="ko-KR" dirty="0" smtClean="0"/>
              <a:t>button2</a:t>
            </a:r>
            <a:r>
              <a:rPr lang="ko-KR" altLang="en-US" dirty="0" smtClean="0"/>
              <a:t>를 클릭하여 버튼의 배경색을 변경하는 예제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51647"/>
              </p:ext>
            </p:extLst>
          </p:nvPr>
        </p:nvGraphicFramePr>
        <p:xfrm>
          <a:off x="613292" y="2434064"/>
          <a:ext cx="3087037" cy="24760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8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0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9.10 -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ColorDialogApp.cs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263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94922"/>
              </p:ext>
            </p:extLst>
          </p:nvPr>
        </p:nvGraphicFramePr>
        <p:xfrm>
          <a:off x="4159795" y="2067283"/>
          <a:ext cx="5650778" cy="670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71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컴포넌트 : (Name)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프로퍼티</a:t>
                      </a:r>
                      <a:endParaRPr kumimoji="0" lang="ko-KR" altLang="en-US" sz="16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ColorDialog</a:t>
                      </a:r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: colorDialog1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03183"/>
              </p:ext>
            </p:extLst>
          </p:nvPr>
        </p:nvGraphicFramePr>
        <p:xfrm>
          <a:off x="4165189" y="2938018"/>
          <a:ext cx="5645384" cy="13411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02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컨트롤 : (Name)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프로퍼티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Form : Form1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ColorDialogApp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 : button1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폼 색상 변경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 : button2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버튼 색상 변경        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1138" name="Picture 2" descr="C:\Users\yich\Google 드라이브\Work\교재\C# 입문, 개정판\2판, 시험판\1.원고\Images\cs09\Ex09_10_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67" y="3286960"/>
            <a:ext cx="1739188" cy="120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75058"/>
              </p:ext>
            </p:extLst>
          </p:nvPr>
        </p:nvGraphicFramePr>
        <p:xfrm>
          <a:off x="4159796" y="4513473"/>
          <a:ext cx="5650777" cy="1005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1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5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컨트롤 : (Name)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메소드명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 : button1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Click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button1_Click()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 : button2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Click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button2_Click()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색 대화상자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7556"/>
              </p:ext>
            </p:extLst>
          </p:nvPr>
        </p:nvGraphicFramePr>
        <p:xfrm>
          <a:off x="969615" y="1984183"/>
          <a:ext cx="8640960" cy="38083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8306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6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en-US" altLang="ko-KR" sz="16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20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button1_Click(</a:t>
                      </a:r>
                      <a:r>
                        <a:rPr lang="en-US" altLang="ko-KR" sz="20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2200" b="0" kern="1200" dirty="0" err="1" smtClean="0">
                          <a:solidFill>
                            <a:schemeClr val="accent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colorDialog1.ShowDialog();</a:t>
                      </a:r>
                    </a:p>
                    <a:p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2200" b="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this.BackColor</a:t>
                      </a:r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colorDialog1.Color;    </a:t>
                      </a:r>
                      <a:r>
                        <a:rPr lang="en-US" altLang="ko-KR" sz="22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22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폼의 배경 색</a:t>
                      </a:r>
                    </a:p>
                    <a:p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</a:p>
                    <a:p>
                      <a:endParaRPr lang="en-US" altLang="ko-KR" sz="22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20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button2_Click(</a:t>
                      </a:r>
                      <a:r>
                        <a:rPr lang="en-US" altLang="ko-KR" sz="20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2200" b="0" kern="1200" dirty="0" err="1" smtClean="0">
                          <a:solidFill>
                            <a:schemeClr val="accent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EventArgs</a:t>
                      </a:r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colorDialog1.ShowDialog();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button1.BackColor = colorDialog1.Color;  </a:t>
                      </a:r>
                      <a:r>
                        <a:rPr lang="en-US" altLang="ko-KR" sz="22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 </a:t>
                      </a:r>
                      <a:r>
                        <a:rPr lang="ko-KR" altLang="en-US" sz="22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버튼의 배경 색</a:t>
                      </a:r>
                    </a:p>
                    <a:p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button2.BackColor = colorDialog1.Color;</a:t>
                      </a:r>
                    </a:p>
                    <a:p>
                      <a:r>
                        <a:rPr lang="en-US" altLang="ko-KR" sz="2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  <a:endParaRPr lang="en-US" altLang="ko-KR" sz="2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인쇄 대화상자</a:t>
            </a:r>
            <a:endParaRPr lang="ko-KR" alt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121448" y="1217512"/>
            <a:ext cx="11944608" cy="5230027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ko-KR" altLang="en-US" dirty="0" smtClean="0"/>
              <a:t>인쇄할 프린터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인쇄 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인쇄 매수 등을 선택할 수 있는 기능 제공</a:t>
            </a:r>
            <a:r>
              <a:rPr lang="en-US" altLang="ko-KR" dirty="0" smtClean="0"/>
              <a:t>.</a:t>
            </a:r>
          </a:p>
          <a:p>
            <a:pPr>
              <a:spcBef>
                <a:spcPts val="500"/>
              </a:spcBef>
            </a:pPr>
            <a:r>
              <a:rPr lang="ko-KR" altLang="en-US" dirty="0" smtClean="0"/>
              <a:t>인쇄 대화상자 만들기</a:t>
            </a:r>
          </a:p>
          <a:p>
            <a:pPr lvl="1"/>
            <a:r>
              <a:rPr lang="en-US" altLang="ko-KR" dirty="0" err="1" smtClean="0"/>
              <a:t>PrintDialog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컴포넌트와 두 개의 클래스가 더 필요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System.Drawing.Printing.</a:t>
            </a:r>
            <a:r>
              <a:rPr lang="en-US" altLang="ko-KR" dirty="0" err="1" smtClean="0">
                <a:solidFill>
                  <a:srgbClr val="0000FF"/>
                </a:solidFill>
              </a:rPr>
              <a:t>PrinterSettings</a:t>
            </a:r>
            <a:r>
              <a:rPr lang="en-US" altLang="ko-KR" dirty="0" smtClean="0"/>
              <a:t> (</a:t>
            </a:r>
            <a:r>
              <a:rPr lang="ko-KR" altLang="en-US" dirty="0" smtClean="0"/>
              <a:t>기본프린터 설정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System.Drawing.Printing.</a:t>
            </a:r>
            <a:r>
              <a:rPr lang="en-US" altLang="ko-KR" dirty="0" err="1" smtClean="0">
                <a:solidFill>
                  <a:srgbClr val="0000FF"/>
                </a:solidFill>
              </a:rPr>
              <a:t>PrintDocument</a:t>
            </a:r>
            <a:r>
              <a:rPr lang="en-US" altLang="ko-KR" dirty="0" smtClean="0"/>
              <a:t> (</a:t>
            </a:r>
            <a:r>
              <a:rPr lang="ko-KR" altLang="en-US" dirty="0" smtClean="0"/>
              <a:t>출력물 설정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err="1" smtClean="0"/>
              <a:t>PrintPage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이벤트에 </a:t>
            </a:r>
            <a:r>
              <a:rPr lang="en-US" altLang="ko-KR" dirty="0" err="1" smtClean="0"/>
              <a:t>PrintPageEventHandler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델리게이트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System.Drawing.Printing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 추가</a:t>
            </a:r>
            <a:r>
              <a:rPr lang="en-US" altLang="ko-KR" dirty="0" smtClean="0"/>
              <a:t>.</a:t>
            </a:r>
          </a:p>
          <a:p>
            <a:pPr>
              <a:spcBef>
                <a:spcPts val="500"/>
              </a:spcBef>
            </a:pPr>
            <a:r>
              <a:rPr lang="ko-KR" altLang="en-US" dirty="0" smtClean="0"/>
              <a:t>인쇄 대화상자 작성 과정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PrintDialog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 추가</a:t>
            </a:r>
            <a:endParaRPr lang="en-US" altLang="ko-KR" dirty="0" smtClean="0"/>
          </a:p>
          <a:p>
            <a:pPr lvl="1"/>
            <a:r>
              <a:rPr lang="en-US" altLang="ko-KR" dirty="0" err="1"/>
              <a:t>PrintDialog</a:t>
            </a:r>
            <a:r>
              <a:rPr lang="en-US" altLang="ko-KR" dirty="0"/>
              <a:t> </a:t>
            </a:r>
            <a:r>
              <a:rPr lang="ko-KR" altLang="en-US" dirty="0" smtClean="0"/>
              <a:t>컴포넌트의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중 </a:t>
            </a:r>
            <a:r>
              <a:rPr lang="en-US" altLang="ko-KR" dirty="0" err="1" smtClean="0"/>
              <a:t>PrinterSettings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PrintDocument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7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cap="none" dirty="0" smtClean="0">
                <a:latin typeface="+mn-ea"/>
                <a:ea typeface="+mn-ea"/>
              </a:rPr>
              <a:t>PageSetupDialog / </a:t>
            </a:r>
            <a:r>
              <a:rPr lang="en-US" altLang="ko-KR" cap="none" dirty="0" err="1" smtClean="0">
                <a:latin typeface="+mn-ea"/>
                <a:ea typeface="+mn-ea"/>
              </a:rPr>
              <a:t>PrintDialog</a:t>
            </a:r>
            <a:endParaRPr lang="en-US" altLang="ko-KR" cap="none" dirty="0" smtClean="0">
              <a:latin typeface="+mn-ea"/>
              <a:ea typeface="+mn-ea"/>
            </a:endParaRPr>
          </a:p>
        </p:txBody>
      </p:sp>
      <p:sp>
        <p:nvSpPr>
          <p:cNvPr id="36868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/>
            <a:r>
              <a:rPr lang="en-US" altLang="ko-KR" dirty="0"/>
              <a:t>PageSetupDialog </a:t>
            </a:r>
          </a:p>
          <a:p>
            <a:pPr lvl="1">
              <a:buSzPct val="100000"/>
            </a:pPr>
            <a:r>
              <a:rPr lang="ko-KR" altLang="en-US" dirty="0"/>
              <a:t>페이지 관련 인쇄 설정</a:t>
            </a:r>
            <a:r>
              <a:rPr lang="en-US" altLang="ko-KR" dirty="0"/>
              <a:t>(</a:t>
            </a:r>
            <a:r>
              <a:rPr lang="ko-KR" altLang="en-US" dirty="0"/>
              <a:t>용지</a:t>
            </a:r>
            <a:r>
              <a:rPr lang="en-US" altLang="ko-KR" dirty="0"/>
              <a:t>, </a:t>
            </a:r>
            <a:r>
              <a:rPr lang="ko-KR" altLang="en-US" dirty="0"/>
              <a:t>여백</a:t>
            </a:r>
            <a:r>
              <a:rPr lang="en-US" altLang="ko-KR" dirty="0"/>
              <a:t>, </a:t>
            </a:r>
            <a:r>
              <a:rPr lang="ko-KR" altLang="en-US" dirty="0"/>
              <a:t>페이지 방향 등</a:t>
            </a:r>
            <a:r>
              <a:rPr lang="en-US" altLang="ko-KR" dirty="0"/>
              <a:t>)</a:t>
            </a:r>
            <a:r>
              <a:rPr lang="ko-KR" altLang="en-US" dirty="0"/>
              <a:t>을 위한 대화상자 </a:t>
            </a:r>
          </a:p>
          <a:p>
            <a:pPr marL="342900"/>
            <a:r>
              <a:rPr lang="en-US" altLang="ko-KR" dirty="0" err="1"/>
              <a:t>PrintDialog</a:t>
            </a:r>
            <a:endParaRPr lang="en-US" altLang="ko-KR" dirty="0"/>
          </a:p>
          <a:p>
            <a:pPr lvl="1">
              <a:buSzPct val="100000"/>
            </a:pPr>
            <a:r>
              <a:rPr lang="ko-KR" altLang="en-US" dirty="0"/>
              <a:t>인쇄 옵션</a:t>
            </a:r>
            <a:r>
              <a:rPr lang="en-US" altLang="ko-KR" dirty="0"/>
              <a:t>(</a:t>
            </a:r>
            <a:r>
              <a:rPr lang="ko-KR" altLang="en-US" dirty="0"/>
              <a:t>프린터</a:t>
            </a:r>
            <a:r>
              <a:rPr lang="en-US" altLang="ko-KR" dirty="0"/>
              <a:t>, </a:t>
            </a:r>
            <a:r>
              <a:rPr lang="ko-KR" altLang="en-US" dirty="0"/>
              <a:t>인쇄범위</a:t>
            </a:r>
            <a:r>
              <a:rPr lang="en-US" altLang="ko-KR" dirty="0"/>
              <a:t>, </a:t>
            </a:r>
            <a:r>
              <a:rPr lang="ko-KR" altLang="en-US" dirty="0"/>
              <a:t>매수</a:t>
            </a:r>
            <a:r>
              <a:rPr lang="en-US" altLang="ko-KR" dirty="0"/>
              <a:t>)</a:t>
            </a:r>
            <a:r>
              <a:rPr lang="ko-KR" altLang="en-US" dirty="0"/>
              <a:t>를 선택할 수 있는 대화상자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28" y="3391984"/>
            <a:ext cx="3212578" cy="31113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437" y="3505155"/>
            <a:ext cx="4422502" cy="288502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6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인쇄 대화상자</a:t>
            </a:r>
            <a:endParaRPr lang="ko-KR" altLang="en-US" dirty="0"/>
          </a:p>
        </p:txBody>
      </p:sp>
      <p:sp>
        <p:nvSpPr>
          <p:cNvPr id="66" name="내용 개체 틀 6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버튼을 클릭하여 인쇄 대화상자를 띄우고 테스트 상자의 내용을 프린터로 출력하는 예제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32525"/>
              </p:ext>
            </p:extLst>
          </p:nvPr>
        </p:nvGraphicFramePr>
        <p:xfrm>
          <a:off x="697036" y="1784259"/>
          <a:ext cx="2840924" cy="24707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40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9.11 -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PrintDialogApp.cs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5984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kumimoji="0" lang="en-US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156048"/>
              </p:ext>
            </p:extLst>
          </p:nvPr>
        </p:nvGraphicFramePr>
        <p:xfrm>
          <a:off x="4025619" y="1784259"/>
          <a:ext cx="5961843" cy="8229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08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191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컴포넌트 : (Name)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프로퍼티</a:t>
                      </a:r>
                      <a:endParaRPr kumimoji="0" lang="ko-KR" altLang="en-US" sz="14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89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PrintDialog</a:t>
                      </a:r>
                      <a:r>
                        <a:rPr kumimoji="0" lang="en-US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: printDialog1</a:t>
                      </a:r>
                    </a:p>
                    <a:p>
                      <a:pPr algn="ctr" rtl="0"/>
                      <a:r>
                        <a:rPr kumimoji="0" lang="en-US" altLang="ko-KR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4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PrintDocument</a:t>
                      </a:r>
                      <a:r>
                        <a:rPr kumimoji="0" lang="en-US" altLang="ko-KR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: printDocument1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21644"/>
              </p:ext>
            </p:extLst>
          </p:nvPr>
        </p:nvGraphicFramePr>
        <p:xfrm>
          <a:off x="4025619" y="2731043"/>
          <a:ext cx="5961843" cy="1219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78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컨트롤 : (Name)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프로퍼티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Form : Form1</a:t>
                      </a:r>
                      <a:endParaRPr kumimoji="0" lang="ko-KR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14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PrintDialogApp</a:t>
                      </a:r>
                      <a:endParaRPr kumimoji="0" lang="ko-KR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14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TextBox</a:t>
                      </a:r>
                      <a:r>
                        <a:rPr kumimoji="0" lang="ko-KR" altLang="ko-KR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: textBox1</a:t>
                      </a:r>
                      <a:endParaRPr kumimoji="0" lang="ko-KR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Multiline</a:t>
                      </a:r>
                      <a:endParaRPr kumimoji="0" lang="ko-KR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kumimoji="0" lang="ko-KR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 : button1</a:t>
                      </a:r>
                      <a:endParaRPr kumimoji="0" lang="ko-KR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ko-KR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출력</a:t>
                      </a:r>
                      <a:endParaRPr kumimoji="0" lang="ko-KR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3187" name="Picture 3" descr="C:\Users\yich\Google 드라이브\Work\교재\C# 입문, 개정판\2판, 시험판\1.원고\Images\cs09\Ex09_11_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26" y="2498239"/>
            <a:ext cx="2153295" cy="154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68148"/>
              </p:ext>
            </p:extLst>
          </p:nvPr>
        </p:nvGraphicFramePr>
        <p:xfrm>
          <a:off x="4025619" y="4098719"/>
          <a:ext cx="6912998" cy="129652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86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8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32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컨트롤 : (Name)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메소드명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32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 : button1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Click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button1_Click()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13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PrintDocument</a:t>
                      </a:r>
                      <a:r>
                        <a:rPr kumimoji="0" lang="en-US" altLang="ko-KR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:printDocument1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PrintPage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printDocument1_PrintPage()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32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EndPrint</a:t>
                      </a:r>
                      <a:endParaRPr kumimoji="0" lang="ko-KR" altLang="en-US" sz="14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printDocument1_EndPrint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공통 대화상자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인쇄 대화상자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40489"/>
              </p:ext>
            </p:extLst>
          </p:nvPr>
        </p:nvGraphicFramePr>
        <p:xfrm>
          <a:off x="1250391" y="1233290"/>
          <a:ext cx="8799783" cy="5242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99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4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en-US" altLang="ko-KR" sz="1400" b="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button1_Click(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printDialog1.PrinterSettings =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PrinterSettings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 설정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printDialog1.Document = printDocument1;            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인쇄 문서 설정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result = printDialog1.ShowDialog();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(result ==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DialogResult.OK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//print()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호출로 </a:t>
                      </a:r>
                      <a:r>
                        <a:rPr lang="en-US" altLang="ko-KR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printDocument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PrintPage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처리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printDocument1.Print();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printDocument1_PrintPage(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PrintPageEventArgs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fr-FR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Font printFont = </a:t>
                      </a:r>
                      <a:r>
                        <a:rPr lang="fr-FR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fr-FR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Font(</a:t>
                      </a:r>
                      <a:r>
                        <a:rPr lang="fr-FR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"Arial"</a:t>
                      </a:r>
                      <a:r>
                        <a:rPr lang="fr-FR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14, FontStyle.Bold);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e.Graphics.DrawString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(textBox1.Text,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printFont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Brushes.BlueViolet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10, 10);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printDocument1_EndPrint(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MessageBox.Show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(printDocument1.DocumentName +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인쇄 완료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대화상자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대화상자</a:t>
            </a:r>
            <a:endParaRPr lang="ko-KR" alt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ko-KR" altLang="en-US" dirty="0" smtClean="0"/>
              <a:t>대화상자가 종료되기 전에 대화상자를 띄운 애플리케이션으로 돌아갈 수 없음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애플리케이션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대화상자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대화상자를 띄운 애플리케이션으로 돌아가는 것은 불가능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 애플리케이션으로 돌아가는 것은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대화상자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대화상자 종료 전에는 어떤 애플리케이션으로도 돌아갈 수 없음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대화상자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대화상자</a:t>
            </a:r>
            <a:endParaRPr lang="ko-KR" alt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47392" y="1217512"/>
            <a:ext cx="11944608" cy="5230027"/>
          </a:xfrm>
        </p:spPr>
        <p:txBody>
          <a:bodyPr wrap="square"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애플리케이션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대화상자 만드는 방법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Form </a:t>
            </a:r>
            <a:r>
              <a:rPr lang="ko-KR" altLang="en-US" dirty="0" smtClean="0"/>
              <a:t>클래스의 멤버인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ShowDialog</a:t>
            </a:r>
            <a:r>
              <a:rPr lang="en-US" altLang="ko-KR" b="1" dirty="0" smtClean="0">
                <a:solidFill>
                  <a:srgbClr val="7030A0"/>
                </a:solidFill>
              </a:rPr>
              <a:t>() </a:t>
            </a:r>
            <a:r>
              <a:rPr lang="ko-KR" altLang="en-US" b="1" dirty="0" err="1" smtClean="0">
                <a:solidFill>
                  <a:srgbClr val="7030A0"/>
                </a:solidFill>
              </a:rPr>
              <a:t>메소드</a:t>
            </a:r>
            <a:r>
              <a:rPr lang="ko-KR" altLang="en-US" b="1" dirty="0" smtClean="0">
                <a:solidFill>
                  <a:srgbClr val="7030A0"/>
                </a:solidFill>
              </a:rPr>
              <a:t>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모달</a:t>
            </a:r>
            <a:r>
              <a:rPr lang="ko-KR" altLang="en-US" dirty="0" smtClean="0"/>
              <a:t> 대화상자 만들기 예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/>
              <a:t>대화 상자를 소유하는 폼을 </a:t>
            </a:r>
            <a:r>
              <a:rPr lang="en-US" altLang="ko-KR" dirty="0"/>
              <a:t>Owner </a:t>
            </a:r>
            <a:r>
              <a:rPr lang="ko-KR" altLang="en-US" dirty="0"/>
              <a:t>속성으로 설정하여 접근</a:t>
            </a:r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모달</a:t>
            </a:r>
            <a:r>
              <a:rPr lang="ko-KR" altLang="en-US" dirty="0" smtClean="0"/>
              <a:t> </a:t>
            </a:r>
            <a:r>
              <a:rPr lang="ko-KR" altLang="en-US" dirty="0" smtClean="0"/>
              <a:t>대화상자 예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메모장에서 편집내용을 저장하지 않고 종료할 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410456" y="4948549"/>
            <a:ext cx="6147626" cy="1554801"/>
            <a:chOff x="1187624" y="5006336"/>
            <a:chExt cx="6147626" cy="1554801"/>
          </a:xfrm>
        </p:grpSpPr>
        <p:pic>
          <p:nvPicPr>
            <p:cNvPr id="74754" name="Picture 2" descr="C:\Users\yich\Google 드라이브\Work\교재\C# 입문, 개정판\2판, 시험판\2.슬라이드\Images\cs09\SL09-0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5006336"/>
              <a:ext cx="3695268" cy="155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150" name="Rectangle 22"/>
            <p:cNvSpPr>
              <a:spLocks noChangeArrowheads="1"/>
            </p:cNvSpPr>
            <p:nvPr/>
          </p:nvSpPr>
          <p:spPr bwMode="auto">
            <a:xfrm>
              <a:off x="1663798" y="5032172"/>
              <a:ext cx="2452358" cy="917721"/>
            </a:xfrm>
            <a:prstGeom prst="rect">
              <a:avLst/>
            </a:prstGeom>
            <a:noFill/>
            <a:ln w="190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152" name="Text Box 24"/>
            <p:cNvSpPr txBox="1">
              <a:spLocks noChangeArrowheads="1"/>
            </p:cNvSpPr>
            <p:nvPr/>
          </p:nvSpPr>
          <p:spPr bwMode="auto">
            <a:xfrm>
              <a:off x="5194920" y="5210804"/>
              <a:ext cx="21403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ko-KR" altLang="en-US" sz="2400" b="1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모달</a:t>
              </a:r>
              <a:r>
                <a:rPr lang="ko-KR" altLang="en-US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대화상자</a:t>
              </a:r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 flipV="1">
              <a:off x="4116156" y="5433092"/>
              <a:ext cx="1138724" cy="1213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48978"/>
              </p:ext>
            </p:extLst>
          </p:nvPr>
        </p:nvGraphicFramePr>
        <p:xfrm>
          <a:off x="1696083" y="2618963"/>
          <a:ext cx="7560840" cy="76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072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Form2 </a:t>
                      </a:r>
                      <a:r>
                        <a:rPr lang="en-US" sz="22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form2</a:t>
                      </a:r>
                      <a:r>
                        <a:rPr lang="en-US" sz="2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new Form2(); </a:t>
                      </a:r>
                    </a:p>
                    <a:p>
                      <a:r>
                        <a:rPr lang="en-US" sz="2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form2.ShowDialog();  </a:t>
                      </a:r>
                      <a:r>
                        <a:rPr lang="en-US" sz="2200" b="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form2</a:t>
                      </a:r>
                      <a:r>
                        <a:rPr lang="ko-KR" altLang="en-US" sz="2200" b="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ko-KR" altLang="en-US" sz="2200" b="0" dirty="0" err="1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모달</a:t>
                      </a:r>
                      <a:r>
                        <a:rPr lang="ko-KR" altLang="en-US" sz="2200" b="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방식으로 띄운다</a:t>
                      </a:r>
                      <a:r>
                        <a:rPr lang="en-US" altLang="ko-KR" sz="2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2200" b="0" dirty="0" smtClean="0">
                        <a:solidFill>
                          <a:srgbClr val="33CC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대화상자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대화상자</a:t>
            </a:r>
            <a:endParaRPr lang="ko-KR" altLang="en-US" dirty="0"/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>
          <a:xfrm>
            <a:off x="123696" y="1205193"/>
            <a:ext cx="11944608" cy="5230027"/>
          </a:xfrm>
        </p:spPr>
        <p:txBody>
          <a:bodyPr/>
          <a:lstStyle/>
          <a:p>
            <a:r>
              <a:rPr lang="en-US" altLang="ko-KR" dirty="0" smtClean="0"/>
              <a:t>Form1</a:t>
            </a:r>
            <a:r>
              <a:rPr lang="ko-KR" altLang="en-US" dirty="0" smtClean="0"/>
              <a:t>에서 버튼을 클릭하여 </a:t>
            </a:r>
            <a:r>
              <a:rPr lang="en-US" altLang="ko-KR" dirty="0" smtClean="0"/>
              <a:t>Form2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방식으로 띄우는 예제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38899"/>
              </p:ext>
            </p:extLst>
          </p:nvPr>
        </p:nvGraphicFramePr>
        <p:xfrm>
          <a:off x="618197" y="1881148"/>
          <a:ext cx="3466693" cy="23426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66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0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9.1 -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ModalApp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7816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 Form1 ]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1)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1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endParaRPr lang="en-US" altLang="ko-KR" sz="20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36548"/>
              </p:ext>
            </p:extLst>
          </p:nvPr>
        </p:nvGraphicFramePr>
        <p:xfrm>
          <a:off x="4824286" y="2058948"/>
          <a:ext cx="6327975" cy="1097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5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컨트롤 : (Name)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프로퍼티</a:t>
                      </a:r>
                      <a:endParaRPr kumimoji="0" lang="ko-KR" altLang="en-US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Form : Form1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ModalApp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Button1 : button1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Modal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99007"/>
              </p:ext>
            </p:extLst>
          </p:nvPr>
        </p:nvGraphicFramePr>
        <p:xfrm>
          <a:off x="4824286" y="3372834"/>
          <a:ext cx="6208335" cy="731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1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컨트롤 : (Name)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메소드명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 : button1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Click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button1_Click()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5778" name="Picture 2" descr="C:\Users\yich\Google 드라이브\Work\교재\C# 입문, 개정판\2판, 시험판\1.원고\Images\cs09\Ex09_01_Desig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16" y="2760766"/>
            <a:ext cx="217938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952037"/>
              </p:ext>
            </p:extLst>
          </p:nvPr>
        </p:nvGraphicFramePr>
        <p:xfrm>
          <a:off x="618197" y="4423972"/>
          <a:ext cx="8730902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30902">
                  <a:extLst>
                    <a:ext uri="{9D8B030D-6E8A-4147-A177-3AD203B41FA5}">
                      <a16:colId xmlns:a16="http://schemas.microsoft.com/office/drawing/2014/main" val="613636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20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private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button1_Click(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object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sender,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EventArgs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e){</a:t>
                      </a:r>
                    </a:p>
                    <a:p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Form2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form2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20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Form2();</a:t>
                      </a:r>
                    </a:p>
                    <a:p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20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form2.ShowDialog();   </a:t>
                      </a:r>
                      <a:r>
                        <a:rPr lang="en-US" altLang="ko-KR" sz="20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//form2</a:t>
                      </a:r>
                      <a:r>
                        <a:rPr lang="ko-KR" altLang="en-US" sz="20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2000" b="0" dirty="0" err="1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모달</a:t>
                      </a:r>
                      <a:r>
                        <a:rPr lang="ko-KR" altLang="en-US" sz="20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 방식으로 띄운다</a:t>
                      </a:r>
                      <a:endParaRPr lang="en-US" altLang="ko-KR" sz="2000" b="0" dirty="0" smtClean="0">
                        <a:solidFill>
                          <a:srgbClr val="008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20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            // </a:t>
                      </a:r>
                      <a:r>
                        <a:rPr lang="en-US" altLang="ko-KR" sz="2000" b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form2.Show();        </a:t>
                      </a:r>
                      <a:r>
                        <a:rPr lang="en-US" altLang="ko-KR" sz="20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//form2</a:t>
                      </a:r>
                      <a:r>
                        <a:rPr lang="ko-KR" altLang="en-US" sz="20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2000" b="0" dirty="0" err="1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모달리스</a:t>
                      </a:r>
                      <a:r>
                        <a:rPr lang="ko-KR" altLang="en-US" sz="20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 방식으로 띄운다</a:t>
                      </a:r>
                      <a:endParaRPr lang="ko-KR" altLang="en-US" sz="2000" b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12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8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 폼 추가하기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910" y="1318731"/>
            <a:ext cx="6204588" cy="523081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197" y="1045231"/>
            <a:ext cx="3796076" cy="263425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8400256" y="2137839"/>
            <a:ext cx="1872208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89789" y="952867"/>
            <a:ext cx="300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윈 폼을 추가할 프로젝트 선택 </a:t>
            </a:r>
          </a:p>
        </p:txBody>
      </p:sp>
      <p:cxnSp>
        <p:nvCxnSpPr>
          <p:cNvPr id="10" name="직선 화살표 연결선 9"/>
          <p:cNvCxnSpPr>
            <a:stCxn id="8" idx="2"/>
            <a:endCxn id="7" idx="0"/>
          </p:cNvCxnSpPr>
          <p:nvPr/>
        </p:nvCxnSpPr>
        <p:spPr>
          <a:xfrm>
            <a:off x="8993567" y="1291421"/>
            <a:ext cx="342793" cy="8464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888088" y="3834672"/>
            <a:ext cx="1872208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96130" y="5424357"/>
            <a:ext cx="1267822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96130" y="3880607"/>
            <a:ext cx="1267822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1" idx="1"/>
            <a:endCxn id="13" idx="3"/>
          </p:cNvCxnSpPr>
          <p:nvPr/>
        </p:nvCxnSpPr>
        <p:spPr>
          <a:xfrm flipH="1">
            <a:off x="5663952" y="3942685"/>
            <a:ext cx="1224136" cy="459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2" idx="3"/>
          </p:cNvCxnSpPr>
          <p:nvPr/>
        </p:nvCxnSpPr>
        <p:spPr>
          <a:xfrm flipH="1">
            <a:off x="5663952" y="3942684"/>
            <a:ext cx="1224136" cy="15385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2872894" y="1640130"/>
            <a:ext cx="1097447" cy="1326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436112" y="3429000"/>
            <a:ext cx="1097447" cy="1326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1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대화상자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대화상자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37099"/>
              </p:ext>
            </p:extLst>
          </p:nvPr>
        </p:nvGraphicFramePr>
        <p:xfrm>
          <a:off x="489380" y="1367325"/>
          <a:ext cx="2928938" cy="24042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9.1 -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ModalApp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– [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계속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401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Form2 ]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1) 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endParaRPr lang="en-US" altLang="ko-KR" sz="24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98030"/>
              </p:ext>
            </p:extLst>
          </p:nvPr>
        </p:nvGraphicFramePr>
        <p:xfrm>
          <a:off x="4187439" y="1418806"/>
          <a:ext cx="6785361" cy="14630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0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9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컨트롤 : (Name)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프로퍼티</a:t>
                      </a:r>
                      <a:endParaRPr kumimoji="0" lang="ko-KR" altLang="en-US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Form : Form2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ModalDialogBox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Label : label1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모달</a:t>
                      </a:r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대화상자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Button1 : button1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닫기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671964"/>
              </p:ext>
            </p:extLst>
          </p:nvPr>
        </p:nvGraphicFramePr>
        <p:xfrm>
          <a:off x="4187439" y="3034176"/>
          <a:ext cx="6785361" cy="731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0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9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컨트롤 : (Name)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메소드명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 : button1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Click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button1_Click()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6802" name="Picture 2" descr="C:\Users\yich\Google 드라이브\Work\교재\C# 입문, 개정판\2판, 시험판\1.원고\Images\cs09\Ex09_01_Design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67" y="2325769"/>
            <a:ext cx="2007361" cy="112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02731"/>
              </p:ext>
            </p:extLst>
          </p:nvPr>
        </p:nvGraphicFramePr>
        <p:xfrm>
          <a:off x="658188" y="3918026"/>
          <a:ext cx="10459890" cy="2346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59890">
                  <a:extLst>
                    <a:ext uri="{9D8B030D-6E8A-4147-A177-3AD203B41FA5}">
                      <a16:colId xmlns:a16="http://schemas.microsoft.com/office/drawing/2014/main" val="29022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22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private</a:t>
                      </a:r>
                      <a:r>
                        <a:rPr lang="en-US" altLang="ko-KR" sz="22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2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button1_Click(</a:t>
                      </a:r>
                      <a:r>
                        <a:rPr lang="en-US" altLang="ko-KR" sz="22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object</a:t>
                      </a:r>
                      <a:r>
                        <a:rPr lang="en-US" altLang="ko-KR" sz="22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sender, </a:t>
                      </a:r>
                      <a:r>
                        <a:rPr lang="en-US" altLang="ko-KR" sz="22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EventArgs</a:t>
                      </a:r>
                      <a:r>
                        <a:rPr lang="en-US" altLang="ko-KR" sz="22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e){</a:t>
                      </a:r>
                    </a:p>
                    <a:p>
                      <a:r>
                        <a:rPr lang="en-US" altLang="ko-KR" sz="22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Close();</a:t>
                      </a:r>
                    </a:p>
                    <a:p>
                      <a:r>
                        <a:rPr lang="ko-KR" altLang="en-US" sz="22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22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2200" b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2200" b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멤버의 본문을 식</a:t>
                      </a:r>
                      <a:r>
                        <a:rPr lang="en-US" altLang="ko-KR" sz="2200" b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(express)</a:t>
                      </a:r>
                      <a:r>
                        <a:rPr lang="ko-KR" altLang="en-US" sz="2200" b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만으로 구현</a:t>
                      </a:r>
                      <a:r>
                        <a:rPr lang="ko-KR" altLang="en-US" sz="2200" b="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- Expression-Bodied Member</a:t>
                      </a:r>
                      <a:endParaRPr lang="en-US" altLang="ko-KR" sz="2200" b="0" dirty="0" smtClean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22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  private</a:t>
                      </a:r>
                      <a:r>
                        <a:rPr lang="en-US" altLang="ko-KR" sz="22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2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button1_Click(</a:t>
                      </a:r>
                      <a:r>
                        <a:rPr lang="en-US" altLang="ko-KR" sz="22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object</a:t>
                      </a:r>
                      <a:r>
                        <a:rPr lang="en-US" altLang="ko-KR" sz="22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sender, </a:t>
                      </a:r>
                      <a:r>
                        <a:rPr lang="en-US" altLang="ko-KR" sz="22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EventArgs</a:t>
                      </a:r>
                      <a:r>
                        <a:rPr lang="en-US" altLang="ko-KR" sz="22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e) =&gt; Close();</a:t>
                      </a:r>
                      <a:endParaRPr lang="ko-KR" altLang="en-US" sz="2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56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28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대화상자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대화상자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744384" y="1400407"/>
            <a:ext cx="8285798" cy="4291453"/>
            <a:chOff x="220384" y="1400406"/>
            <a:chExt cx="8285798" cy="4291453"/>
          </a:xfrm>
        </p:grpSpPr>
        <p:pic>
          <p:nvPicPr>
            <p:cNvPr id="30" name="Picture 3" descr="C:\Users\yich\Google 드라이브\Work\교재\C# 입문, 개정판\2판, 시험판\1.원고\Images\cs09\Ex09_01_Result-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384" y="3844605"/>
              <a:ext cx="2247185" cy="1268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C:\Users\yich\Google 드라이브\Work\교재\C# 입문, 개정판\2판, 시험판\1.원고\Images\cs09\Ex09_01_Result-0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654" y="3844605"/>
              <a:ext cx="2247186" cy="1268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827" name="Picture 3" descr="C:\Users\yich\Google 드라이브\Work\교재\C# 입문, 개정판\2판, 시험판\1.원고\Images\cs09\Ex09_01_Result-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203" y="1481786"/>
              <a:ext cx="2247185" cy="1268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828" name="Picture 4" descr="C:\Users\yich\Google 드라이브\Work\교재\C# 입문, 개정판\2판, 시험판\1.원고\Images\cs09\Ex09_01_Result-0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3643" y="1473011"/>
              <a:ext cx="2232539" cy="1260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826" name="Picture 2" descr="C:\Users\yich\Google 드라이브\Work\교재\C# 입문, 개정판\2판, 시험판\1.원고\Images\cs09\Ex09_01_Result-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218" y="1400406"/>
              <a:ext cx="2132038" cy="120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277" name="Rectangle 141"/>
            <p:cNvSpPr>
              <a:spLocks noChangeArrowheads="1"/>
            </p:cNvSpPr>
            <p:nvPr/>
          </p:nvSpPr>
          <p:spPr bwMode="auto">
            <a:xfrm>
              <a:off x="746125" y="3377269"/>
              <a:ext cx="1800225" cy="431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254" name="Rectangle 118"/>
            <p:cNvSpPr>
              <a:spLocks noChangeArrowheads="1"/>
            </p:cNvSpPr>
            <p:nvPr/>
          </p:nvSpPr>
          <p:spPr bwMode="auto">
            <a:xfrm>
              <a:off x="580218" y="5302922"/>
              <a:ext cx="7262006" cy="388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/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 </a:t>
              </a:r>
              <a:r>
                <a:rPr lang="en-US" altLang="ko-KR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ModalDialogBox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닫아야만 </a:t>
              </a:r>
              <a:r>
                <a:rPr lang="en-US" altLang="ko-KR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ModalApp</a:t>
              </a: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폼으로 돌아 갈 수 있음</a:t>
              </a: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91252" name="AutoShape 116"/>
            <p:cNvSpPr>
              <a:spLocks noChangeArrowheads="1"/>
            </p:cNvSpPr>
            <p:nvPr/>
          </p:nvSpPr>
          <p:spPr bwMode="auto">
            <a:xfrm rot="8315683">
              <a:off x="3425345" y="3187354"/>
              <a:ext cx="576263" cy="433387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244" name="AutoShape 108"/>
            <p:cNvSpPr>
              <a:spLocks noChangeArrowheads="1"/>
            </p:cNvSpPr>
            <p:nvPr/>
          </p:nvSpPr>
          <p:spPr bwMode="auto">
            <a:xfrm>
              <a:off x="1675407" y="1920104"/>
              <a:ext cx="792162" cy="503238"/>
            </a:xfrm>
            <a:prstGeom prst="irregularSeal1">
              <a:avLst/>
            </a:prstGeom>
            <a:noFill/>
            <a:ln w="1905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n-US" altLang="ko-KR" sz="14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click</a:t>
              </a:r>
            </a:p>
          </p:txBody>
        </p:sp>
        <p:sp>
          <p:nvSpPr>
            <p:cNvPr id="91245" name="AutoShape 109"/>
            <p:cNvSpPr>
              <a:spLocks noChangeArrowheads="1"/>
            </p:cNvSpPr>
            <p:nvPr/>
          </p:nvSpPr>
          <p:spPr bwMode="auto">
            <a:xfrm>
              <a:off x="3009137" y="1903686"/>
              <a:ext cx="576262" cy="43338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250" name="AutoShape 114"/>
            <p:cNvSpPr>
              <a:spLocks noChangeArrowheads="1"/>
            </p:cNvSpPr>
            <p:nvPr/>
          </p:nvSpPr>
          <p:spPr bwMode="auto">
            <a:xfrm>
              <a:off x="5072680" y="1981039"/>
              <a:ext cx="792162" cy="503238"/>
            </a:xfrm>
            <a:prstGeom prst="irregularSeal1">
              <a:avLst/>
            </a:prstGeom>
            <a:noFill/>
            <a:ln w="1905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n-US" altLang="ko-KR" sz="14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click</a:t>
              </a:r>
            </a:p>
          </p:txBody>
        </p:sp>
        <p:sp>
          <p:nvSpPr>
            <p:cNvPr id="91258" name="AutoShape 122"/>
            <p:cNvSpPr>
              <a:spLocks noChangeArrowheads="1"/>
            </p:cNvSpPr>
            <p:nvPr/>
          </p:nvSpPr>
          <p:spPr bwMode="auto">
            <a:xfrm>
              <a:off x="5090411" y="4339302"/>
              <a:ext cx="576262" cy="433387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260" name="AutoShape 124"/>
            <p:cNvSpPr>
              <a:spLocks noChangeArrowheads="1"/>
            </p:cNvSpPr>
            <p:nvPr/>
          </p:nvSpPr>
          <p:spPr bwMode="auto">
            <a:xfrm>
              <a:off x="3838627" y="4593643"/>
              <a:ext cx="792162" cy="503238"/>
            </a:xfrm>
            <a:prstGeom prst="irregularSeal1">
              <a:avLst/>
            </a:prstGeom>
            <a:noFill/>
            <a:ln w="1905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n-US" altLang="ko-KR" sz="14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click</a:t>
              </a:r>
            </a:p>
          </p:txBody>
        </p:sp>
        <p:sp>
          <p:nvSpPr>
            <p:cNvPr id="91247" name="Rectangle 111"/>
            <p:cNvSpPr>
              <a:spLocks noChangeArrowheads="1"/>
            </p:cNvSpPr>
            <p:nvPr/>
          </p:nvSpPr>
          <p:spPr bwMode="auto">
            <a:xfrm>
              <a:off x="601709" y="2711518"/>
              <a:ext cx="2376487" cy="388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 [Modal]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 클릭</a:t>
              </a:r>
            </a:p>
          </p:txBody>
        </p:sp>
        <p:sp>
          <p:nvSpPr>
            <p:cNvPr id="91248" name="Rectangle 112"/>
            <p:cNvSpPr>
              <a:spLocks noChangeArrowheads="1"/>
            </p:cNvSpPr>
            <p:nvPr/>
          </p:nvSpPr>
          <p:spPr bwMode="auto">
            <a:xfrm>
              <a:off x="4023235" y="2883621"/>
              <a:ext cx="4464050" cy="576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② </a:t>
              </a:r>
              <a:r>
                <a:rPr lang="ko-KR" altLang="en-US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모달이므로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ModalApp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폼을 클릭하여도 돌아 갈 수 없음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38" name="Picture 2" descr="C:\Users\yich\Google 드라이브\Work\교재\C# 입문, 개정판\2판, 시험판\1.원고\Images\cs09\Ex09_01_Result-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3922305"/>
              <a:ext cx="2132038" cy="120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윈도우프로그래밍</a:t>
            </a:r>
            <a:r>
              <a:rPr lang="en-US" altLang="ko-KR" smtClean="0"/>
              <a:t>_10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5206</TotalTime>
  <Words>2474</Words>
  <Application>Microsoft Office PowerPoint</Application>
  <PresentationFormat>와이드스크린</PresentationFormat>
  <Paragraphs>810</Paragraphs>
  <Slides>35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나눔고딕 ExtraBold</vt:lpstr>
      <vt:lpstr>맑은 고딕</vt:lpstr>
      <vt:lpstr>한컴바탕</vt:lpstr>
      <vt:lpstr>Arial</vt:lpstr>
      <vt:lpstr>Palatino Linotype</vt:lpstr>
      <vt:lpstr>Times New Roman</vt:lpstr>
      <vt:lpstr>Wingdings</vt:lpstr>
      <vt:lpstr>Gallery</vt:lpstr>
      <vt:lpstr>C# 대화상자</vt:lpstr>
      <vt:lpstr>목차</vt:lpstr>
      <vt:lpstr>대화상자</vt:lpstr>
      <vt:lpstr>대화상자 – 모달 대화상자</vt:lpstr>
      <vt:lpstr>대화상자 – 모달 대화상자</vt:lpstr>
      <vt:lpstr>대화상자 – 모달 대화상자</vt:lpstr>
      <vt:lpstr>윈 폼 추가하기</vt:lpstr>
      <vt:lpstr>대화상자 – 모달 대화상자 </vt:lpstr>
      <vt:lpstr>대화상자 – 모달 대화상자 </vt:lpstr>
      <vt:lpstr>모달 대화상자 사용 예 – 강의 내용 1</vt:lpstr>
      <vt:lpstr>대화상자 – 모덜리스 대화상자</vt:lpstr>
      <vt:lpstr>모덜리스 대화상자 예 – 강의 내용 2</vt:lpstr>
      <vt:lpstr>메시지 상자</vt:lpstr>
      <vt:lpstr>메시지 상자 - 버튼</vt:lpstr>
      <vt:lpstr>메시지 상자 – 아이콘</vt:lpstr>
      <vt:lpstr>메시지 상자 - 버튼 확인</vt:lpstr>
      <vt:lpstr>메시지 상자 – 기본 버튼 설정</vt:lpstr>
      <vt:lpstr>메시지 상자 사용 예 – 강의 내용 3</vt:lpstr>
      <vt:lpstr>메시지 상자 사용 예 – 강의 내용 3</vt:lpstr>
      <vt:lpstr>공통 대화상자</vt:lpstr>
      <vt:lpstr>공통 대화 상자 추가 하기</vt:lpstr>
      <vt:lpstr>공통 대화상자 – 파일 열기 대화상자</vt:lpstr>
      <vt:lpstr>공통 대화상자 – 파일 열기 대화상자</vt:lpstr>
      <vt:lpstr>공통 대화상자 – 파일 열기 대화상자</vt:lpstr>
      <vt:lpstr>공통 대화상자 – 파일 저장 대화상자</vt:lpstr>
      <vt:lpstr>공통 대화상자 – 파일 저장 대화상자</vt:lpstr>
      <vt:lpstr>공통 대화상자 – 글꼴 대화상자</vt:lpstr>
      <vt:lpstr>공통 대화상자 – 글꼴 대화상자</vt:lpstr>
      <vt:lpstr>공통 대화상자 – 색 대화상자</vt:lpstr>
      <vt:lpstr>공통 대화상자 – 색 대화상자</vt:lpstr>
      <vt:lpstr>공통 대화상자 – 색 대화상자</vt:lpstr>
      <vt:lpstr>공통 대화상자 – 인쇄 대화상자</vt:lpstr>
      <vt:lpstr>PageSetupDialog / PrintDialog</vt:lpstr>
      <vt:lpstr>공통 대화상자 – 인쇄 대화상자</vt:lpstr>
      <vt:lpstr>공통 대화상자 – 인쇄 대화상자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hallym</dc:creator>
  <cp:lastModifiedBy>hallym</cp:lastModifiedBy>
  <cp:revision>984</cp:revision>
  <dcterms:created xsi:type="dcterms:W3CDTF">2020-03-05T03:10:27Z</dcterms:created>
  <dcterms:modified xsi:type="dcterms:W3CDTF">2020-05-15T05:25:02Z</dcterms:modified>
</cp:coreProperties>
</file>