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56" r:id="rId2"/>
    <p:sldId id="1000" r:id="rId3"/>
    <p:sldId id="1001" r:id="rId4"/>
    <p:sldId id="1013" r:id="rId5"/>
    <p:sldId id="1002" r:id="rId6"/>
    <p:sldId id="1003" r:id="rId7"/>
    <p:sldId id="1004" r:id="rId8"/>
    <p:sldId id="1005" r:id="rId9"/>
    <p:sldId id="1006" r:id="rId10"/>
    <p:sldId id="1007" r:id="rId11"/>
    <p:sldId id="1008" r:id="rId12"/>
    <p:sldId id="1009" r:id="rId13"/>
    <p:sldId id="1011" r:id="rId14"/>
    <p:sldId id="1012" r:id="rId15"/>
    <p:sldId id="986" r:id="rId16"/>
    <p:sldId id="987" r:id="rId17"/>
    <p:sldId id="988" r:id="rId18"/>
    <p:sldId id="990" r:id="rId19"/>
    <p:sldId id="989" r:id="rId20"/>
  </p:sldIdLst>
  <p:sldSz cx="9144000" cy="6858000" type="screen4x3"/>
  <p:notesSz cx="6797675" cy="9928225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B9D"/>
    <a:srgbClr val="F5C2A3"/>
    <a:srgbClr val="C1CAD7"/>
    <a:srgbClr val="FFCC99"/>
    <a:srgbClr val="CCCC00"/>
    <a:srgbClr val="FFCCCC"/>
    <a:srgbClr val="CCFFCC"/>
    <a:srgbClr val="C1DDFF"/>
    <a:srgbClr val="2B12BE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62" autoAdjust="0"/>
    <p:restoredTop sz="96500" autoAdjust="0"/>
  </p:normalViewPr>
  <p:slideViewPr>
    <p:cSldViewPr>
      <p:cViewPr>
        <p:scale>
          <a:sx n="75" d="100"/>
          <a:sy n="75" d="100"/>
        </p:scale>
        <p:origin x="-46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732" y="-102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0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네트워크 프로그래밍</a:t>
            </a:r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fld id="{CDA4D6CB-903A-48C0-B37F-F59E433F25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58507" y="127819"/>
            <a:ext cx="2187356" cy="22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000" b="1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5" y="157079"/>
            <a:ext cx="2331761" cy="1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000" b="1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560388"/>
            <a:ext cx="5480050" cy="4110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9951" y="5275959"/>
            <a:ext cx="5282183" cy="375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9853" y="9264495"/>
            <a:ext cx="2474645" cy="23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100" b="1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네트워크 프로그래밍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93" y="9264495"/>
            <a:ext cx="2616011" cy="23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100" b="1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528D7AEC-35C8-4F62-95B2-1C8C06EADA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4344" name="Group 13"/>
          <p:cNvGrpSpPr>
            <a:grpSpLocks/>
          </p:cNvGrpSpPr>
          <p:nvPr/>
        </p:nvGrpSpPr>
        <p:grpSpPr bwMode="auto">
          <a:xfrm>
            <a:off x="758507" y="4832446"/>
            <a:ext cx="5423548" cy="4274973"/>
            <a:chOff x="345" y="2653"/>
            <a:chExt cx="3720" cy="2676"/>
          </a:xfrm>
        </p:grpSpPr>
        <p:grpSp>
          <p:nvGrpSpPr>
            <p:cNvPr id="14346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6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14350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9029" tIns="49514" rIns="99029" bIns="49514">
              <a:spAutoFit/>
            </a:bodyPr>
            <a:lstStyle/>
            <a:p>
              <a:pPr defTabSz="952914">
                <a:spcBef>
                  <a:spcPct val="50000"/>
                </a:spcBef>
                <a:defRPr/>
              </a:pPr>
              <a:r>
                <a:rPr lang="en-US" altLang="ko-KR" sz="2400" i="1" baseline="-25000" dirty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28333" y="9185957"/>
            <a:ext cx="6139493" cy="7853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8102" tIns="44051" rIns="88102" bIns="44051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임베디드 네트워크 프로그래밍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86A83-B79A-482B-AEBE-69E3008FC628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766763"/>
            <a:ext cx="9144000" cy="9048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5" descr="top"/>
          <p:cNvPicPr>
            <a:picLocks noChangeAspect="1" noChangeArrowheads="1"/>
          </p:cNvPicPr>
          <p:nvPr userDrawn="1"/>
        </p:nvPicPr>
        <p:blipFill>
          <a:blip r:embed="rId2" cstate="print"/>
          <a:srcRect r="21094"/>
          <a:stretch>
            <a:fillRect/>
          </a:stretch>
        </p:blipFill>
        <p:spPr bwMode="auto">
          <a:xfrm>
            <a:off x="0" y="0"/>
            <a:ext cx="9144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551613"/>
            <a:ext cx="9144000" cy="322262"/>
          </a:xfrm>
          <a:prstGeom prst="rect">
            <a:avLst/>
          </a:prstGeom>
          <a:solidFill>
            <a:srgbClr val="F5F4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latin typeface="HY동녘M" pitchFamily="18" charset="-127"/>
                <a:ea typeface="HY동녘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42B7E-5AF0-4600-A2DF-CD34F0E1CD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E77AC-9929-4C33-87DF-0DE3F03166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30163"/>
            <a:ext cx="2178050" cy="6278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30163"/>
            <a:ext cx="6381750" cy="6278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BDBF0-8EF7-4FF5-B06C-3E9D83E245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65EE9-2898-4466-BE6C-7419748EB0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1210F-96CF-4DA5-B8EE-2B53473A7D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7F259-3167-4BF3-92F1-6CDD4C78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14A43-69CB-41F6-8124-F5CAA56D55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CC395-B352-4C4A-815E-B73315539A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47B06-4720-4B96-93B7-9EE9226E0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75D45-F8D3-4C19-8B1A-C3664BAA19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08CDA-443C-4914-BACA-E912DC4ECA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C842-9FC9-449C-9F3C-4ABADFE3BD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903-CD6F-4F72-9833-54FCC45E84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top"/>
          <p:cNvPicPr>
            <a:picLocks noChangeAspect="1" noChangeArrowheads="1"/>
          </p:cNvPicPr>
          <p:nvPr/>
        </p:nvPicPr>
        <p:blipFill>
          <a:blip r:embed="rId15" cstate="print"/>
          <a:srcRect r="21094"/>
          <a:stretch>
            <a:fillRect/>
          </a:stretch>
        </p:blipFill>
        <p:spPr bwMode="auto">
          <a:xfrm>
            <a:off x="0" y="0"/>
            <a:ext cx="9144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125538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9048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6551613"/>
            <a:ext cx="9144000" cy="322262"/>
          </a:xfrm>
          <a:prstGeom prst="rect">
            <a:avLst/>
          </a:prstGeom>
          <a:solidFill>
            <a:srgbClr val="F5F4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3" y="6557963"/>
            <a:ext cx="21351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pPr>
              <a:defRPr/>
            </a:pPr>
            <a:fld id="{8566088C-706F-4CC8-8768-8EBB644C0D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7963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30163"/>
            <a:ext cx="871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동녘M" pitchFamily="18" charset="-127"/>
          <a:ea typeface="HY동녘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HY동녘M" pitchFamily="18" charset="-127"/>
          <a:ea typeface="HY동녘M" pitchFamily="18" charset="-127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HY동녘M" pitchFamily="18" charset="-127"/>
          <a:ea typeface="HY동녘M" pitchFamily="18" charset="-127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HY동녘M" pitchFamily="18" charset="-127"/>
          <a:ea typeface="HY동녘M" pitchFamily="18" charset="-127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HY동녘M" pitchFamily="18" charset="-127"/>
          <a:ea typeface="HY동녘M" pitchFamily="18" charset="-127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B502AD-A38D-409E-9D78-DF6C71692158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sz="5400" dirty="0" err="1" smtClean="0">
                <a:latin typeface="HY동녘M" pitchFamily="18" charset="-127"/>
                <a:ea typeface="HY동녘M" pitchFamily="18" charset="-127"/>
              </a:rPr>
              <a:t>언로킹</a:t>
            </a:r>
            <a:r>
              <a:rPr lang="ko-KR" altLang="en-US" sz="5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5400" dirty="0" err="1" smtClean="0">
                <a:latin typeface="HY동녘M" pitchFamily="18" charset="-127"/>
                <a:ea typeface="HY동녘M" pitchFamily="18" charset="-127"/>
              </a:rPr>
              <a:t>안드로이드</a:t>
            </a:r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5400" dirty="0" smtClean="0">
                <a:latin typeface="HY동녘M" pitchFamily="18" charset="-127"/>
                <a:ea typeface="HY동녘M" pitchFamily="18" charset="-127"/>
              </a:rPr>
            </a:br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>Unlocking Android</a:t>
            </a:r>
            <a:endParaRPr lang="ko-KR" altLang="en-US" sz="5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5143512"/>
            <a:ext cx="6786609" cy="1285884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Kook, </a:t>
            </a:r>
            <a:r>
              <a:rPr lang="en-US" altLang="ko-KR" sz="2000" dirty="0" err="1" smtClean="0"/>
              <a:t>Joongjin</a:t>
            </a:r>
            <a:r>
              <a:rPr lang="en-US" altLang="ko-KR" sz="2000" dirty="0" smtClean="0"/>
              <a:t> </a:t>
            </a:r>
            <a:r>
              <a:rPr lang="en-US" altLang="ko-KR" sz="2000" b="0" dirty="0" smtClean="0"/>
              <a:t>(tipsiness@gmail.com)</a:t>
            </a:r>
          </a:p>
          <a:p>
            <a:pPr eaLnBrk="1" hangingPunct="1"/>
            <a:r>
              <a:rPr lang="en-US" altLang="ko-KR" sz="2000" b="0" dirty="0" smtClean="0"/>
              <a:t>http://cafe.naver.com/linuxdevdrv</a:t>
            </a:r>
          </a:p>
          <a:p>
            <a:pPr eaLnBrk="1" hangingPunct="1"/>
            <a:r>
              <a:rPr lang="en-US" altLang="ko-KR" sz="2000" i="1" dirty="0" err="1" smtClean="0"/>
              <a:t>Freelec</a:t>
            </a:r>
            <a:endParaRPr lang="en-US" altLang="ko-KR" sz="2000" i="1" dirty="0" smtClean="0"/>
          </a:p>
          <a:p>
            <a:pPr eaLnBrk="1" hangingPunct="1"/>
            <a:r>
              <a:rPr lang="en-US" altLang="ko-KR" sz="1600" i="1" dirty="0" smtClean="0"/>
              <a:t>2010.02. 25</a:t>
            </a:r>
            <a:endParaRPr lang="ko-KR" altLang="en-US" sz="16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70113" y="3714752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Chapter 1. </a:t>
            </a:r>
            <a:r>
              <a:rPr lang="ko-KR" altLang="en-US" sz="2400" dirty="0" err="1" smtClean="0">
                <a:latin typeface="HY동녘M" pitchFamily="18" charset="-127"/>
                <a:ea typeface="HY동녘M" pitchFamily="18" charset="-127"/>
              </a:rPr>
              <a:t>안드로이드의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 목표</a:t>
            </a:r>
            <a:endParaRPr lang="ko-KR" altLang="en-US" sz="2400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라이선스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기반의 라이선스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GPL(GNU General Public License)</a:t>
            </a:r>
          </a:p>
          <a:p>
            <a:pPr lvl="2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GPL </a:t>
            </a:r>
            <a:r>
              <a:rPr lang="ko-KR" altLang="en-US" dirty="0" smtClean="0"/>
              <a:t>라이선스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코드 공개 의무 발생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Apache License</a:t>
            </a:r>
          </a:p>
          <a:p>
            <a:pPr lvl="2"/>
            <a:r>
              <a:rPr lang="ko-KR" altLang="en-US" dirty="0" smtClean="0"/>
              <a:t>소스 코드 공개 의무를 갖지 않음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안드로이드는</a:t>
            </a:r>
            <a:r>
              <a:rPr lang="ko-KR" altLang="en-US" dirty="0" smtClean="0"/>
              <a:t> 대부분 </a:t>
            </a:r>
            <a:r>
              <a:rPr lang="en-US" altLang="ko-KR" dirty="0" smtClean="0"/>
              <a:t>Apache v2 </a:t>
            </a:r>
            <a:r>
              <a:rPr lang="ko-KR" altLang="en-US" dirty="0" smtClean="0"/>
              <a:t>라이선스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상업적 소프트웨어에 대한 배려</a:t>
            </a:r>
            <a:r>
              <a:rPr lang="en-US" altLang="ko-KR" dirty="0" smtClean="0"/>
              <a:t>(?)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안정적인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파일시스템 관리 등 운영체제의 핵심 기능과 더불어 하드웨어 추상화 계층</a:t>
            </a:r>
            <a:r>
              <a:rPr lang="en-US" altLang="ko-KR" dirty="0" smtClean="0"/>
              <a:t>(HAL)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WiFi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등 특정 하드웨어를 위한 드라이버들이 기본적으로 구현되어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터치스크린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GPS, </a:t>
            </a:r>
            <a:r>
              <a:rPr lang="ko-KR" altLang="en-US" dirty="0" smtClean="0"/>
              <a:t>가속도 센서 등의 하드웨어를 지원하기 위한 컴포넌트 제공</a:t>
            </a:r>
            <a:endParaRPr lang="en-US" altLang="ko-KR" dirty="0" smtClean="0"/>
          </a:p>
          <a:p>
            <a:r>
              <a:rPr lang="ko-KR" altLang="en-US" dirty="0" smtClean="0"/>
              <a:t>뛰어난 코드 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Webkit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SQLite</a:t>
            </a:r>
            <a:r>
              <a:rPr lang="ko-KR" altLang="en-US" dirty="0" smtClean="0"/>
              <a:t> 기반의 데이터베이스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2D, 3D, </a:t>
            </a:r>
            <a:r>
              <a:rPr lang="en-US" altLang="ko-KR" dirty="0" smtClean="0"/>
              <a:t>SGL,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OpenGL ES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OpenCore</a:t>
            </a:r>
            <a:r>
              <a:rPr lang="ko-KR" altLang="en-US" dirty="0" smtClean="0"/>
              <a:t>를 사용한 오디오와 비디오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서비스 관리자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(View)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ActivityManager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ViewManager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전화기능 관리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TelephonyManager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관리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WindowManager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관리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ResourceManager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위치기반 서비스 관리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LocationManager</a:t>
            </a:r>
            <a:endParaRPr lang="en-US" altLang="ko-KR" dirty="0" smtClean="0"/>
          </a:p>
          <a:p>
            <a:r>
              <a:rPr lang="ko-KR" altLang="en-US" dirty="0" smtClean="0"/>
              <a:t>런타임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프로그래밍 환경과 거의 똑같은 환경을 제공하기 위한 핵심 자바 패키지 지원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달빅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Dalvik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가상머신으로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실행 환경 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서비스 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5" name="그림 4" descr="Figure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71678"/>
            <a:ext cx="4714908" cy="333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 bwMode="auto">
          <a:xfrm rot="10800000">
            <a:off x="5572132" y="2143116"/>
            <a:ext cx="428628" cy="21431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2198" y="2071678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 bwMode="auto">
          <a:xfrm rot="10800000">
            <a:off x="5572132" y="2643182"/>
            <a:ext cx="428628" cy="21431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2198" y="2571744"/>
            <a:ext cx="224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/>
              <a:t>Application Framework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 bwMode="auto">
          <a:xfrm rot="10800000">
            <a:off x="5572132" y="3357562"/>
            <a:ext cx="428628" cy="21431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2198" y="3286124"/>
            <a:ext cx="809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 bwMode="auto">
          <a:xfrm rot="10800000">
            <a:off x="5572132" y="4500570"/>
            <a:ext cx="428628" cy="21431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2198" y="4429132"/>
            <a:ext cx="1303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/>
              <a:t>Linux Kernel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 bwMode="auto">
          <a:xfrm rot="10800000">
            <a:off x="5572132" y="5000636"/>
            <a:ext cx="428628" cy="21431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2198" y="4929198"/>
            <a:ext cx="105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/>
              <a:t>Hardware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안드로이드의</a:t>
            </a:r>
            <a:r>
              <a:rPr lang="ko-KR" altLang="en-US" dirty="0" smtClean="0"/>
              <a:t> 토대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기반 설계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오픈소스</a:t>
            </a:r>
            <a:r>
              <a:rPr lang="ko-KR" altLang="en-US" dirty="0" smtClean="0"/>
              <a:t> 기반의 안정성과 신뢰성이 보장된 운영체제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 추상화 계층</a:t>
            </a:r>
            <a:r>
              <a:rPr lang="en-US" altLang="ko-KR" dirty="0" smtClean="0"/>
              <a:t>(HAL)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하드웨어에 대해서는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차원에서 드라이버의 구현을 통해 해당 하드웨어 지원</a:t>
            </a:r>
            <a:endParaRPr lang="en-US" altLang="ko-KR" dirty="0" smtClean="0"/>
          </a:p>
          <a:p>
            <a:r>
              <a:rPr lang="ko-KR" altLang="en-US" dirty="0" err="1" smtClean="0"/>
              <a:t>달빅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Dalvik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가상머신</a:t>
            </a:r>
            <a:r>
              <a:rPr lang="ko-KR" altLang="en-US" dirty="0" smtClean="0"/>
              <a:t> 기반 실행환경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위에서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애플리케이션을 적절히 실행되도록 만들어주는 가상 머신</a:t>
            </a:r>
            <a:r>
              <a:rPr lang="en-US" altLang="ko-KR" dirty="0" smtClean="0"/>
              <a:t>(virtual machine)</a:t>
            </a:r>
          </a:p>
          <a:p>
            <a:pPr lvl="1"/>
            <a:r>
              <a:rPr lang="ko-KR" altLang="en-US" dirty="0" smtClean="0"/>
              <a:t>효율성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리치</a:t>
            </a:r>
            <a:r>
              <a:rPr lang="en-US" altLang="ko-KR" dirty="0" smtClean="0"/>
              <a:t>(Rich) </a:t>
            </a:r>
            <a:r>
              <a:rPr lang="ko-KR" altLang="en-US" dirty="0" smtClean="0"/>
              <a:t>프로그래밍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지적 재산권 관련 문제의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바이트코드와는 다른 형태인 </a:t>
            </a:r>
            <a:r>
              <a:rPr lang="en-US" altLang="ko-KR" dirty="0" err="1" smtClean="0"/>
              <a:t>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형태로 변환하여 처리 </a:t>
            </a:r>
            <a:r>
              <a:rPr lang="en-US" altLang="ko-KR" dirty="0" smtClean="0"/>
              <a:t>– Sun</a:t>
            </a:r>
            <a:r>
              <a:rPr lang="ko-KR" altLang="en-US" dirty="0" smtClean="0"/>
              <a:t>의 라이선스 정책 탈피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개발을 위한 사전 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en-US" altLang="ko-KR" dirty="0" smtClean="0"/>
              <a:t>(Intent)</a:t>
            </a:r>
          </a:p>
          <a:p>
            <a:pPr lvl="1"/>
            <a:r>
              <a:rPr lang="ko-KR" altLang="en-US" dirty="0" smtClean="0"/>
              <a:t>무엇을 해야 하는지에 대한 행위를 선언하는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액션이나 서비스 등을 기술한 정보들로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인텐트필터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IntentFilter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필요할 때 제공해야 하는 기능과 </a:t>
            </a:r>
            <a:r>
              <a:rPr lang="ko-KR" altLang="en-US" dirty="0" smtClean="0"/>
              <a:t>어떤 </a:t>
            </a:r>
            <a:r>
              <a:rPr lang="ko-KR" altLang="en-US" dirty="0" err="1" smtClean="0"/>
              <a:t>인텐트를</a:t>
            </a:r>
            <a:r>
              <a:rPr lang="ko-KR" altLang="en-US" dirty="0" smtClean="0"/>
              <a:t> 받아들일 것이냐에 </a:t>
            </a:r>
            <a:r>
              <a:rPr lang="ko-KR" altLang="en-US" dirty="0" smtClean="0"/>
              <a:t>대한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인텐트가</a:t>
            </a:r>
            <a:r>
              <a:rPr lang="ko-KR" altLang="en-US" dirty="0" smtClean="0"/>
              <a:t> 서비스를 제공하느냐에 따라 범용적이거나 특정 </a:t>
            </a:r>
            <a:r>
              <a:rPr lang="ko-KR" altLang="en-US" dirty="0" err="1" smtClean="0"/>
              <a:t>인텐트에</a:t>
            </a:r>
            <a:r>
              <a:rPr lang="ko-KR" altLang="en-US" dirty="0" smtClean="0"/>
              <a:t> 귀속될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인텐트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레졸루션</a:t>
            </a:r>
            <a:r>
              <a:rPr lang="en-US" altLang="ko-KR" dirty="0" smtClean="0"/>
              <a:t>(Intent Resolution)</a:t>
            </a:r>
          </a:p>
          <a:p>
            <a:pPr lvl="1"/>
            <a:r>
              <a:rPr lang="ko-KR" altLang="en-US" dirty="0" smtClean="0"/>
              <a:t>특정 데이터를 처리할 수 있는 </a:t>
            </a:r>
            <a:r>
              <a:rPr lang="ko-KR" altLang="en-US" dirty="0" err="1" smtClean="0"/>
              <a:t>액티비티가</a:t>
            </a:r>
            <a:r>
              <a:rPr lang="ko-KR" altLang="en-US" dirty="0" smtClean="0"/>
              <a:t> 여러 개 있을 때 가장 최선의 것을 결정하기 위한 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런타임</a:t>
            </a:r>
            <a:r>
              <a:rPr lang="en-US" altLang="ko-KR" dirty="0" smtClean="0"/>
              <a:t>(run-time) </a:t>
            </a:r>
            <a:r>
              <a:rPr lang="ko-KR" altLang="en-US" dirty="0" smtClean="0"/>
              <a:t>단계에서 수행 </a:t>
            </a:r>
            <a:r>
              <a:rPr lang="en-US" altLang="ko-KR" dirty="0" smtClean="0">
                <a:sym typeface="Wingdings" pitchFamily="2" charset="2"/>
              </a:rPr>
              <a:t> late binding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en-US" altLang="ko-KR" dirty="0" smtClean="0"/>
              <a:t>(Intent)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VIEW, PICK, EDIT</a:t>
            </a:r>
            <a:r>
              <a:rPr lang="ko-KR" altLang="en-US" dirty="0" smtClean="0"/>
              <a:t>와 같은 동사 형태로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en-US" altLang="ko-KR" dirty="0" err="1" smtClean="0"/>
              <a:t>android.content.Intent.ACTION_VIEW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인텐트와</a:t>
            </a:r>
            <a:r>
              <a:rPr lang="ko-KR" altLang="en-US" dirty="0" smtClean="0"/>
              <a:t> 함께 사용되는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인텐트필터는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인텐트와</a:t>
            </a:r>
            <a:r>
              <a:rPr lang="ko-KR" altLang="en-US" dirty="0" smtClean="0"/>
              <a:t> 애플리케이션 사이의 관계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액션</a:t>
            </a:r>
            <a:r>
              <a:rPr lang="en-US" altLang="ko-KR" dirty="0" smtClean="0"/>
              <a:t>(action)</a:t>
            </a:r>
            <a:r>
              <a:rPr lang="ko-KR" altLang="en-US" dirty="0" smtClean="0"/>
              <a:t>과 카테고리</a:t>
            </a:r>
            <a:r>
              <a:rPr lang="en-US" altLang="ko-KR" dirty="0" smtClean="0"/>
              <a:t>(category)</a:t>
            </a:r>
            <a:r>
              <a:rPr lang="ko-KR" altLang="en-US" dirty="0" smtClean="0"/>
              <a:t>를 지정하여 </a:t>
            </a:r>
            <a:r>
              <a:rPr lang="ko-KR" altLang="en-US" dirty="0" err="1" smtClean="0"/>
              <a:t>인텐트필터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CATEGORY_LAUNCHER – </a:t>
            </a:r>
            <a:r>
              <a:rPr lang="ko-KR" altLang="en-US" dirty="0" smtClean="0"/>
              <a:t>이 인텐트필터를 포함한 </a:t>
            </a:r>
            <a:r>
              <a:rPr lang="ko-KR" altLang="en-US" dirty="0" err="1" smtClean="0"/>
              <a:t>액티비티는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런처</a:t>
            </a:r>
            <a:r>
              <a:rPr lang="en-US" altLang="ko-KR" dirty="0" smtClean="0"/>
              <a:t>(launcher)</a:t>
            </a:r>
            <a:r>
              <a:rPr lang="ko-KR" altLang="en-US" dirty="0" smtClean="0"/>
              <a:t>에 표시되어야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인텐트가</a:t>
            </a:r>
            <a:r>
              <a:rPr lang="ko-KR" altLang="en-US" dirty="0" smtClean="0"/>
              <a:t> 요청되면 시스템은 사용 가능한 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브로드캐스트리시버들을</a:t>
            </a:r>
            <a:r>
              <a:rPr lang="ko-KR" altLang="en-US" dirty="0" smtClean="0"/>
              <a:t> 체크하여 적절한 수신자에 할당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786" y="2786058"/>
          <a:ext cx="75724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16"/>
                <a:gridCol w="5286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정보의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URI </a:t>
                      </a:r>
                      <a:r>
                        <a:rPr lang="ko-KR" altLang="en-US" dirty="0" smtClean="0"/>
                        <a:t>형식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전화번호부 조회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content://contacts/people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 조회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Geo:0,0?q=23+Route+206+Stanhope+NJ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웹사이트 접근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http://www.google.com/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en-US" altLang="ko-KR" dirty="0" smtClean="0"/>
              <a:t>(Intent)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인텐트필터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리시버의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그림 4" descr="Figure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28802"/>
            <a:ext cx="7286676" cy="394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명시적 </a:t>
            </a:r>
            <a:r>
              <a:rPr lang="ko-KR" altLang="en-US" dirty="0" err="1" smtClean="0"/>
              <a:t>인텐트</a:t>
            </a:r>
            <a:r>
              <a:rPr lang="en-US" altLang="ko-KR" dirty="0" smtClean="0"/>
              <a:t>(explicit Intent)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지정된 클래스에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액티비티로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인텐트를</a:t>
            </a:r>
            <a:r>
              <a:rPr lang="ko-KR" altLang="en-US" dirty="0" smtClean="0"/>
              <a:t> 처리해야 하는지 정확히 알고 있을 때 사용</a:t>
            </a:r>
            <a:endParaRPr lang="en-US" altLang="ko-KR" dirty="0" smtClean="0"/>
          </a:p>
          <a:p>
            <a:r>
              <a:rPr lang="ko-KR" altLang="en-US" dirty="0" smtClean="0"/>
              <a:t>명시적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사용 예</a:t>
            </a:r>
            <a:r>
              <a:rPr lang="en-US" altLang="ko-KR" dirty="0" smtClean="0"/>
              <a:t>:</a:t>
            </a:r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500034" y="3071810"/>
            <a:ext cx="8313494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smtClean="0"/>
              <a:t>public void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(View v) {</a:t>
            </a:r>
          </a:p>
          <a:p>
            <a:pPr algn="l"/>
            <a:r>
              <a:rPr lang="en-US" altLang="ko-KR" sz="1600" dirty="0" smtClean="0"/>
              <a:t>    try {</a:t>
            </a:r>
          </a:p>
          <a:p>
            <a:pPr algn="l"/>
            <a:r>
              <a:rPr lang="en-US" altLang="ko-KR" sz="1600" dirty="0" smtClean="0"/>
              <a:t>        </a:t>
            </a:r>
            <a:r>
              <a:rPr lang="en-US" altLang="ko-KR" sz="1600" i="1" dirty="0" err="1" smtClean="0"/>
              <a:t>startActivityForResult</a:t>
            </a:r>
            <a:r>
              <a:rPr lang="en-US" altLang="ko-KR" sz="1600" i="1" dirty="0" smtClean="0"/>
              <a:t>(new Intent(</a:t>
            </a:r>
            <a:r>
              <a:rPr lang="en-US" altLang="ko-KR" sz="1600" i="1" dirty="0" err="1" smtClean="0"/>
              <a:t>v.getContext</a:t>
            </a:r>
            <a:r>
              <a:rPr lang="en-US" altLang="ko-KR" sz="1600" i="1" dirty="0" smtClean="0"/>
              <a:t>(), </a:t>
            </a:r>
            <a:r>
              <a:rPr lang="en-US" altLang="ko-KR" sz="1600" i="1" dirty="0" err="1" smtClean="0"/>
              <a:t>RefreshJobs.class</a:t>
            </a:r>
            <a:r>
              <a:rPr lang="en-US" altLang="ko-KR" sz="1600" i="1" dirty="0" smtClean="0"/>
              <a:t>), 0);</a:t>
            </a:r>
          </a:p>
          <a:p>
            <a:pPr algn="l"/>
            <a:r>
              <a:rPr lang="en-US" altLang="ko-KR" sz="1600" dirty="0" smtClean="0"/>
              <a:t>    } catch (Exception e) {</a:t>
            </a:r>
          </a:p>
          <a:p>
            <a:pPr algn="l"/>
            <a:r>
              <a:rPr lang="en-US" altLang="ko-KR" sz="1600" dirty="0" smtClean="0"/>
              <a:t>        …</a:t>
            </a:r>
          </a:p>
          <a:p>
            <a:pPr algn="l"/>
            <a:r>
              <a:rPr lang="en-US" altLang="ko-KR" sz="1600" dirty="0" smtClean="0"/>
              <a:t>    }</a:t>
            </a:r>
          </a:p>
          <a:p>
            <a:pPr algn="l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묵시적 </a:t>
            </a:r>
            <a:r>
              <a:rPr lang="ko-KR" altLang="en-US" dirty="0" err="1" smtClean="0"/>
              <a:t>인텐트</a:t>
            </a:r>
            <a:r>
              <a:rPr lang="en-US" altLang="ko-KR" dirty="0" smtClean="0"/>
              <a:t>(implicit Intent)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인텐트필터와</a:t>
            </a:r>
            <a:r>
              <a:rPr lang="ko-KR" altLang="en-US" dirty="0" smtClean="0"/>
              <a:t> 연관되며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안드로이드는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인텐트가</a:t>
            </a:r>
            <a:r>
              <a:rPr lang="ko-KR" altLang="en-US" dirty="0" smtClean="0"/>
              <a:t> 적절한 수신자에게 전달되도록 해 줌</a:t>
            </a:r>
            <a:endParaRPr lang="en-US" altLang="ko-KR" dirty="0" smtClean="0"/>
          </a:p>
          <a:p>
            <a:r>
              <a:rPr lang="ko-KR" altLang="en-US" dirty="0" smtClean="0"/>
              <a:t>대상 컴포넌트를 찾을 수 있는 정보들만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가능한 작업의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가능한 데이터의 유형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처리할 데이터가 담긴 주소</a:t>
            </a:r>
            <a:r>
              <a:rPr lang="en-US" altLang="ko-KR" dirty="0" smtClean="0"/>
              <a:t>(URI)</a:t>
            </a:r>
          </a:p>
          <a:p>
            <a:r>
              <a:rPr lang="ko-KR" altLang="en-US" dirty="0" smtClean="0"/>
              <a:t>묵시적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사용 예</a:t>
            </a:r>
            <a:r>
              <a:rPr lang="en-US" altLang="ko-KR" dirty="0" smtClean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14348" y="4143380"/>
            <a:ext cx="7429552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/>
              <a:t>Intent </a:t>
            </a:r>
            <a:r>
              <a:rPr lang="en-US" altLang="ko-KR" sz="1600" dirty="0" err="1" smtClean="0"/>
              <a:t>myIntent</a:t>
            </a:r>
            <a:r>
              <a:rPr lang="en-US" altLang="ko-KR" sz="1600" dirty="0" smtClean="0"/>
              <a:t> = new Intent (</a:t>
            </a:r>
            <a:r>
              <a:rPr lang="en-US" altLang="ko-KR" sz="1600" dirty="0" err="1" smtClean="0"/>
              <a:t>Intent.ACTION_PICK</a:t>
            </a:r>
            <a:r>
              <a:rPr lang="en-US" altLang="ko-KR" sz="1600" dirty="0" smtClean="0"/>
              <a:t>, </a:t>
            </a:r>
          </a:p>
          <a:p>
            <a:pPr algn="l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Uri.parse</a:t>
            </a:r>
            <a:r>
              <a:rPr lang="en-US" altLang="ko-KR" sz="1600" dirty="0" smtClean="0"/>
              <a:t>(“content://contacts/people”));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i="1" dirty="0" err="1" smtClean="0"/>
              <a:t>startActivity</a:t>
            </a:r>
            <a:r>
              <a:rPr lang="en-US" altLang="ko-KR" sz="1600" i="1" dirty="0" smtClean="0"/>
              <a:t>(</a:t>
            </a:r>
            <a:r>
              <a:rPr lang="en-US" altLang="ko-KR" sz="1600" i="1" dirty="0" err="1" smtClean="0"/>
              <a:t>myIntent</a:t>
            </a:r>
            <a:r>
              <a:rPr lang="en-US" altLang="ko-KR" sz="1600" i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장  </a:t>
            </a:r>
            <a:r>
              <a:rPr lang="ko-KR" altLang="en-US" dirty="0" err="1" smtClean="0"/>
              <a:t>안드로이드의</a:t>
            </a:r>
            <a:r>
              <a:rPr lang="ko-KR" altLang="en-US" dirty="0" smtClean="0"/>
              <a:t>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en-US" altLang="ko-KR" dirty="0" smtClean="0"/>
              <a:t>1-2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endParaRPr lang="en-US" altLang="ko-KR" dirty="0" smtClean="0"/>
          </a:p>
          <a:p>
            <a:r>
              <a:rPr lang="en-US" altLang="ko-KR" dirty="0" smtClean="0"/>
              <a:t>1-3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개발 시작</a:t>
            </a:r>
            <a:endParaRPr lang="en-US" altLang="ko-KR" dirty="0" smtClean="0"/>
          </a:p>
          <a:p>
            <a:r>
              <a:rPr lang="en-US" altLang="ko-KR" dirty="0" smtClean="0"/>
              <a:t>1-4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en-US" altLang="ko-KR" dirty="0" smtClean="0"/>
          </a:p>
          <a:p>
            <a:r>
              <a:rPr lang="en-US" altLang="ko-KR" dirty="0" smtClean="0"/>
              <a:t>1-5 </a:t>
            </a:r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구글과</a:t>
            </a:r>
            <a:r>
              <a:rPr lang="ko-KR" altLang="en-US" dirty="0" smtClean="0"/>
              <a:t> 오픈 </a:t>
            </a:r>
            <a:r>
              <a:rPr lang="ko-KR" altLang="en-US" dirty="0" err="1" smtClean="0"/>
              <a:t>핸드셋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얼라이언스</a:t>
            </a:r>
            <a:r>
              <a:rPr lang="en-US" altLang="ko-KR" dirty="0" smtClean="0"/>
              <a:t>(OHA)</a:t>
            </a:r>
            <a:r>
              <a:rPr lang="ko-KR" altLang="en-US" dirty="0" smtClean="0"/>
              <a:t>에 의한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최초의 오픈 소스 모바일 애플리케이션 플랫폼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err="1" smtClean="0"/>
              <a:t>안드로이드는</a:t>
            </a:r>
            <a:r>
              <a:rPr lang="ko-KR" altLang="en-US" dirty="0" smtClean="0"/>
              <a:t> 최초의 개방된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완벽한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무료라는 명백한 목표를 가지고 철저하게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기기를 위해 만들어진 플랫폼이다</a:t>
            </a:r>
            <a:r>
              <a:rPr lang="en-US" altLang="ko-KR" dirty="0" smtClean="0"/>
              <a:t> – OHA”</a:t>
            </a:r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소프트웨어 플랫폼의 하드웨어 종속성 탈피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프레임워크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296437" y="6264495"/>
            <a:ext cx="270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http://developer.android.com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내용 개체 틀 7" descr="android-architecture-485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53" y="1423978"/>
            <a:ext cx="6776818" cy="48625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플랫폼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기반으로 풍부한 </a:t>
            </a:r>
            <a:r>
              <a:rPr lang="en-US" altLang="ko-KR" dirty="0" smtClean="0"/>
              <a:t>UI(User Interface), </a:t>
            </a:r>
            <a:r>
              <a:rPr lang="ko-KR" altLang="en-US" dirty="0" smtClean="0"/>
              <a:t>다양한 애플리케이션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 프레임워크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멀티미디어 지원 등을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 계층은 </a:t>
            </a:r>
            <a:r>
              <a:rPr lang="en-US" altLang="ko-KR" dirty="0" smtClean="0"/>
              <a:t>C/C++, </a:t>
            </a:r>
            <a:r>
              <a:rPr lang="ko-KR" altLang="en-US" dirty="0" smtClean="0"/>
              <a:t>애플리케이션 계층은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코드로 작성됨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SDK</a:t>
            </a:r>
            <a:r>
              <a:rPr lang="ko-KR" altLang="en-US" dirty="0" smtClean="0"/>
              <a:t>를 이용하여 내장 애플리케이션과 같은 형태의 애플리케이션 개발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오픈 소스 기반이므로 필요한 기능을 직접 구현하거나 </a:t>
            </a:r>
            <a:r>
              <a:rPr lang="ko-KR" altLang="en-US" dirty="0" err="1" smtClean="0"/>
              <a:t>서드파티를</a:t>
            </a:r>
            <a:r>
              <a:rPr lang="ko-KR" altLang="en-US" dirty="0" smtClean="0"/>
              <a:t> 통해 공급받을 수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 커뮤니티를 통해 문제 해결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플랫폼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" name="그림 5" descr="Figure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85926"/>
            <a:ext cx="24860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57620" y="2214554"/>
            <a:ext cx="4714908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안드로이드는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소프트웨어 플랫폼이며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리눅스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커널을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기반으로 하고 있다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  <a:p>
            <a:pPr algn="l">
              <a:buFontTx/>
              <a:buChar char="-"/>
            </a:pP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리눅스의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탁월한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이식성으로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다양한 단말기에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포팅될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수 있다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  <a:p>
            <a:pPr algn="l">
              <a:buFontTx/>
              <a:buChar char="-"/>
            </a:pP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자바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가상머신과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유사한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달빅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가상머신이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제공되며 따라서 모든 애플리케이션은 자바로 작성된다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1800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기기의 변천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그림 4" descr="Figure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857364"/>
            <a:ext cx="5072098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 bwMode="auto">
          <a:xfrm>
            <a:off x="2571736" y="4857760"/>
            <a:ext cx="1143008" cy="35719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428596" y="3500438"/>
            <a:ext cx="2143140" cy="1071570"/>
          </a:xfrm>
          <a:prstGeom prst="wedgeRoundRectCallout">
            <a:avLst>
              <a:gd name="adj1" fmla="val 56588"/>
              <a:gd name="adj2" fmla="val 7822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모바일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장치들이 제공하는 대부분의 기능들이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스마트폰에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흡수됨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안드로이드를</a:t>
            </a:r>
            <a:r>
              <a:rPr lang="ko-KR" altLang="en-US" dirty="0" smtClean="0"/>
              <a:t> 위한 마켓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이동 통신 사업자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플랫폼을 채택함으로써 서비스에 대한 고민이 사라질 수 있는 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서비스가 </a:t>
            </a:r>
            <a:r>
              <a:rPr lang="ko-KR" altLang="en-US" dirty="0" err="1" smtClean="0"/>
              <a:t>구글에</a:t>
            </a:r>
            <a:r>
              <a:rPr lang="ko-KR" altLang="en-US" dirty="0" smtClean="0"/>
              <a:t> 종속될 수 있다는 부분에 대한 두려움을 가질 수 있음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휴대폰</a:t>
            </a:r>
            <a:r>
              <a:rPr lang="en-US" altLang="ko-KR" dirty="0" smtClean="0"/>
              <a:t>(feature phone)</a:t>
            </a:r>
          </a:p>
          <a:p>
            <a:pPr lvl="1"/>
            <a:r>
              <a:rPr lang="ko-KR" altLang="en-US" dirty="0" smtClean="0"/>
              <a:t>저가 휴대폰의 가장 큰 단점은 웹 기능이며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브라우저를 내장한 </a:t>
            </a:r>
            <a:r>
              <a:rPr lang="ko-KR" altLang="en-US" dirty="0" err="1" smtClean="0"/>
              <a:t>안드로이드를</a:t>
            </a:r>
            <a:r>
              <a:rPr lang="ko-KR" altLang="en-US" dirty="0" smtClean="0"/>
              <a:t> 이러한 휴대폰에 탑재했을 때 휴대폰 시장에 큰 변화가 예상됨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스마트폰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Mobile/</a:t>
            </a:r>
            <a:r>
              <a:rPr lang="en-US" altLang="ko-KR" dirty="0" err="1" smtClean="0"/>
              <a:t>SmartPhone</a:t>
            </a:r>
            <a:r>
              <a:rPr lang="en-US" altLang="ko-KR" dirty="0" smtClean="0"/>
              <a:t>, BlackBerry, </a:t>
            </a:r>
            <a:r>
              <a:rPr lang="en-US" altLang="ko-KR" dirty="0" err="1" smtClean="0"/>
              <a:t>Symbian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iPhone</a:t>
            </a:r>
            <a:r>
              <a:rPr lang="en-US" altLang="ko-KR" dirty="0" smtClean="0"/>
              <a:t>, Palm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위한 다양한 플랫폼이 존재하지만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안드로이드는</a:t>
            </a:r>
            <a:r>
              <a:rPr lang="ko-KR" altLang="en-US" dirty="0" smtClean="0"/>
              <a:t> 같은 하드웨어 사양에서 더 낮은 소프트웨어 개발 비용이 요구됨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안드로이드를</a:t>
            </a:r>
            <a:r>
              <a:rPr lang="ko-KR" altLang="en-US" dirty="0" smtClean="0"/>
              <a:t> 위한 마켓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안드로이드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리눅스와</a:t>
            </a:r>
            <a:r>
              <a:rPr lang="ko-KR" altLang="en-US" dirty="0" smtClean="0"/>
              <a:t> 같이 다양한 </a:t>
            </a:r>
            <a:r>
              <a:rPr lang="ko-KR" altLang="en-US" dirty="0" err="1" smtClean="0"/>
              <a:t>배포판의</a:t>
            </a:r>
            <a:r>
              <a:rPr lang="ko-KR" altLang="en-US" dirty="0" smtClean="0"/>
              <a:t> 존재로 인해 집중력이 약화될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상업화를 고려한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라이선스 정책 요구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강의용</Template>
  <TotalTime>57452</TotalTime>
  <Words>830</Words>
  <Application>Microsoft Office PowerPoint</Application>
  <PresentationFormat>화면 슬라이드 쇼(4:3)</PresentationFormat>
  <Paragraphs>168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강의용</vt:lpstr>
      <vt:lpstr>언로킹 안드로이드 Unlocking Android</vt:lpstr>
      <vt:lpstr>제 1 장  안드로이드의 목표</vt:lpstr>
      <vt:lpstr>안드로이드 소개</vt:lpstr>
      <vt:lpstr>안드로이드 프레임워크</vt:lpstr>
      <vt:lpstr>안드로이드 소개</vt:lpstr>
      <vt:lpstr>안드로이드 소개</vt:lpstr>
      <vt:lpstr>안드로이드 소개</vt:lpstr>
      <vt:lpstr>안드로이드를 위한 마켓</vt:lpstr>
      <vt:lpstr>안드로이드를 위한 마켓</vt:lpstr>
      <vt:lpstr>안드로이드 라이선스</vt:lpstr>
      <vt:lpstr>안드로이드 스택</vt:lpstr>
      <vt:lpstr>안드로이드 스택</vt:lpstr>
      <vt:lpstr>안드로이드 스택</vt:lpstr>
      <vt:lpstr>안드로이드의 토대</vt:lpstr>
      <vt:lpstr>안드로이드 애플리케이션 개발을 위한 사전 지식</vt:lpstr>
      <vt:lpstr>인텐트(Intent)</vt:lpstr>
      <vt:lpstr>인텐트(Intent)</vt:lpstr>
      <vt:lpstr>명시적 인텐트(explicit Intent)</vt:lpstr>
      <vt:lpstr>묵시적 인텐트(implicit Intent)</vt:lpstr>
    </vt:vector>
  </TitlesOfParts>
  <Company>MDS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임베디드네트워크프로그래밍</dc:title>
  <dc:creator>youngdeok</dc:creator>
  <cp:lastModifiedBy>tipsy</cp:lastModifiedBy>
  <cp:revision>2572</cp:revision>
  <dcterms:created xsi:type="dcterms:W3CDTF">2007-01-10T02:18:44Z</dcterms:created>
  <dcterms:modified xsi:type="dcterms:W3CDTF">2010-02-27T13:29:18Z</dcterms:modified>
</cp:coreProperties>
</file>