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56" r:id="rId2"/>
    <p:sldId id="1000" r:id="rId3"/>
    <p:sldId id="991" r:id="rId4"/>
    <p:sldId id="992" r:id="rId5"/>
    <p:sldId id="993" r:id="rId6"/>
    <p:sldId id="994" r:id="rId7"/>
    <p:sldId id="995" r:id="rId8"/>
    <p:sldId id="996" r:id="rId9"/>
    <p:sldId id="997" r:id="rId10"/>
    <p:sldId id="998" r:id="rId11"/>
    <p:sldId id="999" r:id="rId12"/>
    <p:sldId id="1010" r:id="rId13"/>
    <p:sldId id="1013" r:id="rId14"/>
    <p:sldId id="1014" r:id="rId15"/>
    <p:sldId id="1015" r:id="rId16"/>
    <p:sldId id="1016" r:id="rId17"/>
    <p:sldId id="1017" r:id="rId18"/>
    <p:sldId id="1018" r:id="rId19"/>
    <p:sldId id="1019" r:id="rId20"/>
    <p:sldId id="1020" r:id="rId21"/>
    <p:sldId id="1021" r:id="rId22"/>
    <p:sldId id="1022" r:id="rId23"/>
  </p:sldIdLst>
  <p:sldSz cx="9144000" cy="6858000" type="screen4x3"/>
  <p:notesSz cx="6797675" cy="992822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9D"/>
    <a:srgbClr val="F5C2A3"/>
    <a:srgbClr val="C1CAD7"/>
    <a:srgbClr val="FFCC99"/>
    <a:srgbClr val="CCCC00"/>
    <a:srgbClr val="FFCCCC"/>
    <a:srgbClr val="CCFFCC"/>
    <a:srgbClr val="C1DDFF"/>
    <a:srgbClr val="2B12BE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62" autoAdjust="0"/>
    <p:restoredTop sz="96500" autoAdjust="0"/>
  </p:normalViewPr>
  <p:slideViewPr>
    <p:cSldViewPr>
      <p:cViewPr>
        <p:scale>
          <a:sx n="100" d="100"/>
          <a:sy n="100" d="100"/>
        </p:scale>
        <p:origin x="45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-732" y="-102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300">
                <a:latin typeface="굴림" pitchFamily="50" charset="-127"/>
              </a:defRPr>
            </a:lvl1pPr>
          </a:lstStyle>
          <a:p>
            <a:pPr>
              <a:defRPr/>
            </a:pPr>
            <a:fld id="{CDA4D6CB-903A-48C0-B37F-F59E433F2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58507" y="127819"/>
            <a:ext cx="2187356" cy="2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5" y="157079"/>
            <a:ext cx="2331761" cy="1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000" b="1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560388"/>
            <a:ext cx="5480050" cy="4110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9951" y="5275959"/>
            <a:ext cx="5282183" cy="375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9853" y="9264495"/>
            <a:ext cx="2474645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l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네트워크 프로그래밍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93" y="9264495"/>
            <a:ext cx="2616011" cy="23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3" tIns="47716" rIns="95433" bIns="47716" numCol="1" anchor="b" anchorCtr="0" compatLnSpc="1">
            <a:prstTxWarp prst="textNoShape">
              <a:avLst/>
            </a:prstTxWarp>
          </a:bodyPr>
          <a:lstStyle>
            <a:lvl1pPr algn="r" defTabSz="954443">
              <a:spcBef>
                <a:spcPct val="0"/>
              </a:spcBef>
              <a:buClrTx/>
              <a:defRPr sz="1100" b="1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528D7AEC-35C8-4F62-95B2-1C8C06EADA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758507" y="4832446"/>
            <a:ext cx="5423548" cy="4274973"/>
            <a:chOff x="345" y="2653"/>
            <a:chExt cx="3720" cy="2676"/>
          </a:xfrm>
        </p:grpSpPr>
        <p:grpSp>
          <p:nvGrpSpPr>
            <p:cNvPr id="14346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6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14350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9029" tIns="49514" rIns="99029" bIns="49514">
              <a:spAutoFit/>
            </a:bodyPr>
            <a:lstStyle/>
            <a:p>
              <a:pPr defTabSz="952914">
                <a:spcBef>
                  <a:spcPct val="50000"/>
                </a:spcBef>
                <a:defRPr/>
              </a:pPr>
              <a:r>
                <a:rPr lang="en-US" altLang="ko-KR" sz="2400" i="1" baseline="-25000" dirty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28333" y="9185957"/>
            <a:ext cx="6139493" cy="785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102" tIns="44051" rIns="88102" bIns="44051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임베디드 네트워크 프로그래밍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86A83-B79A-482B-AEBE-69E3008FC62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766763"/>
            <a:ext cx="9144000" cy="904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5" descr="top"/>
          <p:cNvPicPr>
            <a:picLocks noChangeAspect="1" noChangeArrowheads="1"/>
          </p:cNvPicPr>
          <p:nvPr userDrawn="1"/>
        </p:nvPicPr>
        <p:blipFill>
          <a:blip r:embed="rId2" cstate="print"/>
          <a:srcRect r="21094"/>
          <a:stretch>
            <a:fillRect/>
          </a:stretch>
        </p:blipFill>
        <p:spPr bwMode="auto">
          <a:xfrm>
            <a:off x="0" y="0"/>
            <a:ext cx="914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2B7E-5AF0-4600-A2DF-CD34F0E1C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77AC-9929-4C33-87DF-0DE3F03166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30163"/>
            <a:ext cx="2178050" cy="6278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30163"/>
            <a:ext cx="6381750" cy="6278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BDBF0-8EF7-4FF5-B06C-3E9D83E24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5EE9-2898-4466-BE6C-7419748EB0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210F-96CF-4DA5-B8EE-2B53473A7D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F259-3167-4BF3-92F1-6CDD4C78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4A43-69CB-41F6-8124-F5CAA56D5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CC395-B352-4C4A-815E-B73315539A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7B06-4720-4B96-93B7-9EE9226E0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5D45-F8D3-4C19-8B1A-C3664BAA19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08CDA-443C-4914-BACA-E912DC4ECA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C842-9FC9-449C-9F3C-4ABADFE3BD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903-CD6F-4F72-9833-54FCC45E84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top"/>
          <p:cNvPicPr>
            <a:picLocks noChangeAspect="1" noChangeArrowheads="1"/>
          </p:cNvPicPr>
          <p:nvPr/>
        </p:nvPicPr>
        <p:blipFill>
          <a:blip r:embed="rId15" cstate="print"/>
          <a:srcRect r="21094"/>
          <a:stretch>
            <a:fillRect/>
          </a:stretch>
        </p:blipFill>
        <p:spPr bwMode="auto">
          <a:xfrm>
            <a:off x="0" y="0"/>
            <a:ext cx="9144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766763"/>
            <a:ext cx="9144000" cy="9048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6551613"/>
            <a:ext cx="9144000" cy="322262"/>
          </a:xfrm>
          <a:prstGeom prst="rect">
            <a:avLst/>
          </a:prstGeom>
          <a:solidFill>
            <a:srgbClr val="F5F4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557963"/>
            <a:ext cx="21351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fld id="{8566088C-706F-4CC8-8768-8EBB644C0D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7963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>
                <a:latin typeface="HY동녘M" pitchFamily="18" charset="-127"/>
                <a:ea typeface="HY동녘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30163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동녘M" pitchFamily="18" charset="-127"/>
          <a:ea typeface="HY동녘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HY동녘M" pitchFamily="18" charset="-127"/>
          <a:ea typeface="HY동녘M" pitchFamily="18" charset="-127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HY동녘M" pitchFamily="18" charset="-127"/>
          <a:ea typeface="HY동녘M" pitchFamily="18" charset="-127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HY동녘M" pitchFamily="18" charset="-127"/>
          <a:ea typeface="HY동녘M" pitchFamily="18" charset="-127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B502AD-A38D-409E-9D78-DF6C71692158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언로킹</a:t>
            </a:r>
            <a:r>
              <a:rPr lang="ko-KR" altLang="en-US" sz="5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5400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5400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sz="5400" dirty="0" smtClean="0">
                <a:latin typeface="HY동녘M" pitchFamily="18" charset="-127"/>
                <a:ea typeface="HY동녘M" pitchFamily="18" charset="-127"/>
              </a:rPr>
              <a:t>Unlocking Android</a:t>
            </a:r>
            <a:endParaRPr lang="ko-KR" altLang="en-US" sz="5400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5143512"/>
            <a:ext cx="6786609" cy="12858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Kook, </a:t>
            </a:r>
            <a:r>
              <a:rPr lang="en-US" altLang="ko-KR" sz="2000" dirty="0" err="1" smtClean="0"/>
              <a:t>Joongjin</a:t>
            </a:r>
            <a:r>
              <a:rPr lang="en-US" altLang="ko-KR" sz="2000" dirty="0" smtClean="0"/>
              <a:t> </a:t>
            </a:r>
            <a:r>
              <a:rPr lang="en-US" altLang="ko-KR" sz="2000" b="0" dirty="0" smtClean="0"/>
              <a:t>(tipsiness@gmail.com)</a:t>
            </a:r>
          </a:p>
          <a:p>
            <a:pPr eaLnBrk="1" hangingPunct="1"/>
            <a:r>
              <a:rPr lang="en-US" altLang="ko-KR" sz="2000" b="0" dirty="0" smtClean="0"/>
              <a:t>http://cafe.naver.com/linuxdevdrv</a:t>
            </a:r>
          </a:p>
          <a:p>
            <a:pPr eaLnBrk="1" hangingPunct="1"/>
            <a:r>
              <a:rPr lang="en-US" altLang="ko-KR" sz="2000" i="1" dirty="0" err="1" smtClean="0"/>
              <a:t>Freelec</a:t>
            </a:r>
            <a:endParaRPr lang="en-US" altLang="ko-KR" sz="2000" i="1" dirty="0" smtClean="0"/>
          </a:p>
          <a:p>
            <a:pPr eaLnBrk="1" hangingPunct="1"/>
            <a:r>
              <a:rPr lang="en-US" altLang="ko-KR" sz="1600" i="1" dirty="0" smtClean="0"/>
              <a:t>2010.02. 25</a:t>
            </a:r>
            <a:endParaRPr lang="ko-KR" altLang="en-US" sz="16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70113" y="3714752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Chapter 1.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안드로이드의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목표</a:t>
            </a:r>
            <a:endParaRPr lang="ko-KR" altLang="en-US" sz="2400" dirty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ContentProvider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ContentProvider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애플리케이션이 수행될 때 데이터를 관리하고 다른 애플리케이션과 데이터의 공유가 필요한 경우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플랫폼의 저장 메커니즘에 상관없이 사용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직접 데이터 파일이나 데이터베이스를 공유하는 것은 추천되지 않으며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보안 정책 상 명시적으로 부여된 권한 없이 다른 애플리케이션의 파일에 접근하는 것은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접근하는 파일이 바이너리 파일인 경우에는 파일 이름을 얻어온 다음 </a:t>
            </a:r>
            <a:r>
              <a:rPr lang="ko-KR" altLang="en-US" dirty="0" err="1" smtClean="0"/>
              <a:t>헬퍼</a:t>
            </a:r>
            <a:r>
              <a:rPr lang="en-US" altLang="ko-KR" dirty="0" smtClean="0"/>
              <a:t>(helper) </a:t>
            </a:r>
            <a:r>
              <a:rPr lang="ko-KR" altLang="en-US" dirty="0" smtClean="0"/>
              <a:t>클래스인 </a:t>
            </a:r>
            <a:r>
              <a:rPr lang="en-US" altLang="ko-KR" dirty="0" err="1" smtClean="0"/>
              <a:t>ContentResolver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OpenInputStream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프로바이더의</a:t>
            </a:r>
            <a:r>
              <a:rPr lang="ko-KR" altLang="en-US" dirty="0" smtClean="0"/>
              <a:t> 데이터는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를 통해 접근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000100" y="5357826"/>
            <a:ext cx="7429552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i="1" dirty="0" smtClean="0"/>
              <a:t>public static final Uri CONTENT_URI = </a:t>
            </a:r>
          </a:p>
          <a:p>
            <a:pPr algn="l"/>
            <a:r>
              <a:rPr lang="en-US" altLang="ko-KR" i="1" dirty="0" smtClean="0"/>
              <a:t>  </a:t>
            </a:r>
            <a:r>
              <a:rPr lang="en-US" altLang="ko-KR" i="1" dirty="0" err="1" smtClean="0"/>
              <a:t>Uri.parse</a:t>
            </a:r>
            <a:r>
              <a:rPr lang="en-US" altLang="ko-KR" i="1" dirty="0" smtClean="0"/>
              <a:t>(“content://com.msi.manning.provider.unlockingandroid/datasheets”);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ContentProvider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143116"/>
            <a:ext cx="57340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AndroidManifest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AndroidManifest.xml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애플리케이션의 전체 구조를 기술하는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애플리케이션의 루트 디렉터리에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애플리케이션과 </a:t>
            </a:r>
            <a:r>
              <a:rPr lang="ko-KR" altLang="en-US" dirty="0" err="1" smtClean="0"/>
              <a:t>인텐트의</a:t>
            </a:r>
            <a:r>
              <a:rPr lang="ko-KR" altLang="en-US" dirty="0" smtClean="0"/>
              <a:t> 관계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애플리케이션에 포함되는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AndroidManifest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AndroidManifest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2286047"/>
            <a:ext cx="6715172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1200" dirty="0" smtClean="0"/>
              <a:t>&lt;?xml version="1.0" encoding="utf-8"?&gt;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&lt;manifest </a:t>
            </a:r>
            <a:r>
              <a:rPr lang="en-US" altLang="ko-KR" sz="1200" dirty="0" err="1" smtClean="0"/>
              <a:t>xmlns:android</a:t>
            </a:r>
            <a:r>
              <a:rPr lang="en-US" altLang="ko-KR" sz="1200" dirty="0" smtClean="0"/>
              <a:t>="http://schemas.android.com/apk/res/android"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package="</a:t>
            </a:r>
            <a:r>
              <a:rPr lang="en-US" altLang="ko-KR" sz="1200" dirty="0" err="1" smtClean="0"/>
              <a:t>com.msi.manning.unlockingandroid</a:t>
            </a:r>
            <a:r>
              <a:rPr lang="en-US" altLang="ko-KR" sz="1200" dirty="0" smtClean="0"/>
              <a:t>“&gt;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&lt;application </a:t>
            </a:r>
            <a:r>
              <a:rPr lang="en-US" altLang="ko-KR" sz="1200" dirty="0" err="1" smtClean="0"/>
              <a:t>android:icon</a:t>
            </a:r>
            <a:r>
              <a:rPr lang="en-US" altLang="ko-KR" sz="1200" dirty="0" smtClean="0"/>
              <a:t>="@</a:t>
            </a:r>
            <a:r>
              <a:rPr lang="en-US" altLang="ko-KR" sz="1200" dirty="0" err="1" smtClean="0"/>
              <a:t>drawable</a:t>
            </a:r>
            <a:r>
              <a:rPr lang="en-US" altLang="ko-KR" sz="1200" dirty="0" smtClean="0"/>
              <a:t>/icon"&gt;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&lt;activity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=".chapter1" </a:t>
            </a:r>
            <a:r>
              <a:rPr lang="en-US" altLang="ko-KR" sz="1200" dirty="0" err="1" smtClean="0"/>
              <a:t>android:label</a:t>
            </a:r>
            <a:r>
              <a:rPr lang="en-US" altLang="ko-KR" sz="1200" dirty="0" smtClean="0"/>
              <a:t>="@string/</a:t>
            </a:r>
            <a:r>
              <a:rPr lang="en-US" altLang="ko-KR" sz="1200" dirty="0" err="1" smtClean="0"/>
              <a:t>app_name</a:t>
            </a:r>
            <a:r>
              <a:rPr lang="en-US" altLang="ko-KR" sz="1200" dirty="0" smtClean="0"/>
              <a:t>"&gt;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&lt;intent-filter&gt;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&lt;action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android.intent.action.MAIN</a:t>
            </a:r>
            <a:r>
              <a:rPr lang="en-US" altLang="ko-KR" sz="1200" dirty="0" smtClean="0"/>
              <a:t>" /&gt;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&lt;category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android.intent.category.LAUNCHER</a:t>
            </a:r>
            <a:r>
              <a:rPr lang="en-US" altLang="ko-KR" sz="1200" dirty="0" smtClean="0"/>
              <a:t>" /&gt;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&lt;/intent-filter&gt;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&lt;/activity&gt;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&lt;/application&gt;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&lt;/manifest&gt;</a:t>
            </a:r>
            <a:endParaRPr lang="ko-KR" altLang="ko-KR" sz="12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6215074" y="2786058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723"/>
              <a:gd name="adj6" fmla="val -5606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패키지 명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7215206" y="3429000"/>
            <a:ext cx="171454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77"/>
              <a:gd name="adj6" fmla="val -2244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애플리케이션 이름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설명선 2 7"/>
          <p:cNvSpPr/>
          <p:nvPr/>
        </p:nvSpPr>
        <p:spPr bwMode="auto">
          <a:xfrm>
            <a:off x="4071934" y="4357694"/>
            <a:ext cx="171454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1942"/>
              <a:gd name="adj6" fmla="val -8855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인텐트필터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AndroidManifest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파일에 사용되는 태그</a:t>
            </a:r>
            <a:r>
              <a:rPr lang="en-US" altLang="ko-KR" dirty="0" smtClean="0"/>
              <a:t>(tag)</a:t>
            </a:r>
          </a:p>
          <a:p>
            <a:pPr lvl="1"/>
            <a:r>
              <a:rPr lang="en-US" altLang="ko-KR" dirty="0" smtClean="0"/>
              <a:t>&lt;service&gt;</a:t>
            </a:r>
          </a:p>
          <a:p>
            <a:pPr lvl="2"/>
            <a:r>
              <a:rPr lang="ko-KR" altLang="en-US" dirty="0" smtClean="0"/>
              <a:t>서비스를 기술하며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속성으로 클래스와 레이블 포함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서비스는 </a:t>
            </a:r>
            <a:r>
              <a:rPr lang="en-US" altLang="ko-KR" dirty="0" smtClean="0"/>
              <a:t>&lt;intent-filter&gt; </a:t>
            </a:r>
            <a:r>
              <a:rPr lang="ko-KR" altLang="en-US" dirty="0" smtClean="0"/>
              <a:t>태그 포함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&lt;receiver&gt;</a:t>
            </a:r>
          </a:p>
          <a:p>
            <a:pPr lvl="2"/>
            <a:r>
              <a:rPr lang="ko-KR" altLang="en-US" dirty="0" smtClean="0"/>
              <a:t>리시버를 기술하며</a:t>
            </a:r>
            <a:r>
              <a:rPr lang="en-US" altLang="ko-KR" dirty="0" smtClean="0"/>
              <a:t>, &lt;intent-filter&gt; </a:t>
            </a:r>
            <a:r>
              <a:rPr lang="ko-KR" altLang="en-US" dirty="0" smtClean="0"/>
              <a:t>태그 포함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&lt;uses-permission&gt;</a:t>
            </a:r>
          </a:p>
          <a:p>
            <a:pPr lvl="2"/>
            <a:r>
              <a:rPr lang="ko-KR" altLang="en-US" dirty="0" smtClean="0"/>
              <a:t>보안 관련 권한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ex. </a:t>
            </a:r>
            <a:r>
              <a:rPr lang="ko-KR" altLang="en-US" dirty="0" smtClean="0"/>
              <a:t>통화 목록을 보기 위한 </a:t>
            </a:r>
            <a:r>
              <a:rPr lang="ko-KR" altLang="en-US" dirty="0" err="1" smtClean="0"/>
              <a:t>퍼미션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&lt;uses-permission </a:t>
            </a:r>
            <a:r>
              <a:rPr lang="en-US" altLang="ko-KR" dirty="0" err="1" smtClean="0"/>
              <a:t>android:name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android.permission.READ_CONTACTS</a:t>
            </a:r>
            <a:r>
              <a:rPr lang="en-US" altLang="ko-KR" dirty="0" smtClean="0"/>
              <a:t>” /&gt;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애플리케이션과 프로세스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기반의 프로세스 방식을 따르며 </a:t>
            </a:r>
            <a:r>
              <a:rPr lang="ko-KR" altLang="en-US" dirty="0" err="1" smtClean="0"/>
              <a:t>달빅</a:t>
            </a:r>
            <a:r>
              <a:rPr lang="ko-KR" altLang="en-US" dirty="0" smtClean="0"/>
              <a:t> 가상 머신 위에서 실행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애플리케이션은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프로세스에서 실행됨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애플리케이션의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보이면서 실행 중인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가장 높은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보이면서 실행 중이지 않은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다음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중인 서비스는 그 다음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 향상을 위해 캐시에 적재된 </a:t>
            </a:r>
            <a:r>
              <a:rPr lang="ko-KR" altLang="en-US" dirty="0" err="1" smtClean="0"/>
              <a:t>엠프티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 프로세스나 오랫동안 수행되지 않았던 동면</a:t>
            </a:r>
            <a:r>
              <a:rPr lang="en-US" altLang="ko-KR" dirty="0" smtClean="0"/>
              <a:t>(sleep) </a:t>
            </a:r>
            <a:r>
              <a:rPr lang="ko-KR" altLang="en-US" dirty="0" smtClean="0"/>
              <a:t>상태의 프로세스가 가장 낮은 우선순위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‘Where Do You Live’ </a:t>
            </a:r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가진 간단한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AWhereDoYouLive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액티비티는</a:t>
            </a:r>
            <a:r>
              <a:rPr lang="ko-KR" altLang="en-US" dirty="0" smtClean="0"/>
              <a:t> 데이터와 주소를 수집하고 </a:t>
            </a:r>
            <a:r>
              <a:rPr lang="ko-KR" altLang="en-US" dirty="0" err="1" smtClean="0"/>
              <a:t>인텐트를</a:t>
            </a:r>
            <a:r>
              <a:rPr lang="ko-KR" altLang="en-US" dirty="0" smtClean="0"/>
              <a:t> 만들어서 해당 주소를 찾아줌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 descr="Figure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786058"/>
            <a:ext cx="3862727" cy="376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‘Where Do You Live’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AnroidManifest.xml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2286047"/>
            <a:ext cx="7572428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1200" dirty="0" smtClean="0"/>
              <a:t>&lt;?xml version="1.0" encoding="utf-8"?&gt;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&lt;manifest </a:t>
            </a:r>
            <a:r>
              <a:rPr lang="en-US" altLang="ko-KR" sz="1200" dirty="0" err="1" smtClean="0"/>
              <a:t>xmlns:android</a:t>
            </a:r>
            <a:r>
              <a:rPr lang="en-US" altLang="ko-KR" sz="1200" dirty="0" smtClean="0"/>
              <a:t>="http://schemas.android.com/apk/res/android"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package="</a:t>
            </a:r>
            <a:r>
              <a:rPr lang="en-US" altLang="ko-KR" sz="1200" dirty="0" err="1" smtClean="0"/>
              <a:t>com.msi.manning.unlockingandroid</a:t>
            </a:r>
            <a:r>
              <a:rPr lang="en-US" altLang="ko-KR" sz="1200" dirty="0" smtClean="0"/>
              <a:t>"&gt;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&lt;application </a:t>
            </a:r>
            <a:r>
              <a:rPr lang="en-US" altLang="ko-KR" sz="1200" dirty="0" err="1" smtClean="0"/>
              <a:t>android:icon</a:t>
            </a:r>
            <a:r>
              <a:rPr lang="en-US" altLang="ko-KR" sz="1200" dirty="0" smtClean="0"/>
              <a:t>="@</a:t>
            </a:r>
            <a:r>
              <a:rPr lang="en-US" altLang="ko-KR" sz="1200" dirty="0" err="1" smtClean="0"/>
              <a:t>drawable</a:t>
            </a:r>
            <a:r>
              <a:rPr lang="en-US" altLang="ko-KR" sz="1200" dirty="0" smtClean="0"/>
              <a:t>/icon"&gt;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&lt;activity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=".</a:t>
            </a:r>
            <a:r>
              <a:rPr lang="en-US" altLang="ko-KR" sz="1200" dirty="0" err="1" smtClean="0"/>
              <a:t>AWhereDoYouLive</a:t>
            </a:r>
            <a:r>
              <a:rPr lang="en-US" altLang="ko-KR" sz="1200" dirty="0" smtClean="0"/>
              <a:t>" </a:t>
            </a:r>
            <a:r>
              <a:rPr lang="en-US" altLang="ko-KR" sz="1200" dirty="0" err="1" smtClean="0"/>
              <a:t>android:label</a:t>
            </a:r>
            <a:r>
              <a:rPr lang="en-US" altLang="ko-KR" sz="1200" dirty="0" smtClean="0"/>
              <a:t>="@string/</a:t>
            </a:r>
            <a:r>
              <a:rPr lang="en-US" altLang="ko-KR" sz="1200" dirty="0" err="1" smtClean="0"/>
              <a:t>app_name</a:t>
            </a:r>
            <a:r>
              <a:rPr lang="en-US" altLang="ko-KR" sz="1200" dirty="0" smtClean="0"/>
              <a:t>"&gt;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&lt;intent-filter&gt;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&lt;action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android.intent.action.MAIN</a:t>
            </a:r>
            <a:r>
              <a:rPr lang="en-US" altLang="ko-KR" sz="1200" dirty="0" smtClean="0"/>
              <a:t>" /&gt;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&lt;category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android.intent.category.LAUNCHER</a:t>
            </a:r>
            <a:r>
              <a:rPr lang="en-US" altLang="ko-KR" sz="1200" dirty="0" smtClean="0"/>
              <a:t>" /&gt;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&lt;/intent-filter&gt;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&lt;/activity&gt;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&lt;/application&gt;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&lt;/manifest&gt;</a:t>
            </a:r>
            <a:endParaRPr lang="ko-KR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‘Where Do You Live’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AWhereDoYouLive.java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7572428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1200" dirty="0" smtClean="0"/>
              <a:t>package </a:t>
            </a:r>
            <a:r>
              <a:rPr lang="en-US" altLang="ko-KR" sz="1200" dirty="0" err="1" smtClean="0"/>
              <a:t>com.msi.manning.unlockingandroid</a:t>
            </a:r>
            <a:r>
              <a:rPr lang="en-US" altLang="ko-KR" sz="1200" dirty="0" smtClean="0"/>
              <a:t>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AWhereDoYouLive</a:t>
            </a:r>
            <a:r>
              <a:rPr lang="en-US" altLang="ko-KR" sz="1200" dirty="0" smtClean="0"/>
              <a:t> extends Activity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@Override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void </a:t>
            </a:r>
            <a:r>
              <a:rPr lang="en-US" altLang="ko-KR" sz="1200" dirty="0" err="1" smtClean="0"/>
              <a:t>onCreate</a:t>
            </a:r>
            <a:r>
              <a:rPr lang="en-US" altLang="ko-KR" sz="1200" dirty="0" smtClean="0"/>
              <a:t>(Bundle icicle)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super.onCreate</a:t>
            </a:r>
            <a:r>
              <a:rPr lang="en-US" altLang="ko-KR" sz="1200" dirty="0" smtClean="0"/>
              <a:t>(icicle);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setContentView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R.layout.main</a:t>
            </a:r>
            <a:r>
              <a:rPr lang="en-US" altLang="ko-KR" sz="1200" dirty="0" smtClean="0"/>
              <a:t>); 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final </a:t>
            </a:r>
            <a:r>
              <a:rPr lang="en-US" altLang="ko-KR" sz="1200" dirty="0" err="1" smtClean="0"/>
              <a:t>EditText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addressfield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EditText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findViewById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R.id.address</a:t>
            </a:r>
            <a:r>
              <a:rPr lang="en-US" altLang="ko-KR" sz="1200" dirty="0" smtClean="0"/>
              <a:t>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final Button </a:t>
            </a:r>
            <a:r>
              <a:rPr lang="en-US" altLang="ko-KR" sz="1200" dirty="0" err="1" smtClean="0"/>
              <a:t>button</a:t>
            </a:r>
            <a:r>
              <a:rPr lang="en-US" altLang="ko-KR" sz="1200" dirty="0" smtClean="0"/>
              <a:t> = (Button) </a:t>
            </a:r>
            <a:r>
              <a:rPr lang="en-US" altLang="ko-KR" sz="1200" dirty="0" err="1" smtClean="0"/>
              <a:t>findViewById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R.id.launchmap</a:t>
            </a:r>
            <a:r>
              <a:rPr lang="en-US" altLang="ko-KR" sz="1200" dirty="0" smtClean="0"/>
              <a:t>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button.setOnClickListener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Button.OnClickListener</a:t>
            </a:r>
            <a:r>
              <a:rPr lang="en-US" altLang="ko-KR" sz="1200" dirty="0" smtClean="0"/>
              <a:t>() {    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public void </a:t>
            </a:r>
            <a:r>
              <a:rPr lang="en-US" altLang="ko-KR" sz="1200" dirty="0" err="1" smtClean="0"/>
              <a:t>onClick</a:t>
            </a:r>
            <a:r>
              <a:rPr lang="en-US" altLang="ko-KR" sz="1200" dirty="0" smtClean="0"/>
              <a:t>(View </a:t>
            </a:r>
            <a:r>
              <a:rPr lang="en-US" altLang="ko-KR" sz="1200" dirty="0" err="1" smtClean="0"/>
              <a:t>view</a:t>
            </a:r>
            <a:r>
              <a:rPr lang="en-US" altLang="ko-KR" sz="1200" dirty="0" smtClean="0"/>
              <a:t>)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try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    String address = </a:t>
            </a:r>
            <a:r>
              <a:rPr lang="en-US" altLang="ko-KR" sz="1200" dirty="0" err="1" smtClean="0"/>
              <a:t>addressfield.getText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toString</a:t>
            </a:r>
            <a:r>
              <a:rPr lang="en-US" altLang="ko-KR" sz="1200" dirty="0" smtClean="0"/>
              <a:t>();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    address = </a:t>
            </a:r>
            <a:r>
              <a:rPr lang="en-US" altLang="ko-KR" sz="1200" dirty="0" err="1" smtClean="0"/>
              <a:t>address.replace</a:t>
            </a:r>
            <a:r>
              <a:rPr lang="en-US" altLang="ko-KR" sz="1200" dirty="0" smtClean="0"/>
              <a:t>(' ', '+');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    Intent </a:t>
            </a:r>
            <a:r>
              <a:rPr lang="en-US" altLang="ko-KR" sz="1200" dirty="0" err="1" smtClean="0"/>
              <a:t>geoIntent</a:t>
            </a:r>
            <a:r>
              <a:rPr lang="en-US" altLang="ko-KR" sz="1200" dirty="0" smtClean="0"/>
              <a:t> = new Intent(</a:t>
            </a:r>
            <a:r>
              <a:rPr lang="en-US" altLang="ko-KR" sz="1200" dirty="0" err="1" smtClean="0"/>
              <a:t>android.content.Intent.ACTION_VIEW</a:t>
            </a:r>
            <a:r>
              <a:rPr lang="en-US" altLang="ko-KR" sz="1200" dirty="0" smtClean="0"/>
              <a:t>,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	       </a:t>
            </a:r>
            <a:r>
              <a:rPr lang="en-US" altLang="ko-KR" sz="1200" dirty="0" err="1" smtClean="0"/>
              <a:t>Uri.parse</a:t>
            </a:r>
            <a:r>
              <a:rPr lang="en-US" altLang="ko-KR" sz="1200" dirty="0" smtClean="0"/>
              <a:t>("geo:0,0?q=" + address)); 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    </a:t>
            </a:r>
            <a:r>
              <a:rPr lang="en-US" altLang="ko-KR" sz="1200" dirty="0" err="1" smtClean="0"/>
              <a:t>startActivity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geoIntent</a:t>
            </a:r>
            <a:r>
              <a:rPr lang="en-US" altLang="ko-KR" sz="1200" dirty="0" smtClean="0"/>
              <a:t>); 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} catch (Exception e)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...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});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}</a:t>
            </a:r>
            <a:endParaRPr lang="ko-KR" altLang="ko-KR" sz="12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4643438" y="2357430"/>
            <a:ext cx="107157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723"/>
              <a:gd name="adj6" fmla="val -44107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GUI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설정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6929454" y="2786058"/>
            <a:ext cx="200026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8133"/>
              <a:gd name="adj5" fmla="val 77389"/>
              <a:gd name="adj6" fmla="val -2847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Layout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의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address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필드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6929454" y="3357562"/>
            <a:ext cx="1714512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77"/>
              <a:gd name="adj6" fmla="val -5344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Layout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의 버튼</a:t>
            </a:r>
          </a:p>
        </p:txBody>
      </p:sp>
      <p:sp>
        <p:nvSpPr>
          <p:cNvPr id="9" name="설명선 2 8"/>
          <p:cNvSpPr/>
          <p:nvPr/>
        </p:nvSpPr>
        <p:spPr bwMode="auto">
          <a:xfrm>
            <a:off x="6357950" y="3929066"/>
            <a:ext cx="2643206" cy="5000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61"/>
              <a:gd name="adj6" fmla="val -2353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Address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필드에서 사용자가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입력한 주소를 얻어오는 부분</a:t>
            </a:r>
          </a:p>
        </p:txBody>
      </p:sp>
      <p:sp>
        <p:nvSpPr>
          <p:cNvPr id="10" name="설명선 2 9"/>
          <p:cNvSpPr/>
          <p:nvPr/>
        </p:nvSpPr>
        <p:spPr bwMode="auto">
          <a:xfrm>
            <a:off x="5857884" y="5000636"/>
            <a:ext cx="1714512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10"/>
              <a:gd name="adj6" fmla="val -5344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Intent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설정</a:t>
            </a:r>
          </a:p>
        </p:txBody>
      </p:sp>
      <p:sp>
        <p:nvSpPr>
          <p:cNvPr id="11" name="설명선 2 10"/>
          <p:cNvSpPr/>
          <p:nvPr/>
        </p:nvSpPr>
        <p:spPr bwMode="auto">
          <a:xfrm>
            <a:off x="4929190" y="5500702"/>
            <a:ext cx="1143008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5834"/>
              <a:gd name="adj5" fmla="val -103942"/>
              <a:gd name="adj6" fmla="val -9955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검색 시작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‘Where Do You Live’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R.java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7572428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1200" dirty="0" smtClean="0"/>
              <a:t>/* AUTO-GENERATED FILE. DO NOT MODIFY.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* This class was automatically generated by the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aapt</a:t>
            </a:r>
            <a:r>
              <a:rPr lang="en-US" altLang="ko-KR" sz="1200" dirty="0" smtClean="0"/>
              <a:t> tool from the resource data it found. It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* should not be modified by hand.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*/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package </a:t>
            </a:r>
            <a:r>
              <a:rPr lang="en-US" altLang="ko-KR" sz="1200" dirty="0" err="1" smtClean="0"/>
              <a:t>com.msi.manning.unlockingandroid</a:t>
            </a:r>
            <a:r>
              <a:rPr lang="en-US" altLang="ko-KR" sz="1200" dirty="0" smtClean="0"/>
              <a:t>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public final class R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static final class </a:t>
            </a:r>
            <a:r>
              <a:rPr lang="en-US" altLang="ko-KR" sz="1200" dirty="0" err="1" smtClean="0"/>
              <a:t>attr</a:t>
            </a:r>
            <a:r>
              <a:rPr lang="en-US" altLang="ko-KR" sz="1200" dirty="0" smtClean="0"/>
              <a:t>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static final class </a:t>
            </a:r>
            <a:r>
              <a:rPr lang="en-US" altLang="ko-KR" sz="1200" dirty="0" err="1" smtClean="0"/>
              <a:t>drawable</a:t>
            </a:r>
            <a:r>
              <a:rPr lang="en-US" altLang="ko-KR" sz="1200" dirty="0" smtClean="0"/>
              <a:t>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public static 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icon=0x7f020000;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static final class id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public static 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address=0x7f050000;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public static 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launchmap</a:t>
            </a:r>
            <a:r>
              <a:rPr lang="en-US" altLang="ko-KR" sz="1200" dirty="0" smtClean="0"/>
              <a:t>=0x7f050001;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static final class layout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public static 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main=0x7f030000;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public static final class string {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    public static final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app_name</a:t>
            </a:r>
            <a:r>
              <a:rPr lang="en-US" altLang="ko-KR" sz="1200" dirty="0" smtClean="0"/>
              <a:t>=0x7f040000;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    }</a:t>
            </a:r>
            <a:endParaRPr lang="ko-KR" altLang="ko-KR" sz="1200" dirty="0" smtClean="0"/>
          </a:p>
          <a:p>
            <a:pPr algn="l" latinLnBrk="0"/>
            <a:r>
              <a:rPr lang="en-US" altLang="ko-KR" sz="1200" dirty="0" smtClean="0"/>
              <a:t>} </a:t>
            </a:r>
            <a:endParaRPr lang="ko-KR" altLang="ko-KR" sz="12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6000760" y="3000372"/>
            <a:ext cx="1143008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5834"/>
              <a:gd name="adj5" fmla="val 18724"/>
              <a:gd name="adj6" fmla="val -286216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클래스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6000760" y="3714752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9647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리소스의 </a:t>
            </a: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drawable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6000760" y="4357694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23889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리소스의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id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</a:t>
            </a:r>
          </a:p>
        </p:txBody>
      </p:sp>
      <p:sp>
        <p:nvSpPr>
          <p:cNvPr id="9" name="설명선 2 8"/>
          <p:cNvSpPr/>
          <p:nvPr/>
        </p:nvSpPr>
        <p:spPr bwMode="auto">
          <a:xfrm>
            <a:off x="6000760" y="5214950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9647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리소스의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layout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</a:t>
            </a:r>
          </a:p>
        </p:txBody>
      </p:sp>
      <p:sp>
        <p:nvSpPr>
          <p:cNvPr id="10" name="설명선 2 9"/>
          <p:cNvSpPr/>
          <p:nvPr/>
        </p:nvSpPr>
        <p:spPr bwMode="auto">
          <a:xfrm>
            <a:off x="6000760" y="5929330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9647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리소스의 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string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클래스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143240" y="3857628"/>
            <a:ext cx="1143008" cy="2143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28992" y="4500570"/>
            <a:ext cx="1143008" cy="2143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14744" y="4714884"/>
            <a:ext cx="1071570" cy="2143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14678" y="5429264"/>
            <a:ext cx="1071570" cy="2143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43306" y="6072206"/>
            <a:ext cx="1071570" cy="21431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6" name="설명선 2 15"/>
          <p:cNvSpPr/>
          <p:nvPr/>
        </p:nvSpPr>
        <p:spPr bwMode="auto">
          <a:xfrm>
            <a:off x="6072198" y="1857364"/>
            <a:ext cx="1714512" cy="357190"/>
          </a:xfrm>
          <a:prstGeom prst="borderCallout2">
            <a:avLst>
              <a:gd name="adj1" fmla="val 18750"/>
              <a:gd name="adj2" fmla="val -8333"/>
              <a:gd name="adj3" fmla="val 16083"/>
              <a:gd name="adj4" fmla="val -24723"/>
              <a:gd name="adj5" fmla="val 562721"/>
              <a:gd name="adj6" fmla="val -1053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각 리소스의 주소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rot="5400000">
            <a:off x="3821901" y="2678901"/>
            <a:ext cx="2571768" cy="10715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rot="5400000">
            <a:off x="3821901" y="2893215"/>
            <a:ext cx="2786082" cy="85725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rot="5400000">
            <a:off x="3107521" y="3536157"/>
            <a:ext cx="4143404" cy="92869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5400000">
            <a:off x="3214678" y="3000372"/>
            <a:ext cx="3500462" cy="135732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장  </a:t>
            </a:r>
            <a:r>
              <a:rPr lang="ko-KR" altLang="en-US" dirty="0" err="1" smtClean="0"/>
              <a:t>안드로이드의</a:t>
            </a:r>
            <a:r>
              <a:rPr lang="ko-KR" altLang="en-US" dirty="0" smtClean="0"/>
              <a:t>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en-US" altLang="ko-KR" dirty="0" smtClean="0"/>
              <a:t>1-2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  <a:p>
            <a:r>
              <a:rPr lang="en-US" altLang="ko-KR" dirty="0" smtClean="0"/>
              <a:t>1-3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개발 시작</a:t>
            </a:r>
            <a:endParaRPr lang="en-US" altLang="ko-KR" dirty="0" smtClean="0"/>
          </a:p>
          <a:p>
            <a:r>
              <a:rPr lang="en-US" altLang="ko-KR" dirty="0" smtClean="0"/>
              <a:t>1-4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r>
              <a:rPr lang="en-US" altLang="ko-KR" dirty="0" smtClean="0"/>
              <a:t>1-5 </a:t>
            </a: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‘Where Do You Live’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1571613"/>
            <a:ext cx="7572428" cy="493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sz="1100" dirty="0" smtClean="0"/>
              <a:t>&lt;?xml version="1.0" encoding="utf-8"?&gt;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LinearLayout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xmlns:android</a:t>
            </a:r>
            <a:r>
              <a:rPr lang="en-US" altLang="ko-KR" sz="1100" dirty="0" smtClean="0"/>
              <a:t>="http://schemas.android.com/apk/res/android"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android:orientation</a:t>
            </a:r>
            <a:r>
              <a:rPr lang="en-US" altLang="ko-KR" sz="1100" dirty="0" smtClean="0"/>
              <a:t>="vertical"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android:layout_width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fill_parent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android:layout_height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fill_parent</a:t>
            </a:r>
            <a:r>
              <a:rPr lang="en-US" altLang="ko-KR" sz="1100" dirty="0" smtClean="0"/>
              <a:t>" &gt; 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TextView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android:layout_width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android:layout_height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android:text</a:t>
            </a:r>
            <a:r>
              <a:rPr lang="en-US" altLang="ko-KR" sz="1100" dirty="0" smtClean="0"/>
              <a:t>="Please enter your home address." /&gt;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EditText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android:id</a:t>
            </a:r>
            <a:r>
              <a:rPr lang="en-US" altLang="ko-KR" sz="1100" dirty="0" smtClean="0"/>
              <a:t>="@+id/address”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android:layout_width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fill_parent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android:layout_height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android:autoText</a:t>
            </a:r>
            <a:r>
              <a:rPr lang="en-US" altLang="ko-KR" sz="1100" dirty="0" smtClean="0"/>
              <a:t>="true" /&gt;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&lt;Button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android:id</a:t>
            </a:r>
            <a:r>
              <a:rPr lang="en-US" altLang="ko-KR" sz="1100" dirty="0" smtClean="0"/>
              <a:t>="@+id/</a:t>
            </a:r>
            <a:r>
              <a:rPr lang="en-US" altLang="ko-KR" sz="1100" dirty="0" err="1" smtClean="0"/>
              <a:t>launchmap</a:t>
            </a:r>
            <a:r>
              <a:rPr lang="en-US" altLang="ko-KR" sz="1100" dirty="0" smtClean="0"/>
              <a:t>”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android:layout_width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android:layout_height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android:text</a:t>
            </a:r>
            <a:r>
              <a:rPr lang="en-US" altLang="ko-KR" sz="1100" dirty="0" smtClean="0"/>
              <a:t>="Show Map" /&gt;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TextView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android:layout_width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android:layout_height</a:t>
            </a:r>
            <a:r>
              <a:rPr lang="en-US" altLang="ko-KR" sz="1100" dirty="0" smtClean="0"/>
              <a:t>="</a:t>
            </a:r>
            <a:r>
              <a:rPr lang="en-US" altLang="ko-KR" sz="1100" dirty="0" err="1" smtClean="0"/>
              <a:t>wrap_content</a:t>
            </a:r>
            <a:r>
              <a:rPr lang="en-US" altLang="ko-KR" sz="1100" dirty="0" smtClean="0"/>
              <a:t>"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android:text</a:t>
            </a:r>
            <a:r>
              <a:rPr lang="en-US" altLang="ko-KR" sz="1100" dirty="0" smtClean="0"/>
              <a:t>="Unlocking Android, Chapter 1." /&gt;</a:t>
            </a:r>
            <a:endParaRPr lang="ko-KR" altLang="ko-KR" sz="1100" dirty="0" smtClean="0"/>
          </a:p>
          <a:p>
            <a:pPr algn="l" latinLnBrk="0"/>
            <a:r>
              <a:rPr lang="en-US" altLang="ko-KR" sz="1100" dirty="0" smtClean="0"/>
              <a:t>&lt;/</a:t>
            </a:r>
            <a:r>
              <a:rPr lang="en-US" altLang="ko-KR" sz="1100" dirty="0" err="1" smtClean="0"/>
              <a:t>LinearLayout</a:t>
            </a:r>
            <a:r>
              <a:rPr lang="en-US" altLang="ko-KR" sz="1100" dirty="0" smtClean="0"/>
              <a:t>&gt; </a:t>
            </a:r>
            <a:endParaRPr lang="ko-KR" altLang="ko-KR" sz="1100" dirty="0"/>
          </a:p>
        </p:txBody>
      </p:sp>
      <p:sp>
        <p:nvSpPr>
          <p:cNvPr id="6" name="설명선 2 5"/>
          <p:cNvSpPr/>
          <p:nvPr/>
        </p:nvSpPr>
        <p:spPr bwMode="auto">
          <a:xfrm>
            <a:off x="6143636" y="3643314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23889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err="1" smtClean="0">
                <a:latin typeface="HY동녘M" pitchFamily="18" charset="-127"/>
                <a:ea typeface="HY동녘M" pitchFamily="18" charset="-127"/>
              </a:rPr>
              <a:t>EditText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id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할당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6143636" y="4643446"/>
            <a:ext cx="2357454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23889"/>
              <a:gd name="adj5" fmla="val 18724"/>
              <a:gd name="adj6" fmla="val -5288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Button id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할당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‘Where Do You Live’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strings.xml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2910" y="1926232"/>
            <a:ext cx="757242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US" altLang="ko-KR" dirty="0" smtClean="0"/>
              <a:t>&lt;?xml version="1.0" encoding="utf-8"?&gt;</a:t>
            </a:r>
            <a:endParaRPr lang="ko-KR" altLang="ko-KR" dirty="0" smtClean="0"/>
          </a:p>
          <a:p>
            <a:pPr algn="l" latinLnBrk="0"/>
            <a:r>
              <a:rPr lang="en-US" altLang="ko-KR" dirty="0" smtClean="0"/>
              <a:t>&lt;resources&gt;</a:t>
            </a:r>
            <a:endParaRPr lang="ko-KR" altLang="ko-KR" dirty="0" smtClean="0"/>
          </a:p>
          <a:p>
            <a:pPr algn="l" latinLnBrk="0"/>
            <a:r>
              <a:rPr lang="en-US" altLang="ko-KR" dirty="0" smtClean="0"/>
              <a:t>&lt;string name="</a:t>
            </a:r>
            <a:r>
              <a:rPr lang="en-US" altLang="ko-KR" dirty="0" err="1" smtClean="0"/>
              <a:t>app_name</a:t>
            </a:r>
            <a:r>
              <a:rPr lang="en-US" altLang="ko-KR" dirty="0" smtClean="0"/>
              <a:t>"&gt;Where Do You Live&lt;/string&gt;</a:t>
            </a:r>
            <a:endParaRPr lang="ko-KR" altLang="ko-KR" dirty="0" smtClean="0"/>
          </a:p>
          <a:p>
            <a:pPr algn="l" latinLnBrk="0"/>
            <a:r>
              <a:rPr lang="en-US" altLang="ko-KR" dirty="0" smtClean="0"/>
              <a:t>&lt;/resources&gt;</a:t>
            </a:r>
            <a:endParaRPr lang="ko-KR" altLang="ko-KR" dirty="0" smtClean="0"/>
          </a:p>
          <a:p>
            <a:pPr algn="l" latinLnBrk="0"/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위한 새로운 플랫폼이기 때문에 장점을 알리고 약점을 수정하여 완성도를 더욱 높일 수 있는 적응 기간 필요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가상머신과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달빅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가상머신을</a:t>
            </a:r>
            <a:r>
              <a:rPr lang="ko-KR" altLang="en-US" dirty="0" smtClean="0"/>
              <a:t> 채택함으로써 라이선스 문제를 피하고 기존의 자바 라이브러리를 사용을 가능하게 함</a:t>
            </a:r>
            <a:endParaRPr lang="en-US" altLang="ko-KR" dirty="0" smtClean="0"/>
          </a:p>
          <a:p>
            <a:r>
              <a:rPr lang="ko-KR" altLang="en-US" dirty="0" err="1" smtClean="0"/>
              <a:t>인텐트를</a:t>
            </a:r>
            <a:r>
              <a:rPr lang="ko-KR" altLang="en-US" dirty="0" smtClean="0"/>
              <a:t> 통해 이벤트 흐름과 실행되는 코드를 처리하고 특정 기능들을 플랫폼에 전달하는 </a:t>
            </a:r>
            <a:r>
              <a:rPr lang="ko-KR" altLang="en-US" dirty="0" err="1" smtClean="0"/>
              <a:t>매커니즘을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애플리케이션은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콘텐트 </a:t>
            </a:r>
            <a:r>
              <a:rPr lang="ko-KR" altLang="en-US" dirty="0" err="1" smtClean="0"/>
              <a:t>프로바이더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리시버들로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애플리케이션의 전체 구성은 </a:t>
            </a:r>
            <a:r>
              <a:rPr lang="en-US" altLang="ko-KR" dirty="0" smtClean="0"/>
              <a:t>AndroidManifest.xml</a:t>
            </a:r>
            <a:r>
              <a:rPr lang="ko-KR" altLang="en-US" dirty="0" smtClean="0"/>
              <a:t>을 통해 기술됨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활성화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en-US" altLang="ko-KR" dirty="0" smtClean="0"/>
              <a:t>(Activity)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애플리케이션의 기본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화면은 일대일 대응 관계를 가짐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애플리케이션은 한 개 이상의 </a:t>
            </a:r>
            <a:r>
              <a:rPr lang="ko-KR" altLang="en-US" dirty="0" err="1" smtClean="0"/>
              <a:t>액티비티로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액티비티는</a:t>
            </a:r>
            <a:r>
              <a:rPr lang="ko-KR" altLang="en-US" dirty="0" smtClean="0"/>
              <a:t> 하나 이상의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를 사용하며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통해 사용자와 상호작용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 err="1" smtClean="0"/>
              <a:t>액티비티에서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액티비티로</a:t>
            </a:r>
            <a:r>
              <a:rPr lang="ko-KR" altLang="en-US" dirty="0" smtClean="0"/>
              <a:t> 이동하기 위해서는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startActivityForResult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en-US" altLang="ko-KR" dirty="0" smtClean="0"/>
              <a:t>(Activity)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14348" y="1983465"/>
            <a:ext cx="5429288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/>
              <a:t>package com.msi.manning.chapter1;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android.app.Activity</a:t>
            </a:r>
            <a:r>
              <a:rPr lang="en-US" altLang="ko-KR" sz="1600" dirty="0" smtClean="0"/>
              <a:t>;</a:t>
            </a:r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android.os.Bundle</a:t>
            </a:r>
            <a:r>
              <a:rPr lang="en-US" altLang="ko-KR" sz="1600" dirty="0" smtClean="0"/>
              <a:t>;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public class activity1 extends Activity {</a:t>
            </a:r>
          </a:p>
          <a:p>
            <a:pPr algn="l"/>
            <a:r>
              <a:rPr lang="en-US" altLang="ko-KR" sz="1600" dirty="0" smtClean="0"/>
              <a:t>    @Override</a:t>
            </a:r>
          </a:p>
          <a:p>
            <a:pPr algn="l"/>
            <a:r>
              <a:rPr lang="en-US" altLang="ko-KR" sz="1600" dirty="0" smtClean="0"/>
              <a:t>    public void </a:t>
            </a:r>
            <a:r>
              <a:rPr lang="en-US" altLang="ko-KR" sz="1600" dirty="0" err="1" smtClean="0"/>
              <a:t>onCreate</a:t>
            </a:r>
            <a:r>
              <a:rPr lang="en-US" altLang="ko-KR" sz="1600" dirty="0" smtClean="0"/>
              <a:t>(Bundle icicle) {</a:t>
            </a:r>
          </a:p>
          <a:p>
            <a:pPr algn="l"/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super.onCreate</a:t>
            </a:r>
            <a:r>
              <a:rPr lang="en-US" altLang="ko-KR" sz="1600" dirty="0" smtClean="0"/>
              <a:t>(icicle);</a:t>
            </a:r>
          </a:p>
          <a:p>
            <a:pPr algn="l"/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setContentView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R.layout.main</a:t>
            </a:r>
            <a:r>
              <a:rPr lang="en-US" altLang="ko-KR" sz="1600" dirty="0" smtClean="0"/>
              <a:t>);</a:t>
            </a:r>
          </a:p>
          <a:p>
            <a:pPr algn="l"/>
            <a:r>
              <a:rPr lang="en-US" altLang="ko-KR" sz="1600" dirty="0" smtClean="0"/>
              <a:t>    }</a:t>
            </a:r>
          </a:p>
          <a:p>
            <a:pPr algn="l"/>
            <a:r>
              <a:rPr lang="en-US" altLang="ko-KR" sz="1600" dirty="0" smtClean="0"/>
              <a:t>}</a:t>
            </a:r>
          </a:p>
        </p:txBody>
      </p:sp>
      <p:sp>
        <p:nvSpPr>
          <p:cNvPr id="7" name="설명선 1 6"/>
          <p:cNvSpPr/>
          <p:nvPr/>
        </p:nvSpPr>
        <p:spPr bwMode="auto">
          <a:xfrm>
            <a:off x="5643570" y="2643182"/>
            <a:ext cx="2643206" cy="571504"/>
          </a:xfrm>
          <a:prstGeom prst="borderCallout1">
            <a:avLst>
              <a:gd name="adj1" fmla="val 18750"/>
              <a:gd name="adj2" fmla="val -8333"/>
              <a:gd name="adj3" fmla="val 19167"/>
              <a:gd name="adj4" fmla="val -70705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액티비티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클래스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import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설명선 1 7"/>
          <p:cNvSpPr/>
          <p:nvPr/>
        </p:nvSpPr>
        <p:spPr bwMode="auto">
          <a:xfrm>
            <a:off x="5786446" y="3500438"/>
            <a:ext cx="2643206" cy="571504"/>
          </a:xfrm>
          <a:prstGeom prst="borderCallout1">
            <a:avLst>
              <a:gd name="adj1" fmla="val 18750"/>
              <a:gd name="adj2" fmla="val -8333"/>
              <a:gd name="adj3" fmla="val 19167"/>
              <a:gd name="adj4" fmla="val -3539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액티비티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클래스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확장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설명선 1 8"/>
          <p:cNvSpPr/>
          <p:nvPr/>
        </p:nvSpPr>
        <p:spPr bwMode="auto">
          <a:xfrm>
            <a:off x="5643570" y="4714884"/>
            <a:ext cx="2643206" cy="571504"/>
          </a:xfrm>
          <a:prstGeom prst="borderCallout1">
            <a:avLst>
              <a:gd name="adj1" fmla="val 18750"/>
              <a:gd name="adj2" fmla="val -8333"/>
              <a:gd name="adj3" fmla="val 19167"/>
              <a:gd name="adj4" fmla="val -3539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UI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설정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(Service)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(Service)</a:t>
            </a:r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를 갖지 않는 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</a:t>
            </a:r>
            <a:r>
              <a:rPr lang="en-US" altLang="ko-KR" dirty="0" smtClean="0"/>
              <a:t>(background)</a:t>
            </a:r>
            <a:r>
              <a:rPr lang="ko-KR" altLang="en-US" dirty="0" smtClean="0"/>
              <a:t>에서 데이터를 지속적으로 동기화시켜야 하는 유틸리티처럼 장시간 동안의 수행이 필요한 경우 서비스를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서비스는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</a:t>
            </a:r>
            <a:r>
              <a:rPr lang="ko-KR" altLang="en-US" dirty="0" smtClean="0"/>
              <a:t>의 추상 클래스에 포함된 </a:t>
            </a:r>
            <a:r>
              <a:rPr lang="en-US" altLang="ko-KR" dirty="0" err="1" smtClean="0"/>
              <a:t>startService</a:t>
            </a:r>
            <a:r>
              <a:rPr lang="en-US" altLang="ko-KR" dirty="0" smtClean="0"/>
              <a:t>(Intent)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시작됨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(Service)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5429288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android.app.Service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android.os.IBinder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android.util.Log</a:t>
            </a:r>
            <a:r>
              <a:rPr lang="en-US" altLang="ko-KR" sz="1200" dirty="0" smtClean="0"/>
              <a:t>;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public class service1 extends Service implements </a:t>
            </a:r>
            <a:r>
              <a:rPr lang="en-US" altLang="ko-KR" sz="1200" dirty="0" err="1" smtClean="0"/>
              <a:t>Runnable</a:t>
            </a:r>
            <a:r>
              <a:rPr lang="en-US" altLang="ko-KR" sz="1200" dirty="0" smtClean="0"/>
              <a:t> {</a:t>
            </a:r>
          </a:p>
          <a:p>
            <a:pPr algn="l"/>
            <a:r>
              <a:rPr lang="en-US" altLang="ko-KR" sz="1200" dirty="0" smtClean="0"/>
              <a:t>    public static final String tag = “service1”;</a:t>
            </a:r>
          </a:p>
          <a:p>
            <a:pPr algn="l"/>
            <a:r>
              <a:rPr lang="en-US" altLang="ko-KR" sz="1200" dirty="0" smtClean="0"/>
              <a:t>    private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counter = 0;</a:t>
            </a:r>
          </a:p>
          <a:p>
            <a:pPr algn="l"/>
            <a:r>
              <a:rPr lang="en-US" altLang="ko-KR" sz="1200" dirty="0" smtClean="0"/>
              <a:t>    @Override</a:t>
            </a:r>
          </a:p>
          <a:p>
            <a:pPr algn="l"/>
            <a:r>
              <a:rPr lang="en-US" altLang="ko-KR" sz="1200" dirty="0" smtClean="0"/>
              <a:t>    protected void </a:t>
            </a:r>
            <a:r>
              <a:rPr lang="en-US" altLang="ko-KR" sz="1200" dirty="0" err="1" smtClean="0"/>
              <a:t>onCreate</a:t>
            </a:r>
            <a:r>
              <a:rPr lang="en-US" altLang="ko-KR" sz="1200" dirty="0" smtClean="0"/>
              <a:t>() {</a:t>
            </a:r>
          </a:p>
          <a:p>
            <a:pPr algn="l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super.onCreate</a:t>
            </a:r>
            <a:r>
              <a:rPr lang="en-US" altLang="ko-KR" sz="1200" dirty="0" smtClean="0"/>
              <a:t>();</a:t>
            </a:r>
          </a:p>
          <a:p>
            <a:pPr algn="l"/>
            <a:r>
              <a:rPr lang="en-US" altLang="ko-KR" sz="1200" dirty="0" smtClean="0"/>
              <a:t>        Thread </a:t>
            </a:r>
            <a:r>
              <a:rPr lang="en-US" altLang="ko-KR" sz="1200" dirty="0" err="1" smtClean="0"/>
              <a:t>aThread</a:t>
            </a:r>
            <a:r>
              <a:rPr lang="en-US" altLang="ko-KR" sz="1200" dirty="0" smtClean="0"/>
              <a:t> = new Thread(this);</a:t>
            </a:r>
          </a:p>
          <a:p>
            <a:pPr algn="l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aThread.start</a:t>
            </a:r>
            <a:r>
              <a:rPr lang="en-US" altLang="ko-KR" sz="1200" dirty="0" smtClean="0"/>
              <a:t>();</a:t>
            </a:r>
          </a:p>
          <a:p>
            <a:pPr algn="l"/>
            <a:r>
              <a:rPr lang="en-US" altLang="ko-KR" sz="1200" dirty="0" smtClean="0"/>
              <a:t>    }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    public void run() {</a:t>
            </a:r>
          </a:p>
          <a:p>
            <a:pPr algn="l"/>
            <a:r>
              <a:rPr lang="en-US" altLang="ko-KR" sz="1200" dirty="0" smtClean="0"/>
              <a:t>        …</a:t>
            </a:r>
          </a:p>
          <a:p>
            <a:pPr algn="l"/>
            <a:r>
              <a:rPr lang="en-US" altLang="ko-KR" sz="1200" dirty="0" smtClean="0"/>
              <a:t>    }</a:t>
            </a:r>
          </a:p>
          <a:p>
            <a:pPr algn="l"/>
            <a:r>
              <a:rPr lang="en-US" altLang="ko-KR" sz="1200" dirty="0" smtClean="0"/>
              <a:t>    @Override</a:t>
            </a:r>
          </a:p>
          <a:p>
            <a:pPr algn="l"/>
            <a:r>
              <a:rPr lang="en-US" altLang="ko-KR" sz="1200" dirty="0" smtClean="0"/>
              <a:t>    public </a:t>
            </a:r>
            <a:r>
              <a:rPr lang="en-US" altLang="ko-KR" sz="1200" dirty="0" err="1" smtClean="0"/>
              <a:t>IBinder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onBind</a:t>
            </a:r>
            <a:r>
              <a:rPr lang="en-US" altLang="ko-KR" sz="1200" dirty="0" smtClean="0"/>
              <a:t>(Intent </a:t>
            </a:r>
            <a:r>
              <a:rPr lang="en-US" altLang="ko-KR" sz="1200" dirty="0" err="1" smtClean="0"/>
              <a:t>intent</a:t>
            </a:r>
            <a:r>
              <a:rPr lang="en-US" altLang="ko-KR" sz="1200" dirty="0" smtClean="0"/>
              <a:t>) {</a:t>
            </a:r>
          </a:p>
          <a:p>
            <a:pPr algn="l"/>
            <a:r>
              <a:rPr lang="en-US" altLang="ko-KR" sz="1200" dirty="0" smtClean="0"/>
              <a:t>        return null;</a:t>
            </a:r>
          </a:p>
          <a:p>
            <a:pPr algn="l"/>
            <a:r>
              <a:rPr lang="en-US" altLang="ko-KR" sz="1200" dirty="0" smtClean="0"/>
              <a:t>    }</a:t>
            </a:r>
          </a:p>
          <a:p>
            <a:pPr algn="l"/>
            <a:r>
              <a:rPr lang="en-US" altLang="ko-KR" sz="1200" dirty="0" smtClean="0"/>
              <a:t>}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4572000" y="1428736"/>
            <a:ext cx="3214710" cy="357190"/>
          </a:xfrm>
          <a:prstGeom prst="borderCallout2">
            <a:avLst/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Service import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설명선 1 8"/>
          <p:cNvSpPr/>
          <p:nvPr/>
        </p:nvSpPr>
        <p:spPr bwMode="auto">
          <a:xfrm>
            <a:off x="6072198" y="2643182"/>
            <a:ext cx="2643206" cy="357190"/>
          </a:xfrm>
          <a:prstGeom prst="borderCallout1">
            <a:avLst>
              <a:gd name="adj1" fmla="val 18750"/>
              <a:gd name="adj2" fmla="val -8333"/>
              <a:gd name="adj3" fmla="val 19167"/>
              <a:gd name="adj4" fmla="val -19174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서비스 클래스 확장</a:t>
            </a:r>
          </a:p>
        </p:txBody>
      </p:sp>
      <p:sp>
        <p:nvSpPr>
          <p:cNvPr id="10" name="설명선 2 9"/>
          <p:cNvSpPr/>
          <p:nvPr/>
        </p:nvSpPr>
        <p:spPr bwMode="auto">
          <a:xfrm>
            <a:off x="4572000" y="1928802"/>
            <a:ext cx="2928958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389"/>
              <a:gd name="adj6" fmla="val -65203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Log import</a:t>
            </a:r>
            <a:endParaRPr lang="ko-KR" altLang="en-US" dirty="0" smtClean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설명선 1 10"/>
          <p:cNvSpPr/>
          <p:nvPr/>
        </p:nvSpPr>
        <p:spPr bwMode="auto">
          <a:xfrm>
            <a:off x="4857752" y="3500438"/>
            <a:ext cx="2643206" cy="357190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5593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onCreate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메서드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초기화</a:t>
            </a:r>
          </a:p>
        </p:txBody>
      </p:sp>
      <p:sp>
        <p:nvSpPr>
          <p:cNvPr id="12" name="설명선 1 11"/>
          <p:cNvSpPr/>
          <p:nvPr/>
        </p:nvSpPr>
        <p:spPr bwMode="auto">
          <a:xfrm>
            <a:off x="5429256" y="5715016"/>
            <a:ext cx="2643206" cy="357190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55931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서비스 연결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BroadcastReceiver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BroadcastReceiver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전화가 오거나 문자메시지 수신과 같은 이벤트에 반응해야 하는 경우에 애플리케이션은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리시버로 등록되어야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인텐트</a:t>
            </a:r>
            <a:r>
              <a:rPr lang="ko-KR" altLang="en-US" dirty="0" smtClean="0"/>
              <a:t> 수신을 위한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AndroidManifest.xml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&lt;receiver&gt; </a:t>
            </a:r>
            <a:r>
              <a:rPr lang="ko-KR" altLang="en-US" dirty="0" smtClean="0"/>
              <a:t>태그를 사용하여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 등록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Context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registerReceiver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런타임에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서비스와 마찬가지로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 역시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갖지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리시버에서 많은 양의 코드를 처리하는 것은 좋지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경우 서비스의 사용을 권장함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BroadcastReceiver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리시버 예제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6715172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android.content.Context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android.content.Intent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android.content.IntentReceiver</a:t>
            </a:r>
            <a:r>
              <a:rPr lang="en-US" altLang="ko-KR" sz="1200" dirty="0" smtClean="0"/>
              <a:t>;</a:t>
            </a:r>
          </a:p>
          <a:p>
            <a:pPr algn="l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android.util.Log</a:t>
            </a:r>
            <a:r>
              <a:rPr lang="en-US" altLang="ko-KR" sz="1200" dirty="0" smtClean="0"/>
              <a:t>;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MySMSMailBox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BroadcastReceiver</a:t>
            </a:r>
            <a:r>
              <a:rPr lang="en-US" altLang="ko-KR" sz="1200" dirty="0" smtClean="0"/>
              <a:t> {</a:t>
            </a:r>
          </a:p>
          <a:p>
            <a:pPr algn="l"/>
            <a:r>
              <a:rPr lang="en-US" altLang="ko-KR" sz="1200" dirty="0" smtClean="0"/>
              <a:t>    public static final String tag = “</a:t>
            </a:r>
            <a:r>
              <a:rPr lang="en-US" altLang="ko-KR" sz="1200" dirty="0" err="1" smtClean="0"/>
              <a:t>MySMSMailBox</a:t>
            </a:r>
            <a:r>
              <a:rPr lang="en-US" altLang="ko-KR" sz="1200" dirty="0" smtClean="0"/>
              <a:t>”;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    @Override</a:t>
            </a:r>
          </a:p>
          <a:p>
            <a:pPr algn="l"/>
            <a:r>
              <a:rPr lang="en-US" altLang="ko-KR" sz="1200" dirty="0" smtClean="0"/>
              <a:t>    public void </a:t>
            </a:r>
            <a:r>
              <a:rPr lang="en-US" altLang="ko-KR" sz="1200" dirty="0" err="1" smtClean="0"/>
              <a:t>onReceive</a:t>
            </a:r>
            <a:r>
              <a:rPr lang="en-US" altLang="ko-KR" sz="1200" dirty="0" smtClean="0"/>
              <a:t>(Context </a:t>
            </a:r>
            <a:r>
              <a:rPr lang="en-US" altLang="ko-KR" sz="1200" dirty="0" err="1" smtClean="0"/>
              <a:t>context</a:t>
            </a:r>
            <a:r>
              <a:rPr lang="en-US" altLang="ko-KR" sz="1200" dirty="0" smtClean="0"/>
              <a:t>, Intent </a:t>
            </a:r>
            <a:r>
              <a:rPr lang="en-US" altLang="ko-KR" sz="1200" dirty="0" err="1" smtClean="0"/>
              <a:t>intent</a:t>
            </a:r>
            <a:r>
              <a:rPr lang="en-US" altLang="ko-KR" sz="1200" dirty="0" smtClean="0"/>
              <a:t>) {</a:t>
            </a:r>
          </a:p>
          <a:p>
            <a:pPr algn="l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Log.i</a:t>
            </a:r>
            <a:r>
              <a:rPr lang="en-US" altLang="ko-KR" sz="1200" dirty="0" smtClean="0"/>
              <a:t>(tag, “</a:t>
            </a:r>
            <a:r>
              <a:rPr lang="en-US" altLang="ko-KR" sz="1200" dirty="0" err="1" smtClean="0"/>
              <a:t>onReceive</a:t>
            </a:r>
            <a:r>
              <a:rPr lang="en-US" altLang="ko-KR" sz="1200" dirty="0" smtClean="0"/>
              <a:t>”);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        if (</a:t>
            </a:r>
            <a:r>
              <a:rPr lang="en-US" altLang="ko-KR" sz="1200" dirty="0" err="1" smtClean="0"/>
              <a:t>intent.getAction</a:t>
            </a:r>
            <a:r>
              <a:rPr lang="en-US" altLang="ko-KR" sz="1200" dirty="0" smtClean="0"/>
              <a:t>().equals(“</a:t>
            </a:r>
            <a:r>
              <a:rPr lang="en-US" altLang="ko-KR" sz="1200" dirty="0" err="1" smtClean="0"/>
              <a:t>android.provider.Telephony.SMS_RECEIVED</a:t>
            </a:r>
            <a:r>
              <a:rPr lang="en-US" altLang="ko-KR" sz="1200" dirty="0" smtClean="0"/>
              <a:t>”)) {</a:t>
            </a:r>
          </a:p>
          <a:p>
            <a:pPr algn="l"/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Log.i</a:t>
            </a:r>
            <a:r>
              <a:rPr lang="en-US" altLang="ko-KR" sz="1200" dirty="0" smtClean="0"/>
              <a:t>(tag, “Found our Event!”);</a:t>
            </a:r>
          </a:p>
          <a:p>
            <a:pPr algn="l"/>
            <a:r>
              <a:rPr lang="en-US" altLang="ko-KR" sz="1200" dirty="0" smtClean="0"/>
              <a:t>        }</a:t>
            </a:r>
          </a:p>
          <a:p>
            <a:pPr algn="l"/>
            <a:r>
              <a:rPr lang="en-US" altLang="ko-KR" sz="1200" dirty="0" smtClean="0"/>
              <a:t>    }</a:t>
            </a:r>
          </a:p>
          <a:p>
            <a:pPr algn="l"/>
            <a:r>
              <a:rPr lang="en-US" altLang="ko-KR" sz="1200" dirty="0" smtClean="0"/>
              <a:t>}</a:t>
            </a:r>
          </a:p>
        </p:txBody>
      </p:sp>
      <p:sp>
        <p:nvSpPr>
          <p:cNvPr id="6" name="설명선 1 5"/>
          <p:cNvSpPr/>
          <p:nvPr/>
        </p:nvSpPr>
        <p:spPr bwMode="auto">
          <a:xfrm>
            <a:off x="6000760" y="3071810"/>
            <a:ext cx="2643206" cy="357190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42959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로깅을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위한 태그 사용</a:t>
            </a:r>
          </a:p>
        </p:txBody>
      </p:sp>
      <p:sp>
        <p:nvSpPr>
          <p:cNvPr id="7" name="설명선 2 6"/>
          <p:cNvSpPr/>
          <p:nvPr/>
        </p:nvSpPr>
        <p:spPr bwMode="auto">
          <a:xfrm>
            <a:off x="6286512" y="2428868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722"/>
              <a:gd name="adj6" fmla="val -43870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브로드캐스트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리시버 확장</a:t>
            </a:r>
          </a:p>
        </p:txBody>
      </p:sp>
      <p:sp>
        <p:nvSpPr>
          <p:cNvPr id="8" name="설명선 1 7"/>
          <p:cNvSpPr/>
          <p:nvPr/>
        </p:nvSpPr>
        <p:spPr bwMode="auto">
          <a:xfrm>
            <a:off x="6143636" y="3714752"/>
            <a:ext cx="2643206" cy="357190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30707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onReceive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M" pitchFamily="18" charset="-127"/>
                <a:ea typeface="HY동녘M" pitchFamily="18" charset="-127"/>
              </a:rPr>
              <a:t>메서드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설명선 2 8"/>
          <p:cNvSpPr/>
          <p:nvPr/>
        </p:nvSpPr>
        <p:spPr bwMode="auto">
          <a:xfrm>
            <a:off x="6286512" y="4786322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277"/>
              <a:gd name="adj6" fmla="val -22537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인텐트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수행 체크</a:t>
            </a:r>
          </a:p>
        </p:txBody>
      </p:sp>
      <p:sp>
        <p:nvSpPr>
          <p:cNvPr id="10" name="설명선 2 9"/>
          <p:cNvSpPr/>
          <p:nvPr/>
        </p:nvSpPr>
        <p:spPr bwMode="auto">
          <a:xfrm>
            <a:off x="5715008" y="5500702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6083"/>
              <a:gd name="adj4" fmla="val -28857"/>
              <a:gd name="adj5" fmla="val -210609"/>
              <a:gd name="adj6" fmla="val -74727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로그 기록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BroadcastReceiver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리시버 사용을 위한 </a:t>
            </a:r>
            <a:r>
              <a:rPr lang="en-US" altLang="ko-KR" dirty="0" err="1" smtClean="0"/>
              <a:t>AndroidManifest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7F259-3167-4BF3-92F1-6CDD4C78E38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7643866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&lt;?xml version="1.0" encoding="utf-8"?&gt;</a:t>
            </a:r>
          </a:p>
          <a:p>
            <a:pPr algn="l"/>
            <a:r>
              <a:rPr lang="en-US" altLang="ko-KR" sz="1200" dirty="0" smtClean="0"/>
              <a:t>&lt;manifest </a:t>
            </a:r>
            <a:r>
              <a:rPr lang="en-US" altLang="ko-KR" sz="1200" dirty="0" err="1" smtClean="0"/>
              <a:t>xmlns:android</a:t>
            </a:r>
            <a:r>
              <a:rPr lang="en-US" altLang="ko-KR" sz="1200" dirty="0" smtClean="0"/>
              <a:t>="http://schemas.android.com/apk/res/android"</a:t>
            </a:r>
          </a:p>
          <a:p>
            <a:pPr algn="l"/>
            <a:r>
              <a:rPr lang="en-US" altLang="ko-KR" sz="1200" dirty="0" smtClean="0"/>
              <a:t>    package="</a:t>
            </a:r>
            <a:r>
              <a:rPr lang="en-US" altLang="ko-KR" sz="1200" dirty="0" err="1" smtClean="0"/>
              <a:t>com.msi.manning.unlockingandroid</a:t>
            </a:r>
            <a:r>
              <a:rPr lang="en-US" altLang="ko-KR" sz="1200" dirty="0" smtClean="0"/>
              <a:t>"&gt;</a:t>
            </a:r>
          </a:p>
          <a:p>
            <a:pPr algn="l"/>
            <a:r>
              <a:rPr lang="en-US" altLang="ko-KR" sz="1200" dirty="0" smtClean="0"/>
              <a:t>    &lt;uses-permission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android.permission.RECEIVE_SMS</a:t>
            </a:r>
            <a:r>
              <a:rPr lang="en-US" altLang="ko-KR" sz="1200" dirty="0" smtClean="0"/>
              <a:t>” /&gt;</a:t>
            </a:r>
          </a:p>
          <a:p>
            <a:pPr algn="l"/>
            <a:r>
              <a:rPr lang="en-US" altLang="ko-KR" sz="1200" dirty="0" smtClean="0"/>
              <a:t>    &lt;application </a:t>
            </a:r>
            <a:r>
              <a:rPr lang="en-US" altLang="ko-KR" sz="1200" dirty="0" err="1" smtClean="0"/>
              <a:t>android:icon</a:t>
            </a:r>
            <a:r>
              <a:rPr lang="en-US" altLang="ko-KR" sz="1200" dirty="0" smtClean="0"/>
              <a:t>="@</a:t>
            </a:r>
            <a:r>
              <a:rPr lang="en-US" altLang="ko-KR" sz="1200" dirty="0" err="1" smtClean="0"/>
              <a:t>drawable</a:t>
            </a:r>
            <a:r>
              <a:rPr lang="en-US" altLang="ko-KR" sz="1200" dirty="0" smtClean="0"/>
              <a:t>/icon"&gt;</a:t>
            </a:r>
          </a:p>
          <a:p>
            <a:pPr algn="l"/>
            <a:r>
              <a:rPr lang="en-US" altLang="ko-KR" sz="1200" dirty="0" smtClean="0"/>
              <a:t>        &lt;activity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=".chapter1" </a:t>
            </a:r>
            <a:r>
              <a:rPr lang="en-US" altLang="ko-KR" sz="1200" dirty="0" err="1" smtClean="0"/>
              <a:t>android:label</a:t>
            </a:r>
            <a:r>
              <a:rPr lang="en-US" altLang="ko-KR" sz="1200" dirty="0" smtClean="0"/>
              <a:t>="@string/</a:t>
            </a:r>
            <a:r>
              <a:rPr lang="en-US" altLang="ko-KR" sz="1200" dirty="0" err="1" smtClean="0"/>
              <a:t>app_name</a:t>
            </a:r>
            <a:r>
              <a:rPr lang="en-US" altLang="ko-KR" sz="1200" dirty="0" smtClean="0"/>
              <a:t>"&gt;</a:t>
            </a:r>
          </a:p>
          <a:p>
            <a:pPr algn="l"/>
            <a:r>
              <a:rPr lang="en-US" altLang="ko-KR" sz="1200" dirty="0" smtClean="0"/>
              <a:t>            &lt;intent-filter&gt;</a:t>
            </a:r>
          </a:p>
          <a:p>
            <a:pPr algn="l"/>
            <a:r>
              <a:rPr lang="en-US" altLang="ko-KR" sz="1200" dirty="0" smtClean="0"/>
              <a:t>                &lt;action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android.intent.action.MAIN</a:t>
            </a:r>
            <a:r>
              <a:rPr lang="en-US" altLang="ko-KR" sz="1200" dirty="0" smtClean="0"/>
              <a:t>" /&gt;</a:t>
            </a:r>
          </a:p>
          <a:p>
            <a:pPr algn="l"/>
            <a:r>
              <a:rPr lang="en-US" altLang="ko-KR" sz="1200" dirty="0" smtClean="0"/>
              <a:t>                &lt;category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android.intent.category.LAUNCHER</a:t>
            </a:r>
            <a:r>
              <a:rPr lang="en-US" altLang="ko-KR" sz="1200" dirty="0" smtClean="0"/>
              <a:t>" /&gt;</a:t>
            </a:r>
          </a:p>
          <a:p>
            <a:pPr algn="l"/>
            <a:r>
              <a:rPr lang="en-US" altLang="ko-KR" sz="1200" dirty="0" smtClean="0"/>
              <a:t>            &lt;/intent-filter&gt;</a:t>
            </a:r>
          </a:p>
          <a:p>
            <a:pPr algn="l"/>
            <a:r>
              <a:rPr lang="en-US" altLang="ko-KR" sz="1200" dirty="0" smtClean="0"/>
              <a:t>        &lt;/activity&gt;</a:t>
            </a:r>
          </a:p>
          <a:p>
            <a:pPr algn="l"/>
            <a:r>
              <a:rPr lang="en-US" altLang="ko-KR" sz="1200" dirty="0" smtClean="0"/>
              <a:t>        &lt;receiver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=“.</a:t>
            </a:r>
            <a:r>
              <a:rPr lang="en-US" altLang="ko-KR" sz="1200" dirty="0" err="1" smtClean="0"/>
              <a:t>MySMSMailBox</a:t>
            </a:r>
            <a:r>
              <a:rPr lang="en-US" altLang="ko-KR" sz="1200" dirty="0" smtClean="0"/>
              <a:t>” /&gt;</a:t>
            </a:r>
          </a:p>
          <a:p>
            <a:pPr algn="l"/>
            <a:r>
              <a:rPr lang="en-US" altLang="ko-KR" sz="1200" dirty="0" smtClean="0"/>
              <a:t>            &lt;intent-filter&gt;</a:t>
            </a:r>
          </a:p>
          <a:p>
            <a:pPr algn="l"/>
            <a:r>
              <a:rPr lang="en-US" altLang="ko-KR" sz="1200" dirty="0" smtClean="0"/>
              <a:t>	&lt;action </a:t>
            </a:r>
            <a:r>
              <a:rPr lang="en-US" altLang="ko-KR" sz="1200" dirty="0" err="1" smtClean="0"/>
              <a:t>android:name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android.provider.Telephony.SMS_RECEIVED</a:t>
            </a:r>
            <a:r>
              <a:rPr lang="en-US" altLang="ko-KR" sz="1200" dirty="0" smtClean="0"/>
              <a:t>” /&gt;</a:t>
            </a:r>
          </a:p>
          <a:p>
            <a:pPr algn="l"/>
            <a:r>
              <a:rPr lang="en-US" altLang="ko-KR" sz="1200" dirty="0" smtClean="0"/>
              <a:t>            &lt;/intent-filter&gt;</a:t>
            </a:r>
          </a:p>
          <a:p>
            <a:pPr algn="l"/>
            <a:r>
              <a:rPr lang="en-US" altLang="ko-KR" sz="1200" dirty="0" smtClean="0"/>
              <a:t>    &lt;/application&gt;</a:t>
            </a:r>
          </a:p>
          <a:p>
            <a:pPr algn="l"/>
            <a:r>
              <a:rPr lang="en-US" altLang="ko-KR" sz="1200" dirty="0" smtClean="0"/>
              <a:t>&lt;/manifest&gt; </a:t>
            </a:r>
          </a:p>
        </p:txBody>
      </p:sp>
      <p:sp>
        <p:nvSpPr>
          <p:cNvPr id="6" name="설명선 1 5"/>
          <p:cNvSpPr/>
          <p:nvPr/>
        </p:nvSpPr>
        <p:spPr bwMode="auto">
          <a:xfrm>
            <a:off x="7000892" y="2428868"/>
            <a:ext cx="2000264" cy="357190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17245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접근 권한 필요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설명선 2 6"/>
          <p:cNvSpPr/>
          <p:nvPr/>
        </p:nvSpPr>
        <p:spPr bwMode="auto">
          <a:xfrm>
            <a:off x="6000760" y="3857628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056"/>
              <a:gd name="adj6" fmla="val -43489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리시버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(receiver)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등록</a:t>
            </a:r>
          </a:p>
        </p:txBody>
      </p:sp>
      <p:sp>
        <p:nvSpPr>
          <p:cNvPr id="8" name="설명선 2 7"/>
          <p:cNvSpPr/>
          <p:nvPr/>
        </p:nvSpPr>
        <p:spPr bwMode="auto">
          <a:xfrm>
            <a:off x="5143504" y="5143512"/>
            <a:ext cx="2500330" cy="3571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943"/>
              <a:gd name="adj6" fmla="val -98727"/>
            </a:avLst>
          </a:prstGeom>
          <a:solidFill>
            <a:srgbClr val="E5FB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인텐트필터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(intent-filter)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강의용</Template>
  <TotalTime>57318</TotalTime>
  <Words>1446</Words>
  <Application>Microsoft Office PowerPoint</Application>
  <PresentationFormat>화면 슬라이드 쇼(4:3)</PresentationFormat>
  <Paragraphs>318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강의용</vt:lpstr>
      <vt:lpstr>언로킹 안드로이드 Unlocking Android</vt:lpstr>
      <vt:lpstr>제 1 장  안드로이드의 목표</vt:lpstr>
      <vt:lpstr>안드로이드 활성화</vt:lpstr>
      <vt:lpstr>액티비티(Activity)</vt:lpstr>
      <vt:lpstr>서비스(Service)</vt:lpstr>
      <vt:lpstr>서비스(Service)</vt:lpstr>
      <vt:lpstr>브로드캐스트 리시버(BroadcastReceiver)</vt:lpstr>
      <vt:lpstr>브로드캐스트 리시버(BroadcastReceiver)</vt:lpstr>
      <vt:lpstr>브로드캐스트 리시버(BroadcastReceiver)</vt:lpstr>
      <vt:lpstr>콘텐트 프로바이더(ContentProvider)</vt:lpstr>
      <vt:lpstr>콘텐트 프로바이더(ContentProvider)</vt:lpstr>
      <vt:lpstr>매니페스트(AndroidManifest)</vt:lpstr>
      <vt:lpstr>매니페스트(AndroidManifest)</vt:lpstr>
      <vt:lpstr>매니페스트(AndroidManifest)</vt:lpstr>
      <vt:lpstr>애플리케이션과 프로세스 맵핑</vt:lpstr>
      <vt:lpstr>안드로이드 애플리케이션</vt:lpstr>
      <vt:lpstr>‘Where Do You Live’</vt:lpstr>
      <vt:lpstr>‘Where Do You Live’</vt:lpstr>
      <vt:lpstr>‘Where Do You Live’</vt:lpstr>
      <vt:lpstr>‘Where Do You Live’</vt:lpstr>
      <vt:lpstr>‘Where Do You Live’</vt:lpstr>
      <vt:lpstr>Summary</vt:lpstr>
    </vt:vector>
  </TitlesOfParts>
  <Company>MDS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임베디드네트워크프로그래밍</dc:title>
  <dc:creator>youngdeok</dc:creator>
  <cp:lastModifiedBy>tipsy</cp:lastModifiedBy>
  <cp:revision>2558</cp:revision>
  <dcterms:created xsi:type="dcterms:W3CDTF">2007-01-10T02:18:44Z</dcterms:created>
  <dcterms:modified xsi:type="dcterms:W3CDTF">2010-02-27T13:10:05Z</dcterms:modified>
</cp:coreProperties>
</file>