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handoutMasterIdLst>
    <p:handoutMasterId r:id="rId22"/>
  </p:handoutMasterIdLst>
  <p:sldIdLst>
    <p:sldId id="1055" r:id="rId2"/>
    <p:sldId id="256" r:id="rId3"/>
    <p:sldId id="1000" r:id="rId4"/>
    <p:sldId id="1001" r:id="rId5"/>
    <p:sldId id="1023" r:id="rId6"/>
    <p:sldId id="1024" r:id="rId7"/>
    <p:sldId id="1025" r:id="rId8"/>
    <p:sldId id="1026" r:id="rId9"/>
    <p:sldId id="1027" r:id="rId10"/>
    <p:sldId id="1028" r:id="rId11"/>
    <p:sldId id="1035" r:id="rId12"/>
    <p:sldId id="1029" r:id="rId13"/>
    <p:sldId id="1030" r:id="rId14"/>
    <p:sldId id="1031" r:id="rId15"/>
    <p:sldId id="1032" r:id="rId16"/>
    <p:sldId id="1033" r:id="rId17"/>
    <p:sldId id="1034" r:id="rId18"/>
    <p:sldId id="1036" r:id="rId19"/>
    <p:sldId id="1037" r:id="rId20"/>
  </p:sldIdLst>
  <p:sldSz cx="9144000" cy="6858000" type="screen4x3"/>
  <p:notesSz cx="6797675" cy="9928225"/>
  <p:defaultTextStyle>
    <a:defPPr>
      <a:defRPr lang="ko-KR"/>
    </a:defPPr>
    <a:lvl1pPr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1pPr>
    <a:lvl2pPr marL="4572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2pPr>
    <a:lvl3pPr marL="9144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3pPr>
    <a:lvl4pPr marL="13716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4pPr>
    <a:lvl5pPr marL="18288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B9D"/>
    <a:srgbClr val="F5C2A3"/>
    <a:srgbClr val="C1CAD7"/>
    <a:srgbClr val="FFCC99"/>
    <a:srgbClr val="CCCC00"/>
    <a:srgbClr val="FFCCCC"/>
    <a:srgbClr val="CCFFCC"/>
    <a:srgbClr val="C1DDFF"/>
    <a:srgbClr val="2B12BE"/>
    <a:srgbClr val="FF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562" autoAdjust="0"/>
    <p:restoredTop sz="96500" autoAdjust="0"/>
  </p:normalViewPr>
  <p:slideViewPr>
    <p:cSldViewPr>
      <p:cViewPr>
        <p:scale>
          <a:sx n="75" d="100"/>
          <a:sy n="75" d="100"/>
        </p:scale>
        <p:origin x="-432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-732" y="-102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t" anchorCtr="0" compatLnSpc="1">
            <a:prstTxWarp prst="textNoShape">
              <a:avLst/>
            </a:prstTxWarp>
          </a:bodyPr>
          <a:lstStyle>
            <a:lvl1pPr algn="l" defTabSz="954443">
              <a:spcBef>
                <a:spcPct val="0"/>
              </a:spcBef>
              <a:buClrTx/>
              <a:defRPr sz="13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94" y="0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t" anchorCtr="0" compatLnSpc="1">
            <a:prstTxWarp prst="textNoShape">
              <a:avLst/>
            </a:prstTxWarp>
          </a:bodyPr>
          <a:lstStyle>
            <a:lvl1pPr algn="r" defTabSz="954443">
              <a:spcBef>
                <a:spcPct val="0"/>
              </a:spcBef>
              <a:buClrTx/>
              <a:defRPr sz="13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6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81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b" anchorCtr="0" compatLnSpc="1">
            <a:prstTxWarp prst="textNoShape">
              <a:avLst/>
            </a:prstTxWarp>
          </a:bodyPr>
          <a:lstStyle>
            <a:lvl1pPr algn="l" defTabSz="954443">
              <a:spcBef>
                <a:spcPct val="0"/>
              </a:spcBef>
              <a:buClrTx/>
              <a:defRPr sz="1300"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임베디드 네트워크 프로그래밍</a:t>
            </a:r>
          </a:p>
        </p:txBody>
      </p:sp>
      <p:sp>
        <p:nvSpPr>
          <p:cNvPr id="206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94" y="943081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b" anchorCtr="0" compatLnSpc="1">
            <a:prstTxWarp prst="textNoShape">
              <a:avLst/>
            </a:prstTxWarp>
          </a:bodyPr>
          <a:lstStyle>
            <a:lvl1pPr algn="r" defTabSz="954443">
              <a:spcBef>
                <a:spcPct val="0"/>
              </a:spcBef>
              <a:buClrTx/>
              <a:defRPr sz="1300">
                <a:latin typeface="굴림" pitchFamily="50" charset="-127"/>
              </a:defRPr>
            </a:lvl1pPr>
          </a:lstStyle>
          <a:p>
            <a:pPr>
              <a:defRPr/>
            </a:pPr>
            <a:fld id="{CDA4D6CB-903A-48C0-B37F-F59E433F25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58507" y="127819"/>
            <a:ext cx="2187356" cy="22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t" anchorCtr="0" compatLnSpc="1">
            <a:prstTxWarp prst="textNoShape">
              <a:avLst/>
            </a:prstTxWarp>
          </a:bodyPr>
          <a:lstStyle>
            <a:lvl1pPr algn="l" defTabSz="954443">
              <a:spcBef>
                <a:spcPct val="0"/>
              </a:spcBef>
              <a:buClrTx/>
              <a:defRPr sz="1000" b="1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5" y="157079"/>
            <a:ext cx="2331761" cy="19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t" anchorCtr="0" compatLnSpc="1">
            <a:prstTxWarp prst="textNoShape">
              <a:avLst/>
            </a:prstTxWarp>
          </a:bodyPr>
          <a:lstStyle>
            <a:lvl1pPr algn="r" defTabSz="954443">
              <a:spcBef>
                <a:spcPct val="0"/>
              </a:spcBef>
              <a:buClrTx/>
              <a:defRPr sz="1000" b="1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560388"/>
            <a:ext cx="5480050" cy="4110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9951" y="5275959"/>
            <a:ext cx="5282183" cy="375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9853" y="9264495"/>
            <a:ext cx="2474645" cy="234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b" anchorCtr="0" compatLnSpc="1">
            <a:prstTxWarp prst="textNoShape">
              <a:avLst/>
            </a:prstTxWarp>
          </a:bodyPr>
          <a:lstStyle>
            <a:lvl1pPr algn="l" defTabSz="954443">
              <a:spcBef>
                <a:spcPct val="0"/>
              </a:spcBef>
              <a:buClrTx/>
              <a:defRPr sz="1100" b="1">
                <a:solidFill>
                  <a:schemeClr val="bg2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임베디드 네트워크 프로그래밍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7493" y="9264495"/>
            <a:ext cx="2616011" cy="234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b" anchorCtr="0" compatLnSpc="1">
            <a:prstTxWarp prst="textNoShape">
              <a:avLst/>
            </a:prstTxWarp>
          </a:bodyPr>
          <a:lstStyle>
            <a:lvl1pPr algn="r" defTabSz="954443">
              <a:spcBef>
                <a:spcPct val="0"/>
              </a:spcBef>
              <a:buClrTx/>
              <a:defRPr sz="1100" b="1">
                <a:solidFill>
                  <a:schemeClr val="bg2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fld id="{528D7AEC-35C8-4F62-95B2-1C8C06EADA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14344" name="Group 13"/>
          <p:cNvGrpSpPr>
            <a:grpSpLocks/>
          </p:cNvGrpSpPr>
          <p:nvPr/>
        </p:nvGrpSpPr>
        <p:grpSpPr bwMode="auto">
          <a:xfrm>
            <a:off x="758507" y="4832446"/>
            <a:ext cx="5423548" cy="4274973"/>
            <a:chOff x="345" y="2653"/>
            <a:chExt cx="3720" cy="2676"/>
          </a:xfrm>
        </p:grpSpPr>
        <p:grpSp>
          <p:nvGrpSpPr>
            <p:cNvPr id="14346" name="Group 11"/>
            <p:cNvGrpSpPr>
              <a:grpSpLocks/>
            </p:cNvGrpSpPr>
            <p:nvPr/>
          </p:nvGrpSpPr>
          <p:grpSpPr bwMode="auto">
            <a:xfrm>
              <a:off x="345" y="2653"/>
              <a:ext cx="3720" cy="2676"/>
              <a:chOff x="164" y="2562"/>
              <a:chExt cx="3944" cy="2602"/>
            </a:xfrm>
          </p:grpSpPr>
          <p:sp>
            <p:nvSpPr>
              <p:cNvPr id="29704" name="Rectangle 8"/>
              <p:cNvSpPr>
                <a:spLocks noChangeArrowheads="1"/>
              </p:cNvSpPr>
              <p:nvPr/>
            </p:nvSpPr>
            <p:spPr bwMode="auto">
              <a:xfrm>
                <a:off x="164" y="2562"/>
                <a:ext cx="3944" cy="2602"/>
              </a:xfrm>
              <a:prstGeom prst="rect">
                <a:avLst/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219" y="2780"/>
                <a:ext cx="3856" cy="52"/>
              </a:xfrm>
              <a:prstGeom prst="rect">
                <a:avLst/>
              </a:prstGeom>
              <a:solidFill>
                <a:srgbClr val="E7EFF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pic>
            <p:nvPicPr>
              <p:cNvPr id="14350" name="Picture 10" descr="MCj02376270000[1]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64" y="2574"/>
                <a:ext cx="313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9708" name="Text Box 12"/>
            <p:cNvSpPr txBox="1">
              <a:spLocks noChangeArrowheads="1"/>
            </p:cNvSpPr>
            <p:nvPr/>
          </p:nvSpPr>
          <p:spPr bwMode="auto">
            <a:xfrm>
              <a:off x="374" y="2678"/>
              <a:ext cx="999" cy="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9029" tIns="49514" rIns="99029" bIns="49514">
              <a:spAutoFit/>
            </a:bodyPr>
            <a:lstStyle/>
            <a:p>
              <a:pPr defTabSz="952914">
                <a:spcBef>
                  <a:spcPct val="50000"/>
                </a:spcBef>
                <a:defRPr/>
              </a:pPr>
              <a:r>
                <a:rPr lang="en-US" altLang="ko-KR" sz="2400" i="1" baseline="-25000" dirty="0">
                  <a:latin typeface="Lucida Handwriting" pitchFamily="66" charset="0"/>
                  <a:ea typeface="HY동녘B" pitchFamily="18" charset="-127"/>
                </a:rPr>
                <a:t>Memo</a:t>
              </a:r>
            </a:p>
          </p:txBody>
        </p:sp>
      </p:grp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328333" y="9185957"/>
            <a:ext cx="6139493" cy="78538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8102" tIns="44051" rIns="88102" bIns="44051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임베디드 네트워크 프로그래밍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086A83-B79A-482B-AEBE-69E3008FC628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N:\프리렉_안드로이드\안드로이드_배경화면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476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6551613"/>
            <a:ext cx="9144000" cy="322262"/>
          </a:xfrm>
          <a:prstGeom prst="rect">
            <a:avLst/>
          </a:prstGeom>
          <a:solidFill>
            <a:srgbClr val="F5F4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>
                <a:latin typeface="HY동녘M" pitchFamily="18" charset="-127"/>
                <a:ea typeface="HY동녘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0013" y="3886200"/>
            <a:ext cx="6403975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HY동녘M" pitchFamily="18" charset="-127"/>
                <a:ea typeface="HY동녘M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42B7E-5AF0-4600-A2DF-CD34F0E1CD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E77AC-9929-4C33-87DF-0DE3F03166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5125" y="30163"/>
            <a:ext cx="2178050" cy="6278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0975" y="30163"/>
            <a:ext cx="6381750" cy="6278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BDBF0-8EF7-4FF5-B06C-3E9D83E245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5" y="30163"/>
            <a:ext cx="8712200" cy="7048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80975" y="1125538"/>
            <a:ext cx="4243388" cy="518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6763" y="1125538"/>
            <a:ext cx="4243387" cy="518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65EE9-2898-4466-BE6C-7419748EB0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5" y="30163"/>
            <a:ext cx="8712200" cy="7048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0975" y="1125538"/>
            <a:ext cx="8639175" cy="5183187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1210F-96CF-4DA5-B8EE-2B53473A7D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7F259-3167-4BF3-92F1-6CDD4C78E3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14A43-69CB-41F6-8124-F5CAA56D55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0975" y="1125538"/>
            <a:ext cx="42433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6763" y="1125538"/>
            <a:ext cx="42433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CC395-B352-4C4A-815E-B73315539A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47B06-4720-4B96-93B7-9EE9226E0B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75D45-F8D3-4C19-8B1A-C3664BAA199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08CDA-443C-4914-BACA-E912DC4ECA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4C842-9FC9-449C-9F3C-4ABADFE3BD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A8903-CD6F-4F72-9833-54FCC45E84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N:\프리렉_안드로이드\안드로이드_배경화면.bmp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476"/>
          </a:xfrm>
          <a:prstGeom prst="rect">
            <a:avLst/>
          </a:prstGeom>
          <a:noFill/>
        </p:spPr>
      </p:pic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975" y="1317647"/>
            <a:ext cx="8639175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6551613"/>
            <a:ext cx="9144000" cy="322262"/>
          </a:xfrm>
          <a:prstGeom prst="rect">
            <a:avLst/>
          </a:prstGeom>
          <a:solidFill>
            <a:srgbClr val="F5F4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1613" y="6557963"/>
            <a:ext cx="213518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>
                <a:latin typeface="HY동녘M" pitchFamily="18" charset="-127"/>
                <a:ea typeface="HY동녘M" pitchFamily="18" charset="-127"/>
              </a:defRPr>
            </a:lvl1pPr>
          </a:lstStyle>
          <a:p>
            <a:pPr>
              <a:defRPr/>
            </a:pPr>
            <a:fld id="{8566088C-706F-4CC8-8768-8EBB644C0DF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7963"/>
            <a:ext cx="2895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>
                <a:latin typeface="HY동녘M" pitchFamily="18" charset="-127"/>
                <a:ea typeface="HY동녘M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80975" y="785794"/>
            <a:ext cx="871220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동녘M" pitchFamily="18" charset="-127"/>
          <a:ea typeface="HY동녘M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531813" indent="-531813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r"/>
        <a:defRPr kumimoji="1" sz="2400" b="1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1pPr>
      <a:lvl2pPr marL="990600" indent="-458788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w"/>
        <a:defRPr kumimoji="1" sz="2000">
          <a:solidFill>
            <a:schemeClr val="tx1"/>
          </a:solidFill>
          <a:latin typeface="HY동녘M" pitchFamily="18" charset="-127"/>
          <a:ea typeface="HY동녘M" pitchFamily="18" charset="-127"/>
        </a:defRPr>
      </a:lvl2pPr>
      <a:lvl3pPr marL="1370013" indent="-379413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kumimoji="1" sz="1900">
          <a:solidFill>
            <a:schemeClr val="tx1"/>
          </a:solidFill>
          <a:latin typeface="HY동녘M" pitchFamily="18" charset="-127"/>
          <a:ea typeface="HY동녘M" pitchFamily="18" charset="-127"/>
        </a:defRPr>
      </a:lvl3pPr>
      <a:lvl4pPr marL="1697038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Char char="•"/>
        <a:defRPr kumimoji="1" sz="1600">
          <a:solidFill>
            <a:schemeClr val="tx1"/>
          </a:solidFill>
          <a:latin typeface="HY동녘M" pitchFamily="18" charset="-127"/>
          <a:ea typeface="HY동녘M" pitchFamily="18" charset="-127"/>
        </a:defRPr>
      </a:lvl4pPr>
      <a:lvl5pPr marL="2141538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HY동녘M" pitchFamily="18" charset="-127"/>
          <a:ea typeface="HY동녘M" pitchFamily="18" charset="-127"/>
        </a:defRPr>
      </a:lvl5pPr>
      <a:lvl6pPr marL="25987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6pPr>
      <a:lvl7pPr marL="30559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7pPr>
      <a:lvl8pPr marL="35131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8pPr>
      <a:lvl9pPr marL="39703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742B7E-5AF0-4600-A2DF-CD34F0E1CDB1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pic>
        <p:nvPicPr>
          <p:cNvPr id="1026" name="Picture 2" descr="N:\프리렉_안드로이드_PPT\안드로이드 시작화면_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4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퍼스펙티브</a:t>
            </a:r>
            <a:r>
              <a:rPr lang="en-US" altLang="ko-KR" dirty="0" smtClean="0"/>
              <a:t>(perspective)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퍼스펙티브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소스코드의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소스코드의 저장과 동시에 </a:t>
            </a:r>
            <a:r>
              <a:rPr lang="en-US" altLang="ko-KR" dirty="0" smtClean="0"/>
              <a:t>JDT(Java Developer Tools)</a:t>
            </a:r>
            <a:r>
              <a:rPr lang="ko-KR" altLang="en-US" dirty="0" smtClean="0"/>
              <a:t>에 의해 자동으로 컴파일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패키지 </a:t>
            </a:r>
            <a:r>
              <a:rPr lang="ko-KR" altLang="en-US" dirty="0" err="1" smtClean="0"/>
              <a:t>익스플로러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Problems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Javadoc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5" name="Picture 2" descr="Q:\프리렉_언로킹안드로이드\이클립스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2643182"/>
            <a:ext cx="5052481" cy="37893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Package explorer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5" name="그림 4" descr="Figure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500174"/>
            <a:ext cx="2636987" cy="468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설명선 2 5"/>
          <p:cNvSpPr/>
          <p:nvPr/>
        </p:nvSpPr>
        <p:spPr bwMode="auto">
          <a:xfrm>
            <a:off x="5000628" y="2500306"/>
            <a:ext cx="3214710" cy="3571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17226"/>
              <a:gd name="adj6" fmla="val -9350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ko-KR" altLang="en-US" dirty="0" err="1" smtClean="0">
                <a:latin typeface="HY동녘M" pitchFamily="18" charset="-127"/>
                <a:ea typeface="HY동녘M" pitchFamily="18" charset="-127"/>
              </a:rPr>
              <a:t>안드로이드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 프로젝트의 구조 정보 제공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Problems 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5" name="그림 4" descr="Figure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571612"/>
            <a:ext cx="5734768" cy="3847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 bwMode="auto">
          <a:xfrm>
            <a:off x="642910" y="4500570"/>
            <a:ext cx="5929354" cy="10001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7" name="설명선 2 6"/>
          <p:cNvSpPr/>
          <p:nvPr/>
        </p:nvSpPr>
        <p:spPr bwMode="auto">
          <a:xfrm>
            <a:off x="2428860" y="5643578"/>
            <a:ext cx="2928958" cy="3571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8203"/>
              <a:gd name="adj6" fmla="val -43799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소스코드의 에러 표시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Javadoc</a:t>
            </a:r>
            <a:r>
              <a:rPr lang="en-US" altLang="ko-KR" dirty="0" smtClean="0"/>
              <a:t> 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5" name="그림 4" descr="Figure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00174"/>
            <a:ext cx="5725243" cy="422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 bwMode="auto">
          <a:xfrm>
            <a:off x="500034" y="3429000"/>
            <a:ext cx="5929354" cy="235745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7" name="설명선 2 6"/>
          <p:cNvSpPr/>
          <p:nvPr/>
        </p:nvSpPr>
        <p:spPr bwMode="auto">
          <a:xfrm>
            <a:off x="3500430" y="6000768"/>
            <a:ext cx="2928958" cy="3571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7466"/>
              <a:gd name="adj6" fmla="val -48544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717550"/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Activity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클래스의 내용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퍼스펙티브</a:t>
            </a:r>
            <a:r>
              <a:rPr lang="en-US" altLang="ko-KR" dirty="0" smtClean="0"/>
              <a:t>(perspective)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DDMS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퍼스펙티브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안드로이드</a:t>
            </a:r>
            <a:r>
              <a:rPr lang="ko-KR" altLang="en-US" dirty="0" smtClean="0"/>
              <a:t> 디바이스의 내부 정보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디바이스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Logcat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 err="1" smtClean="0"/>
              <a:t>익스플로러</a:t>
            </a:r>
            <a:r>
              <a:rPr lang="en-US" altLang="ko-KR" dirty="0" smtClean="0"/>
              <a:t>(explorer)</a:t>
            </a:r>
          </a:p>
          <a:p>
            <a:pPr lvl="1"/>
            <a:r>
              <a:rPr lang="ko-KR" altLang="en-US" dirty="0" smtClean="0"/>
              <a:t>에뮬레이터 컨트롤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Device 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5" name="그림 4" descr="Figure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643050"/>
            <a:ext cx="5734768" cy="363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직선 연결선 6"/>
          <p:cNvCxnSpPr/>
          <p:nvPr/>
        </p:nvCxnSpPr>
        <p:spPr bwMode="auto">
          <a:xfrm>
            <a:off x="857224" y="2285992"/>
            <a:ext cx="500066" cy="0"/>
          </a:xfrm>
          <a:prstGeom prst="line">
            <a:avLst/>
          </a:prstGeom>
          <a:solidFill>
            <a:srgbClr val="E7EFF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설명선 2 7"/>
          <p:cNvSpPr/>
          <p:nvPr/>
        </p:nvSpPr>
        <p:spPr bwMode="auto">
          <a:xfrm>
            <a:off x="3714744" y="1142984"/>
            <a:ext cx="2928958" cy="357190"/>
          </a:xfrm>
          <a:prstGeom prst="borderCallout2">
            <a:avLst>
              <a:gd name="adj1" fmla="val 18750"/>
              <a:gd name="adj2" fmla="val 159"/>
              <a:gd name="adj3" fmla="val 18750"/>
              <a:gd name="adj4" fmla="val -16667"/>
              <a:gd name="adj5" fmla="val 302962"/>
              <a:gd name="adj6" fmla="val -79763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717550"/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emulator-tcp-5555</a:t>
            </a:r>
            <a:endParaRPr lang="ko-KR" altLang="en-US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9" name="설명선 2 8"/>
          <p:cNvSpPr/>
          <p:nvPr/>
        </p:nvSpPr>
        <p:spPr bwMode="auto">
          <a:xfrm>
            <a:off x="2714612" y="5572140"/>
            <a:ext cx="5715040" cy="642942"/>
          </a:xfrm>
          <a:prstGeom prst="borderCallout2">
            <a:avLst>
              <a:gd name="adj1" fmla="val 18750"/>
              <a:gd name="adj2" fmla="val -141"/>
              <a:gd name="adj3" fmla="val 18750"/>
              <a:gd name="adj4" fmla="val -13339"/>
              <a:gd name="adj5" fmla="val -171033"/>
              <a:gd name="adj6" fmla="val -1684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defTabSz="717550"/>
            <a:r>
              <a:rPr lang="en-US" altLang="ko-KR" dirty="0" err="1" smtClean="0">
                <a:latin typeface="HY동녘M" pitchFamily="18" charset="-127"/>
                <a:ea typeface="HY동녘M" pitchFamily="18" charset="-127"/>
              </a:rPr>
              <a:t>Logcat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의 필터 기능을 사용하여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‘Chapter2’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에 대한 필터링 결과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 algn="l" defTabSz="717550"/>
            <a:r>
              <a:rPr lang="en-US" altLang="ko-KR" dirty="0" err="1" smtClean="0">
                <a:latin typeface="HY동녘M" pitchFamily="18" charset="-127"/>
                <a:ea typeface="HY동녘M" pitchFamily="18" charset="-127"/>
              </a:rPr>
              <a:t>Pid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616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은 에뮬레이터에서 실행 중인 애플리케이션의 인스턴스 값</a:t>
            </a:r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642910" y="3929066"/>
            <a:ext cx="500066" cy="0"/>
          </a:xfrm>
          <a:prstGeom prst="line">
            <a:avLst/>
          </a:prstGeom>
          <a:solidFill>
            <a:srgbClr val="E7EFF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Explorer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5" name="그림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071678"/>
            <a:ext cx="6590153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 bwMode="auto">
          <a:xfrm>
            <a:off x="642910" y="2357430"/>
            <a:ext cx="4214842" cy="64294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143636" y="2071678"/>
            <a:ext cx="428628" cy="21431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8" name="설명선 2 7"/>
          <p:cNvSpPr/>
          <p:nvPr/>
        </p:nvSpPr>
        <p:spPr bwMode="auto">
          <a:xfrm>
            <a:off x="2143108" y="4857760"/>
            <a:ext cx="5715040" cy="642942"/>
          </a:xfrm>
          <a:prstGeom prst="borderCallout2">
            <a:avLst>
              <a:gd name="adj1" fmla="val 18750"/>
              <a:gd name="adj2" fmla="val -141"/>
              <a:gd name="adj3" fmla="val 18750"/>
              <a:gd name="adj4" fmla="val -6811"/>
              <a:gd name="adj5" fmla="val -284810"/>
              <a:gd name="adj6" fmla="val -6344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defTabSz="717550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지금 작성 중인 애플리케이션의 </a:t>
            </a:r>
            <a:r>
              <a:rPr lang="ko-KR" altLang="en-US" dirty="0" err="1" smtClean="0">
                <a:latin typeface="HY동녘M" pitchFamily="18" charset="-127"/>
                <a:ea typeface="HY동녘M" pitchFamily="18" charset="-127"/>
              </a:rPr>
              <a:t>확장자는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.</a:t>
            </a:r>
            <a:r>
              <a:rPr lang="en-US" altLang="ko-KR" dirty="0" err="1" smtClean="0">
                <a:latin typeface="HY동녘M" pitchFamily="18" charset="-127"/>
                <a:ea typeface="HY동녘M" pitchFamily="18" charset="-127"/>
              </a:rPr>
              <a:t>apk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이며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, </a:t>
            </a:r>
          </a:p>
          <a:p>
            <a:pPr algn="l" defTabSz="717550"/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/data/app/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디렉터리에 위치</a:t>
            </a:r>
          </a:p>
        </p:txBody>
      </p:sp>
      <p:sp>
        <p:nvSpPr>
          <p:cNvPr id="9" name="설명선 2 8"/>
          <p:cNvSpPr/>
          <p:nvPr/>
        </p:nvSpPr>
        <p:spPr bwMode="auto">
          <a:xfrm>
            <a:off x="4357686" y="928670"/>
            <a:ext cx="4572032" cy="571504"/>
          </a:xfrm>
          <a:prstGeom prst="borderCallout2">
            <a:avLst>
              <a:gd name="adj1" fmla="val 45630"/>
              <a:gd name="adj2" fmla="val -813"/>
              <a:gd name="adj3" fmla="val 127549"/>
              <a:gd name="adj4" fmla="val -6860"/>
              <a:gd name="adj5" fmla="val 201330"/>
              <a:gd name="adj6" fmla="val 38792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defTabSz="717550"/>
            <a:r>
              <a:rPr lang="ko-KR" altLang="en-US" dirty="0" err="1" smtClean="0">
                <a:latin typeface="HY동녘M" pitchFamily="18" charset="-127"/>
                <a:ea typeface="HY동녘M" pitchFamily="18" charset="-127"/>
              </a:rPr>
              <a:t>안드로이드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 파일시스템 내부의 파일을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로 복사하거나 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 algn="l" defTabSz="717550"/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의 파일을 안드로이드 파일시스템으로 복사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Device Control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5" name="그림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000240"/>
            <a:ext cx="4512094" cy="386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설명선 2 5"/>
          <p:cNvSpPr/>
          <p:nvPr/>
        </p:nvSpPr>
        <p:spPr bwMode="auto">
          <a:xfrm>
            <a:off x="3214678" y="1500174"/>
            <a:ext cx="5715040" cy="642942"/>
          </a:xfrm>
          <a:prstGeom prst="borderCallout2">
            <a:avLst>
              <a:gd name="adj1" fmla="val 18750"/>
              <a:gd name="adj2" fmla="val -141"/>
              <a:gd name="adj3" fmla="val 18750"/>
              <a:gd name="adj4" fmla="val -6811"/>
              <a:gd name="adj5" fmla="val 80414"/>
              <a:gd name="adj6" fmla="val -2413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defTabSz="717550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음성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데이터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전화통화 시뮬레이션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, SMS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수신 등 네트워크 관련 기능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 algn="l" defTabSz="717550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테스트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커맨드라인 도구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AAPT(Android Asset Packaging Tool)</a:t>
            </a:r>
          </a:p>
          <a:p>
            <a:pPr lvl="1"/>
            <a:r>
              <a:rPr lang="en-US" altLang="ko-KR" dirty="0" err="1" smtClean="0"/>
              <a:t>pkzip</a:t>
            </a:r>
            <a:r>
              <a:rPr lang="en-US" altLang="ko-KR" dirty="0" smtClean="0"/>
              <a:t>, jar </a:t>
            </a:r>
            <a:r>
              <a:rPr lang="ko-KR" altLang="en-US" dirty="0" smtClean="0"/>
              <a:t>등의 압축 관련 기능과 </a:t>
            </a:r>
            <a:r>
              <a:rPr lang="ko-KR" altLang="en-US" dirty="0" err="1" smtClean="0"/>
              <a:t>안드로이드용</a:t>
            </a:r>
            <a:r>
              <a:rPr lang="ko-KR" altLang="en-US" dirty="0" smtClean="0"/>
              <a:t> 리소스 컴파일러 기능 결합</a:t>
            </a:r>
            <a:endParaRPr lang="en-US" altLang="ko-KR" dirty="0" smtClean="0"/>
          </a:p>
          <a:p>
            <a:r>
              <a:rPr lang="en-US" altLang="ko-KR" dirty="0" smtClean="0"/>
              <a:t>ADB(Android Debug Bridge)</a:t>
            </a:r>
          </a:p>
          <a:p>
            <a:pPr lvl="1"/>
            <a:r>
              <a:rPr lang="ko-KR" altLang="en-US" dirty="0" smtClean="0"/>
              <a:t>커맨드라인 또는 스크립트를 통해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에뮬레이터와 상호 작용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TCP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Client/Server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중인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에뮬레이터의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접근 가능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예제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 </a:t>
            </a:r>
            <a:r>
              <a:rPr lang="en-US" altLang="ko-KR" dirty="0" err="1" smtClean="0"/>
              <a:t>adb</a:t>
            </a:r>
            <a:r>
              <a:rPr lang="en-US" altLang="ko-KR" dirty="0" smtClean="0"/>
              <a:t> devices</a:t>
            </a:r>
          </a:p>
          <a:p>
            <a:pPr lvl="2"/>
            <a:r>
              <a:rPr lang="ko-KR" altLang="en-US" dirty="0" smtClean="0"/>
              <a:t>사용 가능한 에뮬레이터 목록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 </a:t>
            </a:r>
            <a:r>
              <a:rPr lang="en-US" altLang="ko-KR" dirty="0" err="1" smtClean="0"/>
              <a:t>adb</a:t>
            </a:r>
            <a:r>
              <a:rPr lang="en-US" altLang="ko-KR" dirty="0" smtClean="0"/>
              <a:t> –d 1 shell</a:t>
            </a:r>
          </a:p>
          <a:p>
            <a:pPr lvl="2"/>
            <a:r>
              <a:rPr lang="ko-KR" altLang="en-US" dirty="0" smtClean="0"/>
              <a:t>첫 번째 에뮬레이터의 파일시스템에 접속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 </a:t>
            </a:r>
            <a:r>
              <a:rPr lang="en-US" altLang="ko-KR" dirty="0" err="1" smtClean="0"/>
              <a:t>adb</a:t>
            </a:r>
            <a:r>
              <a:rPr lang="en-US" altLang="ko-KR" dirty="0" smtClean="0"/>
              <a:t> shell install someapplication.apk</a:t>
            </a:r>
          </a:p>
          <a:p>
            <a:pPr lvl="2"/>
            <a:r>
              <a:rPr lang="en-US" altLang="ko-KR" dirty="0" smtClean="0"/>
              <a:t>‘</a:t>
            </a:r>
            <a:r>
              <a:rPr lang="en-US" altLang="ko-KR" dirty="0" err="1" smtClean="0"/>
              <a:t>someapplication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이름을 갖는 애플리케이션의 설치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해당 파일은 </a:t>
            </a:r>
            <a:r>
              <a:rPr lang="en-US" altLang="ko-KR" dirty="0" smtClean="0"/>
              <a:t>/data/app </a:t>
            </a:r>
            <a:r>
              <a:rPr lang="ko-KR" altLang="en-US" dirty="0" smtClean="0"/>
              <a:t>디렉터리에 복사됨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 </a:t>
            </a:r>
            <a:r>
              <a:rPr lang="en-US" altLang="ko-KR" dirty="0" err="1" smtClean="0"/>
              <a:t>adb</a:t>
            </a:r>
            <a:r>
              <a:rPr lang="en-US" altLang="ko-KR" dirty="0" smtClean="0"/>
              <a:t> shell 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 /data/app/Chapter2.apk</a:t>
            </a:r>
          </a:p>
          <a:p>
            <a:pPr lvl="2"/>
            <a:r>
              <a:rPr lang="en-US" altLang="ko-KR" dirty="0" smtClean="0"/>
              <a:t>‘Chapter2.apk’</a:t>
            </a:r>
            <a:r>
              <a:rPr lang="ko-KR" altLang="en-US" dirty="0" smtClean="0"/>
              <a:t>애플리케이션 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 telnet </a:t>
            </a:r>
            <a:r>
              <a:rPr lang="en-US" altLang="ko-KR" dirty="0" err="1" smtClean="0"/>
              <a:t>localhost</a:t>
            </a:r>
            <a:r>
              <a:rPr lang="en-US" altLang="ko-KR" dirty="0" smtClean="0"/>
              <a:t> 5554</a:t>
            </a:r>
          </a:p>
          <a:p>
            <a:pPr lvl="2"/>
            <a:r>
              <a:rPr lang="ko-KR" altLang="en-US" dirty="0" smtClean="0"/>
              <a:t>텔넷을 이용하여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에뮬레이터의 콘솔에 접속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B502AD-A38D-409E-9D78-DF6C71692158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1643050"/>
            <a:ext cx="7772400" cy="1470025"/>
          </a:xfrm>
        </p:spPr>
        <p:txBody>
          <a:bodyPr/>
          <a:lstStyle/>
          <a:p>
            <a:pPr eaLnBrk="1" hangingPunct="1"/>
            <a:r>
              <a:rPr lang="ko-KR" altLang="en-US" sz="5400" dirty="0" err="1" smtClean="0">
                <a:latin typeface="HY동녘M" pitchFamily="18" charset="-127"/>
                <a:ea typeface="HY동녘M" pitchFamily="18" charset="-127"/>
              </a:rPr>
              <a:t>언로킹</a:t>
            </a:r>
            <a:r>
              <a:rPr lang="ko-KR" altLang="en-US" sz="54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5400" dirty="0" err="1" smtClean="0">
                <a:latin typeface="HY동녘M" pitchFamily="18" charset="-127"/>
                <a:ea typeface="HY동녘M" pitchFamily="18" charset="-127"/>
              </a:rPr>
              <a:t>안드로이드</a:t>
            </a:r>
            <a:r>
              <a:rPr lang="en-US" altLang="ko-KR" sz="5400" dirty="0" smtClean="0">
                <a:latin typeface="HY동녘M" pitchFamily="18" charset="-127"/>
                <a:ea typeface="HY동녘M" pitchFamily="18" charset="-127"/>
              </a:rPr>
              <a:t/>
            </a:r>
            <a:br>
              <a:rPr lang="en-US" altLang="ko-KR" sz="5400" dirty="0" smtClean="0">
                <a:latin typeface="HY동녘M" pitchFamily="18" charset="-127"/>
                <a:ea typeface="HY동녘M" pitchFamily="18" charset="-127"/>
              </a:rPr>
            </a:br>
            <a:r>
              <a:rPr lang="en-US" altLang="ko-KR" sz="5400" dirty="0" smtClean="0">
                <a:latin typeface="HY동녘M" pitchFamily="18" charset="-127"/>
                <a:ea typeface="HY동녘M" pitchFamily="18" charset="-127"/>
              </a:rPr>
              <a:t>Unlocking Android</a:t>
            </a:r>
            <a:endParaRPr lang="ko-KR" altLang="en-US" sz="5400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2976" y="5143512"/>
            <a:ext cx="6786609" cy="1285884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Kook, </a:t>
            </a:r>
            <a:r>
              <a:rPr lang="en-US" altLang="ko-KR" sz="2000" dirty="0" err="1" smtClean="0"/>
              <a:t>Joongjin</a:t>
            </a:r>
            <a:r>
              <a:rPr lang="en-US" altLang="ko-KR" sz="2000" dirty="0" smtClean="0"/>
              <a:t> </a:t>
            </a:r>
            <a:r>
              <a:rPr lang="en-US" altLang="ko-KR" sz="2000" b="0" dirty="0" smtClean="0"/>
              <a:t>(tipsiness@gmail.com)</a:t>
            </a:r>
          </a:p>
          <a:p>
            <a:pPr eaLnBrk="1" hangingPunct="1"/>
            <a:r>
              <a:rPr lang="en-US" altLang="ko-KR" sz="2000" b="0" dirty="0" smtClean="0"/>
              <a:t>http://cafe.naver.com/linuxdevdrv</a:t>
            </a:r>
          </a:p>
          <a:p>
            <a:pPr eaLnBrk="1" hangingPunct="1"/>
            <a:r>
              <a:rPr lang="en-US" altLang="ko-KR" sz="2000" i="1" dirty="0" err="1" smtClean="0"/>
              <a:t>Freelec</a:t>
            </a:r>
            <a:endParaRPr lang="en-US" altLang="ko-KR" sz="2000" i="1" dirty="0" smtClean="0"/>
          </a:p>
          <a:p>
            <a:pPr eaLnBrk="1" hangingPunct="1"/>
            <a:r>
              <a:rPr lang="en-US" altLang="ko-KR" sz="1600" i="1" dirty="0" smtClean="0"/>
              <a:t>2010.02. 25</a:t>
            </a:r>
            <a:endParaRPr lang="ko-KR" altLang="en-US" sz="16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28027" y="3714752"/>
            <a:ext cx="5142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동녘M" pitchFamily="18" charset="-127"/>
                <a:ea typeface="HY동녘M" pitchFamily="18" charset="-127"/>
              </a:rPr>
              <a:t>Chapter 2. </a:t>
            </a:r>
            <a:r>
              <a:rPr lang="ko-KR" altLang="en-US" sz="2400" dirty="0" smtClean="0">
                <a:latin typeface="HY동녘M" pitchFamily="18" charset="-127"/>
                <a:ea typeface="HY동녘M" pitchFamily="18" charset="-127"/>
              </a:rPr>
              <a:t>개발 환경 구축 </a:t>
            </a:r>
            <a:r>
              <a:rPr lang="en-US" altLang="ko-KR" sz="2400" dirty="0" smtClean="0">
                <a:latin typeface="HY동녘M" pitchFamily="18" charset="-127"/>
                <a:ea typeface="HY동녘M" pitchFamily="18" charset="-127"/>
              </a:rPr>
              <a:t>– part2</a:t>
            </a:r>
            <a:endParaRPr lang="ko-KR" altLang="en-US" sz="2400" dirty="0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장  개발 환경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2-1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SDK</a:t>
            </a:r>
          </a:p>
          <a:p>
            <a:r>
              <a:rPr lang="en-US" altLang="ko-KR" dirty="0" smtClean="0"/>
              <a:t>2-2 </a:t>
            </a:r>
            <a:r>
              <a:rPr lang="ko-KR" altLang="en-US" dirty="0" err="1" smtClean="0"/>
              <a:t>퍼즐맞추기</a:t>
            </a:r>
            <a:endParaRPr lang="en-US" altLang="ko-KR" dirty="0" smtClean="0"/>
          </a:p>
          <a:p>
            <a:r>
              <a:rPr lang="en-US" altLang="ko-KR" dirty="0" smtClean="0"/>
              <a:t>2-3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 </a:t>
            </a:r>
            <a:r>
              <a:rPr lang="ko-KR" altLang="en-US" dirty="0" err="1" smtClean="0"/>
              <a:t>빌드하기</a:t>
            </a:r>
            <a:endParaRPr lang="en-US" altLang="ko-KR" dirty="0" smtClean="0"/>
          </a:p>
          <a:p>
            <a:r>
              <a:rPr lang="en-US" altLang="ko-KR" dirty="0" smtClean="0"/>
              <a:t>2-4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에뮬레이터</a:t>
            </a:r>
            <a:endParaRPr lang="en-US" altLang="ko-KR" dirty="0" smtClean="0"/>
          </a:p>
          <a:p>
            <a:r>
              <a:rPr lang="en-US" altLang="ko-KR" dirty="0" smtClean="0"/>
              <a:t>2-5 </a:t>
            </a:r>
            <a:r>
              <a:rPr lang="ko-KR" altLang="en-US" dirty="0" smtClean="0"/>
              <a:t>디버깅</a:t>
            </a:r>
            <a:endParaRPr lang="en-US" altLang="ko-KR" dirty="0" smtClean="0"/>
          </a:p>
          <a:p>
            <a:r>
              <a:rPr lang="en-US" altLang="ko-KR" dirty="0" smtClean="0"/>
              <a:t>2-6 </a:t>
            </a:r>
            <a:r>
              <a:rPr lang="ko-KR" altLang="en-US" dirty="0" smtClean="0"/>
              <a:t>요약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SDK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java.lang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자바의 핵심 언어관련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java.io – </a:t>
            </a:r>
            <a:r>
              <a:rPr lang="ko-KR" altLang="en-US" dirty="0" smtClean="0"/>
              <a:t>입출력 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java.net – </a:t>
            </a:r>
            <a:r>
              <a:rPr lang="ko-KR" altLang="en-US" dirty="0" smtClean="0"/>
              <a:t>네트워크 연결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java.util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유틸리티 클래스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Logcat</a:t>
            </a:r>
            <a:r>
              <a:rPr lang="ko-KR" altLang="en-US" dirty="0" smtClean="0"/>
              <a:t>의 사용을 위한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클래스 포함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java.text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문자 처리관련 유틸리티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java.math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수학 및 수와 관련된 클래스들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SDK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android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android.app –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 접근 모델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android.content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안드로이드에서</a:t>
            </a:r>
            <a:r>
              <a:rPr lang="ko-KR" altLang="en-US" dirty="0" smtClean="0"/>
              <a:t> 데이터 접근과 추출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android.net – URI </a:t>
            </a:r>
            <a:r>
              <a:rPr lang="ko-KR" altLang="en-US" dirty="0" smtClean="0"/>
              <a:t>클래스를 포함한 다양한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접근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android.graphics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그래픽 관련 패키지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android.opengl</a:t>
            </a:r>
            <a:r>
              <a:rPr lang="en-US" altLang="ko-KR" dirty="0" smtClean="0"/>
              <a:t> – OpenGL </a:t>
            </a:r>
            <a:r>
              <a:rPr lang="ko-KR" altLang="en-US" dirty="0" smtClean="0"/>
              <a:t>관련 클래스들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android.os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시스템 레벨의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개발 환경에 접근하는 데 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android.provider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관련 클래스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android.telephony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전화기능 접근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android.text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텍스트 레이아웃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android.util</a:t>
            </a:r>
            <a:r>
              <a:rPr lang="en-US" altLang="ko-KR" dirty="0" smtClean="0"/>
              <a:t> – XML</a:t>
            </a:r>
            <a:r>
              <a:rPr lang="ko-KR" altLang="en-US" dirty="0" smtClean="0"/>
              <a:t>을 포함한 텍스트 처리 관련 유틸리티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android.webkit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브라우저 기능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android.view</a:t>
            </a:r>
            <a:r>
              <a:rPr lang="en-US" altLang="ko-KR" dirty="0" smtClean="0"/>
              <a:t> – UI </a:t>
            </a:r>
            <a:r>
              <a:rPr lang="ko-KR" altLang="en-US" dirty="0" smtClean="0"/>
              <a:t>요소들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android.widget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요소들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SDK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부가 패키지들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GPS</a:t>
            </a:r>
          </a:p>
          <a:p>
            <a:pPr lvl="1"/>
            <a:r>
              <a:rPr lang="ko-KR" altLang="en-US" dirty="0" err="1" smtClean="0"/>
              <a:t>블루투스</a:t>
            </a:r>
            <a:r>
              <a:rPr lang="en-US" altLang="ko-KR" dirty="0" smtClean="0"/>
              <a:t>(Bluetooth)</a:t>
            </a:r>
          </a:p>
          <a:p>
            <a:pPr lvl="1"/>
            <a:r>
              <a:rPr lang="ko-KR" altLang="en-US" dirty="0" smtClean="0"/>
              <a:t>적외선</a:t>
            </a:r>
            <a:r>
              <a:rPr lang="en-US" altLang="ko-KR" dirty="0" smtClean="0"/>
              <a:t>(IrDA)</a:t>
            </a:r>
          </a:p>
          <a:p>
            <a:pPr lvl="1"/>
            <a:r>
              <a:rPr lang="ko-KR" altLang="en-US" dirty="0" err="1" smtClean="0"/>
              <a:t>무선랜</a:t>
            </a:r>
            <a:r>
              <a:rPr lang="en-US" altLang="ko-KR" dirty="0" smtClean="0"/>
              <a:t>(Wi-Fi)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소스 편집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자동완성 기능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Javadoc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등을 포함한 편리한 자바 개발 환경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 레벨 디버깅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안드로이드</a:t>
            </a:r>
            <a:r>
              <a:rPr lang="ko-KR" altLang="en-US" dirty="0" smtClean="0"/>
              <a:t> 에뮬레이터 프로파일 관리 및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DDMS (</a:t>
            </a:r>
            <a:r>
              <a:rPr lang="en-US" altLang="ko-KR" dirty="0" err="1" smtClean="0"/>
              <a:t>Dalvik</a:t>
            </a:r>
            <a:r>
              <a:rPr lang="en-US" altLang="ko-KR" dirty="0" smtClean="0"/>
              <a:t> Debug Monitoring System)</a:t>
            </a:r>
          </a:p>
          <a:p>
            <a:pPr lvl="2"/>
            <a:r>
              <a:rPr lang="ko-KR" altLang="en-US" dirty="0" err="1" smtClean="0"/>
              <a:t>스레드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힙</a:t>
            </a:r>
            <a:r>
              <a:rPr lang="en-US" altLang="ko-KR" dirty="0" smtClean="0"/>
              <a:t>(heap)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에뮬레이터 파일시스템 관리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음성 네트워크 관리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에뮬레이터 관리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애플리케이션 </a:t>
            </a:r>
            <a:r>
              <a:rPr lang="ko-KR" altLang="en-US" dirty="0" err="1" smtClean="0"/>
              <a:t>로깅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5" name="그림 4" descr="Figure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643050"/>
            <a:ext cx="5500726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42910" y="5621553"/>
            <a:ext cx="6511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2.1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IDE</a:t>
            </a:r>
            <a:r>
              <a:rPr lang="ko-KR" altLang="en-US" dirty="0" smtClean="0"/>
              <a:t>를 사용하여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애플리케이션을 </a:t>
            </a:r>
            <a:r>
              <a:rPr lang="ko-KR" altLang="en-US" dirty="0" smtClean="0"/>
              <a:t>만드는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퍼스펙티브</a:t>
            </a:r>
            <a:r>
              <a:rPr lang="en-US" altLang="ko-KR" dirty="0" smtClean="0"/>
              <a:t>(perspective)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기능 단위로 구성된 윈도우 또는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(view)</a:t>
            </a:r>
          </a:p>
          <a:p>
            <a:pPr lvl="1"/>
            <a:r>
              <a:rPr lang="ko-KR" altLang="en-US" dirty="0" err="1" smtClean="0"/>
              <a:t>이클립스의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[Windows]-[Open Perspective] </a:t>
            </a:r>
            <a:r>
              <a:rPr lang="ko-KR" altLang="en-US" dirty="0" smtClean="0"/>
              <a:t>메뉴 사용</a:t>
            </a:r>
            <a:endParaRPr lang="en-US" altLang="ko-KR" dirty="0" smtClean="0"/>
          </a:p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퍼스펙티브</a:t>
            </a:r>
            <a:endParaRPr lang="en-US" altLang="ko-KR" dirty="0" smtClean="0"/>
          </a:p>
          <a:p>
            <a:r>
              <a:rPr lang="en-US" altLang="ko-KR" dirty="0" smtClean="0"/>
              <a:t>DDMS </a:t>
            </a:r>
            <a:r>
              <a:rPr lang="ko-KR" altLang="en-US" dirty="0" err="1" smtClean="0"/>
              <a:t>퍼스펙티브</a:t>
            </a:r>
            <a:endParaRPr lang="en-US" altLang="ko-KR" dirty="0" smtClean="0"/>
          </a:p>
          <a:p>
            <a:r>
              <a:rPr lang="ko-KR" altLang="en-US" dirty="0" smtClean="0"/>
              <a:t>디버그 </a:t>
            </a:r>
            <a:r>
              <a:rPr lang="ko-KR" altLang="en-US" dirty="0" err="1" smtClean="0"/>
              <a:t>퍼스펙티브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강의용">
  <a:themeElements>
    <a:clrScheme name="강의용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강의용">
      <a:majorFont>
        <a:latin typeface="HY견고딕"/>
        <a:ea typeface="HY견고딕"/>
        <a:cs typeface=""/>
      </a:majorFont>
      <a:minorFont>
        <a:latin typeface="Verdan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EFF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1755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66"/>
          </a:buClr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EFF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1755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66"/>
          </a:buClr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lnDef>
  </a:objectDefaults>
  <a:extraClrSchemeLst>
    <a:extraClrScheme>
      <a:clrScheme name="강의용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강의용</Template>
  <TotalTime>57780</TotalTime>
  <Words>548</Words>
  <Application>Microsoft Office PowerPoint</Application>
  <PresentationFormat>화면 슬라이드 쇼(4:3)</PresentationFormat>
  <Paragraphs>133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강의용</vt:lpstr>
      <vt:lpstr>슬라이드 1</vt:lpstr>
      <vt:lpstr>언로킹 안드로이드 Unlocking Android</vt:lpstr>
      <vt:lpstr>제 2 장  개발 환경 구축</vt:lpstr>
      <vt:lpstr>안드로이드 SDK</vt:lpstr>
      <vt:lpstr>안드로이드 SDK</vt:lpstr>
      <vt:lpstr>안드로이드 SDK</vt:lpstr>
      <vt:lpstr>안드로이드 개발 환경</vt:lpstr>
      <vt:lpstr>안드로이드 애플리케이션 작성</vt:lpstr>
      <vt:lpstr>이클립스 퍼스펙티브(perspective)</vt:lpstr>
      <vt:lpstr>이클립스 퍼스펙티브(perspective)</vt:lpstr>
      <vt:lpstr>Package explorer</vt:lpstr>
      <vt:lpstr>Problems View</vt:lpstr>
      <vt:lpstr>Javadoc View</vt:lpstr>
      <vt:lpstr>이클립스 퍼스펙티브(perspective)</vt:lpstr>
      <vt:lpstr>Device View</vt:lpstr>
      <vt:lpstr>File Explorer</vt:lpstr>
      <vt:lpstr>Device Control</vt:lpstr>
      <vt:lpstr>커맨드라인 도구</vt:lpstr>
      <vt:lpstr>슬라이드 19</vt:lpstr>
    </vt:vector>
  </TitlesOfParts>
  <Company>MDS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임베디드네트워크프로그래밍</dc:title>
  <dc:creator>youngdeok</dc:creator>
  <cp:lastModifiedBy>tipsy</cp:lastModifiedBy>
  <cp:revision>2606</cp:revision>
  <dcterms:created xsi:type="dcterms:W3CDTF">2007-01-10T02:18:44Z</dcterms:created>
  <dcterms:modified xsi:type="dcterms:W3CDTF">2010-04-18T14:54:42Z</dcterms:modified>
</cp:coreProperties>
</file>