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handoutMasterIdLst>
    <p:handoutMasterId r:id="rId24"/>
  </p:handoutMasterIdLst>
  <p:sldIdLst>
    <p:sldId id="1055" r:id="rId2"/>
    <p:sldId id="256" r:id="rId3"/>
    <p:sldId id="1000" r:id="rId4"/>
    <p:sldId id="1038" r:id="rId5"/>
    <p:sldId id="1039" r:id="rId6"/>
    <p:sldId id="1040" r:id="rId7"/>
    <p:sldId id="1041" r:id="rId8"/>
    <p:sldId id="1045" r:id="rId9"/>
    <p:sldId id="1046" r:id="rId10"/>
    <p:sldId id="1042" r:id="rId11"/>
    <p:sldId id="1043" r:id="rId12"/>
    <p:sldId id="1044" r:id="rId13"/>
    <p:sldId id="1050" r:id="rId14"/>
    <p:sldId id="1051" r:id="rId15"/>
    <p:sldId id="1047" r:id="rId16"/>
    <p:sldId id="1052" r:id="rId17"/>
    <p:sldId id="1048" r:id="rId18"/>
    <p:sldId id="1053" r:id="rId19"/>
    <p:sldId id="1049" r:id="rId20"/>
    <p:sldId id="1054" r:id="rId21"/>
    <p:sldId id="1022" r:id="rId22"/>
  </p:sldIdLst>
  <p:sldSz cx="9144000" cy="6858000" type="screen4x3"/>
  <p:notesSz cx="6797675" cy="9928225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B9D"/>
    <a:srgbClr val="F5C2A3"/>
    <a:srgbClr val="C1CAD7"/>
    <a:srgbClr val="FFCC99"/>
    <a:srgbClr val="CCCC00"/>
    <a:srgbClr val="FFCCCC"/>
    <a:srgbClr val="CCFFCC"/>
    <a:srgbClr val="C1DDFF"/>
    <a:srgbClr val="2B12BE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62" autoAdjust="0"/>
    <p:restoredTop sz="96500" autoAdjust="0"/>
  </p:normalViewPr>
  <p:slideViewPr>
    <p:cSldViewPr>
      <p:cViewPr varScale="1">
        <p:scale>
          <a:sx n="128" d="100"/>
          <a:sy n="128" d="100"/>
        </p:scale>
        <p:origin x="-3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-732" y="-102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>
            <a:lvl1pPr algn="l" defTabSz="954443">
              <a:spcBef>
                <a:spcPct val="0"/>
              </a:spcBef>
              <a:buClrTx/>
              <a:defRPr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0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>
            <a:lvl1pPr algn="r" defTabSz="954443">
              <a:spcBef>
                <a:spcPct val="0"/>
              </a:spcBef>
              <a:buClrTx/>
              <a:defRPr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b" anchorCtr="0" compatLnSpc="1">
            <a:prstTxWarp prst="textNoShape">
              <a:avLst/>
            </a:prstTxWarp>
          </a:bodyPr>
          <a:lstStyle>
            <a:lvl1pPr algn="l" defTabSz="954443">
              <a:spcBef>
                <a:spcPct val="0"/>
              </a:spcBef>
              <a:buClrTx/>
              <a:defRPr sz="1300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네트워크 프로그래밍</a:t>
            </a:r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b" anchorCtr="0" compatLnSpc="1">
            <a:prstTxWarp prst="textNoShape">
              <a:avLst/>
            </a:prstTxWarp>
          </a:bodyPr>
          <a:lstStyle>
            <a:lvl1pPr algn="r" defTabSz="954443">
              <a:spcBef>
                <a:spcPct val="0"/>
              </a:spcBef>
              <a:buClrTx/>
              <a:defRPr sz="1300">
                <a:latin typeface="굴림" pitchFamily="50" charset="-127"/>
              </a:defRPr>
            </a:lvl1pPr>
          </a:lstStyle>
          <a:p>
            <a:pPr>
              <a:defRPr/>
            </a:pPr>
            <a:fld id="{CDA4D6CB-903A-48C0-B37F-F59E433F25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58507" y="127819"/>
            <a:ext cx="2187356" cy="22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>
            <a:lvl1pPr algn="l" defTabSz="954443">
              <a:spcBef>
                <a:spcPct val="0"/>
              </a:spcBef>
              <a:buClrTx/>
              <a:defRPr sz="1000" b="1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5" y="157079"/>
            <a:ext cx="2331761" cy="1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>
            <a:lvl1pPr algn="r" defTabSz="954443">
              <a:spcBef>
                <a:spcPct val="0"/>
              </a:spcBef>
              <a:buClrTx/>
              <a:defRPr sz="1000" b="1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560388"/>
            <a:ext cx="5480050" cy="4110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9951" y="5275959"/>
            <a:ext cx="5282183" cy="375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9853" y="9264495"/>
            <a:ext cx="2474645" cy="23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b" anchorCtr="0" compatLnSpc="1">
            <a:prstTxWarp prst="textNoShape">
              <a:avLst/>
            </a:prstTxWarp>
          </a:bodyPr>
          <a:lstStyle>
            <a:lvl1pPr algn="l" defTabSz="954443">
              <a:spcBef>
                <a:spcPct val="0"/>
              </a:spcBef>
              <a:buClrTx/>
              <a:defRPr sz="1100" b="1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네트워크 프로그래밍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93" y="9264495"/>
            <a:ext cx="2616011" cy="23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b" anchorCtr="0" compatLnSpc="1">
            <a:prstTxWarp prst="textNoShape">
              <a:avLst/>
            </a:prstTxWarp>
          </a:bodyPr>
          <a:lstStyle>
            <a:lvl1pPr algn="r" defTabSz="954443">
              <a:spcBef>
                <a:spcPct val="0"/>
              </a:spcBef>
              <a:buClrTx/>
              <a:defRPr sz="1100" b="1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fld id="{528D7AEC-35C8-4F62-95B2-1C8C06EADA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14344" name="Group 13"/>
          <p:cNvGrpSpPr>
            <a:grpSpLocks/>
          </p:cNvGrpSpPr>
          <p:nvPr/>
        </p:nvGrpSpPr>
        <p:grpSpPr bwMode="auto">
          <a:xfrm>
            <a:off x="758507" y="4832446"/>
            <a:ext cx="5423548" cy="4274973"/>
            <a:chOff x="345" y="2653"/>
            <a:chExt cx="3720" cy="2676"/>
          </a:xfrm>
        </p:grpSpPr>
        <p:grpSp>
          <p:nvGrpSpPr>
            <p:cNvPr id="14346" name="Group 11"/>
            <p:cNvGrpSpPr>
              <a:grpSpLocks/>
            </p:cNvGrpSpPr>
            <p:nvPr/>
          </p:nvGrpSpPr>
          <p:grpSpPr bwMode="auto">
            <a:xfrm>
              <a:off x="345" y="2653"/>
              <a:ext cx="3720" cy="2676"/>
              <a:chOff x="164" y="2562"/>
              <a:chExt cx="3944" cy="2602"/>
            </a:xfrm>
          </p:grpSpPr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164" y="2562"/>
                <a:ext cx="3944" cy="2602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219" y="2780"/>
                <a:ext cx="3856" cy="52"/>
              </a:xfrm>
              <a:prstGeom prst="rect">
                <a:avLst/>
              </a:prstGeom>
              <a:solidFill>
                <a:srgbClr val="E7EFF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pic>
            <p:nvPicPr>
              <p:cNvPr id="14350" name="Picture 10" descr="MCj02376270000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4" y="2574"/>
                <a:ext cx="313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9708" name="Text Box 12"/>
            <p:cNvSpPr txBox="1">
              <a:spLocks noChangeArrowheads="1"/>
            </p:cNvSpPr>
            <p:nvPr/>
          </p:nvSpPr>
          <p:spPr bwMode="auto">
            <a:xfrm>
              <a:off x="374" y="2678"/>
              <a:ext cx="999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9029" tIns="49514" rIns="99029" bIns="49514">
              <a:spAutoFit/>
            </a:bodyPr>
            <a:lstStyle/>
            <a:p>
              <a:pPr defTabSz="952914">
                <a:spcBef>
                  <a:spcPct val="50000"/>
                </a:spcBef>
                <a:defRPr/>
              </a:pPr>
              <a:r>
                <a:rPr lang="en-US" altLang="ko-KR" sz="2400" i="1" baseline="-25000" dirty="0">
                  <a:latin typeface="Lucida Handwriting" pitchFamily="66" charset="0"/>
                  <a:ea typeface="HY동녘B" pitchFamily="18" charset="-127"/>
                </a:rPr>
                <a:t>Memo</a:t>
              </a:r>
            </a:p>
          </p:txBody>
        </p:sp>
      </p:grp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328333" y="9185957"/>
            <a:ext cx="6139493" cy="78538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8102" tIns="44051" rIns="88102" bIns="44051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임베디드 네트워크 프로그래밍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86A83-B79A-482B-AEBE-69E3008FC628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N:\프리렉_안드로이드\안드로이드_배경화면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476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6551613"/>
            <a:ext cx="9144000" cy="322262"/>
          </a:xfrm>
          <a:prstGeom prst="rect">
            <a:avLst/>
          </a:prstGeom>
          <a:solidFill>
            <a:srgbClr val="F5F4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latin typeface="HY동녘M" pitchFamily="18" charset="-127"/>
                <a:ea typeface="HY동녘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3" y="3886200"/>
            <a:ext cx="6403975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HY동녘M" pitchFamily="18" charset="-127"/>
                <a:ea typeface="HY동녘M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42B7E-5AF0-4600-A2DF-CD34F0E1CD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E77AC-9929-4C33-87DF-0DE3F03166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5125" y="30163"/>
            <a:ext cx="2178050" cy="6278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30163"/>
            <a:ext cx="6381750" cy="6278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BDBF0-8EF7-4FF5-B06C-3E9D83E245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" y="30163"/>
            <a:ext cx="8712200" cy="7048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80975" y="1125538"/>
            <a:ext cx="4243388" cy="518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6763" y="1125538"/>
            <a:ext cx="4243387" cy="518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65EE9-2898-4466-BE6C-7419748EB0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" y="30163"/>
            <a:ext cx="8712200" cy="7048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0975" y="1125538"/>
            <a:ext cx="8639175" cy="518318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1210F-96CF-4DA5-B8EE-2B53473A7D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7F259-3167-4BF3-92F1-6CDD4C78E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14A43-69CB-41F6-8124-F5CAA56D55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0975" y="1125538"/>
            <a:ext cx="42433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6763" y="1125538"/>
            <a:ext cx="42433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CC395-B352-4C4A-815E-B73315539A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47B06-4720-4B96-93B7-9EE9226E0B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75D45-F8D3-4C19-8B1A-C3664BAA19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08CDA-443C-4914-BACA-E912DC4ECA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C842-9FC9-449C-9F3C-4ABADFE3BD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903-CD6F-4F72-9833-54FCC45E84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N:\프리렉_안드로이드\안드로이드_배경화면.bmp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476"/>
          </a:xfrm>
          <a:prstGeom prst="rect">
            <a:avLst/>
          </a:prstGeom>
          <a:noFill/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975" y="1317647"/>
            <a:ext cx="86391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6551613"/>
            <a:ext cx="9144000" cy="322262"/>
          </a:xfrm>
          <a:prstGeom prst="rect">
            <a:avLst/>
          </a:prstGeom>
          <a:solidFill>
            <a:srgbClr val="F5F4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1613" y="6557963"/>
            <a:ext cx="213518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>
                <a:latin typeface="HY동녘M" pitchFamily="18" charset="-127"/>
                <a:ea typeface="HY동녘M" pitchFamily="18" charset="-127"/>
              </a:defRPr>
            </a:lvl1pPr>
          </a:lstStyle>
          <a:p>
            <a:pPr>
              <a:defRPr/>
            </a:pPr>
            <a:fld id="{8566088C-706F-4CC8-8768-8EBB644C0D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7963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>
                <a:latin typeface="HY동녘M" pitchFamily="18" charset="-127"/>
                <a:ea typeface="HY동녘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785794"/>
            <a:ext cx="871220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동녘M" pitchFamily="18" charset="-127"/>
          <a:ea typeface="HY동녘M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531813" indent="-5318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r"/>
        <a:defRPr kumimoji="1" sz="2400" b="1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1pPr>
      <a:lvl2pPr marL="990600" indent="-458788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w"/>
        <a:defRPr kumimoji="1" sz="2000">
          <a:solidFill>
            <a:schemeClr val="tx1"/>
          </a:solidFill>
          <a:latin typeface="HY동녘M" pitchFamily="18" charset="-127"/>
          <a:ea typeface="HY동녘M" pitchFamily="18" charset="-127"/>
        </a:defRPr>
      </a:lvl2pPr>
      <a:lvl3pPr marL="1370013" indent="-3794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kumimoji="1" sz="1900">
          <a:solidFill>
            <a:schemeClr val="tx1"/>
          </a:solidFill>
          <a:latin typeface="HY동녘M" pitchFamily="18" charset="-127"/>
          <a:ea typeface="HY동녘M" pitchFamily="18" charset="-127"/>
        </a:defRPr>
      </a:lvl3pPr>
      <a:lvl4pPr marL="16970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Char char="•"/>
        <a:defRPr kumimoji="1" sz="1600">
          <a:solidFill>
            <a:schemeClr val="tx1"/>
          </a:solidFill>
          <a:latin typeface="HY동녘M" pitchFamily="18" charset="-127"/>
          <a:ea typeface="HY동녘M" pitchFamily="18" charset="-127"/>
        </a:defRPr>
      </a:lvl4pPr>
      <a:lvl5pPr marL="21415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HY동녘M" pitchFamily="18" charset="-127"/>
          <a:ea typeface="HY동녘M" pitchFamily="18" charset="-127"/>
        </a:defRPr>
      </a:lvl5pPr>
      <a:lvl6pPr marL="25987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6pPr>
      <a:lvl7pPr marL="30559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7pPr>
      <a:lvl8pPr marL="35131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8pPr>
      <a:lvl9pPr marL="39703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742B7E-5AF0-4600-A2DF-CD34F0E1CDB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pic>
        <p:nvPicPr>
          <p:cNvPr id="1026" name="Picture 2" descr="N:\프리렉_안드로이드_PPT\안드로이드 시작화면_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애플리케이션 빌딩</a:t>
            </a:r>
            <a:r>
              <a:rPr lang="en-US" altLang="ko-KR" dirty="0" smtClean="0"/>
              <a:t>(building)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패키지 생성 과정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애플리케이션은 자바코드로 기술되고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전용의 </a:t>
            </a:r>
            <a:r>
              <a:rPr lang="en-US" altLang="ko-KR" dirty="0" err="1" smtClean="0"/>
              <a:t>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</a:t>
            </a:r>
            <a:r>
              <a:rPr lang="ko-KR" altLang="en-US" dirty="0" err="1" smtClean="0"/>
              <a:t>컴파일되어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달빅가상머신</a:t>
            </a:r>
            <a:r>
              <a:rPr lang="ko-KR" altLang="en-US" dirty="0" smtClean="0"/>
              <a:t> 위에서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애플리케이션의 리소스 파일들은 </a:t>
            </a:r>
            <a:r>
              <a:rPr lang="en-US" altLang="ko-KR" dirty="0" smtClean="0"/>
              <a:t>AAPT</a:t>
            </a:r>
            <a:r>
              <a:rPr lang="ko-KR" altLang="en-US" dirty="0" smtClean="0"/>
              <a:t>에 의해 처리되어 </a:t>
            </a:r>
            <a:r>
              <a:rPr lang="en-US" altLang="ko-KR" dirty="0" smtClean="0"/>
              <a:t>R.java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소스들은 </a:t>
            </a:r>
            <a:r>
              <a:rPr lang="en-US" altLang="ko-KR" dirty="0" smtClean="0"/>
              <a:t>JDT</a:t>
            </a:r>
            <a:r>
              <a:rPr lang="ko-KR" altLang="en-US" dirty="0" smtClean="0"/>
              <a:t>에 의해 클래스 파일들로 컴파일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 </a:t>
            </a:r>
            <a:r>
              <a:rPr lang="ko-KR" altLang="en-US" dirty="0" smtClean="0"/>
              <a:t>파일은 바이너리 형태로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리소스와 클래스 파일들은 </a:t>
            </a:r>
            <a:r>
              <a:rPr lang="en-US" altLang="ko-KR" dirty="0" smtClean="0"/>
              <a:t>AAPT</a:t>
            </a:r>
            <a:r>
              <a:rPr lang="ko-KR" altLang="en-US" dirty="0" smtClean="0"/>
              <a:t>에 의해 패키징되어 </a:t>
            </a:r>
            <a:r>
              <a:rPr lang="en-US" altLang="ko-KR" dirty="0" smtClean="0"/>
              <a:t>projectname.apk </a:t>
            </a:r>
            <a:r>
              <a:rPr lang="ko-KR" altLang="en-US" dirty="0" smtClean="0"/>
              <a:t>파일로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애플리케이션 빌딩</a:t>
            </a:r>
            <a:r>
              <a:rPr lang="en-US" altLang="ko-KR" dirty="0" smtClean="0"/>
              <a:t>(building)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패키지 생성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" name="그림 4" descr="Figure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071678"/>
            <a:ext cx="4214842" cy="226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3" cstate="print"/>
          <a:srcRect t="40071"/>
          <a:stretch>
            <a:fillRect/>
          </a:stretch>
        </p:blipFill>
        <p:spPr bwMode="auto">
          <a:xfrm>
            <a:off x="714348" y="4643446"/>
            <a:ext cx="7426625" cy="124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 bwMode="auto">
          <a:xfrm>
            <a:off x="714348" y="4643446"/>
            <a:ext cx="3071834" cy="128588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에뮬레이터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AVD manager</a:t>
            </a:r>
            <a:r>
              <a:rPr lang="ko-KR" altLang="en-US" dirty="0" smtClean="0"/>
              <a:t>를 통해 에뮬레이터 설정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214554"/>
            <a:ext cx="4000859" cy="3804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에뮬레이터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속도 시뮬레이션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장치 사용 중 발생할 수 있는 다양한 상황 점검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안정적으로 네트워크를 사용할 수 없는 상황에 대한 점검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에뮬레이터는 다양한 네트워크 환경과 속도를 설정하기 위한 도구 제공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6" name="그림 5" descr="Table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429000"/>
            <a:ext cx="6352653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에뮬레이터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emulator </a:t>
            </a:r>
            <a:r>
              <a:rPr lang="ko-KR" altLang="en-US" dirty="0" smtClean="0"/>
              <a:t>명령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2050" name="Picture 2" descr="Q:\프리렉_언로킹안드로이드\emulator.PNG"/>
          <p:cNvPicPr>
            <a:picLocks noChangeAspect="1" noChangeArrowheads="1"/>
          </p:cNvPicPr>
          <p:nvPr/>
        </p:nvPicPr>
        <p:blipFill>
          <a:blip r:embed="rId2" cstate="print"/>
          <a:srcRect b="33518"/>
          <a:stretch>
            <a:fillRect/>
          </a:stretch>
        </p:blipFill>
        <p:spPr bwMode="auto">
          <a:xfrm>
            <a:off x="857224" y="1785926"/>
            <a:ext cx="6064098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에뮬레이터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00174"/>
            <a:ext cx="2887153" cy="477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1500174"/>
            <a:ext cx="2619734" cy="233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4429132"/>
            <a:ext cx="3534134" cy="186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/>
          <p:nvPr/>
        </p:nvCxnSpPr>
        <p:spPr bwMode="auto">
          <a:xfrm flipV="1">
            <a:off x="3786182" y="2428868"/>
            <a:ext cx="1357322" cy="71438"/>
          </a:xfrm>
          <a:prstGeom prst="straightConnector1">
            <a:avLst/>
          </a:prstGeom>
          <a:solidFill>
            <a:srgbClr val="E7EFF1"/>
          </a:solidFill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 rot="5400000">
            <a:off x="5464975" y="4179099"/>
            <a:ext cx="500066" cy="1588"/>
          </a:xfrm>
          <a:prstGeom prst="straightConnector1">
            <a:avLst/>
          </a:prstGeom>
          <a:solidFill>
            <a:srgbClr val="E7EFF1"/>
          </a:solidFill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4929190" y="4500570"/>
            <a:ext cx="1643074" cy="2857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072066" y="5857892"/>
            <a:ext cx="3071834" cy="2857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143504" y="5214950"/>
            <a:ext cx="1643074" cy="2857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에뮬레이터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15" name="그림 1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3154573" cy="146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설명선 2 15"/>
          <p:cNvSpPr/>
          <p:nvPr/>
        </p:nvSpPr>
        <p:spPr bwMode="auto">
          <a:xfrm>
            <a:off x="5429256" y="1643050"/>
            <a:ext cx="2571768" cy="357190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55693"/>
              <a:gd name="adj6" fmla="val -11654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스킨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화면 레이아웃 설정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7" name="설명선 2 16"/>
          <p:cNvSpPr/>
          <p:nvPr/>
        </p:nvSpPr>
        <p:spPr bwMode="auto">
          <a:xfrm>
            <a:off x="5429256" y="2071678"/>
            <a:ext cx="2571768" cy="357190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8590"/>
              <a:gd name="adj6" fmla="val -11825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네트워크 속도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설명선 2 17"/>
          <p:cNvSpPr/>
          <p:nvPr/>
        </p:nvSpPr>
        <p:spPr bwMode="auto">
          <a:xfrm>
            <a:off x="5429256" y="2500306"/>
            <a:ext cx="2571768" cy="357190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-38514"/>
              <a:gd name="adj6" fmla="val -11739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네트워크 지연 속도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9" name="설명선 2 18"/>
          <p:cNvSpPr/>
          <p:nvPr/>
        </p:nvSpPr>
        <p:spPr bwMode="auto">
          <a:xfrm>
            <a:off x="5429256" y="2928934"/>
            <a:ext cx="2571768" cy="571504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-25458"/>
              <a:gd name="adj6" fmla="val -7843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에뮬레이터에서 사용할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dirty="0" smtClean="0">
                <a:latin typeface="HY동녘M" pitchFamily="18" charset="-127"/>
                <a:ea typeface="HY동녘M" pitchFamily="18" charset="-127"/>
              </a:rPr>
            </a:b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커맨드라인 </a:t>
            </a: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파라미터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에뮬레이터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643050"/>
            <a:ext cx="3154572" cy="38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 bwMode="auto">
          <a:xfrm>
            <a:off x="5000628" y="3286124"/>
            <a:ext cx="2571768" cy="357190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-58994"/>
              <a:gd name="adj6" fmla="val -1179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빠른 접근을 원하는 메뉴 구성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에뮬레이터에서 애플리케이션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928802"/>
            <a:ext cx="399133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 bwMode="auto">
          <a:xfrm>
            <a:off x="3857620" y="4286256"/>
            <a:ext cx="4071966" cy="642942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-127487"/>
              <a:gd name="adj6" fmla="val -6051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실행을 원하는 프로젝트에서 마우스 우측 버튼을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algn="l" defTabSz="71755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클릭하여 나타나는 프로파일 선택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r>
              <a:rPr lang="en-US" altLang="ko-KR" dirty="0" smtClean="0"/>
              <a:t>(Debugging)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디버그 </a:t>
            </a:r>
            <a:r>
              <a:rPr lang="ko-KR" altLang="en-US" dirty="0" err="1" smtClean="0"/>
              <a:t>퍼스펙티브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[Windows-Open Perspective] </a:t>
            </a:r>
            <a:r>
              <a:rPr lang="ko-KR" altLang="en-US" dirty="0" smtClean="0"/>
              <a:t>메뉴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이클립스의</a:t>
            </a:r>
            <a:r>
              <a:rPr lang="ko-KR" altLang="en-US" dirty="0" smtClean="0"/>
              <a:t> 빠른 실행 아이콘에서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벌레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모양의 아이콘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마찬가지로 한 라인씩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단계로 넘어가기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값 확인 기능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브레이크 포인트 설정 기능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B502AD-A38D-409E-9D78-DF6C71692158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/>
          <a:lstStyle/>
          <a:p>
            <a:pPr eaLnBrk="1" hangingPunct="1"/>
            <a:r>
              <a:rPr lang="ko-KR" altLang="en-US" sz="5400" dirty="0" err="1" smtClean="0">
                <a:latin typeface="HY동녘M" pitchFamily="18" charset="-127"/>
                <a:ea typeface="HY동녘M" pitchFamily="18" charset="-127"/>
              </a:rPr>
              <a:t>언로킹</a:t>
            </a:r>
            <a:r>
              <a:rPr lang="ko-KR" altLang="en-US" sz="54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5400" dirty="0" err="1" smtClean="0">
                <a:latin typeface="HY동녘M" pitchFamily="18" charset="-127"/>
                <a:ea typeface="HY동녘M" pitchFamily="18" charset="-127"/>
              </a:rPr>
              <a:t>안드로이드</a:t>
            </a:r>
            <a:r>
              <a:rPr lang="en-US" altLang="ko-KR" sz="5400" dirty="0" smtClean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sz="5400" dirty="0" smtClean="0">
                <a:latin typeface="HY동녘M" pitchFamily="18" charset="-127"/>
                <a:ea typeface="HY동녘M" pitchFamily="18" charset="-127"/>
              </a:rPr>
            </a:br>
            <a:r>
              <a:rPr lang="en-US" altLang="ko-KR" sz="5400" dirty="0" smtClean="0">
                <a:latin typeface="HY동녘M" pitchFamily="18" charset="-127"/>
                <a:ea typeface="HY동녘M" pitchFamily="18" charset="-127"/>
              </a:rPr>
              <a:t>Unlocking Android</a:t>
            </a:r>
            <a:endParaRPr lang="ko-KR" altLang="en-US" sz="54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5143512"/>
            <a:ext cx="6786609" cy="1285884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Kook, </a:t>
            </a:r>
            <a:r>
              <a:rPr lang="en-US" altLang="ko-KR" sz="2000" dirty="0" err="1" smtClean="0"/>
              <a:t>Joongjin</a:t>
            </a:r>
            <a:r>
              <a:rPr lang="en-US" altLang="ko-KR" sz="2000" dirty="0" smtClean="0"/>
              <a:t> </a:t>
            </a:r>
            <a:r>
              <a:rPr lang="en-US" altLang="ko-KR" sz="2000" b="0" dirty="0" smtClean="0"/>
              <a:t>(tipsiness@gmail.com)</a:t>
            </a:r>
          </a:p>
          <a:p>
            <a:pPr eaLnBrk="1" hangingPunct="1"/>
            <a:r>
              <a:rPr lang="en-US" altLang="ko-KR" sz="2000" b="0" dirty="0" smtClean="0"/>
              <a:t>http://cafe.naver.com/linuxdevdrv</a:t>
            </a:r>
          </a:p>
          <a:p>
            <a:pPr eaLnBrk="1" hangingPunct="1"/>
            <a:r>
              <a:rPr lang="en-US" altLang="ko-KR" sz="2000" i="1" dirty="0" err="1" smtClean="0"/>
              <a:t>Freelec</a:t>
            </a:r>
            <a:endParaRPr lang="en-US" altLang="ko-KR" sz="2000" i="1" dirty="0" smtClean="0"/>
          </a:p>
          <a:p>
            <a:pPr eaLnBrk="1" hangingPunct="1"/>
            <a:r>
              <a:rPr lang="en-US" altLang="ko-KR" sz="1600" i="1" dirty="0" smtClean="0"/>
              <a:t>2010.02. 25</a:t>
            </a:r>
            <a:endParaRPr lang="ko-KR" altLang="en-US" sz="16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28027" y="3714752"/>
            <a:ext cx="5142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Chapter 2.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개발 환경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구축 </a:t>
            </a:r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– part3</a:t>
            </a:r>
            <a:endParaRPr lang="ko-KR" altLang="en-US" sz="2400" dirty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r>
              <a:rPr lang="en-US" altLang="ko-KR" dirty="0" smtClean="0"/>
              <a:t>(Debugging)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디버그 </a:t>
            </a:r>
            <a:r>
              <a:rPr lang="ko-KR" altLang="en-US" dirty="0" err="1" smtClean="0"/>
              <a:t>퍼스펙티브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857364"/>
            <a:ext cx="7215238" cy="435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의 설치 과정</a:t>
            </a:r>
            <a:endParaRPr lang="en-US" altLang="ko-KR" dirty="0" smtClean="0"/>
          </a:p>
          <a:p>
            <a:r>
              <a:rPr lang="en-US" altLang="ko-KR" dirty="0" smtClean="0"/>
              <a:t>ADT </a:t>
            </a:r>
            <a:r>
              <a:rPr lang="ko-KR" altLang="en-US" dirty="0" err="1" smtClean="0"/>
              <a:t>플러그인이</a:t>
            </a:r>
            <a:r>
              <a:rPr lang="ko-KR" altLang="en-US" dirty="0" smtClean="0"/>
              <a:t> 포함된 </a:t>
            </a:r>
            <a:r>
              <a:rPr lang="ko-KR" altLang="en-US" dirty="0" err="1" smtClean="0"/>
              <a:t>이클립스의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애플리케이션의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및 실행 과정</a:t>
            </a:r>
            <a:endParaRPr lang="en-US" altLang="ko-KR" dirty="0" smtClean="0"/>
          </a:p>
          <a:p>
            <a:r>
              <a:rPr lang="en-US" altLang="ko-KR" dirty="0" smtClean="0"/>
              <a:t>Tip Calculator </a:t>
            </a:r>
            <a:r>
              <a:rPr lang="ko-KR" altLang="en-US" dirty="0" smtClean="0"/>
              <a:t>애플리케이션의 작성과 실행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장  개발 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2-1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SDK</a:t>
            </a:r>
          </a:p>
          <a:p>
            <a:r>
              <a:rPr lang="en-US" altLang="ko-KR" dirty="0" smtClean="0"/>
              <a:t>2-2 </a:t>
            </a:r>
            <a:r>
              <a:rPr lang="ko-KR" altLang="en-US" dirty="0" err="1" smtClean="0"/>
              <a:t>퍼즐맞추기</a:t>
            </a:r>
            <a:endParaRPr lang="en-US" altLang="ko-KR" dirty="0" smtClean="0"/>
          </a:p>
          <a:p>
            <a:r>
              <a:rPr lang="en-US" altLang="ko-KR" dirty="0" smtClean="0"/>
              <a:t>2-3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 </a:t>
            </a:r>
            <a:r>
              <a:rPr lang="ko-KR" altLang="en-US" dirty="0" err="1" smtClean="0"/>
              <a:t>빌드하기</a:t>
            </a:r>
            <a:endParaRPr lang="en-US" altLang="ko-KR" dirty="0" smtClean="0"/>
          </a:p>
          <a:p>
            <a:r>
              <a:rPr lang="en-US" altLang="ko-KR" dirty="0" smtClean="0"/>
              <a:t>2-4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에뮬레이터</a:t>
            </a:r>
            <a:endParaRPr lang="en-US" altLang="ko-KR" dirty="0" smtClean="0"/>
          </a:p>
          <a:p>
            <a:r>
              <a:rPr lang="en-US" altLang="ko-KR" dirty="0" smtClean="0"/>
              <a:t>2-5 </a:t>
            </a:r>
            <a:r>
              <a:rPr lang="ko-KR" altLang="en-US" dirty="0" smtClean="0"/>
              <a:t>디버깅</a:t>
            </a:r>
            <a:endParaRPr lang="en-US" altLang="ko-KR" dirty="0" smtClean="0"/>
          </a:p>
          <a:p>
            <a:r>
              <a:rPr lang="en-US" altLang="ko-KR" dirty="0" smtClean="0"/>
              <a:t>2-6 </a:t>
            </a:r>
            <a:r>
              <a:rPr lang="ko-KR" altLang="en-US" dirty="0" smtClean="0"/>
              <a:t>요약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 </a:t>
            </a:r>
            <a:r>
              <a:rPr lang="ko-KR" altLang="en-US" dirty="0" err="1" smtClean="0"/>
              <a:t>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프로젝트 마법사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이클립스의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[File-New-Project-Android Project]</a:t>
            </a:r>
            <a:r>
              <a:rPr lang="ko-KR" altLang="en-US" dirty="0" smtClean="0"/>
              <a:t> 메뉴를 선택하면 프로젝트 마법사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마법사의 구성요소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Project Name</a:t>
            </a:r>
          </a:p>
          <a:p>
            <a:pPr lvl="3"/>
            <a:r>
              <a:rPr lang="ko-KR" altLang="en-US" dirty="0" err="1" smtClean="0"/>
              <a:t>이클립스의</a:t>
            </a:r>
            <a:r>
              <a:rPr lang="ko-KR" altLang="en-US" dirty="0" smtClean="0"/>
              <a:t> 프로젝트 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Package Name</a:t>
            </a:r>
          </a:p>
          <a:p>
            <a:pPr lvl="3"/>
            <a:r>
              <a:rPr lang="ko-KR" altLang="en-US" dirty="0" smtClean="0"/>
              <a:t>자바 패키지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Activity Name</a:t>
            </a:r>
          </a:p>
          <a:p>
            <a:pPr lvl="3"/>
            <a:r>
              <a:rPr lang="ko-KR" altLang="en-US" dirty="0" smtClean="0"/>
              <a:t>기본으로 생성되는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액티비티</a:t>
            </a:r>
            <a:r>
              <a:rPr lang="ko-KR" altLang="en-US" dirty="0" smtClean="0"/>
              <a:t> 클래스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Application Name</a:t>
            </a:r>
          </a:p>
          <a:p>
            <a:pPr lvl="3"/>
            <a:r>
              <a:rPr lang="ko-KR" altLang="en-US" dirty="0" err="1" smtClean="0"/>
              <a:t>스마트폰에서</a:t>
            </a:r>
            <a:r>
              <a:rPr lang="ko-KR" altLang="en-US" dirty="0" smtClean="0"/>
              <a:t> 사용되는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애플리케이션 이름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857496"/>
            <a:ext cx="3515801" cy="35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 Calculator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샘플 애플리케이션 코드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마법사에 의해 생성된 두 개의 자바 소스 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ChapterTwo.java -</a:t>
            </a:r>
            <a:r>
              <a:rPr lang="ko-KR" altLang="en-US" dirty="0" smtClean="0"/>
              <a:t> 애플리케이션을 위한 메인 액티비티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R.java – </a:t>
            </a:r>
            <a:r>
              <a:rPr lang="ko-KR" altLang="en-US" dirty="0" smtClean="0"/>
              <a:t>애플리케이션의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리소스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수정하면 안됨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Android.jar –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런타임 자바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 – </a:t>
            </a:r>
            <a:r>
              <a:rPr lang="ko-KR" altLang="en-US" dirty="0" smtClean="0"/>
              <a:t>모든 종류의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리소스 파일 포함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Drawables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비트맵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아이콘과 같은 이미지 파일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Layout – </a:t>
            </a:r>
            <a:r>
              <a:rPr lang="ko-KR" altLang="en-US" dirty="0" err="1" smtClean="0"/>
              <a:t>액티비티의</a:t>
            </a:r>
            <a:r>
              <a:rPr lang="ko-KR" altLang="en-US" dirty="0" smtClean="0"/>
              <a:t> 메인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UI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기술하는 </a:t>
            </a:r>
            <a:r>
              <a:rPr lang="en-US" altLang="ko-KR" dirty="0" smtClean="0"/>
              <a:t>main.xml </a:t>
            </a:r>
            <a:r>
              <a:rPr lang="ko-KR" altLang="en-US" dirty="0" smtClean="0"/>
              <a:t>파일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Values – </a:t>
            </a:r>
            <a:r>
              <a:rPr lang="ko-KR" altLang="en-US" dirty="0" smtClean="0"/>
              <a:t>애플리케이션에서 사용될 문자열을 데이터를 가진 </a:t>
            </a:r>
            <a:r>
              <a:rPr lang="en-US" altLang="ko-KR" dirty="0" smtClean="0"/>
              <a:t>strings.xml </a:t>
            </a:r>
            <a:r>
              <a:rPr lang="ko-KR" altLang="en-US" dirty="0" smtClean="0"/>
              <a:t>파일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AndroidManifest.xml – </a:t>
            </a:r>
            <a:r>
              <a:rPr lang="ko-KR" altLang="en-US" dirty="0" smtClean="0"/>
              <a:t>애플리케이션의 구성 요소에 대한 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main.xml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85720" y="1423650"/>
            <a:ext cx="5262979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US" altLang="ko-KR" sz="1000" dirty="0" smtClean="0"/>
              <a:t>&lt;?xml version="1.0" encoding="utf-8"?&gt;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LinearLayout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xmlns:android</a:t>
            </a:r>
            <a:r>
              <a:rPr lang="en-US" altLang="ko-KR" sz="1000" dirty="0" smtClean="0"/>
              <a:t>="http://schemas.android.com/apk/res/android"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android:orientation</a:t>
            </a:r>
            <a:r>
              <a:rPr lang="en-US" altLang="ko-KR" sz="1000" dirty="0" smtClean="0"/>
              <a:t>="vertical"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android:layout_width</a:t>
            </a:r>
            <a:r>
              <a:rPr lang="en-US" altLang="ko-KR" sz="1000" dirty="0" smtClean="0"/>
              <a:t>="</a:t>
            </a:r>
            <a:r>
              <a:rPr lang="en-US" altLang="ko-KR" sz="1000" dirty="0" err="1" smtClean="0"/>
              <a:t>fill_parent</a:t>
            </a:r>
            <a:r>
              <a:rPr lang="en-US" altLang="ko-KR" sz="1000" dirty="0" smtClean="0"/>
              <a:t>"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android:layout_height</a:t>
            </a:r>
            <a:r>
              <a:rPr lang="en-US" altLang="ko-KR" sz="1000" dirty="0" smtClean="0"/>
              <a:t>="</a:t>
            </a:r>
            <a:r>
              <a:rPr lang="en-US" altLang="ko-KR" sz="1000" dirty="0" err="1" smtClean="0"/>
              <a:t>fill_parent</a:t>
            </a:r>
            <a:r>
              <a:rPr lang="en-US" altLang="ko-KR" sz="1000" dirty="0" smtClean="0"/>
              <a:t>“ &gt; 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TextView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android:layout_width</a:t>
            </a:r>
            <a:r>
              <a:rPr lang="en-US" altLang="ko-KR" sz="1000" dirty="0" smtClean="0"/>
              <a:t>="</a:t>
            </a:r>
            <a:r>
              <a:rPr lang="en-US" altLang="ko-KR" sz="1000" dirty="0" err="1" smtClean="0"/>
              <a:t>fill_parent</a:t>
            </a:r>
            <a:r>
              <a:rPr lang="en-US" altLang="ko-KR" sz="1000" dirty="0" smtClean="0"/>
              <a:t>"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android:layout_height</a:t>
            </a:r>
            <a:r>
              <a:rPr lang="en-US" altLang="ko-KR" sz="1000" dirty="0" smtClean="0"/>
              <a:t>="</a:t>
            </a:r>
            <a:r>
              <a:rPr lang="en-US" altLang="ko-KR" sz="1000" dirty="0" err="1" smtClean="0"/>
              <a:t>wrap_content</a:t>
            </a:r>
            <a:r>
              <a:rPr lang="en-US" altLang="ko-KR" sz="1000" dirty="0" smtClean="0"/>
              <a:t>"</a:t>
            </a:r>
            <a:endParaRPr lang="ko-KR" altLang="ko-KR" sz="1000" dirty="0" smtClean="0"/>
          </a:p>
          <a:p>
            <a:pPr algn="l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android:text</a:t>
            </a:r>
            <a:r>
              <a:rPr lang="en-US" altLang="ko-KR" sz="1000" dirty="0" smtClean="0"/>
              <a:t>="Chapter 2 Android Tip Calculator” /&gt;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EditText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android:id</a:t>
            </a:r>
            <a:r>
              <a:rPr lang="en-US" altLang="ko-KR" sz="1000" dirty="0" smtClean="0"/>
              <a:t>="@+id/</a:t>
            </a:r>
            <a:r>
              <a:rPr lang="en-US" altLang="ko-KR" sz="1000" dirty="0" err="1" smtClean="0"/>
              <a:t>mealprice</a:t>
            </a:r>
            <a:r>
              <a:rPr lang="en-US" altLang="ko-KR" sz="1000" dirty="0" smtClean="0"/>
              <a:t>”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android:layout_width</a:t>
            </a:r>
            <a:r>
              <a:rPr lang="en-US" altLang="ko-KR" sz="1000" dirty="0" smtClean="0"/>
              <a:t>="</a:t>
            </a:r>
            <a:r>
              <a:rPr lang="en-US" altLang="ko-KR" sz="1000" dirty="0" err="1" smtClean="0"/>
              <a:t>fill_parent</a:t>
            </a:r>
            <a:r>
              <a:rPr lang="en-US" altLang="ko-KR" sz="1000" dirty="0" smtClean="0"/>
              <a:t>"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android:layout_height</a:t>
            </a:r>
            <a:r>
              <a:rPr lang="en-US" altLang="ko-KR" sz="1000" dirty="0" smtClean="0"/>
              <a:t>="</a:t>
            </a:r>
            <a:r>
              <a:rPr lang="en-US" altLang="ko-KR" sz="1000" dirty="0" err="1" smtClean="0"/>
              <a:t>wrap_content</a:t>
            </a:r>
            <a:r>
              <a:rPr lang="en-US" altLang="ko-KR" sz="1000" dirty="0" smtClean="0"/>
              <a:t>"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android:autoText</a:t>
            </a:r>
            <a:r>
              <a:rPr lang="en-US" altLang="ko-KR" sz="1000" dirty="0" smtClean="0"/>
              <a:t>="true” /&gt;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&lt;Button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android:id</a:t>
            </a:r>
            <a:r>
              <a:rPr lang="en-US" altLang="ko-KR" sz="1000" dirty="0" smtClean="0"/>
              <a:t>="@+id/calculate"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android:layout_width</a:t>
            </a:r>
            <a:r>
              <a:rPr lang="en-US" altLang="ko-KR" sz="1000" dirty="0" smtClean="0"/>
              <a:t>="</a:t>
            </a:r>
            <a:r>
              <a:rPr lang="en-US" altLang="ko-KR" sz="1000" dirty="0" err="1" smtClean="0"/>
              <a:t>wrap_content</a:t>
            </a:r>
            <a:r>
              <a:rPr lang="en-US" altLang="ko-KR" sz="1000" dirty="0" smtClean="0"/>
              <a:t>"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android:layout_height</a:t>
            </a:r>
            <a:r>
              <a:rPr lang="en-US" altLang="ko-KR" sz="1000" dirty="0" smtClean="0"/>
              <a:t>="</a:t>
            </a:r>
            <a:r>
              <a:rPr lang="en-US" altLang="ko-KR" sz="1000" dirty="0" err="1" smtClean="0"/>
              <a:t>wrap_content</a:t>
            </a:r>
            <a:r>
              <a:rPr lang="en-US" altLang="ko-KR" sz="1000" dirty="0" smtClean="0"/>
              <a:t>"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android:text</a:t>
            </a:r>
            <a:r>
              <a:rPr lang="en-US" altLang="ko-KR" sz="1000" dirty="0" smtClean="0"/>
              <a:t>="Calculate Tip” /&gt;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TextView</a:t>
            </a:r>
            <a:r>
              <a:rPr lang="en-US" altLang="ko-KR" sz="1000" dirty="0" smtClean="0"/>
              <a:t>                           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android:id</a:t>
            </a:r>
            <a:r>
              <a:rPr lang="en-US" altLang="ko-KR" sz="1000" dirty="0" smtClean="0"/>
              <a:t>="@+id/answer"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android:layout_width</a:t>
            </a:r>
            <a:r>
              <a:rPr lang="en-US" altLang="ko-KR" sz="1000" dirty="0" smtClean="0"/>
              <a:t>="</a:t>
            </a:r>
            <a:r>
              <a:rPr lang="en-US" altLang="ko-KR" sz="1000" dirty="0" err="1" smtClean="0"/>
              <a:t>fill_parent</a:t>
            </a:r>
            <a:r>
              <a:rPr lang="en-US" altLang="ko-KR" sz="1000" dirty="0" smtClean="0"/>
              <a:t>"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android:layout_height</a:t>
            </a:r>
            <a:r>
              <a:rPr lang="en-US" altLang="ko-KR" sz="1000" dirty="0" smtClean="0"/>
              <a:t>="</a:t>
            </a:r>
            <a:r>
              <a:rPr lang="en-US" altLang="ko-KR" sz="1000" dirty="0" err="1" smtClean="0"/>
              <a:t>wrap_content</a:t>
            </a:r>
            <a:r>
              <a:rPr lang="en-US" altLang="ko-KR" sz="1000" dirty="0" smtClean="0"/>
              <a:t>"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android:text</a:t>
            </a:r>
            <a:r>
              <a:rPr lang="en-US" altLang="ko-KR" sz="1000" dirty="0" smtClean="0"/>
              <a:t>=“” /&gt;</a:t>
            </a:r>
            <a:endParaRPr lang="ko-KR" altLang="ko-KR" sz="1000" dirty="0" smtClean="0"/>
          </a:p>
          <a:p>
            <a:pPr algn="l"/>
            <a:r>
              <a:rPr lang="en-US" altLang="ko-KR" sz="1000" dirty="0" smtClean="0"/>
              <a:t>&lt;/</a:t>
            </a:r>
            <a:r>
              <a:rPr lang="en-US" altLang="ko-KR" sz="1000" dirty="0" err="1" smtClean="0"/>
              <a:t>LinearLayout</a:t>
            </a:r>
            <a:r>
              <a:rPr lang="en-US" altLang="ko-KR" sz="1000" dirty="0" smtClean="0"/>
              <a:t>&gt;</a:t>
            </a:r>
            <a:endParaRPr lang="ko-KR" altLang="ko-KR" sz="1000" dirty="0"/>
          </a:p>
        </p:txBody>
      </p:sp>
      <p:sp>
        <p:nvSpPr>
          <p:cNvPr id="6" name="설명선 2 5"/>
          <p:cNvSpPr/>
          <p:nvPr/>
        </p:nvSpPr>
        <p:spPr bwMode="auto">
          <a:xfrm>
            <a:off x="4286248" y="2285992"/>
            <a:ext cx="2000264" cy="428628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44574"/>
              <a:gd name="adj6" fmla="val -9471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정적 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TextView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정의</a:t>
            </a:r>
          </a:p>
        </p:txBody>
      </p:sp>
      <p:sp>
        <p:nvSpPr>
          <p:cNvPr id="7" name="설명선 2 6"/>
          <p:cNvSpPr/>
          <p:nvPr/>
        </p:nvSpPr>
        <p:spPr bwMode="auto">
          <a:xfrm>
            <a:off x="4286248" y="3000372"/>
            <a:ext cx="2000264" cy="428628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44574"/>
              <a:gd name="adj6" fmla="val -9471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EditText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정의</a:t>
            </a:r>
          </a:p>
        </p:txBody>
      </p:sp>
      <p:sp>
        <p:nvSpPr>
          <p:cNvPr id="8" name="설명선 2 7"/>
          <p:cNvSpPr/>
          <p:nvPr/>
        </p:nvSpPr>
        <p:spPr bwMode="auto">
          <a:xfrm>
            <a:off x="4286248" y="3500438"/>
            <a:ext cx="2000264" cy="428628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-32225"/>
              <a:gd name="adj6" fmla="val -9106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id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할당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mealprice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)</a:t>
            </a:r>
            <a:endParaRPr lang="ko-KR" altLang="en-US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설명선 2 8"/>
          <p:cNvSpPr/>
          <p:nvPr/>
        </p:nvSpPr>
        <p:spPr bwMode="auto">
          <a:xfrm>
            <a:off x="4143372" y="4286256"/>
            <a:ext cx="3214710" cy="428628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-35638"/>
              <a:gd name="adj6" fmla="val -5988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‘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calculte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’ id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를 가진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Button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정의</a:t>
            </a:r>
          </a:p>
        </p:txBody>
      </p:sp>
      <p:sp>
        <p:nvSpPr>
          <p:cNvPr id="10" name="설명선 2 9"/>
          <p:cNvSpPr/>
          <p:nvPr/>
        </p:nvSpPr>
        <p:spPr bwMode="auto">
          <a:xfrm>
            <a:off x="4143372" y="5214950"/>
            <a:ext cx="3214710" cy="428628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-35638"/>
              <a:gd name="adj6" fmla="val -5988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‘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andwer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’ id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를 가진 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TextView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정의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ChapterTwo.java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584680" y="1423650"/>
            <a:ext cx="5033750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US" altLang="ko-KR" sz="1000" dirty="0" smtClean="0"/>
              <a:t>package </a:t>
            </a:r>
            <a:r>
              <a:rPr lang="en-US" altLang="ko-KR" sz="1000" dirty="0" err="1" smtClean="0"/>
              <a:t>com.manning.unlockingandroid</a:t>
            </a:r>
            <a:r>
              <a:rPr lang="en-US" altLang="ko-KR" sz="1000" dirty="0" smtClean="0"/>
              <a:t>; </a:t>
            </a:r>
          </a:p>
          <a:p>
            <a:pPr algn="l" latinLnBrk="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com.manning.unlockingandroid.R</a:t>
            </a:r>
            <a:r>
              <a:rPr lang="en-US" altLang="ko-KR" sz="1000" dirty="0" smtClean="0"/>
              <a:t>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android.app.Activity</a:t>
            </a:r>
            <a:r>
              <a:rPr lang="en-US" altLang="ko-KR" sz="1000" dirty="0" smtClean="0"/>
              <a:t>;                    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java.text.NumberFormat</a:t>
            </a:r>
            <a:r>
              <a:rPr lang="en-US" altLang="ko-KR" sz="1000" dirty="0" smtClean="0"/>
              <a:t>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android.util.Log</a:t>
            </a:r>
            <a:r>
              <a:rPr lang="en-US" altLang="ko-KR" sz="1000" dirty="0" smtClean="0"/>
              <a:t>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// some imports omitted</a:t>
            </a:r>
          </a:p>
          <a:p>
            <a:pPr algn="l" latinLnBrk="0"/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public class </a:t>
            </a:r>
            <a:r>
              <a:rPr lang="en-US" altLang="ko-KR" sz="1000" dirty="0" err="1" smtClean="0"/>
              <a:t>ChapterTwo</a:t>
            </a:r>
            <a:r>
              <a:rPr lang="en-US" altLang="ko-KR" sz="1000" dirty="0" smtClean="0"/>
              <a:t> extends Activity {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public static final String tag = "Chapter2";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@Override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public void </a:t>
            </a:r>
            <a:r>
              <a:rPr lang="en-US" altLang="ko-KR" sz="1000" dirty="0" err="1" smtClean="0"/>
              <a:t>onCreate</a:t>
            </a:r>
            <a:r>
              <a:rPr lang="en-US" altLang="ko-KR" sz="1000" dirty="0" smtClean="0"/>
              <a:t>(Bundle icicle) {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super.onCreate</a:t>
            </a:r>
            <a:r>
              <a:rPr lang="en-US" altLang="ko-KR" sz="1000" dirty="0" smtClean="0"/>
              <a:t>(icicle);</a:t>
            </a:r>
            <a:endParaRPr lang="ko-KR" altLang="ko-KR" sz="1000" dirty="0" smtClean="0"/>
          </a:p>
          <a:p>
            <a:pPr algn="l"/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setContentView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R.layout.main</a:t>
            </a:r>
            <a:r>
              <a:rPr lang="en-US" altLang="ko-KR" sz="1000" dirty="0" smtClean="0"/>
              <a:t>);</a:t>
            </a:r>
          </a:p>
          <a:p>
            <a:pPr algn="l" latinLnBrk="0"/>
            <a:r>
              <a:rPr lang="en-US" altLang="ko-KR" sz="1000" dirty="0" smtClean="0"/>
              <a:t>    final </a:t>
            </a:r>
            <a:r>
              <a:rPr lang="en-US" altLang="ko-KR" sz="1000" dirty="0" err="1" smtClean="0"/>
              <a:t>EditText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mealpricefield</a:t>
            </a:r>
            <a:r>
              <a:rPr lang="en-US" altLang="ko-KR" sz="1000" dirty="0" smtClean="0"/>
              <a:t> = (</a:t>
            </a:r>
            <a:r>
              <a:rPr lang="en-US" altLang="ko-KR" sz="1000" dirty="0" err="1" smtClean="0"/>
              <a:t>EditText</a:t>
            </a:r>
            <a:r>
              <a:rPr lang="en-US" altLang="ko-KR" sz="1000" dirty="0" smtClean="0"/>
              <a:t>) </a:t>
            </a:r>
            <a:r>
              <a:rPr lang="en-US" altLang="ko-KR" sz="1000" dirty="0" err="1" smtClean="0"/>
              <a:t>findViewById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R.id.mealprice</a:t>
            </a:r>
            <a:r>
              <a:rPr lang="en-US" altLang="ko-KR" sz="1000" dirty="0" smtClean="0"/>
              <a:t>); </a:t>
            </a:r>
          </a:p>
          <a:p>
            <a:pPr algn="l" latinLnBrk="0"/>
            <a:r>
              <a:rPr lang="en-US" altLang="ko-KR" sz="1000" dirty="0" smtClean="0"/>
              <a:t>    final </a:t>
            </a:r>
            <a:r>
              <a:rPr lang="en-US" altLang="ko-KR" sz="1000" dirty="0" err="1" smtClean="0"/>
              <a:t>TextView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answerfield</a:t>
            </a:r>
            <a:r>
              <a:rPr lang="en-US" altLang="ko-KR" sz="1000" dirty="0" smtClean="0"/>
              <a:t> = (</a:t>
            </a:r>
            <a:r>
              <a:rPr lang="en-US" altLang="ko-KR" sz="1000" dirty="0" err="1" smtClean="0"/>
              <a:t>TextView</a:t>
            </a:r>
            <a:r>
              <a:rPr lang="en-US" altLang="ko-KR" sz="1000" dirty="0" smtClean="0"/>
              <a:t>) </a:t>
            </a:r>
            <a:r>
              <a:rPr lang="en-US" altLang="ko-KR" sz="1000" dirty="0" err="1" smtClean="0"/>
              <a:t>findViewById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R.id.answer</a:t>
            </a:r>
            <a:r>
              <a:rPr lang="en-US" altLang="ko-KR" sz="1000" dirty="0" smtClean="0"/>
              <a:t>);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final Button </a:t>
            </a:r>
            <a:r>
              <a:rPr lang="en-US" altLang="ko-KR" sz="1000" dirty="0" err="1" smtClean="0"/>
              <a:t>button</a:t>
            </a:r>
            <a:r>
              <a:rPr lang="en-US" altLang="ko-KR" sz="1000" dirty="0" smtClean="0"/>
              <a:t> = (Button) </a:t>
            </a:r>
            <a:r>
              <a:rPr lang="en-US" altLang="ko-KR" sz="1000" dirty="0" err="1" smtClean="0"/>
              <a:t>findViewById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R.id.calculate</a:t>
            </a:r>
            <a:r>
              <a:rPr lang="en-US" altLang="ko-KR" sz="1000" dirty="0" smtClean="0"/>
              <a:t>);</a:t>
            </a:r>
            <a:endParaRPr lang="ko-KR" altLang="ko-KR" sz="1000" dirty="0" smtClean="0"/>
          </a:p>
          <a:p>
            <a:pPr algn="l"/>
            <a:endParaRPr lang="en-US" altLang="ko-KR" sz="1000" dirty="0" smtClean="0"/>
          </a:p>
          <a:p>
            <a:pPr algn="l"/>
            <a:endParaRPr lang="ko-KR" altLang="ko-KR" sz="1000" dirty="0"/>
          </a:p>
        </p:txBody>
      </p:sp>
      <p:sp>
        <p:nvSpPr>
          <p:cNvPr id="6" name="설명선 2 5"/>
          <p:cNvSpPr/>
          <p:nvPr/>
        </p:nvSpPr>
        <p:spPr bwMode="auto">
          <a:xfrm>
            <a:off x="5214942" y="1357298"/>
            <a:ext cx="2000264" cy="357190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44574"/>
              <a:gd name="adj6" fmla="val -9471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패키지 이름</a:t>
            </a:r>
            <a:endParaRPr lang="ko-KR" altLang="en-US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설명선 2 6"/>
          <p:cNvSpPr/>
          <p:nvPr/>
        </p:nvSpPr>
        <p:spPr bwMode="auto">
          <a:xfrm>
            <a:off x="5214942" y="1857364"/>
            <a:ext cx="2000264" cy="357190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44574"/>
              <a:gd name="adj6" fmla="val -9471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클래스 </a:t>
            </a: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임포트</a:t>
            </a:r>
            <a:endParaRPr lang="ko-KR" altLang="en-US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설명선 2 7"/>
          <p:cNvSpPr/>
          <p:nvPr/>
        </p:nvSpPr>
        <p:spPr bwMode="auto">
          <a:xfrm>
            <a:off x="6143636" y="3357562"/>
            <a:ext cx="2286016" cy="500066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97530"/>
              <a:gd name="adj6" fmla="val -8461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‘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mealprice’id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를 갖는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dirty="0" smtClean="0">
                <a:latin typeface="HY동녘M" pitchFamily="18" charset="-127"/>
                <a:ea typeface="HY동녘M" pitchFamily="18" charset="-127"/>
              </a:rPr>
            </a:b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EditText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의 참조 설정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ChapterTwo.java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03450" y="1423650"/>
            <a:ext cx="504817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button.setOnClickListener</a:t>
            </a:r>
            <a:r>
              <a:rPr lang="en-US" altLang="ko-KR" sz="1000" dirty="0" smtClean="0"/>
              <a:t>(new </a:t>
            </a:r>
            <a:r>
              <a:rPr lang="en-US" altLang="ko-KR" sz="1000" dirty="0" err="1" smtClean="0"/>
              <a:t>Button.OnClickListener</a:t>
            </a:r>
            <a:r>
              <a:rPr lang="en-US" altLang="ko-KR" sz="1000" dirty="0" smtClean="0"/>
              <a:t>() { 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public void </a:t>
            </a:r>
            <a:r>
              <a:rPr lang="en-US" altLang="ko-KR" sz="1000" dirty="0" err="1" smtClean="0"/>
              <a:t>onClick</a:t>
            </a:r>
            <a:r>
              <a:rPr lang="en-US" altLang="ko-KR" sz="1000" dirty="0" smtClean="0"/>
              <a:t>(View v) {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Try {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//Perform action on click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Log.</a:t>
            </a:r>
            <a:r>
              <a:rPr lang="en-US" altLang="ko-KR" sz="1000" i="1" dirty="0" err="1" smtClean="0"/>
              <a:t>i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tag,"onClick</a:t>
            </a:r>
            <a:r>
              <a:rPr lang="en-US" altLang="ko-KR" sz="1000" dirty="0" smtClean="0"/>
              <a:t> invoked.");    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// grab the meal price from the UI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String </a:t>
            </a:r>
            <a:r>
              <a:rPr lang="en-US" altLang="ko-KR" sz="1000" dirty="0" err="1" smtClean="0"/>
              <a:t>mealprice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mealpricefield.getText</a:t>
            </a:r>
            <a:r>
              <a:rPr lang="en-US" altLang="ko-KR" sz="1000" dirty="0" smtClean="0"/>
              <a:t>().</a:t>
            </a:r>
            <a:r>
              <a:rPr lang="en-US" altLang="ko-KR" sz="1000" dirty="0" err="1" smtClean="0"/>
              <a:t>toString</a:t>
            </a:r>
            <a:r>
              <a:rPr lang="en-US" altLang="ko-KR" sz="1000" dirty="0" smtClean="0"/>
              <a:t>(); </a:t>
            </a:r>
          </a:p>
          <a:p>
            <a:pPr algn="l" latinLnBrk="0"/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Log.</a:t>
            </a:r>
            <a:r>
              <a:rPr lang="en-US" altLang="ko-KR" sz="1000" i="1" dirty="0" err="1" smtClean="0"/>
              <a:t>i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tag,"mealprice</a:t>
            </a:r>
            <a:r>
              <a:rPr lang="en-US" altLang="ko-KR" sz="1000" dirty="0" smtClean="0"/>
              <a:t> is [" + </a:t>
            </a:r>
            <a:r>
              <a:rPr lang="en-US" altLang="ko-KR" sz="1000" dirty="0" err="1" smtClean="0"/>
              <a:t>mealprice</a:t>
            </a:r>
            <a:r>
              <a:rPr lang="en-US" altLang="ko-KR" sz="1000" dirty="0" smtClean="0"/>
              <a:t> + "]");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String answer = "";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// check to see if the meal price includes a "$"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if (</a:t>
            </a:r>
            <a:r>
              <a:rPr lang="en-US" altLang="ko-KR" sz="1000" dirty="0" err="1" smtClean="0"/>
              <a:t>mealprice.indexOf</a:t>
            </a:r>
            <a:r>
              <a:rPr lang="en-US" altLang="ko-KR" sz="1000" dirty="0" smtClean="0"/>
              <a:t>("$") == -1) {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mealprice</a:t>
            </a:r>
            <a:r>
              <a:rPr lang="en-US" altLang="ko-KR" sz="1000" dirty="0" smtClean="0"/>
              <a:t> = "$" + </a:t>
            </a:r>
            <a:r>
              <a:rPr lang="en-US" altLang="ko-KR" sz="1000" dirty="0" err="1" smtClean="0"/>
              <a:t>mealprice</a:t>
            </a:r>
            <a:r>
              <a:rPr lang="en-US" altLang="ko-KR" sz="1000" dirty="0" smtClean="0"/>
              <a:t>;</a:t>
            </a:r>
            <a:endParaRPr lang="ko-KR" altLang="ko-KR" sz="1000" dirty="0" smtClean="0"/>
          </a:p>
          <a:p>
            <a:pPr algn="l"/>
            <a:r>
              <a:rPr lang="en-US" altLang="ko-KR" sz="1000" dirty="0" smtClean="0"/>
              <a:t>        }</a:t>
            </a:r>
          </a:p>
          <a:p>
            <a:pPr algn="l" latinLnBrk="0"/>
            <a:r>
              <a:rPr lang="en-US" altLang="ko-KR" sz="1000" dirty="0" smtClean="0"/>
              <a:t>        float </a:t>
            </a:r>
            <a:r>
              <a:rPr lang="en-US" altLang="ko-KR" sz="1000" dirty="0" err="1" smtClean="0"/>
              <a:t>fmp</a:t>
            </a:r>
            <a:r>
              <a:rPr lang="en-US" altLang="ko-KR" sz="1000" dirty="0" smtClean="0"/>
              <a:t> = 0.0F;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// get currency formatter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NumberFormat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nf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java.text.NumberFormat.</a:t>
            </a:r>
            <a:r>
              <a:rPr lang="en-US" altLang="ko-KR" sz="1000" i="1" dirty="0" err="1" smtClean="0"/>
              <a:t>getCurrencyInstance</a:t>
            </a:r>
            <a:r>
              <a:rPr lang="en-US" altLang="ko-KR" sz="1000" dirty="0" smtClean="0"/>
              <a:t>();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// grab the input meal price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fmp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nf.parse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mealprice</a:t>
            </a:r>
            <a:r>
              <a:rPr lang="en-US" altLang="ko-KR" sz="1000" dirty="0" smtClean="0"/>
              <a:t>).</a:t>
            </a:r>
            <a:r>
              <a:rPr lang="en-US" altLang="ko-KR" sz="1000" dirty="0" err="1" smtClean="0"/>
              <a:t>floatValue</a:t>
            </a:r>
            <a:r>
              <a:rPr lang="en-US" altLang="ko-KR" sz="1000" dirty="0" smtClean="0"/>
              <a:t>();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// let's give a nice tip -&gt; 20%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fmp</a:t>
            </a:r>
            <a:r>
              <a:rPr lang="en-US" altLang="ko-KR" sz="1000" dirty="0" smtClean="0"/>
              <a:t> *= 1.2;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Log.</a:t>
            </a:r>
            <a:r>
              <a:rPr lang="en-US" altLang="ko-KR" sz="1000" i="1" dirty="0" err="1" smtClean="0"/>
              <a:t>i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tag,"Total</a:t>
            </a:r>
            <a:r>
              <a:rPr lang="en-US" altLang="ko-KR" sz="1000" dirty="0" smtClean="0"/>
              <a:t> Meal Price (unformatted) is [" + </a:t>
            </a:r>
            <a:r>
              <a:rPr lang="en-US" altLang="ko-KR" sz="1000" dirty="0" err="1" smtClean="0"/>
              <a:t>fmp</a:t>
            </a:r>
            <a:r>
              <a:rPr lang="en-US" altLang="ko-KR" sz="1000" dirty="0" smtClean="0"/>
              <a:t> + "]");</a:t>
            </a:r>
            <a:endParaRPr lang="ko-KR" altLang="ko-KR" sz="1000" dirty="0" smtClean="0"/>
          </a:p>
          <a:p>
            <a:pPr algn="l"/>
            <a:endParaRPr lang="en-US" altLang="ko-KR" sz="1000" dirty="0" smtClean="0"/>
          </a:p>
          <a:p>
            <a:pPr algn="l"/>
            <a:endParaRPr lang="ko-KR" altLang="ko-KR" sz="1000" dirty="0"/>
          </a:p>
        </p:txBody>
      </p:sp>
      <p:sp>
        <p:nvSpPr>
          <p:cNvPr id="6" name="설명선 2 5"/>
          <p:cNvSpPr/>
          <p:nvPr/>
        </p:nvSpPr>
        <p:spPr bwMode="auto">
          <a:xfrm>
            <a:off x="6286512" y="1571612"/>
            <a:ext cx="2571768" cy="357190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-1651"/>
              <a:gd name="adj6" fmla="val -7416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버튼의 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onClickListener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설정</a:t>
            </a:r>
          </a:p>
        </p:txBody>
      </p:sp>
      <p:sp>
        <p:nvSpPr>
          <p:cNvPr id="7" name="설명선 2 6"/>
          <p:cNvSpPr/>
          <p:nvPr/>
        </p:nvSpPr>
        <p:spPr bwMode="auto">
          <a:xfrm>
            <a:off x="4786314" y="2285992"/>
            <a:ext cx="2571768" cy="357190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-1651"/>
              <a:gd name="adj6" fmla="val -7416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Log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함수 사용</a:t>
            </a:r>
          </a:p>
        </p:txBody>
      </p:sp>
      <p:sp>
        <p:nvSpPr>
          <p:cNvPr id="8" name="설명선 2 7"/>
          <p:cNvSpPr/>
          <p:nvPr/>
        </p:nvSpPr>
        <p:spPr bwMode="auto">
          <a:xfrm>
            <a:off x="5643570" y="2928934"/>
            <a:ext cx="3143272" cy="357190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-46707"/>
              <a:gd name="adj6" fmla="val -5145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사용자가 입력한 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mealprice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가져오기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ChapterTwo.java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500034" y="1423650"/>
            <a:ext cx="4588115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 smtClean="0"/>
              <a:t>          // format our result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  answer = "Full Price, Including 20% Tip: " + </a:t>
            </a:r>
            <a:r>
              <a:rPr lang="en-US" altLang="ko-KR" sz="1000" dirty="0" err="1" smtClean="0"/>
              <a:t>nf.format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fmp</a:t>
            </a:r>
            <a:r>
              <a:rPr lang="en-US" altLang="ko-KR" sz="1000" dirty="0" smtClean="0"/>
              <a:t>);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  // display the answer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answerfield.setText</a:t>
            </a:r>
            <a:r>
              <a:rPr lang="en-US" altLang="ko-KR" sz="1000" dirty="0" smtClean="0"/>
              <a:t>(answer); 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Log.</a:t>
            </a:r>
            <a:r>
              <a:rPr lang="en-US" altLang="ko-KR" sz="1000" i="1" dirty="0" err="1" smtClean="0"/>
              <a:t>i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tag,"onClick</a:t>
            </a:r>
            <a:r>
              <a:rPr lang="en-US" altLang="ko-KR" sz="1000" dirty="0" smtClean="0"/>
              <a:t> complete.");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} catch (</a:t>
            </a:r>
            <a:r>
              <a:rPr lang="en-US" altLang="ko-KR" sz="1000" dirty="0" err="1" smtClean="0"/>
              <a:t>java.text.ParseException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pe</a:t>
            </a:r>
            <a:r>
              <a:rPr lang="en-US" altLang="ko-KR" sz="1000" dirty="0" smtClean="0"/>
              <a:t>) {  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Log.</a:t>
            </a:r>
            <a:r>
              <a:rPr lang="en-US" altLang="ko-KR" sz="1000" i="1" dirty="0" err="1" smtClean="0"/>
              <a:t>i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tag,"Parse</a:t>
            </a:r>
            <a:r>
              <a:rPr lang="en-US" altLang="ko-KR" sz="1000" dirty="0" smtClean="0"/>
              <a:t> exception caught");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answerfield.setText</a:t>
            </a:r>
            <a:r>
              <a:rPr lang="en-US" altLang="ko-KR" sz="1000" dirty="0" smtClean="0"/>
              <a:t>("Failed to parse amount?");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} catch (Exception e){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Log.</a:t>
            </a:r>
            <a:r>
              <a:rPr lang="en-US" altLang="ko-KR" sz="1000" i="1" dirty="0" err="1" smtClean="0"/>
              <a:t>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tag,"Failed</a:t>
            </a:r>
            <a:r>
              <a:rPr lang="en-US" altLang="ko-KR" sz="1000" dirty="0" smtClean="0"/>
              <a:t> to Calculate Tip:" + </a:t>
            </a:r>
            <a:r>
              <a:rPr lang="en-US" altLang="ko-KR" sz="1000" dirty="0" err="1" smtClean="0"/>
              <a:t>e.getMessage</a:t>
            </a:r>
            <a:r>
              <a:rPr lang="en-US" altLang="ko-KR" sz="1000" dirty="0" smtClean="0"/>
              <a:t>());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e.printStackTrace</a:t>
            </a:r>
            <a:r>
              <a:rPr lang="en-US" altLang="ko-KR" sz="1000" dirty="0" smtClean="0"/>
              <a:t>();</a:t>
            </a:r>
            <a:endParaRPr lang="ko-KR" altLang="ko-KR" sz="1000" dirty="0" smtClean="0"/>
          </a:p>
          <a:p>
            <a:pPr algn="l"/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answerfield.setText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e.getMessage</a:t>
            </a:r>
            <a:r>
              <a:rPr lang="en-US" altLang="ko-KR" sz="1000" dirty="0" smtClean="0"/>
              <a:t>());</a:t>
            </a:r>
          </a:p>
          <a:p>
            <a:pPr algn="l" latinLnBrk="0"/>
            <a:r>
              <a:rPr lang="en-US" altLang="ko-KR" sz="1000" dirty="0" smtClean="0"/>
              <a:t>        }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  }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  });</a:t>
            </a:r>
            <a:endParaRPr lang="ko-KR" altLang="ko-KR" sz="1000" dirty="0" smtClean="0"/>
          </a:p>
          <a:p>
            <a:pPr algn="l" latinLnBrk="0"/>
            <a:r>
              <a:rPr lang="en-US" altLang="ko-KR" sz="1000" dirty="0" smtClean="0"/>
              <a:t>  }</a:t>
            </a:r>
            <a:endParaRPr lang="ko-KR" altLang="ko-KR" sz="1000" dirty="0" smtClean="0"/>
          </a:p>
          <a:p>
            <a:pPr algn="l"/>
            <a:r>
              <a:rPr lang="en-US" altLang="ko-KR" sz="1000" dirty="0" smtClean="0"/>
              <a:t>} //Activity</a:t>
            </a:r>
          </a:p>
          <a:p>
            <a:pPr algn="l"/>
            <a:endParaRPr lang="ko-KR" altLang="ko-KR" sz="1000" dirty="0"/>
          </a:p>
        </p:txBody>
      </p:sp>
      <p:sp>
        <p:nvSpPr>
          <p:cNvPr id="6" name="설명선 2 5"/>
          <p:cNvSpPr/>
          <p:nvPr/>
        </p:nvSpPr>
        <p:spPr bwMode="auto">
          <a:xfrm>
            <a:off x="5357818" y="2143116"/>
            <a:ext cx="2571768" cy="357190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-9843"/>
              <a:gd name="adj6" fmla="val -9293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팁을 포함한 전체 가격 출력</a:t>
            </a:r>
          </a:p>
        </p:txBody>
      </p:sp>
      <p:sp>
        <p:nvSpPr>
          <p:cNvPr id="7" name="설명선 2 6"/>
          <p:cNvSpPr/>
          <p:nvPr/>
        </p:nvSpPr>
        <p:spPr bwMode="auto">
          <a:xfrm>
            <a:off x="5357818" y="2857496"/>
            <a:ext cx="2571768" cy="357190"/>
          </a:xfrm>
          <a:prstGeom prst="borderCallout2">
            <a:avLst>
              <a:gd name="adj1" fmla="val 18750"/>
              <a:gd name="adj2" fmla="val -141"/>
              <a:gd name="adj3" fmla="val 18750"/>
              <a:gd name="adj4" fmla="val -6811"/>
              <a:gd name="adj5" fmla="val -106098"/>
              <a:gd name="adj6" fmla="val -6648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71755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에러 처리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강의용">
  <a:themeElements>
    <a:clrScheme name="강의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강의용">
      <a:majorFont>
        <a:latin typeface="HY견고딕"/>
        <a:ea typeface="HY견고딕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강의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강의용</Template>
  <TotalTime>57614</TotalTime>
  <Words>824</Words>
  <Application>Microsoft Office PowerPoint</Application>
  <PresentationFormat>화면 슬라이드 쇼(4:3)</PresentationFormat>
  <Paragraphs>196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강의용</vt:lpstr>
      <vt:lpstr>슬라이드 1</vt:lpstr>
      <vt:lpstr>언로킹 안드로이드 Unlocking Android</vt:lpstr>
      <vt:lpstr>제 2 장  개발 환경 구축</vt:lpstr>
      <vt:lpstr>이클립스에서 안드로이드 애플리케이션 빌드</vt:lpstr>
      <vt:lpstr>Tip Calculator</vt:lpstr>
      <vt:lpstr>main.xml</vt:lpstr>
      <vt:lpstr>ChapterTwo.java</vt:lpstr>
      <vt:lpstr>ChapterTwo.java</vt:lpstr>
      <vt:lpstr>ChapterTwo.java</vt:lpstr>
      <vt:lpstr>애플리케이션 빌딩(building)</vt:lpstr>
      <vt:lpstr>애플리케이션 빌딩(building)</vt:lpstr>
      <vt:lpstr>안드로이드 에뮬레이터</vt:lpstr>
      <vt:lpstr>안드로이드 에뮬레이터</vt:lpstr>
      <vt:lpstr>안드로이드 에뮬레이터</vt:lpstr>
      <vt:lpstr>에뮬레이터 설정</vt:lpstr>
      <vt:lpstr>에뮬레이터 설정</vt:lpstr>
      <vt:lpstr>에뮬레이터 설정</vt:lpstr>
      <vt:lpstr>에뮬레이터에서 애플리케이션 실행</vt:lpstr>
      <vt:lpstr>디버깅(Debugging)</vt:lpstr>
      <vt:lpstr>디버깅(Debugging)</vt:lpstr>
      <vt:lpstr>Summary</vt:lpstr>
    </vt:vector>
  </TitlesOfParts>
  <Company>MDS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임베디드네트워크프로그래밍</dc:title>
  <dc:creator>youngdeok</dc:creator>
  <cp:lastModifiedBy>tipsiness</cp:lastModifiedBy>
  <cp:revision>2603</cp:revision>
  <dcterms:created xsi:type="dcterms:W3CDTF">2007-01-10T02:18:44Z</dcterms:created>
  <dcterms:modified xsi:type="dcterms:W3CDTF">2010-04-18T11:43:37Z</dcterms:modified>
</cp:coreProperties>
</file>