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57" r:id="rId3"/>
    <p:sldId id="261" r:id="rId4"/>
    <p:sldId id="260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0788" autoAdjust="0"/>
  </p:normalViewPr>
  <p:slideViewPr>
    <p:cSldViewPr snapToGrid="0">
      <p:cViewPr varScale="1">
        <p:scale>
          <a:sx n="70" d="100"/>
          <a:sy n="70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8683395184159"/>
          <c:y val="0.21333831817739332"/>
          <c:w val="0.42429894177600175"/>
          <c:h val="0.650561731595811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21-4691-B93B-69D69793B8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C1-476E-BA4C-548512591E1E}"/>
              </c:ext>
            </c:extLst>
          </c:dPt>
          <c:cat>
            <c:strRef>
              <c:f>Sheet1!$A$2:$A$3</c:f>
              <c:strCache>
                <c:ptCount val="2"/>
                <c:pt idx="0">
                  <c:v>정상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21-4691-B93B-69D69793B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실시간 생산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현재 생산량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B4-42C3-9AA9-43037C491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73137704"/>
        <c:axId val="660802192"/>
      </c:barChart>
      <c:catAx>
        <c:axId val="273137704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660802192"/>
        <c:crosses val="autoZero"/>
        <c:auto val="1"/>
        <c:lblAlgn val="ctr"/>
        <c:lblOffset val="100"/>
        <c:noMultiLvlLbl val="0"/>
      </c:catAx>
      <c:valAx>
        <c:axId val="660802192"/>
        <c:scaling>
          <c:orientation val="maxMin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313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7EDF2-10A7-49E9-9300-54FF9CED7806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DE97-901B-4D8D-9DC3-BAB515D2B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4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공장에서는 가상데이터를 이용해 전체적인 시스템을 작동되고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H/W </a:t>
            </a:r>
            <a:r>
              <a:rPr lang="ko-KR" altLang="en-US" dirty="0" smtClean="0"/>
              <a:t>공장에서는 직접 제작한 </a:t>
            </a:r>
            <a:r>
              <a:rPr lang="ko-KR" altLang="en-US" dirty="0" err="1" smtClean="0"/>
              <a:t>공정라인을</a:t>
            </a:r>
            <a:r>
              <a:rPr lang="ko-KR" altLang="en-US" dirty="0" smtClean="0"/>
              <a:t> 통해 얻은 데이터로 시스템을 작동된다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EDE97-901B-4D8D-9DC3-BAB515D2B0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1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세부 제품의 </a:t>
            </a:r>
            <a:r>
              <a:rPr lang="ko-KR" altLang="en-US" dirty="0" err="1" smtClean="0"/>
              <a:t>재고현황과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라인별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작업지시를</a:t>
            </a:r>
            <a:r>
              <a:rPr lang="ko-KR" altLang="en-US" dirty="0" smtClean="0"/>
              <a:t> 내릴 수 있는 곳입니다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EDE97-901B-4D8D-9DC3-BAB515D2B0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7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재고관리에서 출고된 데이터를 활용하여 현재 공정에서 필요한 데이터</a:t>
            </a:r>
            <a:r>
              <a:rPr lang="ko-KR" altLang="en-US" baseline="0" dirty="0" smtClean="0"/>
              <a:t> 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완료시간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온습도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출고량과 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 제품 등을 실시간으로 모니터링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EDE97-901B-4D8D-9DC3-BAB515D2B0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8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생산에 필요한 재고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자재관리를 도와주는 </a:t>
            </a:r>
            <a:r>
              <a:rPr lang="en-US" altLang="ko-KR" baseline="0" dirty="0" smtClean="0"/>
              <a:t>Form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조합에 의해 최종적으로 만들어진 제품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EDE97-901B-4D8D-9DC3-BAB515D2B0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5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불량</a:t>
            </a:r>
            <a:r>
              <a:rPr lang="ko-KR" altLang="en-US" baseline="0" dirty="0" smtClean="0"/>
              <a:t> 제품을 확인 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EDE97-901B-4D8D-9DC3-BAB515D2B0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7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5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2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729673" y="544456"/>
            <a:ext cx="10917382" cy="5902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29673" y="544456"/>
            <a:ext cx="10917382" cy="5902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38200" y="1551220"/>
            <a:ext cx="10587182" cy="473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729673" y="544456"/>
            <a:ext cx="10917382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0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2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9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37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9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D160-8529-4CAB-B9B4-A3E8B9BC23D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475C4-6E2D-4DE8-A904-D739067BC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8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 smtClean="0"/>
              <a:t>Team_Aria_Project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/>
              <a:t>A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생산 공정 관리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1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61718" y="508774"/>
            <a:ext cx="11160167" cy="6087969"/>
            <a:chOff x="729673" y="563418"/>
            <a:chExt cx="10917382" cy="5902037"/>
          </a:xfrm>
        </p:grpSpPr>
        <p:grpSp>
          <p:nvGrpSpPr>
            <p:cNvPr id="14" name="그룹 13"/>
            <p:cNvGrpSpPr/>
            <p:nvPr/>
          </p:nvGrpSpPr>
          <p:grpSpPr>
            <a:xfrm>
              <a:off x="729673" y="563418"/>
              <a:ext cx="10917382" cy="5902037"/>
              <a:chOff x="729673" y="563418"/>
              <a:chExt cx="10917382" cy="5902037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29673" y="563418"/>
                <a:ext cx="10917382" cy="59020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729673" y="563418"/>
                <a:ext cx="10917382" cy="3971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1139055" y="600363"/>
                <a:ext cx="397164" cy="3232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963" y="1913409"/>
              <a:ext cx="3266643" cy="330934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0388" y="1913409"/>
              <a:ext cx="3266643" cy="330934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297382" y="5357092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S/W </a:t>
              </a:r>
              <a:r>
                <a:rPr lang="ko-KR" altLang="en-US" dirty="0" smtClean="0"/>
                <a:t>공장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74182" y="5357092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H/W </a:t>
              </a:r>
              <a:r>
                <a:rPr lang="ko-KR" altLang="en-US" dirty="0" smtClean="0"/>
                <a:t>공장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8786" y="3097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mtClean="0"/>
              <a:t>첫화면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37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29673" y="563418"/>
            <a:ext cx="10917382" cy="5902037"/>
            <a:chOff x="729673" y="563418"/>
            <a:chExt cx="10917382" cy="5902037"/>
          </a:xfrm>
        </p:grpSpPr>
        <p:sp>
          <p:nvSpPr>
            <p:cNvPr id="5" name="직사각형 4"/>
            <p:cNvSpPr/>
            <p:nvPr/>
          </p:nvSpPr>
          <p:spPr>
            <a:xfrm>
              <a:off x="729673" y="563418"/>
              <a:ext cx="10917382" cy="59020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9673" y="563418"/>
              <a:ext cx="10917382" cy="39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139055" y="600363"/>
              <a:ext cx="397164" cy="3232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38200" y="1570182"/>
            <a:ext cx="10587182" cy="473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32584" y="1825625"/>
            <a:ext cx="895739" cy="32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57703" y="1825625"/>
            <a:ext cx="895739" cy="32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77194" y="1216025"/>
            <a:ext cx="1332345" cy="35124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 재고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03946" y="1216104"/>
            <a:ext cx="1865746" cy="347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09539" y="1216025"/>
            <a:ext cx="1667162" cy="353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불량 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673" y="5912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공장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38200" y="1165179"/>
            <a:ext cx="1865746" cy="40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Lot </a:t>
            </a:r>
            <a:r>
              <a:rPr lang="ko-KR" altLang="en-US" dirty="0" smtClean="0">
                <a:solidFill>
                  <a:schemeClr val="tx1"/>
                </a:solidFill>
              </a:rPr>
              <a:t>작업 지시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85612" y="109726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현재시간 </a:t>
            </a:r>
            <a:r>
              <a:rPr lang="en-US" altLang="ko-KR" dirty="0" err="1" smtClean="0"/>
              <a:t>yyyy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hh</a:t>
            </a:r>
            <a:r>
              <a:rPr lang="en-US" altLang="ko-KR" dirty="0"/>
              <a:t> </a:t>
            </a:r>
            <a:r>
              <a:rPr lang="en-US" altLang="ko-KR" dirty="0" smtClean="0"/>
              <a:t>: mm : </a:t>
            </a:r>
            <a:r>
              <a:rPr lang="en-US" altLang="ko-KR" dirty="0" err="1" smtClean="0"/>
              <a:t>ss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821719" y="2438400"/>
            <a:ext cx="1394691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출고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16000" y="2438399"/>
            <a:ext cx="7996408" cy="36391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5999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제품명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401455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제품 코드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786911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공장 라인</a:t>
            </a: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72367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411686" y="2438399"/>
            <a:ext cx="1215265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626952" y="2438398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015999" y="3195783"/>
            <a:ext cx="7996409" cy="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821719" y="2438399"/>
            <a:ext cx="1394691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작업 지시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16519" y="2798680"/>
            <a:ext cx="769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ABACD      AD-2223       A </a:t>
            </a:r>
            <a:r>
              <a:rPr lang="ko-KR" altLang="en-US" dirty="0" smtClean="0"/>
              <a:t>프레임     </a:t>
            </a:r>
            <a:r>
              <a:rPr lang="en-US" altLang="ko-KR" dirty="0" smtClean="0"/>
              <a:t> 7  (EA)     193,000     1,930,000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6" idx="1"/>
            <a:endCxn id="38" idx="0"/>
          </p:cNvCxnSpPr>
          <p:nvPr/>
        </p:nvCxnSpPr>
        <p:spPr>
          <a:xfrm flipH="1">
            <a:off x="8202563" y="2697017"/>
            <a:ext cx="1619156" cy="231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000577" y="1831150"/>
            <a:ext cx="1856193" cy="51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세부 </a:t>
            </a:r>
            <a:r>
              <a:rPr lang="ko-KR" altLang="en-US" dirty="0" smtClean="0">
                <a:solidFill>
                  <a:schemeClr val="tx1"/>
                </a:solidFill>
              </a:rPr>
              <a:t>제품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68284" y="1831150"/>
            <a:ext cx="718186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1020965" y="2812802"/>
            <a:ext cx="316328" cy="372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801511" y="3135813"/>
            <a:ext cx="1394691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작업만들기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297488" y="1837734"/>
            <a:ext cx="5866425" cy="437344"/>
            <a:chOff x="4148128" y="1826027"/>
            <a:chExt cx="5866425" cy="437344"/>
          </a:xfrm>
        </p:grpSpPr>
        <p:sp>
          <p:nvSpPr>
            <p:cNvPr id="46" name="직사각형 45"/>
            <p:cNvSpPr/>
            <p:nvPr/>
          </p:nvSpPr>
          <p:spPr>
            <a:xfrm>
              <a:off x="4779351" y="1836912"/>
              <a:ext cx="1968171" cy="426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010263" y="1826027"/>
              <a:ext cx="2004290" cy="4264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48128" y="186145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라인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12955" y="18759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작업지시</a:t>
              </a:r>
              <a:endParaRPr lang="ko-KR" altLang="en-US" dirty="0"/>
            </a:p>
          </p:txBody>
        </p:sp>
        <p:sp>
          <p:nvSpPr>
            <p:cNvPr id="97" name="아래쪽 화살표 96"/>
            <p:cNvSpPr/>
            <p:nvPr/>
          </p:nvSpPr>
          <p:spPr>
            <a:xfrm>
              <a:off x="6388147" y="1925831"/>
              <a:ext cx="335836" cy="27010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아래쪽 화살표 97"/>
            <p:cNvSpPr/>
            <p:nvPr/>
          </p:nvSpPr>
          <p:spPr>
            <a:xfrm>
              <a:off x="9672915" y="1925831"/>
              <a:ext cx="335836" cy="27010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내용 개체 틀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26156784"/>
              </p:ext>
            </p:extLst>
          </p:nvPr>
        </p:nvGraphicFramePr>
        <p:xfrm>
          <a:off x="1032516" y="2459320"/>
          <a:ext cx="79633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16">
                  <a:extLst>
                    <a:ext uri="{9D8B030D-6E8A-4147-A177-3AD203B41FA5}">
                      <a16:colId xmlns:a16="http://schemas.microsoft.com/office/drawing/2014/main" val="2690525943"/>
                    </a:ext>
                  </a:extLst>
                </a:gridCol>
                <a:gridCol w="1621927">
                  <a:extLst>
                    <a:ext uri="{9D8B030D-6E8A-4147-A177-3AD203B41FA5}">
                      <a16:colId xmlns:a16="http://schemas.microsoft.com/office/drawing/2014/main" val="3438586324"/>
                    </a:ext>
                  </a:extLst>
                </a:gridCol>
                <a:gridCol w="1265612">
                  <a:extLst>
                    <a:ext uri="{9D8B030D-6E8A-4147-A177-3AD203B41FA5}">
                      <a16:colId xmlns:a16="http://schemas.microsoft.com/office/drawing/2014/main" val="2821838613"/>
                    </a:ext>
                  </a:extLst>
                </a:gridCol>
                <a:gridCol w="1121229">
                  <a:extLst>
                    <a:ext uri="{9D8B030D-6E8A-4147-A177-3AD203B41FA5}">
                      <a16:colId xmlns:a16="http://schemas.microsoft.com/office/drawing/2014/main" val="1909706389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979773386"/>
                    </a:ext>
                  </a:extLst>
                </a:gridCol>
                <a:gridCol w="789304">
                  <a:extLst>
                    <a:ext uri="{9D8B030D-6E8A-4147-A177-3AD203B41FA5}">
                      <a16:colId xmlns:a16="http://schemas.microsoft.com/office/drawing/2014/main" val="1618726013"/>
                    </a:ext>
                  </a:extLst>
                </a:gridCol>
                <a:gridCol w="995422">
                  <a:extLst>
                    <a:ext uri="{9D8B030D-6E8A-4147-A177-3AD203B41FA5}">
                      <a16:colId xmlns:a16="http://schemas.microsoft.com/office/drawing/2014/main" val="3621557329"/>
                    </a:ext>
                  </a:extLst>
                </a:gridCol>
                <a:gridCol w="995422">
                  <a:extLst>
                    <a:ext uri="{9D8B030D-6E8A-4147-A177-3AD203B41FA5}">
                      <a16:colId xmlns:a16="http://schemas.microsoft.com/office/drawing/2014/main" val="2740345570"/>
                    </a:ext>
                  </a:extLst>
                </a:gridCol>
              </a:tblGrid>
              <a:tr h="1754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54733"/>
                  </a:ext>
                </a:extLst>
              </a:tr>
              <a:tr h="1754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Aaa1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69656"/>
                  </a:ext>
                </a:extLst>
              </a:tr>
              <a:tr h="17549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Bbb2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90846"/>
                  </a:ext>
                </a:extLst>
              </a:tr>
              <a:tr h="17549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Ddd3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96381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155123" y="2810224"/>
            <a:ext cx="153138" cy="238971"/>
            <a:chOff x="-1077687" y="2276516"/>
            <a:chExt cx="278733" cy="341991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-1077686" y="2276516"/>
              <a:ext cx="76200" cy="3419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-1077687" y="2348387"/>
              <a:ext cx="278733" cy="27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115845" y="3191444"/>
            <a:ext cx="153138" cy="238971"/>
            <a:chOff x="-1077687" y="2276516"/>
            <a:chExt cx="278733" cy="341991"/>
          </a:xfrm>
        </p:grpSpPr>
        <p:cxnSp>
          <p:nvCxnSpPr>
            <p:cNvPr id="52" name="직선 연결선 51"/>
            <p:cNvCxnSpPr/>
            <p:nvPr/>
          </p:nvCxnSpPr>
          <p:spPr>
            <a:xfrm flipH="1">
              <a:off x="-1077686" y="2276516"/>
              <a:ext cx="76200" cy="3419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-1077687" y="2348387"/>
              <a:ext cx="278733" cy="27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1099487" y="3569080"/>
            <a:ext cx="153138" cy="238971"/>
            <a:chOff x="-1077687" y="2276516"/>
            <a:chExt cx="278733" cy="341991"/>
          </a:xfrm>
        </p:grpSpPr>
        <p:cxnSp>
          <p:nvCxnSpPr>
            <p:cNvPr id="57" name="직선 연결선 56"/>
            <p:cNvCxnSpPr/>
            <p:nvPr/>
          </p:nvCxnSpPr>
          <p:spPr>
            <a:xfrm flipH="1">
              <a:off x="-1077686" y="2276516"/>
              <a:ext cx="76200" cy="3419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-1077687" y="2348387"/>
              <a:ext cx="278733" cy="27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2" y="4556366"/>
            <a:ext cx="4311621" cy="23739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/>
          <p:cNvCxnSpPr>
            <a:stCxn id="68" idx="1"/>
            <a:endCxn id="10" idx="3"/>
          </p:cNvCxnSpPr>
          <p:nvPr/>
        </p:nvCxnSpPr>
        <p:spPr>
          <a:xfrm flipH="1">
            <a:off x="5041293" y="3394431"/>
            <a:ext cx="4760218" cy="234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75382" y="5972743"/>
            <a:ext cx="2854362" cy="391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815982" y="3875314"/>
            <a:ext cx="1455301" cy="2101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 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필요한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36949" y="5011218"/>
            <a:ext cx="4931228" cy="149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     </a:t>
            </a:r>
            <a:r>
              <a:rPr lang="ko-KR" altLang="en-US" dirty="0" err="1" smtClean="0">
                <a:solidFill>
                  <a:schemeClr val="tx1"/>
                </a:solidFill>
              </a:rPr>
              <a:t>라인명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A1    </a:t>
            </a:r>
            <a:r>
              <a:rPr lang="ko-KR" altLang="en-US" dirty="0" smtClean="0">
                <a:solidFill>
                  <a:schemeClr val="tx1"/>
                </a:solidFill>
              </a:rPr>
              <a:t>작업 </a:t>
            </a:r>
            <a:r>
              <a:rPr lang="ko-KR" altLang="en-US" dirty="0" err="1" smtClean="0">
                <a:solidFill>
                  <a:schemeClr val="tx1"/>
                </a:solidFill>
              </a:rPr>
              <a:t>지시</a:t>
            </a:r>
            <a:r>
              <a:rPr lang="ko-KR" altLang="en-US" dirty="0" err="1">
                <a:solidFill>
                  <a:schemeClr val="tx1"/>
                </a:solidFill>
              </a:rPr>
              <a:t>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B1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(</a:t>
            </a:r>
            <a:r>
              <a:rPr lang="ko-KR" altLang="en-US" dirty="0" smtClean="0">
                <a:solidFill>
                  <a:schemeClr val="tx1"/>
                </a:solidFill>
              </a:rPr>
              <a:t>예상 소요 시간 </a:t>
            </a:r>
            <a:r>
              <a:rPr lang="en-US" altLang="ko-KR" dirty="0" smtClean="0">
                <a:solidFill>
                  <a:schemeClr val="tx1"/>
                </a:solidFill>
              </a:rPr>
              <a:t>: 19:43</a:t>
            </a:r>
            <a:r>
              <a:rPr lang="ko-KR" altLang="en-US" dirty="0" smtClean="0">
                <a:solidFill>
                  <a:schemeClr val="tx1"/>
                </a:solidFill>
              </a:rPr>
              <a:t>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 지시를 내리겠습니까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32516" y="623922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장에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0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729673" y="544456"/>
            <a:ext cx="10917382" cy="5902037"/>
            <a:chOff x="729673" y="563418"/>
            <a:chExt cx="10917382" cy="5902037"/>
          </a:xfrm>
        </p:grpSpPr>
        <p:grpSp>
          <p:nvGrpSpPr>
            <p:cNvPr id="4" name="그룹 3"/>
            <p:cNvGrpSpPr/>
            <p:nvPr/>
          </p:nvGrpSpPr>
          <p:grpSpPr>
            <a:xfrm>
              <a:off x="729673" y="563418"/>
              <a:ext cx="10917382" cy="5902037"/>
              <a:chOff x="729673" y="563418"/>
              <a:chExt cx="10917382" cy="590203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9673" y="563418"/>
                <a:ext cx="10917382" cy="59020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729673" y="563418"/>
                <a:ext cx="10917382" cy="3971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1139055" y="600363"/>
                <a:ext cx="397164" cy="32327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838200" y="1597122"/>
              <a:ext cx="10587182" cy="4711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내용 개체 틀 2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49572174"/>
              </p:ext>
            </p:extLst>
          </p:nvPr>
        </p:nvGraphicFramePr>
        <p:xfrm>
          <a:off x="8857974" y="2917328"/>
          <a:ext cx="3038763" cy="238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9673" y="5912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공장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1216025"/>
            <a:ext cx="1332345" cy="35415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 재고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1123" y="3899398"/>
            <a:ext cx="2018101" cy="426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지시 수량 </a:t>
            </a:r>
            <a:r>
              <a:rPr lang="en-US" altLang="ko-KR" dirty="0" smtClean="0">
                <a:solidFill>
                  <a:schemeClr val="tx1"/>
                </a:solidFill>
              </a:rPr>
              <a:t>: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1822" y="5256563"/>
            <a:ext cx="1957064" cy="791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생산되는 시간</a:t>
            </a:r>
            <a:r>
              <a:rPr lang="en-US" altLang="ko-KR" dirty="0" smtClean="0">
                <a:solidFill>
                  <a:schemeClr val="tx1"/>
                </a:solidFill>
              </a:rPr>
              <a:t>(1p)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8s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86709" y="3553688"/>
            <a:ext cx="1668425" cy="426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정상 </a:t>
            </a:r>
            <a:r>
              <a:rPr lang="en-US" altLang="ko-KR" dirty="0" smtClean="0">
                <a:solidFill>
                  <a:schemeClr val="tx1"/>
                </a:solidFill>
              </a:rPr>
              <a:t>: 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86708" y="4497223"/>
            <a:ext cx="1668425" cy="426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불량 </a:t>
            </a:r>
            <a:r>
              <a:rPr lang="en-US" altLang="ko-KR" dirty="0" smtClean="0">
                <a:solidFill>
                  <a:schemeClr val="tx1"/>
                </a:solidFill>
              </a:rPr>
              <a:t>: 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793226842"/>
              </p:ext>
            </p:extLst>
          </p:nvPr>
        </p:nvGraphicFramePr>
        <p:xfrm>
          <a:off x="3637976" y="3680247"/>
          <a:ext cx="3275940" cy="140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0132291" y="1668964"/>
            <a:ext cx="1196109" cy="1342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온도 </a:t>
            </a:r>
            <a:r>
              <a:rPr lang="en-US" altLang="ko-KR" dirty="0" smtClean="0">
                <a:solidFill>
                  <a:schemeClr val="tx1"/>
                </a:solidFill>
              </a:rPr>
              <a:t>: 00</a:t>
            </a:r>
          </a:p>
          <a:p>
            <a:pPr algn="ctr">
              <a:lnSpc>
                <a:spcPct val="2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습도 </a:t>
            </a:r>
            <a:r>
              <a:rPr lang="en-US" altLang="ko-KR" dirty="0" smtClean="0">
                <a:solidFill>
                  <a:schemeClr val="tx1"/>
                </a:solidFill>
              </a:rPr>
              <a:t>: 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3956" y="4476032"/>
            <a:ext cx="2015268" cy="66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 수량 </a:t>
            </a:r>
            <a:r>
              <a:rPr lang="en-US" altLang="ko-KR" dirty="0" smtClean="0">
                <a:solidFill>
                  <a:schemeClr val="tx1"/>
                </a:solidFill>
              </a:rPr>
              <a:t>: 4 (EA)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8785" y="30976"/>
            <a:ext cx="4740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실시간 모니터링</a:t>
            </a:r>
            <a:endParaRPr lang="ko-KR" altLang="en-US" sz="3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7179675" y="2481943"/>
            <a:ext cx="34368" cy="3859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38200" y="2481943"/>
            <a:ext cx="929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254889" y="5720684"/>
            <a:ext cx="1073511" cy="46325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중지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010702" y="2653081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생산량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목표대비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49904" y="26417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불량률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056914" y="5720684"/>
            <a:ext cx="1075377" cy="46325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85612" y="109726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현재시간 </a:t>
            </a:r>
            <a:r>
              <a:rPr lang="en-US" altLang="ko-KR" dirty="0" err="1" smtClean="0"/>
              <a:t>yyyy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hh</a:t>
            </a:r>
            <a:r>
              <a:rPr lang="en-US" altLang="ko-KR" dirty="0"/>
              <a:t> </a:t>
            </a:r>
            <a:r>
              <a:rPr lang="en-US" altLang="ko-KR" dirty="0" smtClean="0"/>
              <a:t>: mm : </a:t>
            </a:r>
            <a:r>
              <a:rPr lang="en-US" altLang="ko-KR" dirty="0" err="1" smtClean="0"/>
              <a:t>ss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150185" y="5251788"/>
            <a:ext cx="1957064" cy="791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 예정 시간 </a:t>
            </a:r>
            <a:r>
              <a:rPr lang="en-US" altLang="ko-KR" dirty="0" smtClean="0">
                <a:solidFill>
                  <a:schemeClr val="tx1"/>
                </a:solidFill>
              </a:rPr>
              <a:t>: 140s ( 19:00 )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04372" y="1805965"/>
            <a:ext cx="1968171" cy="42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35284" y="1805966"/>
            <a:ext cx="2004290" cy="426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93955" y="5248624"/>
            <a:ext cx="2015269" cy="66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남은 수량 </a:t>
            </a:r>
            <a:r>
              <a:rPr lang="en-US" altLang="ko-KR" dirty="0" smtClean="0">
                <a:solidFill>
                  <a:schemeClr val="tx1"/>
                </a:solidFill>
              </a:rPr>
              <a:t>: 6 (EA)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3149" y="1841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라인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37976" y="18558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작업지시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991123" y="3312574"/>
            <a:ext cx="2018101" cy="426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제품명 </a:t>
            </a:r>
            <a:r>
              <a:rPr lang="en-US" altLang="ko-KR" dirty="0" smtClean="0">
                <a:solidFill>
                  <a:schemeClr val="tx1"/>
                </a:solidFill>
              </a:rPr>
              <a:t>: aa-b0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76495" y="1793383"/>
            <a:ext cx="721097" cy="4503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577191" y="1224002"/>
            <a:ext cx="1332345" cy="35415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 재고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38200" y="1204857"/>
            <a:ext cx="1865746" cy="3761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Lot </a:t>
            </a:r>
            <a:r>
              <a:rPr lang="ko-KR" altLang="en-US" dirty="0" smtClean="0">
                <a:solidFill>
                  <a:schemeClr val="tx1"/>
                </a:solidFill>
              </a:rPr>
              <a:t>작업 지시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04482" y="1138359"/>
            <a:ext cx="1865746" cy="443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09539" y="1224001"/>
            <a:ext cx="1667162" cy="3562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불량 검수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29673" y="563418"/>
            <a:ext cx="10917382" cy="5902037"/>
            <a:chOff x="729673" y="563418"/>
            <a:chExt cx="10917382" cy="5902037"/>
          </a:xfrm>
        </p:grpSpPr>
        <p:sp>
          <p:nvSpPr>
            <p:cNvPr id="5" name="직사각형 4"/>
            <p:cNvSpPr/>
            <p:nvPr/>
          </p:nvSpPr>
          <p:spPr>
            <a:xfrm>
              <a:off x="729673" y="563418"/>
              <a:ext cx="10917382" cy="59020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9673" y="563418"/>
              <a:ext cx="10917382" cy="39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139055" y="600363"/>
              <a:ext cx="397164" cy="3232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29673" y="5912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공장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8200" y="1570182"/>
            <a:ext cx="10587182" cy="473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6000" y="2438399"/>
            <a:ext cx="8312736" cy="36391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15999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제품명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01455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제품 코드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86911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공장 라인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72367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557823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가격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943279" y="2438399"/>
            <a:ext cx="1385456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1015999" y="3186545"/>
            <a:ext cx="8312736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8785" y="30976"/>
            <a:ext cx="3516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/>
              <a:t>생산재고관리</a:t>
            </a:r>
            <a:endParaRPr lang="ko-KR" altLang="en-US" sz="3000" dirty="0"/>
          </a:p>
        </p:txBody>
      </p:sp>
      <p:sp>
        <p:nvSpPr>
          <p:cNvPr id="34" name="직사각형 33"/>
          <p:cNvSpPr/>
          <p:nvPr/>
        </p:nvSpPr>
        <p:spPr>
          <a:xfrm>
            <a:off x="9821430" y="1897805"/>
            <a:ext cx="1394691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발주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16519" y="2798680"/>
            <a:ext cx="802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ABACD      AD-2223          A1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     10 (EA)       193,000       1,930,000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96500" y="5157545"/>
            <a:ext cx="4097229" cy="61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ko-KR" altLang="en-US" dirty="0" err="1" smtClean="0">
                <a:solidFill>
                  <a:schemeClr val="tx1"/>
                </a:solidFill>
              </a:rPr>
              <a:t>고객사에게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50EA </a:t>
            </a:r>
            <a:r>
              <a:rPr lang="ko-KR" altLang="en-US" dirty="0" smtClean="0">
                <a:solidFill>
                  <a:schemeClr val="tx1"/>
                </a:solidFill>
              </a:rPr>
              <a:t>발주하겠습니까 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34" idx="1"/>
            <a:endCxn id="42" idx="0"/>
          </p:cNvCxnSpPr>
          <p:nvPr/>
        </p:nvCxnSpPr>
        <p:spPr>
          <a:xfrm flipH="1">
            <a:off x="7545115" y="2156423"/>
            <a:ext cx="2276315" cy="300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031266" y="1778906"/>
            <a:ext cx="2170880" cy="51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69276" y="1782547"/>
            <a:ext cx="718186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9683754" y="3024641"/>
            <a:ext cx="1670045" cy="315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 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필요한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85612" y="109726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현재시간 </a:t>
            </a:r>
            <a:r>
              <a:rPr lang="en-US" altLang="ko-KR" dirty="0" err="1" smtClean="0"/>
              <a:t>yyyy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hh</a:t>
            </a:r>
            <a:r>
              <a:rPr lang="en-US" altLang="ko-KR" dirty="0"/>
              <a:t> </a:t>
            </a:r>
            <a:r>
              <a:rPr lang="en-US" altLang="ko-KR" dirty="0" smtClean="0"/>
              <a:t>: mm : </a:t>
            </a:r>
            <a:r>
              <a:rPr lang="en-US" altLang="ko-KR" dirty="0" err="1" smtClean="0"/>
              <a:t>ss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577194" y="1124090"/>
            <a:ext cx="1332345" cy="443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 재고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03946" y="1215980"/>
            <a:ext cx="1865746" cy="3465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09539" y="1228237"/>
            <a:ext cx="1667162" cy="3411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불량 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38200" y="1215918"/>
            <a:ext cx="1865746" cy="3541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Lot </a:t>
            </a:r>
            <a:r>
              <a:rPr lang="ko-KR" altLang="en-US" dirty="0" smtClean="0">
                <a:solidFill>
                  <a:schemeClr val="tx1"/>
                </a:solidFill>
              </a:rPr>
              <a:t>작업 지시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29673" y="563418"/>
            <a:ext cx="10917382" cy="5902037"/>
            <a:chOff x="729673" y="563418"/>
            <a:chExt cx="10917382" cy="5902037"/>
          </a:xfrm>
        </p:grpSpPr>
        <p:sp>
          <p:nvSpPr>
            <p:cNvPr id="5" name="직사각형 4"/>
            <p:cNvSpPr/>
            <p:nvPr/>
          </p:nvSpPr>
          <p:spPr>
            <a:xfrm>
              <a:off x="729673" y="563418"/>
              <a:ext cx="10917382" cy="59020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9673" y="563418"/>
              <a:ext cx="10917382" cy="39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139055" y="600363"/>
              <a:ext cx="397164" cy="3232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8785" y="30976"/>
            <a:ext cx="2552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/>
              <a:t>불량검수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838200" y="1570182"/>
            <a:ext cx="10587182" cy="473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5999" y="2438399"/>
            <a:ext cx="10243135" cy="36391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5998" y="2438399"/>
            <a:ext cx="1819559" cy="353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29786" y="2431472"/>
            <a:ext cx="1819560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제품 코드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20494" y="2431472"/>
            <a:ext cx="1948871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공장 라인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377383" y="2438399"/>
            <a:ext cx="2881750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불량 시간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015999" y="3195782"/>
            <a:ext cx="102431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557823" y="2438399"/>
            <a:ext cx="1819560" cy="36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불량 요소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511157" y="1729508"/>
            <a:ext cx="1747976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초기화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438239" y="1729508"/>
            <a:ext cx="3004458" cy="51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날짜 </a:t>
            </a:r>
            <a:r>
              <a:rPr lang="en-US" altLang="ko-KR" dirty="0" smtClean="0"/>
              <a:t>:             ~             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32584" y="1825625"/>
            <a:ext cx="895739" cy="32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457703" y="1825625"/>
            <a:ext cx="895739" cy="32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38200" y="1216025"/>
            <a:ext cx="1332345" cy="35415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 재고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70545" y="1216024"/>
            <a:ext cx="1865746" cy="3541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9673" y="5912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공장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527508" y="1729508"/>
            <a:ext cx="912067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703453" y="1247859"/>
            <a:ext cx="1865746" cy="3093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Lot </a:t>
            </a:r>
            <a:r>
              <a:rPr lang="ko-KR" altLang="en-US" dirty="0" smtClean="0">
                <a:solidFill>
                  <a:schemeClr val="tx1"/>
                </a:solidFill>
              </a:rPr>
              <a:t>작업 지시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85612" y="109726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현재시간 </a:t>
            </a:r>
            <a:r>
              <a:rPr lang="en-US" altLang="ko-KR" dirty="0" err="1" smtClean="0"/>
              <a:t>yyyy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hh</a:t>
            </a:r>
            <a:r>
              <a:rPr lang="en-US" altLang="ko-KR" dirty="0"/>
              <a:t> </a:t>
            </a:r>
            <a:r>
              <a:rPr lang="en-US" altLang="ko-KR" dirty="0" smtClean="0"/>
              <a:t>: mm : </a:t>
            </a:r>
            <a:r>
              <a:rPr lang="en-US" altLang="ko-KR" dirty="0" err="1" smtClean="0"/>
              <a:t>ss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66308" y="1201707"/>
            <a:ext cx="1332345" cy="36556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 재고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93596" y="1201707"/>
            <a:ext cx="1865746" cy="369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 모니터링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98653" y="1124565"/>
            <a:ext cx="1667162" cy="444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불량 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8200" y="1194574"/>
            <a:ext cx="1865746" cy="375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Lot </a:t>
            </a:r>
            <a:r>
              <a:rPr lang="ko-KR" altLang="en-US" dirty="0" smtClean="0">
                <a:solidFill>
                  <a:schemeClr val="tx1"/>
                </a:solidFill>
              </a:rPr>
              <a:t>작업 지시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729673" y="563418"/>
            <a:ext cx="10917382" cy="5902037"/>
            <a:chOff x="729673" y="563418"/>
            <a:chExt cx="10917382" cy="5902037"/>
          </a:xfrm>
        </p:grpSpPr>
        <p:sp>
          <p:nvSpPr>
            <p:cNvPr id="38" name="직사각형 37"/>
            <p:cNvSpPr/>
            <p:nvPr/>
          </p:nvSpPr>
          <p:spPr>
            <a:xfrm>
              <a:off x="729673" y="563418"/>
              <a:ext cx="10917382" cy="59020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29673" y="563418"/>
              <a:ext cx="10917382" cy="39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139055" y="600363"/>
              <a:ext cx="397164" cy="3232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850232" y="1559351"/>
            <a:ext cx="10575150" cy="4730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9673" y="563418"/>
            <a:ext cx="10917382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3822" y="623080"/>
            <a:ext cx="3115773" cy="286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작업지시를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만드는곳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0232" y="1154428"/>
            <a:ext cx="1865746" cy="404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 만들기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5612" y="109726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현재시간 </a:t>
            </a:r>
            <a:r>
              <a:rPr lang="en-US" altLang="ko-KR" dirty="0" err="1" smtClean="0"/>
              <a:t>yyyy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hh</a:t>
            </a:r>
            <a:r>
              <a:rPr lang="en-US" altLang="ko-KR" dirty="0"/>
              <a:t> </a:t>
            </a:r>
            <a:r>
              <a:rPr lang="en-US" altLang="ko-KR" dirty="0" smtClean="0"/>
              <a:t>: mm : </a:t>
            </a:r>
            <a:r>
              <a:rPr lang="en-US" altLang="ko-KR" dirty="0" err="1" smtClean="0"/>
              <a:t>ss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142528" y="4614245"/>
            <a:ext cx="1292596" cy="4503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42" idx="2"/>
            <a:endCxn id="26" idx="0"/>
          </p:cNvCxnSpPr>
          <p:nvPr/>
        </p:nvCxnSpPr>
        <p:spPr>
          <a:xfrm flipH="1">
            <a:off x="7303411" y="5064560"/>
            <a:ext cx="2900839" cy="68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03453" y="575258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라인별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작업지시를</a:t>
            </a:r>
            <a:r>
              <a:rPr lang="ko-KR" altLang="en-US" dirty="0" smtClean="0"/>
              <a:t> 만드는 곳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50619"/>
              </p:ext>
            </p:extLst>
          </p:nvPr>
        </p:nvGraphicFramePr>
        <p:xfrm>
          <a:off x="1330201" y="2675813"/>
          <a:ext cx="9535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31">
                  <a:extLst>
                    <a:ext uri="{9D8B030D-6E8A-4147-A177-3AD203B41FA5}">
                      <a16:colId xmlns:a16="http://schemas.microsoft.com/office/drawing/2014/main" val="3031993232"/>
                    </a:ext>
                  </a:extLst>
                </a:gridCol>
                <a:gridCol w="1942049">
                  <a:extLst>
                    <a:ext uri="{9D8B030D-6E8A-4147-A177-3AD203B41FA5}">
                      <a16:colId xmlns:a16="http://schemas.microsoft.com/office/drawing/2014/main" val="2698360148"/>
                    </a:ext>
                  </a:extLst>
                </a:gridCol>
                <a:gridCol w="1191890">
                  <a:extLst>
                    <a:ext uri="{9D8B030D-6E8A-4147-A177-3AD203B41FA5}">
                      <a16:colId xmlns:a16="http://schemas.microsoft.com/office/drawing/2014/main" val="1482667874"/>
                    </a:ext>
                  </a:extLst>
                </a:gridCol>
                <a:gridCol w="1191890">
                  <a:extLst>
                    <a:ext uri="{9D8B030D-6E8A-4147-A177-3AD203B41FA5}">
                      <a16:colId xmlns:a16="http://schemas.microsoft.com/office/drawing/2014/main" val="1519994984"/>
                    </a:ext>
                  </a:extLst>
                </a:gridCol>
                <a:gridCol w="1191890">
                  <a:extLst>
                    <a:ext uri="{9D8B030D-6E8A-4147-A177-3AD203B41FA5}">
                      <a16:colId xmlns:a16="http://schemas.microsoft.com/office/drawing/2014/main" val="615902156"/>
                    </a:ext>
                  </a:extLst>
                </a:gridCol>
                <a:gridCol w="1191890">
                  <a:extLst>
                    <a:ext uri="{9D8B030D-6E8A-4147-A177-3AD203B41FA5}">
                      <a16:colId xmlns:a16="http://schemas.microsoft.com/office/drawing/2014/main" val="1786515428"/>
                    </a:ext>
                  </a:extLst>
                </a:gridCol>
                <a:gridCol w="1191890">
                  <a:extLst>
                    <a:ext uri="{9D8B030D-6E8A-4147-A177-3AD203B41FA5}">
                      <a16:colId xmlns:a16="http://schemas.microsoft.com/office/drawing/2014/main" val="1757167111"/>
                    </a:ext>
                  </a:extLst>
                </a:gridCol>
                <a:gridCol w="1191890">
                  <a:extLst>
                    <a:ext uri="{9D8B030D-6E8A-4147-A177-3AD203B41FA5}">
                      <a16:colId xmlns:a16="http://schemas.microsoft.com/office/drawing/2014/main" val="92586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8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Aaa1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1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Bbb2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5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Ddd3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983617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484744" y="2842672"/>
            <a:ext cx="278733" cy="341991"/>
            <a:chOff x="-1077687" y="2276516"/>
            <a:chExt cx="278733" cy="341991"/>
          </a:xfrm>
        </p:grpSpPr>
        <p:cxnSp>
          <p:nvCxnSpPr>
            <p:cNvPr id="30" name="직선 연결선 29"/>
            <p:cNvCxnSpPr/>
            <p:nvPr/>
          </p:nvCxnSpPr>
          <p:spPr>
            <a:xfrm flipH="1">
              <a:off x="-1077686" y="2276516"/>
              <a:ext cx="76200" cy="3419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-1077687" y="2348387"/>
              <a:ext cx="278733" cy="27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1504372" y="3630175"/>
            <a:ext cx="278733" cy="341991"/>
            <a:chOff x="-1077687" y="2276516"/>
            <a:chExt cx="278733" cy="341991"/>
          </a:xfrm>
        </p:grpSpPr>
        <p:cxnSp>
          <p:nvCxnSpPr>
            <p:cNvPr id="36" name="직선 연결선 35"/>
            <p:cNvCxnSpPr/>
            <p:nvPr/>
          </p:nvCxnSpPr>
          <p:spPr>
            <a:xfrm flipH="1">
              <a:off x="-1077686" y="2276516"/>
              <a:ext cx="76200" cy="3419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-1077687" y="2348387"/>
              <a:ext cx="278733" cy="27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9557952" y="4614245"/>
            <a:ext cx="1292596" cy="4503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조합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0114131" y="2179900"/>
            <a:ext cx="751190" cy="35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961424" y="2087565"/>
            <a:ext cx="1968171" cy="42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92336" y="2087566"/>
            <a:ext cx="2004290" cy="42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30201" y="21229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라인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095028" y="21374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작업지시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485613" y="2179900"/>
            <a:ext cx="1580720" cy="3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484744" y="3256534"/>
            <a:ext cx="278733" cy="341991"/>
            <a:chOff x="-1077687" y="2276516"/>
            <a:chExt cx="278733" cy="341991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-1077686" y="2276516"/>
              <a:ext cx="76200" cy="3419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-1077687" y="2348387"/>
              <a:ext cx="278733" cy="2701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11139055" y="600363"/>
            <a:ext cx="397164" cy="3232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385</Words>
  <Application>Microsoft Office PowerPoint</Application>
  <PresentationFormat>와이드스크린</PresentationFormat>
  <Paragraphs>136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성현</dc:creator>
  <cp:lastModifiedBy>김 성현</cp:lastModifiedBy>
  <cp:revision>39</cp:revision>
  <dcterms:created xsi:type="dcterms:W3CDTF">2019-09-19T07:55:01Z</dcterms:created>
  <dcterms:modified xsi:type="dcterms:W3CDTF">2019-09-19T13:01:54Z</dcterms:modified>
</cp:coreProperties>
</file>