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9" r:id="rId2"/>
    <p:sldId id="270" r:id="rId3"/>
    <p:sldId id="271" r:id="rId4"/>
    <p:sldId id="268" r:id="rId5"/>
    <p:sldId id="257" r:id="rId6"/>
    <p:sldId id="258" r:id="rId7"/>
    <p:sldId id="259" r:id="rId8"/>
    <p:sldId id="263" r:id="rId9"/>
    <p:sldId id="272" r:id="rId10"/>
    <p:sldId id="273" r:id="rId11"/>
    <p:sldId id="274" r:id="rId12"/>
    <p:sldId id="275" r:id="rId13"/>
    <p:sldId id="267" r:id="rId14"/>
    <p:sldId id="276" r:id="rId15"/>
    <p:sldId id="260" r:id="rId16"/>
    <p:sldId id="261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62" r:id="rId30"/>
    <p:sldId id="264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1FF"/>
    <a:srgbClr val="015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7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32D34-2726-4F93-803F-B6A1FCE78C8A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D6943-A5E3-45A1-9C8A-5CB4B74EA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038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D6943-A5E3-45A1-9C8A-5CB4B74EA75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22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하드웨어 과정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제품은 컨베이어에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올려놓으며 카메라 중앙에 도착하면 </a:t>
            </a:r>
            <a:r>
              <a:rPr lang="en-US" altLang="ko-KR" dirty="0" smtClean="0"/>
              <a:t>c/v</a:t>
            </a:r>
            <a:r>
              <a:rPr lang="ko-KR" altLang="en-US" dirty="0" smtClean="0"/>
              <a:t>를 멈추고 판단한다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판단은 제품의 색깔</a:t>
            </a:r>
            <a:r>
              <a:rPr lang="en-US" altLang="ko-KR" dirty="0" smtClean="0"/>
              <a:t>(</a:t>
            </a:r>
            <a:r>
              <a:rPr lang="ko-KR" altLang="en-US" dirty="0" smtClean="0"/>
              <a:t>불량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정상 판별</a:t>
            </a:r>
            <a:r>
              <a:rPr lang="en-US" altLang="ko-KR" dirty="0" smtClean="0"/>
              <a:t>), QR Code(</a:t>
            </a:r>
            <a:r>
              <a:rPr lang="ko-KR" altLang="en-US" dirty="0" smtClean="0"/>
              <a:t>제품의 </a:t>
            </a:r>
            <a:r>
              <a:rPr lang="en-US" altLang="ko-KR" dirty="0" smtClean="0"/>
              <a:t>id, </a:t>
            </a:r>
            <a:r>
              <a:rPr lang="ko-KR" altLang="en-US" dirty="0" smtClean="0"/>
              <a:t>종류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온도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습도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읽는다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판단한 자료를 </a:t>
            </a:r>
            <a:r>
              <a:rPr lang="ko-KR" altLang="en-US" dirty="0" err="1" smtClean="0"/>
              <a:t>집게로봇이</a:t>
            </a:r>
            <a:r>
              <a:rPr lang="ko-KR" altLang="en-US" dirty="0" smtClean="0"/>
              <a:t> 받은 후 물건을 집고 나서 </a:t>
            </a:r>
            <a:r>
              <a:rPr lang="ko-KR" altLang="en-US" dirty="0" err="1" smtClean="0"/>
              <a:t>정상품</a:t>
            </a:r>
            <a:r>
              <a:rPr lang="ko-KR" altLang="en-US" dirty="0" smtClean="0"/>
              <a:t> 박스에 넣을 지 불량품 박스에 넣을 지 결정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50882-6B82-4BEE-A384-B9AAD6A46B4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071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소프트웨어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라즈베리파이에서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MES</a:t>
            </a:r>
            <a:r>
              <a:rPr lang="ko-KR" altLang="en-US" dirty="0" smtClean="0"/>
              <a:t>에 전달하는 데이터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-&gt;</a:t>
            </a:r>
            <a:r>
              <a:rPr lang="ko-KR" altLang="en-US" dirty="0" smtClean="0"/>
              <a:t> 제품 </a:t>
            </a:r>
            <a:r>
              <a:rPr lang="en-US" altLang="ko-KR" dirty="0" smtClean="0"/>
              <a:t>ID, Pass/Fail.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온도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습도</a:t>
            </a:r>
            <a:r>
              <a:rPr lang="en-US" altLang="ko-KR" dirty="0" smtClean="0"/>
              <a:t>, C/V Run/Stop </a:t>
            </a:r>
            <a:r>
              <a:rPr lang="ko-KR" altLang="en-US" dirty="0" smtClean="0"/>
              <a:t>등이 있으며</a:t>
            </a:r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에는 사용자 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 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 상세정보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라인 정보 등이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MES Server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MES Client,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가상장비의</a:t>
            </a:r>
            <a:r>
              <a:rPr lang="ko-KR" altLang="en-US" dirty="0" smtClean="0"/>
              <a:t> 연결로 얻는 데이터들을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 및 불러와서 다시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가상장비에</a:t>
            </a:r>
            <a:r>
              <a:rPr lang="ko-KR" altLang="en-US" dirty="0" smtClean="0"/>
              <a:t> 데이터를 보내준다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연결로는 </a:t>
            </a:r>
            <a:r>
              <a:rPr lang="en-US" altLang="ko-KR" dirty="0" smtClean="0"/>
              <a:t>TCP/IP</a:t>
            </a:r>
            <a:r>
              <a:rPr lang="ko-KR" altLang="en-US" dirty="0" smtClean="0"/>
              <a:t>로 연결 하며 </a:t>
            </a:r>
            <a:r>
              <a:rPr lang="ko-KR" altLang="en-US" dirty="0" err="1" smtClean="0"/>
              <a:t>라즈베리파이와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가상장비의</a:t>
            </a:r>
            <a:r>
              <a:rPr lang="ko-KR" altLang="en-US" dirty="0" smtClean="0"/>
              <a:t> 프로토콜로는 반도체 통신 규격인 </a:t>
            </a:r>
            <a:r>
              <a:rPr lang="en-US" altLang="ko-KR" dirty="0" smtClean="0"/>
              <a:t>SECS2.XML</a:t>
            </a:r>
            <a:r>
              <a:rPr lang="ko-KR" altLang="en-US" dirty="0" smtClean="0"/>
              <a:t>을 이용하며</a:t>
            </a:r>
            <a:endParaRPr lang="en-US" altLang="ko-KR" dirty="0" smtClean="0"/>
          </a:p>
          <a:p>
            <a:r>
              <a:rPr lang="en-US" altLang="ko-KR" dirty="0" smtClean="0"/>
              <a:t>MES Server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MES Client</a:t>
            </a:r>
            <a:r>
              <a:rPr lang="ko-KR" altLang="en-US" dirty="0" smtClean="0"/>
              <a:t>는 마찬가지로 </a:t>
            </a:r>
            <a:r>
              <a:rPr lang="en-US" altLang="ko-KR" dirty="0" smtClean="0"/>
              <a:t>TCP/IP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Aria Protocol</a:t>
            </a:r>
            <a:r>
              <a:rPr lang="ko-KR" altLang="en-US" dirty="0" smtClean="0"/>
              <a:t>이라는 </a:t>
            </a:r>
            <a:r>
              <a:rPr lang="ko-KR" altLang="en-US" dirty="0" err="1" smtClean="0"/>
              <a:t>저희조만의</a:t>
            </a:r>
            <a:r>
              <a:rPr lang="ko-KR" altLang="en-US" dirty="0" smtClean="0"/>
              <a:t> 특별한 통신 규격으로 구현 중이다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50882-6B82-4BEE-A384-B9AAD6A46B4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547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조의 </a:t>
            </a:r>
            <a:r>
              <a:rPr lang="ko-KR" altLang="en-US" dirty="0" err="1" smtClean="0"/>
              <a:t>간트차트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그림대로 </a:t>
            </a:r>
            <a:r>
              <a:rPr lang="en-US" altLang="ko-KR" dirty="0" smtClean="0"/>
              <a:t>10</a:t>
            </a:r>
            <a:r>
              <a:rPr lang="ko-KR" altLang="en-US" dirty="0" err="1" smtClean="0"/>
              <a:t>월달에</a:t>
            </a:r>
            <a:r>
              <a:rPr lang="ko-KR" altLang="en-US" dirty="0" smtClean="0"/>
              <a:t> 프로젝</a:t>
            </a:r>
            <a:r>
              <a:rPr lang="ko-KR" altLang="en-US" baseline="0" dirty="0" smtClean="0"/>
              <a:t>트 구성안을 완료했고 개발에 들어갔습니다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크게 </a:t>
            </a:r>
            <a:r>
              <a:rPr lang="ko-KR" altLang="en-US" baseline="0" dirty="0" err="1" smtClean="0"/>
              <a:t>세파트로</a:t>
            </a:r>
            <a:r>
              <a:rPr lang="ko-KR" altLang="en-US" baseline="0" dirty="0" smtClean="0"/>
              <a:t> 나누어 개발을 진행하고 있는데요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클라이언트 부분에 김성현 학생과 </a:t>
            </a:r>
            <a:r>
              <a:rPr lang="ko-KR" altLang="en-US" baseline="0" dirty="0" err="1" smtClean="0"/>
              <a:t>신수영</a:t>
            </a:r>
            <a:r>
              <a:rPr lang="ko-KR" altLang="en-US" baseline="0" dirty="0" smtClean="0"/>
              <a:t> 학생이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서버 부분에는 김동우 학생과 이주현 학생이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하드웨어 부분에는 </a:t>
            </a:r>
            <a:r>
              <a:rPr lang="ko-KR" altLang="en-US" baseline="0" dirty="0" err="1" smtClean="0"/>
              <a:t>김제백</a:t>
            </a:r>
            <a:r>
              <a:rPr lang="ko-KR" altLang="en-US" baseline="0" dirty="0" smtClean="0"/>
              <a:t> 학생이 각각 업무를 맡아 진행하고 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현재 클라이언트 부분은 </a:t>
            </a:r>
            <a:r>
              <a:rPr lang="en-US" altLang="ko-KR" baseline="0" dirty="0" smtClean="0"/>
              <a:t>~~ </a:t>
            </a:r>
            <a:r>
              <a:rPr lang="ko-KR" altLang="en-US" baseline="0" dirty="0" smtClean="0"/>
              <a:t>진행 중이고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서버 부분은 </a:t>
            </a:r>
            <a:r>
              <a:rPr lang="en-US" altLang="ko-KR" baseline="0" dirty="0" smtClean="0"/>
              <a:t>XML</a:t>
            </a:r>
            <a:r>
              <a:rPr lang="ko-KR" altLang="en-US" baseline="0" dirty="0" smtClean="0"/>
              <a:t>형식으로 통신을 </a:t>
            </a:r>
            <a:r>
              <a:rPr lang="ko-KR" altLang="en-US" baseline="0" dirty="0" err="1" smtClean="0"/>
              <a:t>하기위한</a:t>
            </a:r>
            <a:r>
              <a:rPr lang="ko-KR" altLang="en-US" baseline="0" dirty="0" smtClean="0"/>
              <a:t> 코드를 작성하고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파이 부분은 </a:t>
            </a:r>
            <a:r>
              <a:rPr lang="en-US" altLang="ko-KR" baseline="0" dirty="0" smtClean="0"/>
              <a:t>~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8005F-10C4-4865-9B28-8BCA96FA7E9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283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다음은 통신 설계 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8005F-10C4-4865-9B28-8BCA96FA7E9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349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통신 설계입니다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8005F-10C4-4865-9B28-8BCA96FA7E9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948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서버 부분입니다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먼저 파일 쓰기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왼쪽 부분이 저희가 통신하는 </a:t>
            </a:r>
            <a:r>
              <a:rPr lang="en-US" altLang="ko-KR" dirty="0" smtClean="0"/>
              <a:t>SECS2 </a:t>
            </a:r>
            <a:r>
              <a:rPr lang="ko-KR" altLang="en-US" dirty="0" smtClean="0"/>
              <a:t>규격의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형식 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C#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파일을 만들기 위해서 </a:t>
            </a:r>
            <a:r>
              <a:rPr lang="en-US" altLang="ko-KR" dirty="0" err="1" smtClean="0"/>
              <a:t>XmlDocument</a:t>
            </a:r>
            <a:r>
              <a:rPr lang="ko-KR" altLang="en-US" baseline="0" dirty="0" smtClean="0"/>
              <a:t>클래스를 사용합니다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루트 노드에 저희의 프로토콜 표준 형식인 </a:t>
            </a:r>
            <a:r>
              <a:rPr lang="en-US" altLang="ko-KR" baseline="0" dirty="0" smtClean="0"/>
              <a:t>SECS2_XML_MESSAGE</a:t>
            </a:r>
            <a:r>
              <a:rPr lang="ko-KR" altLang="en-US" baseline="0" dirty="0" smtClean="0"/>
              <a:t>를 추가하고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하위 노드로 </a:t>
            </a:r>
            <a:r>
              <a:rPr lang="en-US" altLang="ko-KR" baseline="0" dirty="0" smtClean="0"/>
              <a:t>HEAD, </a:t>
            </a:r>
            <a:r>
              <a:rPr lang="ko-KR" altLang="en-US" baseline="0" dirty="0" smtClean="0"/>
              <a:t>그 </a:t>
            </a:r>
            <a:r>
              <a:rPr lang="ko-KR" altLang="en-US" baseline="0" dirty="0" err="1" smtClean="0"/>
              <a:t>하위노드에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SystemByte</a:t>
            </a:r>
            <a:r>
              <a:rPr lang="en-US" altLang="ko-KR" baseline="0" dirty="0" smtClean="0"/>
              <a:t>, CMD, Stream, Function, … </a:t>
            </a:r>
            <a:r>
              <a:rPr lang="ko-KR" altLang="en-US" baseline="0" dirty="0" smtClean="0"/>
              <a:t>등등을 넣는 코드입니다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8005F-10C4-4865-9B28-8BCA96FA7E9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974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이전 페이지의 </a:t>
            </a:r>
            <a:r>
              <a:rPr lang="en-US" altLang="ko-KR" dirty="0" smtClean="0"/>
              <a:t>C#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윈폼에</a:t>
            </a:r>
            <a:r>
              <a:rPr lang="ko-KR" altLang="en-US" baseline="0" dirty="0" smtClean="0"/>
              <a:t> 대한 테스트 화면입니다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XmlWrite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라 적힌 버튼이 </a:t>
            </a:r>
            <a:r>
              <a:rPr lang="en-US" altLang="ko-KR" baseline="0" dirty="0" smtClean="0"/>
              <a:t>XML</a:t>
            </a:r>
            <a:r>
              <a:rPr lang="ko-KR" altLang="en-US" baseline="0" dirty="0" smtClean="0"/>
              <a:t>파일을 쓰는 버튼인데요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텍스트박스에 사용자가 입력하고 버튼을 누르면 </a:t>
            </a:r>
            <a:endParaRPr lang="en-US" altLang="ko-KR" baseline="0" dirty="0" smtClean="0"/>
          </a:p>
          <a:p>
            <a:r>
              <a:rPr lang="ko-KR" altLang="en-US" baseline="0" dirty="0" smtClean="0"/>
              <a:t>우측과 같이 </a:t>
            </a:r>
            <a:r>
              <a:rPr lang="en-US" altLang="ko-KR" baseline="0" dirty="0" smtClean="0"/>
              <a:t>C:Temp </a:t>
            </a:r>
            <a:r>
              <a:rPr lang="ko-KR" altLang="en-US" baseline="0" dirty="0" smtClean="0"/>
              <a:t>경로에 </a:t>
            </a:r>
            <a:r>
              <a:rPr lang="en-US" altLang="ko-KR" baseline="0" dirty="0" smtClean="0"/>
              <a:t>.xml</a:t>
            </a:r>
            <a:r>
              <a:rPr lang="ko-KR" altLang="en-US" baseline="0" dirty="0" smtClean="0"/>
              <a:t> 형식으로 파일이 생깁니다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8005F-10C4-4865-9B28-8BCA96FA7E9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77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en-US" altLang="ko-KR" dirty="0" smtClean="0"/>
              <a:t>Xml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파일 읽기입니다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왼쪽에 있는 </a:t>
            </a:r>
            <a:r>
              <a:rPr lang="en-US" altLang="ko-KR" baseline="0" dirty="0" smtClean="0"/>
              <a:t>xml</a:t>
            </a:r>
            <a:r>
              <a:rPr lang="ko-KR" altLang="en-US" baseline="0" dirty="0" smtClean="0"/>
              <a:t>형식의 파일을 필요한 부분을 받아와서 읽어오는 작업입니다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쓰기와 마찬가지로 </a:t>
            </a:r>
            <a:r>
              <a:rPr lang="en-US" altLang="ko-KR" baseline="0" dirty="0" err="1" smtClean="0"/>
              <a:t>XmlDocument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클래스를 사용해주는데요</a:t>
            </a:r>
            <a:r>
              <a:rPr lang="en-US" altLang="ko-KR" baseline="0" dirty="0" smtClean="0"/>
              <a:t>, Load()</a:t>
            </a:r>
            <a:r>
              <a:rPr lang="ko-KR" altLang="en-US" baseline="0" dirty="0" smtClean="0"/>
              <a:t>함수를 통해 읽어올 파일을 먼저 설정해줍니다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다음으로 검색하고자 하는 노드의 요소를 </a:t>
            </a:r>
            <a:r>
              <a:rPr lang="en-US" altLang="ko-KR" baseline="0" dirty="0" err="1" smtClean="0"/>
              <a:t>SelectNodes</a:t>
            </a:r>
            <a:r>
              <a:rPr lang="en-US" altLang="ko-KR" baseline="0" dirty="0" smtClean="0"/>
              <a:t>() </a:t>
            </a:r>
            <a:r>
              <a:rPr lang="ko-KR" altLang="en-US" baseline="0" dirty="0" smtClean="0"/>
              <a:t>함수를 통해 설정해주고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반복문을</a:t>
            </a:r>
            <a:r>
              <a:rPr lang="ko-KR" altLang="en-US" baseline="0" dirty="0" smtClean="0"/>
              <a:t> 통해 </a:t>
            </a:r>
            <a:r>
              <a:rPr lang="en-US" altLang="ko-KR" baseline="0" dirty="0" err="1" smtClean="0"/>
              <a:t>SelectSingleNode</a:t>
            </a:r>
            <a:r>
              <a:rPr lang="en-US" altLang="ko-KR" baseline="0" dirty="0" smtClean="0"/>
              <a:t>() </a:t>
            </a:r>
            <a:r>
              <a:rPr lang="ko-KR" altLang="en-US" baseline="0" dirty="0" smtClean="0"/>
              <a:t>함수를 통해 요소를 </a:t>
            </a:r>
            <a:r>
              <a:rPr lang="ko-KR" altLang="en-US" baseline="0" dirty="0" err="1" smtClean="0"/>
              <a:t>뽑아오시면</a:t>
            </a:r>
            <a:r>
              <a:rPr lang="ko-KR" altLang="en-US" baseline="0" dirty="0" smtClean="0"/>
              <a:t> 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8005F-10C4-4865-9B28-8BCA96FA7E9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92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36D-5198-4E33-800F-1F7AD78087F8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4719-128B-4651-BA8E-6EBA1516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81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36D-5198-4E33-800F-1F7AD78087F8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4719-128B-4651-BA8E-6EBA1516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87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36D-5198-4E33-800F-1F7AD78087F8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4719-128B-4651-BA8E-6EBA1516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73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36D-5198-4E33-800F-1F7AD78087F8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4719-128B-4651-BA8E-6EBA1516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88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36D-5198-4E33-800F-1F7AD78087F8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4719-128B-4651-BA8E-6EBA1516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80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36D-5198-4E33-800F-1F7AD78087F8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4719-128B-4651-BA8E-6EBA1516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76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36D-5198-4E33-800F-1F7AD78087F8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4719-128B-4651-BA8E-6EBA1516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4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36D-5198-4E33-800F-1F7AD78087F8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4719-128B-4651-BA8E-6EBA1516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02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36D-5198-4E33-800F-1F7AD78087F8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4719-128B-4651-BA8E-6EBA1516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36D-5198-4E33-800F-1F7AD78087F8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4719-128B-4651-BA8E-6EBA1516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02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36D-5198-4E33-800F-1F7AD78087F8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4719-128B-4651-BA8E-6EBA1516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09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1036D-5198-4E33-800F-1F7AD78087F8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44719-128B-4651-BA8E-6EBA1516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46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36074"/>
            <a:ext cx="12192000" cy="3057236"/>
          </a:xfrm>
          <a:prstGeom prst="rect">
            <a:avLst/>
          </a:prstGeom>
          <a:gradFill flip="none" rotWithShape="1">
            <a:gsLst>
              <a:gs pos="0">
                <a:srgbClr val="0191FF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3600" y="49322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8075" y="1941417"/>
            <a:ext cx="639149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</a:rPr>
              <a:t>MES</a:t>
            </a:r>
          </a:p>
          <a:p>
            <a:r>
              <a:rPr lang="ko-KR" altLang="en-US" sz="4400" dirty="0" smtClean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</a:rPr>
              <a:t>생산공정관리시스템개발</a:t>
            </a:r>
            <a:endParaRPr lang="en-US" altLang="ko-KR" sz="4400" dirty="0" smtClean="0"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35000"/>
                  </a:prst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86274" y="4193310"/>
            <a:ext cx="4636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Team   : Aria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Group :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이주현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김동우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신수영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김제백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김성현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pic>
        <p:nvPicPr>
          <p:cNvPr id="13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9568" y="6273089"/>
            <a:ext cx="1658112" cy="34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28" b="89744" l="766" r="97701">
                        <a14:foregroundMark x1="6513" y1="17949" x2="6513" y2="53846"/>
                        <a14:foregroundMark x1="9195" y1="44872" x2="13027" y2="33333"/>
                        <a14:foregroundMark x1="11111" y1="46154" x2="13410" y2="55128"/>
                        <a14:foregroundMark x1="14559" y1="30769" x2="33716" y2="29487"/>
                        <a14:foregroundMark x1="20307" y1="14103" x2="19923" y2="55128"/>
                        <a14:foregroundMark x1="20690" y1="19231" x2="23372" y2="11538"/>
                        <a14:foregroundMark x1="27969" y1="33333" x2="26820" y2="44872"/>
                        <a14:foregroundMark x1="27203" y1="52564" x2="29119" y2="55128"/>
                        <a14:foregroundMark x1="32184" y1="57692" x2="33333" y2="57692"/>
                        <a14:foregroundMark x1="35249" y1="33333" x2="34866" y2="79487"/>
                        <a14:foregroundMark x1="5364" y1="79487" x2="17625" y2="83333"/>
                        <a14:foregroundMark x1="18774" y1="82051" x2="22989" y2="80769"/>
                        <a14:foregroundMark x1="4215" y1="78205" x2="5364" y2="82051"/>
                        <a14:foregroundMark x1="3065" y1="80769" x2="3065" y2="80769"/>
                        <a14:foregroundMark x1="22222" y1="80769" x2="22222" y2="80769"/>
                        <a14:foregroundMark x1="23372" y1="78205" x2="23372" y2="78205"/>
                        <a14:foregroundMark x1="8812" y1="75641" x2="8046" y2="76923"/>
                        <a14:foregroundMark x1="3448" y1="83333" x2="3065" y2="83333"/>
                        <a14:foregroundMark x1="3065" y1="76923" x2="3065" y2="76923"/>
                        <a14:foregroundMark x1="43295" y1="29487" x2="44828" y2="29487"/>
                        <a14:foregroundMark x1="49425" y1="30769" x2="49425" y2="39744"/>
                        <a14:foregroundMark x1="42912" y1="51282" x2="43295" y2="58974"/>
                        <a14:foregroundMark x1="53640" y1="29487" x2="59387" y2="29487"/>
                        <a14:foregroundMark x1="63985" y1="29487" x2="65900" y2="29487"/>
                        <a14:foregroundMark x1="54023" y1="43590" x2="55556" y2="41026"/>
                        <a14:foregroundMark x1="54406" y1="52564" x2="56705" y2="53846"/>
                        <a14:foregroundMark x1="71648" y1="30769" x2="74330" y2="29487"/>
                        <a14:foregroundMark x1="77395" y1="30769" x2="77778" y2="39744"/>
                        <a14:foregroundMark x1="72797" y1="47436" x2="76245" y2="47436"/>
                        <a14:foregroundMark x1="80460" y1="32051" x2="81992" y2="30769"/>
                        <a14:foregroundMark x1="84674" y1="44872" x2="84674" y2="53846"/>
                        <a14:foregroundMark x1="86590" y1="47436" x2="86590" y2="58974"/>
                        <a14:foregroundMark x1="86973" y1="42308" x2="86590" y2="37179"/>
                        <a14:foregroundMark x1="86590" y1="33333" x2="86590" y2="29487"/>
                        <a14:foregroundMark x1="90038" y1="30769" x2="91188" y2="29487"/>
                        <a14:foregroundMark x1="96169" y1="32051" x2="95785" y2="41026"/>
                        <a14:foregroundMark x1="89272" y1="52564" x2="89272" y2="61538"/>
                        <a14:foregroundMark x1="43678" y1="76923" x2="95785" y2="820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18064" y="5748360"/>
            <a:ext cx="1499616" cy="4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8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1" y="193030"/>
            <a:ext cx="12191999" cy="932688"/>
            <a:chOff x="1" y="291949"/>
            <a:chExt cx="12191999" cy="932688"/>
          </a:xfrm>
        </p:grpSpPr>
        <p:sp>
          <p:nvSpPr>
            <p:cNvPr id="32" name="직각 삼각형 31"/>
            <p:cNvSpPr/>
            <p:nvPr/>
          </p:nvSpPr>
          <p:spPr>
            <a:xfrm>
              <a:off x="1" y="291949"/>
              <a:ext cx="740664" cy="932688"/>
            </a:xfrm>
            <a:prstGeom prst="rtTriangle">
              <a:avLst/>
            </a:prstGeom>
            <a:solidFill>
              <a:srgbClr val="019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10800000">
              <a:off x="1014983" y="291949"/>
              <a:ext cx="11177017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각 삼각형 33"/>
            <p:cNvSpPr/>
            <p:nvPr/>
          </p:nvSpPr>
          <p:spPr>
            <a:xfrm rot="10800000">
              <a:off x="274321" y="291949"/>
              <a:ext cx="740664" cy="932688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2614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소프트웨어 환경 도면</a:t>
            </a:r>
            <a:endParaRPr lang="ko-KR" altLang="en-US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62" y="2239893"/>
            <a:ext cx="911860" cy="91186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6129" y="3267053"/>
            <a:ext cx="155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라즈베리파이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138" y="2086299"/>
            <a:ext cx="1219048" cy="12190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589" y="2066355"/>
            <a:ext cx="1263904" cy="12639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868" y="4428820"/>
            <a:ext cx="1219048" cy="12190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172" y="4423464"/>
            <a:ext cx="1219048" cy="12190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04070" y="3451719"/>
            <a:ext cx="141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MES Server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51116" y="3437580"/>
            <a:ext cx="139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DataBase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284656" y="5807823"/>
            <a:ext cx="141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MES Client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159960" y="5802467"/>
            <a:ext cx="141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MES Client</a:t>
            </a:r>
            <a:endParaRPr lang="ko-KR" altLang="en-US" dirty="0"/>
          </a:p>
        </p:txBody>
      </p:sp>
      <p:cxnSp>
        <p:nvCxnSpPr>
          <p:cNvPr id="14" name="직선 연결선 13"/>
          <p:cNvCxnSpPr>
            <a:stCxn id="37" idx="1"/>
            <a:endCxn id="37" idx="1"/>
          </p:cNvCxnSpPr>
          <p:nvPr/>
        </p:nvCxnSpPr>
        <p:spPr>
          <a:xfrm>
            <a:off x="740562" y="269582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37" idx="1"/>
          </p:cNvCxnSpPr>
          <p:nvPr/>
        </p:nvCxnSpPr>
        <p:spPr>
          <a:xfrm>
            <a:off x="137160" y="2688336"/>
            <a:ext cx="603402" cy="7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37" idx="3"/>
            <a:endCxn id="4" idx="1"/>
          </p:cNvCxnSpPr>
          <p:nvPr/>
        </p:nvCxnSpPr>
        <p:spPr>
          <a:xfrm>
            <a:off x="1652422" y="2695823"/>
            <a:ext cx="1770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4" idx="3"/>
            <a:endCxn id="5" idx="1"/>
          </p:cNvCxnSpPr>
          <p:nvPr/>
        </p:nvCxnSpPr>
        <p:spPr>
          <a:xfrm>
            <a:off x="4642186" y="2695823"/>
            <a:ext cx="2801403" cy="2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4700275" y="2916975"/>
            <a:ext cx="2743314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6" idx="0"/>
          </p:cNvCxnSpPr>
          <p:nvPr/>
        </p:nvCxnSpPr>
        <p:spPr>
          <a:xfrm flipV="1">
            <a:off x="1993392" y="3350203"/>
            <a:ext cx="1219048" cy="107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2234184" y="3447006"/>
            <a:ext cx="1069886" cy="98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4556684" y="3368577"/>
            <a:ext cx="702488" cy="894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4731792" y="3322420"/>
            <a:ext cx="751294" cy="941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156090" y="3865631"/>
            <a:ext cx="1810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TCP/IP</a:t>
            </a:r>
          </a:p>
          <a:p>
            <a:r>
              <a:rPr lang="en-US" altLang="ko-KR" dirty="0" smtClean="0"/>
              <a:t>Aria Protocol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863798" y="1959890"/>
            <a:ext cx="1810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TCP/IP</a:t>
            </a:r>
          </a:p>
          <a:p>
            <a:r>
              <a:rPr lang="en-US" altLang="ko-KR" dirty="0" smtClean="0"/>
              <a:t>SECS2.XML</a:t>
            </a:r>
            <a:endParaRPr lang="ko-KR" altLang="en-US" dirty="0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72" y="2049227"/>
            <a:ext cx="1219048" cy="1219048"/>
          </a:xfrm>
          <a:prstGeom prst="rect">
            <a:avLst/>
          </a:prstGeom>
        </p:spPr>
      </p:pic>
      <p:cxnSp>
        <p:nvCxnSpPr>
          <p:cNvPr id="71" name="직선 연결선 70"/>
          <p:cNvCxnSpPr/>
          <p:nvPr/>
        </p:nvCxnSpPr>
        <p:spPr>
          <a:xfrm flipV="1">
            <a:off x="4014288" y="1497649"/>
            <a:ext cx="9002" cy="635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endCxn id="67" idx="0"/>
          </p:cNvCxnSpPr>
          <p:nvPr/>
        </p:nvCxnSpPr>
        <p:spPr>
          <a:xfrm>
            <a:off x="4032662" y="1510362"/>
            <a:ext cx="6635334" cy="5388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0140696" y="3451719"/>
            <a:ext cx="166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가상장비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283229" y="1545166"/>
            <a:ext cx="1810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TCP/IP</a:t>
            </a:r>
          </a:p>
          <a:p>
            <a:r>
              <a:rPr lang="en-US" altLang="ko-KR" dirty="0" smtClean="0"/>
              <a:t>SECS2.XML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522482" y="2973422"/>
            <a:ext cx="1809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서버와 </a:t>
            </a:r>
            <a:r>
              <a:rPr lang="en-US" altLang="ko-KR" dirty="0" smtClean="0"/>
              <a:t>DB </a:t>
            </a:r>
          </a:p>
          <a:p>
            <a:r>
              <a:rPr lang="ko-KR" altLang="en-US" dirty="0" smtClean="0"/>
              <a:t>데이터 교환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418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" y="291810"/>
            <a:ext cx="12191999" cy="932688"/>
            <a:chOff x="1" y="291949"/>
            <a:chExt cx="12191999" cy="932688"/>
          </a:xfrm>
        </p:grpSpPr>
        <p:sp>
          <p:nvSpPr>
            <p:cNvPr id="6" name="직각 삼각형 5"/>
            <p:cNvSpPr/>
            <p:nvPr/>
          </p:nvSpPr>
          <p:spPr>
            <a:xfrm>
              <a:off x="1" y="291949"/>
              <a:ext cx="740664" cy="932688"/>
            </a:xfrm>
            <a:prstGeom prst="rtTriangle">
              <a:avLst/>
            </a:prstGeom>
            <a:solidFill>
              <a:srgbClr val="019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0800000">
              <a:off x="1014983" y="291949"/>
              <a:ext cx="11177017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 rot="10800000">
              <a:off x="274321" y="291949"/>
              <a:ext cx="740664" cy="932688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95372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역할분담 </a:t>
            </a:r>
            <a:r>
              <a:rPr lang="en-US" altLang="ko-KR" dirty="0" smtClean="0"/>
              <a:t>– (</a:t>
            </a:r>
            <a:r>
              <a:rPr lang="ko-KR" altLang="en-US" dirty="0" err="1" smtClean="0"/>
              <a:t>라즈베리파이</a:t>
            </a:r>
            <a:r>
              <a:rPr lang="en-US" altLang="ko-KR" dirty="0" smtClean="0"/>
              <a:t>, MES Server)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838201" y="1801366"/>
          <a:ext cx="10515598" cy="4102402"/>
        </p:xfrm>
        <a:graphic>
          <a:graphicData uri="http://schemas.openxmlformats.org/drawingml/2006/table">
            <a:tbl>
              <a:tblPr/>
              <a:tblGrid>
                <a:gridCol w="1356359">
                  <a:extLst>
                    <a:ext uri="{9D8B030D-6E8A-4147-A177-3AD203B41FA5}">
                      <a16:colId xmlns:a16="http://schemas.microsoft.com/office/drawing/2014/main" val="1436767276"/>
                    </a:ext>
                  </a:extLst>
                </a:gridCol>
                <a:gridCol w="812487">
                  <a:extLst>
                    <a:ext uri="{9D8B030D-6E8A-4147-A177-3AD203B41FA5}">
                      <a16:colId xmlns:a16="http://schemas.microsoft.com/office/drawing/2014/main" val="3079850081"/>
                    </a:ext>
                  </a:extLst>
                </a:gridCol>
                <a:gridCol w="1135185">
                  <a:extLst>
                    <a:ext uri="{9D8B030D-6E8A-4147-A177-3AD203B41FA5}">
                      <a16:colId xmlns:a16="http://schemas.microsoft.com/office/drawing/2014/main" val="3857926704"/>
                    </a:ext>
                  </a:extLst>
                </a:gridCol>
                <a:gridCol w="823346">
                  <a:extLst>
                    <a:ext uri="{9D8B030D-6E8A-4147-A177-3AD203B41FA5}">
                      <a16:colId xmlns:a16="http://schemas.microsoft.com/office/drawing/2014/main" val="4075588882"/>
                    </a:ext>
                  </a:extLst>
                </a:gridCol>
                <a:gridCol w="4035356">
                  <a:extLst>
                    <a:ext uri="{9D8B030D-6E8A-4147-A177-3AD203B41FA5}">
                      <a16:colId xmlns:a16="http://schemas.microsoft.com/office/drawing/2014/main" val="1263619484"/>
                    </a:ext>
                  </a:extLst>
                </a:gridCol>
                <a:gridCol w="2352865">
                  <a:extLst>
                    <a:ext uri="{9D8B030D-6E8A-4147-A177-3AD203B41FA5}">
                      <a16:colId xmlns:a16="http://schemas.microsoft.com/office/drawing/2014/main" val="1863457097"/>
                    </a:ext>
                  </a:extLst>
                </a:gridCol>
              </a:tblGrid>
              <a:tr h="166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대분류</a:t>
                      </a:r>
                      <a:endParaRPr lang="ko-KR" altLang="en-US" sz="1200" b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담당자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중분류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소분류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baseline="0" dirty="0" err="1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기능명</a:t>
                      </a:r>
                      <a:endParaRPr lang="ko-KR" altLang="en-US" sz="1200" b="0" baseline="0" dirty="0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기능 설명</a:t>
                      </a:r>
                      <a:endParaRPr lang="ko-KR" altLang="en-US" sz="1200" b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440668"/>
                  </a:ext>
                </a:extLst>
              </a:tr>
              <a:tr h="222401"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라즈베리파이 </a:t>
                      </a:r>
                      <a:r>
                        <a:rPr lang="en-US" altLang="ko-KR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(Py)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baseline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김제백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컨베이어 제어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RUN/STOP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 dirty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846514"/>
                  </a:ext>
                </a:extLst>
              </a:tr>
              <a:tr h="166802">
                <a:tc>
                  <a:txBody>
                    <a:bodyPr/>
                    <a:lstStyle/>
                    <a:p>
                      <a:pPr rtl="0" fontAlgn="ctr"/>
                      <a:endParaRPr lang="ko-KR" altLang="en-US" sz="12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이주현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집게 로봇 제어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PASS/FAIL </a:t>
                      </a:r>
                      <a:r>
                        <a:rPr lang="ko-KR" altLang="en-US" sz="1200" b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분류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867467"/>
                  </a:ext>
                </a:extLst>
              </a:tr>
              <a:tr h="76343">
                <a:tc>
                  <a:txBody>
                    <a:bodyPr/>
                    <a:lstStyle/>
                    <a:p>
                      <a:pPr rtl="0" fontAlgn="ctr"/>
                      <a:endParaRPr lang="ko-KR" altLang="en-US" sz="12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카메라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불량 검출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62300"/>
                  </a:ext>
                </a:extLst>
              </a:tr>
              <a:tr h="76343">
                <a:tc>
                  <a:txBody>
                    <a:bodyPr/>
                    <a:lstStyle/>
                    <a:p>
                      <a:pPr rtl="0" fontAlgn="ctr"/>
                      <a:endParaRPr lang="ko-KR" altLang="en-US" sz="12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QR Code </a:t>
                      </a:r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인식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401568"/>
                  </a:ext>
                </a:extLst>
              </a:tr>
              <a:tr h="111201">
                <a:tc>
                  <a:txBody>
                    <a:bodyPr/>
                    <a:lstStyle/>
                    <a:p>
                      <a:pPr rtl="0" fontAlgn="ctr"/>
                      <a:endParaRPr lang="ko-KR" altLang="en-US" sz="12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터치스크린에 카메라 이미지 표시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492450"/>
                  </a:ext>
                </a:extLst>
              </a:tr>
              <a:tr h="111201">
                <a:tc>
                  <a:txBody>
                    <a:bodyPr/>
                    <a:lstStyle/>
                    <a:p>
                      <a:pPr rtl="0" fontAlgn="ctr"/>
                      <a:endParaRPr lang="ko-KR" altLang="en-US" sz="12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터치스크린에 작업지시 내용 표시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219828"/>
                  </a:ext>
                </a:extLst>
              </a:tr>
              <a:tr h="166802">
                <a:tc>
                  <a:txBody>
                    <a:bodyPr/>
                    <a:lstStyle/>
                    <a:p>
                      <a:pPr rtl="0" fontAlgn="ctr"/>
                      <a:endParaRPr lang="ko-KR" altLang="en-US" sz="12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 Server I/F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SECS2xml </a:t>
                      </a:r>
                      <a:r>
                        <a:rPr lang="ko-KR" altLang="en-US" sz="1200" b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통신 구현 </a:t>
                      </a:r>
                      <a:r>
                        <a:rPr lang="en-US" altLang="ko-KR" sz="1200" b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1200" b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socket)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93492"/>
                  </a:ext>
                </a:extLst>
              </a:tr>
              <a:tr h="76343">
                <a:tc>
                  <a:txBody>
                    <a:bodyPr/>
                    <a:lstStyle/>
                    <a:p>
                      <a:pPr rtl="0" fontAlgn="ctr"/>
                      <a:endParaRPr lang="ko-KR" altLang="en-US" sz="12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온도</a:t>
                      </a:r>
                      <a:r>
                        <a:rPr lang="en-US" altLang="ko-KR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습도 전달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248607"/>
                  </a:ext>
                </a:extLst>
              </a:tr>
              <a:tr h="222401"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 Server (C#)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baseline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김동우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생산장비 </a:t>
                      </a:r>
                      <a:r>
                        <a:rPr 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I/F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SECS2xml </a:t>
                      </a:r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통신 구현 </a:t>
                      </a:r>
                      <a:r>
                        <a:rPr lang="en-US" altLang="ko-KR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socket)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163662"/>
                  </a:ext>
                </a:extLst>
              </a:tr>
              <a:tr h="166802">
                <a:tc>
                  <a:txBody>
                    <a:bodyPr/>
                    <a:lstStyle/>
                    <a:p>
                      <a:pPr rtl="0" fontAlgn="ctr"/>
                      <a:endParaRPr lang="ko-KR" altLang="en-US" sz="12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이주현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 Client I/F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Aria_Protocol </a:t>
                      </a:r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통신 구현 </a:t>
                      </a:r>
                      <a:r>
                        <a:rPr lang="en-US" altLang="ko-KR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socket)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808732"/>
                  </a:ext>
                </a:extLst>
              </a:tr>
              <a:tr h="111201"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DB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aseline="0">
                          <a:effectLst/>
                        </a:rPr>
                        <a:t>장비로 부터 얻은 데이터 </a:t>
                      </a:r>
                      <a:r>
                        <a:rPr lang="en-US" altLang="ko-KR" sz="1200" baseline="0">
                          <a:effectLst/>
                        </a:rPr>
                        <a:t>DB</a:t>
                      </a:r>
                      <a:r>
                        <a:rPr lang="ko-KR" altLang="en-US" sz="1200" baseline="0">
                          <a:effectLst/>
                        </a:rPr>
                        <a:t>에 저장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84B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899973"/>
                  </a:ext>
                </a:extLst>
              </a:tr>
              <a:tr h="222401"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84B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클라이언트에서 요청하는 데이터를 </a:t>
                      </a:r>
                      <a:r>
                        <a:rPr lang="en-US" altLang="ko-KR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DB</a:t>
                      </a:r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에서 조회하여 클라이언트에 전달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984B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84B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262188"/>
                  </a:ext>
                </a:extLst>
              </a:tr>
              <a:tr h="834005"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Logic </a:t>
                      </a:r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구현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생산 속도 제한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aseline="0">
                          <a:effectLst/>
                        </a:rPr>
                        <a:t>작업 지시 내용에 적힌 생산 속도 제한 값에 따라서 장비의 생산 속도를 모니터링 하고 있다가 제한을 넘어가면 생산 라인에 명령을 내리고 </a:t>
                      </a:r>
                      <a:r>
                        <a:rPr lang="en-US" altLang="ko-KR" sz="1200" baseline="0">
                          <a:effectLst/>
                        </a:rPr>
                        <a:t>MES Client</a:t>
                      </a:r>
                      <a:r>
                        <a:rPr lang="ko-KR" altLang="en-US" sz="1200" baseline="0">
                          <a:effectLst/>
                        </a:rPr>
                        <a:t>에 알린다</a:t>
                      </a:r>
                      <a:r>
                        <a:rPr lang="en-US" altLang="ko-KR" sz="1200" baseline="0">
                          <a:effectLst/>
                        </a:rPr>
                        <a:t>.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64984"/>
                  </a:ext>
                </a:extLst>
              </a:tr>
              <a:tr h="333602"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 dirty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불량률 제한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aseline="0" dirty="0">
                          <a:effectLst/>
                        </a:rPr>
                        <a:t>작업 지시로 받은 불량률을 넘어가면 라인을 멈추도록 명령을 내린다</a:t>
                      </a:r>
                      <a:r>
                        <a:rPr lang="en-US" altLang="ko-KR" sz="1200" baseline="0" dirty="0">
                          <a:effectLst/>
                        </a:rPr>
                        <a:t>.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321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72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" y="291810"/>
            <a:ext cx="12191999" cy="932688"/>
            <a:chOff x="1" y="291949"/>
            <a:chExt cx="12191999" cy="932688"/>
          </a:xfrm>
        </p:grpSpPr>
        <p:sp>
          <p:nvSpPr>
            <p:cNvPr id="7" name="직각 삼각형 6"/>
            <p:cNvSpPr/>
            <p:nvPr/>
          </p:nvSpPr>
          <p:spPr>
            <a:xfrm>
              <a:off x="1" y="291949"/>
              <a:ext cx="740664" cy="932688"/>
            </a:xfrm>
            <a:prstGeom prst="rtTriangle">
              <a:avLst/>
            </a:prstGeom>
            <a:solidFill>
              <a:srgbClr val="019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1014983" y="291949"/>
              <a:ext cx="11177017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rot="10800000">
              <a:off x="274321" y="291949"/>
              <a:ext cx="740664" cy="932688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10013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역할분담 </a:t>
            </a:r>
            <a:r>
              <a:rPr lang="en-US" altLang="ko-KR" dirty="0" smtClean="0"/>
              <a:t>– (</a:t>
            </a:r>
            <a:r>
              <a:rPr lang="en-US" altLang="ko-KR" dirty="0" err="1" smtClean="0"/>
              <a:t>Mes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Clinet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가상 장비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099945"/>
          <a:ext cx="10515598" cy="3733926"/>
        </p:xfrm>
        <a:graphic>
          <a:graphicData uri="http://schemas.openxmlformats.org/drawingml/2006/table">
            <a:tbl>
              <a:tblPr/>
              <a:tblGrid>
                <a:gridCol w="1130429">
                  <a:extLst>
                    <a:ext uri="{9D8B030D-6E8A-4147-A177-3AD203B41FA5}">
                      <a16:colId xmlns:a16="http://schemas.microsoft.com/office/drawing/2014/main" val="313167408"/>
                    </a:ext>
                  </a:extLst>
                </a:gridCol>
                <a:gridCol w="1038417">
                  <a:extLst>
                    <a:ext uri="{9D8B030D-6E8A-4147-A177-3AD203B41FA5}">
                      <a16:colId xmlns:a16="http://schemas.microsoft.com/office/drawing/2014/main" val="1442408663"/>
                    </a:ext>
                  </a:extLst>
                </a:gridCol>
                <a:gridCol w="1445893">
                  <a:extLst>
                    <a:ext uri="{9D8B030D-6E8A-4147-A177-3AD203B41FA5}">
                      <a16:colId xmlns:a16="http://schemas.microsoft.com/office/drawing/2014/main" val="3354305989"/>
                    </a:ext>
                  </a:extLst>
                </a:gridCol>
                <a:gridCol w="512638">
                  <a:extLst>
                    <a:ext uri="{9D8B030D-6E8A-4147-A177-3AD203B41FA5}">
                      <a16:colId xmlns:a16="http://schemas.microsoft.com/office/drawing/2014/main" val="3280953657"/>
                    </a:ext>
                  </a:extLst>
                </a:gridCol>
                <a:gridCol w="4035356">
                  <a:extLst>
                    <a:ext uri="{9D8B030D-6E8A-4147-A177-3AD203B41FA5}">
                      <a16:colId xmlns:a16="http://schemas.microsoft.com/office/drawing/2014/main" val="2360252528"/>
                    </a:ext>
                  </a:extLst>
                </a:gridCol>
                <a:gridCol w="2352865">
                  <a:extLst>
                    <a:ext uri="{9D8B030D-6E8A-4147-A177-3AD203B41FA5}">
                      <a16:colId xmlns:a16="http://schemas.microsoft.com/office/drawing/2014/main" val="4254379665"/>
                    </a:ext>
                  </a:extLst>
                </a:gridCol>
              </a:tblGrid>
              <a:tr h="365248"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 Client (C#)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baseline="0" dirty="0" err="1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신수영</a:t>
                      </a:r>
                      <a:endParaRPr lang="ko-KR" altLang="en-US" sz="1200" b="0" baseline="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 </a:t>
                      </a:r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관리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Log-In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980207"/>
                  </a:ext>
                </a:extLst>
              </a:tr>
              <a:tr h="300343"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김성현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 </a:t>
                      </a:r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생성</a:t>
                      </a:r>
                      <a:r>
                        <a:rPr lang="en-US" altLang="ko-KR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삭제</a:t>
                      </a:r>
                      <a:r>
                        <a:rPr lang="en-US" altLang="ko-KR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변경</a:t>
                      </a:r>
                      <a:r>
                        <a:rPr lang="en-US" altLang="ko-KR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801884"/>
                  </a:ext>
                </a:extLst>
              </a:tr>
              <a:tr h="300343"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김동우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Lot </a:t>
                      </a:r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작업 지시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Lot </a:t>
                      </a:r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작업 지시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89224"/>
                  </a:ext>
                </a:extLst>
              </a:tr>
              <a:tr h="300343"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실시간 모니터링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실시간 모니터링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968483"/>
                  </a:ext>
                </a:extLst>
              </a:tr>
              <a:tr h="300343"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생산 재고 조회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생산 재고 조회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82261"/>
                  </a:ext>
                </a:extLst>
              </a:tr>
              <a:tr h="300343"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불량 조회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불량 조회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80430"/>
                  </a:ext>
                </a:extLst>
              </a:tr>
              <a:tr h="300343"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 Server I/F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E4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Aria_Protocol </a:t>
                      </a:r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통신 구현 </a:t>
                      </a:r>
                      <a:r>
                        <a:rPr lang="en-US" altLang="ko-KR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socket)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872193"/>
                  </a:ext>
                </a:extLst>
              </a:tr>
              <a:tr h="365248"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가상 장비 </a:t>
                      </a:r>
                      <a:r>
                        <a:rPr lang="en-US" altLang="ko-KR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C#)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baseline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김성현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E4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작업 지시 내용 표시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30E4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E4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0E8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작업 지시 내용 표시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776731"/>
                  </a:ext>
                </a:extLst>
              </a:tr>
              <a:tr h="600686"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신수영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E8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공정 진행 시뮬레이션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50E8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E8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제품 생산 정보 </a:t>
                      </a:r>
                      <a:r>
                        <a:rPr lang="en-US" altLang="ko-KR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 Server</a:t>
                      </a:r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에 전송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18045"/>
                  </a:ext>
                </a:extLst>
              </a:tr>
              <a:tr h="300343"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 Server I/F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SECS2xml </a:t>
                      </a:r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통신 구현 </a:t>
                      </a:r>
                      <a:r>
                        <a:rPr lang="en-US" altLang="ko-KR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socket)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084349"/>
                  </a:ext>
                </a:extLst>
              </a:tr>
              <a:tr h="300343"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온도</a:t>
                      </a:r>
                      <a:r>
                        <a:rPr lang="en-US" altLang="ko-KR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습도 전달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baseline="0" dirty="0">
                        <a:effectLst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0406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38200" y="1913890"/>
          <a:ext cx="10515598" cy="182880"/>
        </p:xfrm>
        <a:graphic>
          <a:graphicData uri="http://schemas.openxmlformats.org/drawingml/2006/table">
            <a:tbl>
              <a:tblPr/>
              <a:tblGrid>
                <a:gridCol w="1136904">
                  <a:extLst>
                    <a:ext uri="{9D8B030D-6E8A-4147-A177-3AD203B41FA5}">
                      <a16:colId xmlns:a16="http://schemas.microsoft.com/office/drawing/2014/main" val="1347341246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3170764821"/>
                    </a:ext>
                  </a:extLst>
                </a:gridCol>
                <a:gridCol w="1444752">
                  <a:extLst>
                    <a:ext uri="{9D8B030D-6E8A-4147-A177-3AD203B41FA5}">
                      <a16:colId xmlns:a16="http://schemas.microsoft.com/office/drawing/2014/main" val="356149765"/>
                    </a:ext>
                  </a:extLst>
                </a:gridCol>
                <a:gridCol w="521593">
                  <a:extLst>
                    <a:ext uri="{9D8B030D-6E8A-4147-A177-3AD203B41FA5}">
                      <a16:colId xmlns:a16="http://schemas.microsoft.com/office/drawing/2014/main" val="2085806637"/>
                    </a:ext>
                  </a:extLst>
                </a:gridCol>
                <a:gridCol w="4035356">
                  <a:extLst>
                    <a:ext uri="{9D8B030D-6E8A-4147-A177-3AD203B41FA5}">
                      <a16:colId xmlns:a16="http://schemas.microsoft.com/office/drawing/2014/main" val="546411606"/>
                    </a:ext>
                  </a:extLst>
                </a:gridCol>
                <a:gridCol w="2352865">
                  <a:extLst>
                    <a:ext uri="{9D8B030D-6E8A-4147-A177-3AD203B41FA5}">
                      <a16:colId xmlns:a16="http://schemas.microsoft.com/office/drawing/2014/main" val="2561282269"/>
                    </a:ext>
                  </a:extLst>
                </a:gridCol>
              </a:tblGrid>
              <a:tr h="166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대분류</a:t>
                      </a:r>
                      <a:endParaRPr lang="ko-KR" altLang="en-US" sz="1200" b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담당자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중분류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소분류</a:t>
                      </a: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baseline="0" dirty="0" err="1">
                          <a:solidFill>
                            <a:srgbClr val="00000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기능명</a:t>
                      </a:r>
                      <a:endParaRPr lang="ko-KR" altLang="en-US" sz="1200" b="0" baseline="0" dirty="0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기능 설명</a:t>
                      </a:r>
                      <a:endParaRPr lang="ko-KR" altLang="en-US" sz="1200" b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1" marR="4771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932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3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간트차트로</a:t>
            </a:r>
            <a:r>
              <a:rPr lang="ko-KR" altLang="en-US" dirty="0" smtClean="0"/>
              <a:t> 일정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 세부 사항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클라이언트 서버 파이의 자세한 설명은 뒤에 있으니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어디까지 </a:t>
            </a:r>
            <a:r>
              <a:rPr lang="ko-KR" altLang="en-US" dirty="0" err="1" smtClean="0"/>
              <a:t>진행됐는지만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앞으로의 방향성과 기대기능추가 방안</a:t>
            </a:r>
            <a:endParaRPr lang="en-US" altLang="ko-KR" dirty="0" smtClean="0"/>
          </a:p>
          <a:p>
            <a:endParaRPr lang="ko-KR" altLang="en-US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31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" y="218658"/>
            <a:ext cx="12191999" cy="932688"/>
            <a:chOff x="1" y="291949"/>
            <a:chExt cx="12191999" cy="932688"/>
          </a:xfrm>
        </p:grpSpPr>
        <p:sp>
          <p:nvSpPr>
            <p:cNvPr id="6" name="직각 삼각형 5"/>
            <p:cNvSpPr/>
            <p:nvPr/>
          </p:nvSpPr>
          <p:spPr>
            <a:xfrm>
              <a:off x="1" y="291949"/>
              <a:ext cx="740664" cy="932688"/>
            </a:xfrm>
            <a:prstGeom prst="rtTriangle">
              <a:avLst/>
            </a:prstGeom>
            <a:solidFill>
              <a:srgbClr val="019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0800000">
              <a:off x="1014983" y="291949"/>
              <a:ext cx="11177017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 rot="10800000">
              <a:off x="274321" y="291949"/>
              <a:ext cx="740664" cy="932688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8718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 smtClean="0">
                <a:solidFill>
                  <a:srgbClr val="7030A0"/>
                </a:solidFill>
              </a:rPr>
              <a:t>Gantt Chart</a:t>
            </a:r>
            <a:endParaRPr lang="ko-KR" altLang="en-US" sz="4000" b="1" dirty="0">
              <a:solidFill>
                <a:srgbClr val="7030A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27718"/>
            <a:ext cx="10059296" cy="529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7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클라이언트 동영상 </a:t>
            </a:r>
            <a:r>
              <a:rPr lang="ko-KR" altLang="en-US" dirty="0" err="1" smtClean="0"/>
              <a:t>찍어둔거</a:t>
            </a:r>
            <a:endParaRPr lang="en-US" altLang="ko-KR" dirty="0" smtClean="0"/>
          </a:p>
          <a:p>
            <a:r>
              <a:rPr lang="ko-KR" altLang="en-US" dirty="0" smtClean="0"/>
              <a:t>클라이언트 역할</a:t>
            </a:r>
            <a:endParaRPr lang="en-US" altLang="ko-KR" dirty="0" smtClean="0"/>
          </a:p>
          <a:p>
            <a:r>
              <a:rPr lang="ko-KR" altLang="en-US" dirty="0" smtClean="0"/>
              <a:t>진행사항</a:t>
            </a:r>
            <a:endParaRPr lang="en-US" altLang="ko-KR" dirty="0" smtClean="0"/>
          </a:p>
          <a:p>
            <a:r>
              <a:rPr lang="ko-KR" altLang="en-US" dirty="0" smtClean="0"/>
              <a:t>개선사항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41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</a:t>
            </a:r>
            <a:r>
              <a:rPr lang="en-US" altLang="ko-KR" dirty="0" smtClean="0"/>
              <a:t>, DB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서버 </a:t>
            </a:r>
            <a:r>
              <a:rPr lang="en-US" altLang="ko-KR" dirty="0" smtClean="0"/>
              <a:t>– DB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r>
              <a:rPr lang="ko-KR" altLang="en-US" dirty="0" smtClean="0"/>
              <a:t>통신 매체</a:t>
            </a:r>
            <a:r>
              <a:rPr lang="en-US" altLang="ko-KR" dirty="0" smtClean="0"/>
              <a:t>(XML)</a:t>
            </a:r>
            <a:r>
              <a:rPr lang="ko-KR" altLang="en-US" dirty="0" smtClean="0"/>
              <a:t> 프로토콜 설명</a:t>
            </a:r>
            <a:endParaRPr lang="en-US" altLang="ko-KR" dirty="0" smtClean="0"/>
          </a:p>
          <a:p>
            <a:r>
              <a:rPr lang="en-US" altLang="ko-KR" dirty="0" smtClean="0"/>
              <a:t>TCP/IP</a:t>
            </a:r>
          </a:p>
          <a:p>
            <a:r>
              <a:rPr lang="en-US" altLang="ko-KR" dirty="0" smtClean="0"/>
              <a:t>PI </a:t>
            </a:r>
            <a:r>
              <a:rPr lang="ko-KR" altLang="en-US" dirty="0" smtClean="0"/>
              <a:t>정보를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담아 클라이언트에 실시간 정보전달 기술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370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" y="291810"/>
            <a:ext cx="12191999" cy="932688"/>
            <a:chOff x="1" y="291949"/>
            <a:chExt cx="12191999" cy="932688"/>
          </a:xfrm>
        </p:grpSpPr>
        <p:sp>
          <p:nvSpPr>
            <p:cNvPr id="19" name="직각 삼각형 18"/>
            <p:cNvSpPr/>
            <p:nvPr/>
          </p:nvSpPr>
          <p:spPr>
            <a:xfrm>
              <a:off x="1" y="291949"/>
              <a:ext cx="740664" cy="932688"/>
            </a:xfrm>
            <a:prstGeom prst="rtTriangle">
              <a:avLst/>
            </a:prstGeom>
            <a:solidFill>
              <a:srgbClr val="019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10800000">
              <a:off x="1014983" y="291949"/>
              <a:ext cx="11177017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10800000">
              <a:off x="274321" y="291949"/>
              <a:ext cx="740664" cy="932688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372" y="135209"/>
            <a:ext cx="10515600" cy="1325563"/>
          </a:xfrm>
        </p:spPr>
        <p:txBody>
          <a:bodyPr/>
          <a:lstStyle/>
          <a:p>
            <a:r>
              <a:rPr lang="ko-KR" altLang="en-US" smtClean="0"/>
              <a:t>서버 통신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38" y="1913526"/>
            <a:ext cx="1219048" cy="1219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0313" y="2338384"/>
            <a:ext cx="266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구축 </a:t>
            </a:r>
            <a:r>
              <a:rPr lang="en-US" altLang="ko-KR" dirty="0" smtClean="0"/>
              <a:t>(C#)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955" y="4836324"/>
            <a:ext cx="1219048" cy="12190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931" y="4836324"/>
            <a:ext cx="911860" cy="91186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09" y="4836324"/>
            <a:ext cx="1219048" cy="1219048"/>
          </a:xfrm>
          <a:prstGeom prst="rect">
            <a:avLst/>
          </a:prstGeom>
        </p:spPr>
      </p:pic>
      <p:cxnSp>
        <p:nvCxnSpPr>
          <p:cNvPr id="22" name="직선 연결선 21"/>
          <p:cNvCxnSpPr>
            <a:stCxn id="4" idx="2"/>
            <a:endCxn id="9" idx="0"/>
          </p:cNvCxnSpPr>
          <p:nvPr/>
        </p:nvCxnSpPr>
        <p:spPr>
          <a:xfrm flipH="1">
            <a:off x="5632861" y="3132574"/>
            <a:ext cx="1" cy="1703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4" idx="2"/>
            <a:endCxn id="6" idx="0"/>
          </p:cNvCxnSpPr>
          <p:nvPr/>
        </p:nvCxnSpPr>
        <p:spPr>
          <a:xfrm rot="16200000" flipH="1">
            <a:off x="6464795" y="2300640"/>
            <a:ext cx="1703750" cy="33676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4" idx="2"/>
            <a:endCxn id="14" idx="0"/>
          </p:cNvCxnSpPr>
          <p:nvPr/>
        </p:nvCxnSpPr>
        <p:spPr>
          <a:xfrm rot="5400000">
            <a:off x="3003723" y="2207185"/>
            <a:ext cx="1703750" cy="35545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332" y="1913526"/>
            <a:ext cx="1263904" cy="1263904"/>
          </a:xfrm>
          <a:prstGeom prst="rect">
            <a:avLst/>
          </a:prstGeom>
        </p:spPr>
      </p:pic>
      <p:cxnSp>
        <p:nvCxnSpPr>
          <p:cNvPr id="34" name="직선 화살표 연결선 33"/>
          <p:cNvCxnSpPr/>
          <p:nvPr/>
        </p:nvCxnSpPr>
        <p:spPr>
          <a:xfrm flipH="1">
            <a:off x="3429015" y="2351011"/>
            <a:ext cx="1472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3429015" y="2545478"/>
            <a:ext cx="1514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15997" y="3286311"/>
            <a:ext cx="116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DB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554217" y="6138400"/>
            <a:ext cx="116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가상장비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39189" y="6055372"/>
            <a:ext cx="116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Pi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562546" y="6055372"/>
            <a:ext cx="116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Client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93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" y="291810"/>
            <a:ext cx="12191999" cy="932688"/>
            <a:chOff x="1" y="291949"/>
            <a:chExt cx="12191999" cy="932688"/>
          </a:xfrm>
        </p:grpSpPr>
        <p:sp>
          <p:nvSpPr>
            <p:cNvPr id="9" name="직각 삼각형 8"/>
            <p:cNvSpPr/>
            <p:nvPr/>
          </p:nvSpPr>
          <p:spPr>
            <a:xfrm>
              <a:off x="1" y="291949"/>
              <a:ext cx="740664" cy="932688"/>
            </a:xfrm>
            <a:prstGeom prst="rtTriangle">
              <a:avLst/>
            </a:prstGeom>
            <a:solidFill>
              <a:srgbClr val="019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10800000">
              <a:off x="1014983" y="291949"/>
              <a:ext cx="11177017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각 삼각형 10"/>
            <p:cNvSpPr/>
            <p:nvPr/>
          </p:nvSpPr>
          <p:spPr>
            <a:xfrm rot="10800000">
              <a:off x="274321" y="291949"/>
              <a:ext cx="740664" cy="932688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4983" y="95207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통신 설계</a:t>
            </a:r>
            <a:r>
              <a:rPr lang="en-US" altLang="ko-KR" dirty="0" smtClean="0"/>
              <a:t>(Raspberry PI &lt;-&gt; MES Server)</a:t>
            </a:r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6885" y="52938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20711576" descr="EMB000030ec2a9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85" y="1411705"/>
            <a:ext cx="5400675" cy="421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36885" y="42190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420710640" descr="EMB000030ec2aa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175" y="1411705"/>
            <a:ext cx="5756218" cy="421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8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291810"/>
            <a:ext cx="12191999" cy="932688"/>
            <a:chOff x="1" y="291949"/>
            <a:chExt cx="12191999" cy="932688"/>
          </a:xfrm>
        </p:grpSpPr>
        <p:sp>
          <p:nvSpPr>
            <p:cNvPr id="11" name="직각 삼각형 10"/>
            <p:cNvSpPr/>
            <p:nvPr/>
          </p:nvSpPr>
          <p:spPr>
            <a:xfrm>
              <a:off x="1" y="291949"/>
              <a:ext cx="740664" cy="932688"/>
            </a:xfrm>
            <a:prstGeom prst="rtTriangle">
              <a:avLst/>
            </a:prstGeom>
            <a:solidFill>
              <a:srgbClr val="019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10800000">
              <a:off x="1014983" y="291949"/>
              <a:ext cx="11177017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rot="10800000">
              <a:off x="274321" y="291949"/>
              <a:ext cx="740664" cy="932688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3072" y="95207"/>
            <a:ext cx="10515600" cy="1325563"/>
          </a:xfrm>
        </p:spPr>
        <p:txBody>
          <a:bodyPr/>
          <a:lstStyle/>
          <a:p>
            <a:r>
              <a:rPr lang="ko-KR" altLang="en-US" dirty="0"/>
              <a:t>통신 설계</a:t>
            </a:r>
            <a:r>
              <a:rPr lang="en-US" altLang="ko-KR" dirty="0" smtClean="0"/>
              <a:t>(MES Server </a:t>
            </a:r>
            <a:r>
              <a:rPr lang="en-US" altLang="ko-KR" dirty="0"/>
              <a:t>&lt;-&gt; MES </a:t>
            </a:r>
            <a:r>
              <a:rPr lang="en-US" altLang="ko-KR" dirty="0" smtClean="0"/>
              <a:t>Client)</a:t>
            </a:r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6885" y="52938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36885" y="41524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9775" y="529388"/>
            <a:ext cx="14252292" cy="57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17664768" descr="EMB000030ec2aa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44" y="1409523"/>
            <a:ext cx="7443416" cy="513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원호 7"/>
          <p:cNvSpPr/>
          <p:nvPr/>
        </p:nvSpPr>
        <p:spPr>
          <a:xfrm rot="18749134">
            <a:off x="6147503" y="3506439"/>
            <a:ext cx="3051313" cy="129208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617378" y="3069117"/>
            <a:ext cx="263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Aria Protocol</a:t>
            </a:r>
          </a:p>
        </p:txBody>
      </p:sp>
    </p:spTree>
    <p:extLst>
      <p:ext uri="{BB962C8B-B14F-4D97-AF65-F5344CB8AC3E}">
        <p14:creationId xmlns:p14="http://schemas.microsoft.com/office/powerpoint/2010/main" val="225549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1179576"/>
            <a:ext cx="2871216" cy="932688"/>
          </a:xfrm>
          <a:prstGeom prst="rect">
            <a:avLst/>
          </a:prstGeom>
          <a:solidFill>
            <a:srgbClr val="01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>
            <a:off x="2871216" y="1179576"/>
            <a:ext cx="740664" cy="932688"/>
          </a:xfrm>
          <a:prstGeom prst="rtTriangle">
            <a:avLst/>
          </a:prstGeom>
          <a:solidFill>
            <a:srgbClr val="01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19515" y="1325207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</a:rPr>
              <a:t>Agenda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04488" y="2240280"/>
            <a:ext cx="6355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anose="020D0604000000000000" pitchFamily="50" charset="-127"/>
              </a:rPr>
              <a:t>Smart Factory 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anose="020D0604000000000000" pitchFamily="50" charset="-127"/>
              </a:rPr>
              <a:t>적용 사례 및 </a:t>
            </a: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anose="020D0604000000000000" pitchFamily="50" charset="-127"/>
              </a:rPr>
              <a:t>MES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altLang="ko-KR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anose="020D0604000000000000" pitchFamily="50" charset="-127"/>
              </a:rPr>
              <a:t>Aria_MES</a:t>
            </a: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anose="020D0604000000000000" pitchFamily="50" charset="-127"/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anose="020D0604000000000000" pitchFamily="50" charset="-127"/>
              </a:rPr>
              <a:t>기술 설명 및 기대효과</a:t>
            </a:r>
            <a:endParaRPr lang="en-US" altLang="ko-KR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나눔고딕" panose="020D0604000000000000" pitchFamily="50" charset="-127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anose="020D0604000000000000" pitchFamily="50" charset="-127"/>
              </a:rPr>
              <a:t>진행 사항 보고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나눔고딕" panose="020D0604000000000000" pitchFamily="50" charset="-127"/>
            </a:endParaRPr>
          </a:p>
        </p:txBody>
      </p:sp>
      <p:pic>
        <p:nvPicPr>
          <p:cNvPr id="28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9568" y="6273089"/>
            <a:ext cx="1658112" cy="34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28" b="89744" l="766" r="97701">
                        <a14:foregroundMark x1="6513" y1="17949" x2="6513" y2="53846"/>
                        <a14:foregroundMark x1="9195" y1="44872" x2="13027" y2="33333"/>
                        <a14:foregroundMark x1="11111" y1="46154" x2="13410" y2="55128"/>
                        <a14:foregroundMark x1="14559" y1="30769" x2="33716" y2="29487"/>
                        <a14:foregroundMark x1="20307" y1="14103" x2="19923" y2="55128"/>
                        <a14:foregroundMark x1="20690" y1="19231" x2="23372" y2="11538"/>
                        <a14:foregroundMark x1="27969" y1="33333" x2="26820" y2="44872"/>
                        <a14:foregroundMark x1="27203" y1="52564" x2="29119" y2="55128"/>
                        <a14:foregroundMark x1="32184" y1="57692" x2="33333" y2="57692"/>
                        <a14:foregroundMark x1="35249" y1="33333" x2="34866" y2="79487"/>
                        <a14:foregroundMark x1="5364" y1="79487" x2="17625" y2="83333"/>
                        <a14:foregroundMark x1="18774" y1="82051" x2="22989" y2="80769"/>
                        <a14:foregroundMark x1="4215" y1="78205" x2="5364" y2="82051"/>
                        <a14:foregroundMark x1="3065" y1="80769" x2="3065" y2="80769"/>
                        <a14:foregroundMark x1="22222" y1="80769" x2="22222" y2="80769"/>
                        <a14:foregroundMark x1="23372" y1="78205" x2="23372" y2="78205"/>
                        <a14:foregroundMark x1="8812" y1="75641" x2="8046" y2="76923"/>
                        <a14:foregroundMark x1="3448" y1="83333" x2="3065" y2="83333"/>
                        <a14:foregroundMark x1="3065" y1="76923" x2="3065" y2="76923"/>
                        <a14:foregroundMark x1="43295" y1="29487" x2="44828" y2="29487"/>
                        <a14:foregroundMark x1="49425" y1="30769" x2="49425" y2="39744"/>
                        <a14:foregroundMark x1="42912" y1="51282" x2="43295" y2="58974"/>
                        <a14:foregroundMark x1="53640" y1="29487" x2="59387" y2="29487"/>
                        <a14:foregroundMark x1="63985" y1="29487" x2="65900" y2="29487"/>
                        <a14:foregroundMark x1="54023" y1="43590" x2="55556" y2="41026"/>
                        <a14:foregroundMark x1="54406" y1="52564" x2="56705" y2="53846"/>
                        <a14:foregroundMark x1="71648" y1="30769" x2="74330" y2="29487"/>
                        <a14:foregroundMark x1="77395" y1="30769" x2="77778" y2="39744"/>
                        <a14:foregroundMark x1="72797" y1="47436" x2="76245" y2="47436"/>
                        <a14:foregroundMark x1="80460" y1="32051" x2="81992" y2="30769"/>
                        <a14:foregroundMark x1="84674" y1="44872" x2="84674" y2="53846"/>
                        <a14:foregroundMark x1="86590" y1="47436" x2="86590" y2="58974"/>
                        <a14:foregroundMark x1="86973" y1="42308" x2="86590" y2="37179"/>
                        <a14:foregroundMark x1="86590" y1="33333" x2="86590" y2="29487"/>
                        <a14:foregroundMark x1="90038" y1="30769" x2="91188" y2="29487"/>
                        <a14:foregroundMark x1="96169" y1="32051" x2="95785" y2="41026"/>
                        <a14:foregroundMark x1="89272" y1="52564" x2="89272" y2="61538"/>
                        <a14:foregroundMark x1="43678" y1="76923" x2="95785" y2="820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18064" y="5748360"/>
            <a:ext cx="1499616" cy="4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9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" y="291810"/>
            <a:ext cx="12191999" cy="932688"/>
            <a:chOff x="1" y="291949"/>
            <a:chExt cx="12191999" cy="932688"/>
          </a:xfrm>
        </p:grpSpPr>
        <p:sp>
          <p:nvSpPr>
            <p:cNvPr id="23" name="직각 삼각형 22"/>
            <p:cNvSpPr/>
            <p:nvPr/>
          </p:nvSpPr>
          <p:spPr>
            <a:xfrm>
              <a:off x="1" y="291949"/>
              <a:ext cx="740664" cy="932688"/>
            </a:xfrm>
            <a:prstGeom prst="rtTriangle">
              <a:avLst/>
            </a:prstGeom>
            <a:solidFill>
              <a:srgbClr val="019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>
              <a:off x="1014983" y="291949"/>
              <a:ext cx="11177017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 rot="10800000">
              <a:off x="274321" y="291949"/>
              <a:ext cx="740664" cy="932688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4036" y="14084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858617"/>
            <a:ext cx="9657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Cent OS</a:t>
            </a:r>
            <a:r>
              <a:rPr lang="ko-KR" altLang="en-US" sz="2400" dirty="0" smtClean="0"/>
              <a:t>를 이용하여 리눅스 환경에서 </a:t>
            </a:r>
            <a:r>
              <a:rPr lang="en-US" altLang="ko-KR" sz="2400" smtClean="0"/>
              <a:t>MyS</a:t>
            </a:r>
            <a:r>
              <a:rPr lang="en-US" altLang="ko-KR" sz="2400" smtClean="0"/>
              <a:t>QL</a:t>
            </a:r>
            <a:r>
              <a:rPr lang="ko-KR" altLang="en-US" sz="2400" smtClean="0"/>
              <a:t>을 </a:t>
            </a:r>
            <a:r>
              <a:rPr lang="ko-KR" altLang="en-US" sz="2400" dirty="0" smtClean="0"/>
              <a:t>이용한 </a:t>
            </a:r>
            <a:r>
              <a:rPr lang="en-US" altLang="ko-KR" sz="2400" dirty="0" smtClean="0"/>
              <a:t>DB </a:t>
            </a:r>
            <a:r>
              <a:rPr lang="ko-KR" altLang="en-US" sz="2400" dirty="0" smtClean="0"/>
              <a:t>환경 구축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5878"/>
            <a:ext cx="3752435" cy="3502273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3637722" y="3677478"/>
            <a:ext cx="1540565" cy="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3637721" y="4076699"/>
            <a:ext cx="1540565" cy="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3637721" y="4495800"/>
            <a:ext cx="1540565" cy="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3727173" y="4865204"/>
            <a:ext cx="1540565" cy="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3637721" y="5304182"/>
            <a:ext cx="1540565" cy="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37312" y="3492812"/>
            <a:ext cx="460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 </a:t>
            </a:r>
            <a:r>
              <a:rPr lang="ko-KR" altLang="en-US" dirty="0" smtClean="0"/>
              <a:t>정보가 들어 갈 테이블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7312" y="3892033"/>
            <a:ext cx="460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작업지시</a:t>
            </a:r>
            <a:r>
              <a:rPr lang="en-US" altLang="ko-KR" dirty="0" smtClean="0"/>
              <a:t>(LOT) </a:t>
            </a:r>
            <a:r>
              <a:rPr lang="ko-KR" altLang="en-US" dirty="0" smtClean="0"/>
              <a:t>정보가 들어 갈 테이블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37312" y="4291254"/>
            <a:ext cx="460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제품종류</a:t>
            </a:r>
            <a:r>
              <a:rPr lang="en-US" altLang="ko-KR" dirty="0" smtClean="0"/>
              <a:t>(MODEL) </a:t>
            </a:r>
            <a:r>
              <a:rPr lang="ko-KR" altLang="en-US" dirty="0" smtClean="0"/>
              <a:t>정보가 들어 갈 테이블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7312" y="4660586"/>
            <a:ext cx="460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 하나하나의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정보가 들어 갈 테이블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37311" y="5119516"/>
            <a:ext cx="615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USERS(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정보가 들어 갈 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42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" y="291810"/>
            <a:ext cx="12191999" cy="932688"/>
            <a:chOff x="1" y="291949"/>
            <a:chExt cx="12191999" cy="932688"/>
          </a:xfrm>
        </p:grpSpPr>
        <p:sp>
          <p:nvSpPr>
            <p:cNvPr id="6" name="직각 삼각형 5"/>
            <p:cNvSpPr/>
            <p:nvPr/>
          </p:nvSpPr>
          <p:spPr>
            <a:xfrm>
              <a:off x="1" y="291949"/>
              <a:ext cx="740664" cy="932688"/>
            </a:xfrm>
            <a:prstGeom prst="rtTriangle">
              <a:avLst/>
            </a:prstGeom>
            <a:solidFill>
              <a:srgbClr val="019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0800000">
              <a:off x="1014983" y="291949"/>
              <a:ext cx="11177017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 rot="10800000">
              <a:off x="274321" y="291949"/>
              <a:ext cx="740664" cy="932688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95372"/>
            <a:ext cx="10515600" cy="1325563"/>
          </a:xfrm>
        </p:spPr>
        <p:txBody>
          <a:bodyPr/>
          <a:lstStyle/>
          <a:p>
            <a:r>
              <a:rPr lang="ko-KR" altLang="en-US" dirty="0"/>
              <a:t>테이블 </a:t>
            </a:r>
            <a:r>
              <a:rPr lang="ko-KR" altLang="en-US" dirty="0" smtClean="0"/>
              <a:t>종류 </a:t>
            </a:r>
            <a:r>
              <a:rPr lang="en-US" altLang="ko-KR" dirty="0" smtClean="0"/>
              <a:t>- TBL_USERS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838199" y="1562895"/>
          <a:ext cx="9856306" cy="4947232"/>
        </p:xfrm>
        <a:graphic>
          <a:graphicData uri="http://schemas.openxmlformats.org/drawingml/2006/table">
            <a:tbl>
              <a:tblPr/>
              <a:tblGrid>
                <a:gridCol w="989536">
                  <a:extLst>
                    <a:ext uri="{9D8B030D-6E8A-4147-A177-3AD203B41FA5}">
                      <a16:colId xmlns:a16="http://schemas.microsoft.com/office/drawing/2014/main" val="3215765740"/>
                    </a:ext>
                  </a:extLst>
                </a:gridCol>
                <a:gridCol w="1679607">
                  <a:extLst>
                    <a:ext uri="{9D8B030D-6E8A-4147-A177-3AD203B41FA5}">
                      <a16:colId xmlns:a16="http://schemas.microsoft.com/office/drawing/2014/main" val="1142248253"/>
                    </a:ext>
                  </a:extLst>
                </a:gridCol>
                <a:gridCol w="859336">
                  <a:extLst>
                    <a:ext uri="{9D8B030D-6E8A-4147-A177-3AD203B41FA5}">
                      <a16:colId xmlns:a16="http://schemas.microsoft.com/office/drawing/2014/main" val="738514987"/>
                    </a:ext>
                  </a:extLst>
                </a:gridCol>
                <a:gridCol w="3307137">
                  <a:extLst>
                    <a:ext uri="{9D8B030D-6E8A-4147-A177-3AD203B41FA5}">
                      <a16:colId xmlns:a16="http://schemas.microsoft.com/office/drawing/2014/main" val="4183808921"/>
                    </a:ext>
                  </a:extLst>
                </a:gridCol>
                <a:gridCol w="2161354">
                  <a:extLst>
                    <a:ext uri="{9D8B030D-6E8A-4147-A177-3AD203B41FA5}">
                      <a16:colId xmlns:a16="http://schemas.microsoft.com/office/drawing/2014/main" val="1161796226"/>
                    </a:ext>
                  </a:extLst>
                </a:gridCol>
                <a:gridCol w="859336">
                  <a:extLst>
                    <a:ext uri="{9D8B030D-6E8A-4147-A177-3AD203B41FA5}">
                      <a16:colId xmlns:a16="http://schemas.microsoft.com/office/drawing/2014/main" val="2472126119"/>
                    </a:ext>
                  </a:extLst>
                </a:gridCol>
              </a:tblGrid>
              <a:tr h="353498"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Table Name</a:t>
                      </a: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D086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88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86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8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TBL_USERS</a:t>
                      </a: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3088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8C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88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88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>
                        <a:effectLst/>
                      </a:endParaRP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B08C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8A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8C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8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>
                        <a:effectLst/>
                      </a:endParaRP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108A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8B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8A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86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>
                        <a:effectLst/>
                      </a:endParaRP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F08B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8A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8B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093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>
                        <a:effectLst/>
                      </a:endParaRP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508A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8A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8A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97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516618"/>
                  </a:ext>
                </a:extLst>
              </a:tr>
              <a:tr h="530047"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B08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88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8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b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사용자 리스트</a:t>
                      </a: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9088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8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88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708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86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8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9086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93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86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5093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97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93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7097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97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97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349768"/>
                  </a:ext>
                </a:extLst>
              </a:tr>
              <a:tr h="3533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</a:t>
                      </a: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fontAlgn="ctr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 Install </a:t>
                      </a: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시점에 테이블 생성</a:t>
                      </a: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33268"/>
                  </a:ext>
                </a:extLst>
              </a:tr>
              <a:tr h="3533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Insert</a:t>
                      </a: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fontAlgn="ctr"/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 Client</a:t>
                      </a: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에서 관리자 권한으로 로그인 후 관리자가 새로운 사용자를 추가</a:t>
                      </a: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891192"/>
                  </a:ext>
                </a:extLst>
              </a:tr>
              <a:tr h="3533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</a:t>
                      </a: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fontAlgn="ctr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 Client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에서 관리자 권한으로 로그인 후 관리자가 기존 사용자를 삭제</a:t>
                      </a: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802590"/>
                  </a:ext>
                </a:extLst>
              </a:tr>
              <a:tr h="3533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</a:t>
                      </a: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fontAlgn="ctr"/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 Client</a:t>
                      </a: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에서 관리자 권한으로 로그인 후 관리자가 기존 사용자 정보를 변경</a:t>
                      </a: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150936"/>
                  </a:ext>
                </a:extLst>
              </a:tr>
              <a:tr h="5300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</a:t>
                      </a: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Remark</a:t>
                      </a: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073865"/>
                  </a:ext>
                </a:extLst>
              </a:tr>
              <a:tr h="3533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user_id</a:t>
                      </a: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</a:rPr>
                        <a:t>변경불가</a:t>
                      </a: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103200"/>
                  </a:ext>
                </a:extLst>
              </a:tr>
              <a:tr h="3533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pass_word</a:t>
                      </a: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>
                        <a:effectLst/>
                      </a:endParaRP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545457"/>
                  </a:ext>
                </a:extLst>
              </a:tr>
              <a:tr h="3533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level</a:t>
                      </a: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: </a:t>
                      </a: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관리자</a:t>
                      </a:r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2 : </a:t>
                      </a: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작업자</a:t>
                      </a: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>
                        <a:effectLst/>
                      </a:endParaRP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02284"/>
                  </a:ext>
                </a:extLst>
              </a:tr>
              <a:tr h="3533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e_mail</a:t>
                      </a: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>
                        <a:effectLst/>
                      </a:endParaRP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495998"/>
                  </a:ext>
                </a:extLst>
              </a:tr>
              <a:tr h="3533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first_name</a:t>
                      </a: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>
                        <a:effectLst/>
                      </a:endParaRP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94876"/>
                  </a:ext>
                </a:extLst>
              </a:tr>
              <a:tr h="3533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last_name</a:t>
                      </a: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>
                        <a:effectLst/>
                      </a:endParaRP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504" marR="1250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111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48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" y="291810"/>
            <a:ext cx="12191999" cy="932688"/>
            <a:chOff x="1" y="291949"/>
            <a:chExt cx="12191999" cy="932688"/>
          </a:xfrm>
        </p:grpSpPr>
        <p:sp>
          <p:nvSpPr>
            <p:cNvPr id="5" name="직각 삼각형 4"/>
            <p:cNvSpPr/>
            <p:nvPr/>
          </p:nvSpPr>
          <p:spPr>
            <a:xfrm>
              <a:off x="1" y="291949"/>
              <a:ext cx="740664" cy="932688"/>
            </a:xfrm>
            <a:prstGeom prst="rtTriangle">
              <a:avLst/>
            </a:prstGeom>
            <a:solidFill>
              <a:srgbClr val="019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1014983" y="291949"/>
              <a:ext cx="11177017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rot="10800000">
              <a:off x="274321" y="291949"/>
              <a:ext cx="740664" cy="932688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1408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테이블 종류 </a:t>
            </a:r>
            <a:r>
              <a:rPr lang="en-US" altLang="ko-KR" dirty="0" smtClean="0"/>
              <a:t>- TBL_PRODUCTS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838200" y="1439648"/>
          <a:ext cx="9886122" cy="5134327"/>
        </p:xfrm>
        <a:graphic>
          <a:graphicData uri="http://schemas.openxmlformats.org/drawingml/2006/table">
            <a:tbl>
              <a:tblPr/>
              <a:tblGrid>
                <a:gridCol w="1213903">
                  <a:extLst>
                    <a:ext uri="{9D8B030D-6E8A-4147-A177-3AD203B41FA5}">
                      <a16:colId xmlns:a16="http://schemas.microsoft.com/office/drawing/2014/main" val="541513013"/>
                    </a:ext>
                  </a:extLst>
                </a:gridCol>
                <a:gridCol w="1463310">
                  <a:extLst>
                    <a:ext uri="{9D8B030D-6E8A-4147-A177-3AD203B41FA5}">
                      <a16:colId xmlns:a16="http://schemas.microsoft.com/office/drawing/2014/main" val="1218168152"/>
                    </a:ext>
                  </a:extLst>
                </a:gridCol>
                <a:gridCol w="280392">
                  <a:extLst>
                    <a:ext uri="{9D8B030D-6E8A-4147-A177-3AD203B41FA5}">
                      <a16:colId xmlns:a16="http://schemas.microsoft.com/office/drawing/2014/main" val="1066222317"/>
                    </a:ext>
                  </a:extLst>
                </a:gridCol>
                <a:gridCol w="581542">
                  <a:extLst>
                    <a:ext uri="{9D8B030D-6E8A-4147-A177-3AD203B41FA5}">
                      <a16:colId xmlns:a16="http://schemas.microsoft.com/office/drawing/2014/main" val="3430241995"/>
                    </a:ext>
                  </a:extLst>
                </a:gridCol>
                <a:gridCol w="3317143">
                  <a:extLst>
                    <a:ext uri="{9D8B030D-6E8A-4147-A177-3AD203B41FA5}">
                      <a16:colId xmlns:a16="http://schemas.microsoft.com/office/drawing/2014/main" val="3432073581"/>
                    </a:ext>
                  </a:extLst>
                </a:gridCol>
                <a:gridCol w="2167897">
                  <a:extLst>
                    <a:ext uri="{9D8B030D-6E8A-4147-A177-3AD203B41FA5}">
                      <a16:colId xmlns:a16="http://schemas.microsoft.com/office/drawing/2014/main" val="401403010"/>
                    </a:ext>
                  </a:extLst>
                </a:gridCol>
                <a:gridCol w="861935">
                  <a:extLst>
                    <a:ext uri="{9D8B030D-6E8A-4147-A177-3AD203B41FA5}">
                      <a16:colId xmlns:a16="http://schemas.microsoft.com/office/drawing/2014/main" val="1317299822"/>
                    </a:ext>
                  </a:extLst>
                </a:gridCol>
              </a:tblGrid>
              <a:tr h="130735"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Table Name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D817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81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817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2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TBL_PRODUCTS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181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81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81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817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effectLst/>
                      </a:endParaRP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F81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81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81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81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F81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81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81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81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effectLst/>
                      </a:endParaRP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181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82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81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817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effectLst/>
                      </a:endParaRP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582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827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82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82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effectLst/>
                      </a:endParaRP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D827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827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827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2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314259"/>
                  </a:ext>
                </a:extLst>
              </a:tr>
              <a:tr h="85015"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B82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817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2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ctr"/>
                      <a:r>
                        <a:rPr lang="ko-KR" altLang="en-US" sz="1000" b="0" baseline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제품 리스트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7817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81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817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ctr"/>
                      <a:endParaRPr lang="ko-KR" altLang="en-US" sz="1000" b="0" baseline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981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817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81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981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817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81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 baseline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F817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82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817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 baseline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782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2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82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 baseline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B82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2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2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526515"/>
                  </a:ext>
                </a:extLst>
              </a:tr>
              <a:tr h="1079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6"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 Install </a:t>
                      </a:r>
                      <a:r>
                        <a:rPr lang="ko-KR" alt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시점에 테이블 생성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279534"/>
                  </a:ext>
                </a:extLst>
              </a:tr>
              <a:tr h="1079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Insert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6">
                  <a:txBody>
                    <a:bodyPr/>
                    <a:lstStyle/>
                    <a:p>
                      <a:pPr rtl="0" fontAlgn="ctr"/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 Client</a:t>
                      </a:r>
                      <a:r>
                        <a:rPr lang="ko-KR" alt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에서 작업 지시 버튼을 누르고 유효성 검사가 성공하면 추가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394809"/>
                  </a:ext>
                </a:extLst>
              </a:tr>
              <a:tr h="1619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6">
                  <a:txBody>
                    <a:bodyPr/>
                    <a:lstStyle/>
                    <a:p>
                      <a:pPr rtl="0" fontAlgn="ctr"/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 Client</a:t>
                      </a:r>
                      <a:r>
                        <a:rPr lang="ko-KR" alt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에서 이미 예약된 작업 지시를 삭제 할 때 제품 정보를 삭제 한다</a:t>
                      </a:r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(</a:t>
                      </a:r>
                      <a:r>
                        <a:rPr lang="ko-KR" alt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작업이 시작되지 않은 제품에 한해서</a:t>
                      </a:r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637887"/>
                  </a:ext>
                </a:extLst>
              </a:tr>
              <a:tr h="1079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6">
                  <a:txBody>
                    <a:bodyPr/>
                    <a:lstStyle/>
                    <a:p>
                      <a:pPr rtl="0" fontAlgn="ctr"/>
                      <a:endParaRPr lang="ko-KR" altLang="en-US" sz="10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542372"/>
                  </a:ext>
                </a:extLst>
              </a:tr>
              <a:tr h="1619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Remark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83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878054"/>
                  </a:ext>
                </a:extLst>
              </a:tr>
              <a:tr h="2159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_id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ctr"/>
                      <a:r>
                        <a:rPr lang="en-US" sz="1000" baseline="0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baseline="0">
                          <a:solidFill>
                            <a:srgbClr val="000000"/>
                          </a:solidFill>
                          <a:effectLst/>
                        </a:rPr>
                        <a:t>제품의 고유 번호 </a:t>
                      </a:r>
                      <a:r>
                        <a:rPr lang="en-US" altLang="ko-KR" sz="1000" baseline="0">
                          <a:solidFill>
                            <a:srgbClr val="000000"/>
                          </a:solidFill>
                          <a:effectLst/>
                        </a:rPr>
                        <a:t>- 12</a:t>
                      </a:r>
                      <a:r>
                        <a:rPr lang="ko-KR" altLang="en-US" sz="1000" baseline="0">
                          <a:solidFill>
                            <a:srgbClr val="000000"/>
                          </a:solidFill>
                          <a:effectLst/>
                        </a:rPr>
                        <a:t>자리</a:t>
                      </a:r>
                      <a:r>
                        <a:rPr lang="en-US" altLang="ko-KR" sz="1000" baseline="0">
                          <a:solidFill>
                            <a:srgbClr val="000000"/>
                          </a:solidFill>
                          <a:effectLst/>
                        </a:rPr>
                        <a:t>(123456789ABC), 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변경 불가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83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aseline="0">
                          <a:solidFill>
                            <a:srgbClr val="000000"/>
                          </a:solidFill>
                          <a:effectLst/>
                        </a:rPr>
                        <a:t>PRIMARY KEY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F83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83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83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300425"/>
                  </a:ext>
                </a:extLst>
              </a:tr>
              <a:tr h="1079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aseline="0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baseline="0">
                          <a:solidFill>
                            <a:srgbClr val="000000"/>
                          </a:solidFill>
                          <a:effectLst/>
                        </a:rPr>
                        <a:t>제품 이름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baseline="0">
                          <a:solidFill>
                            <a:srgbClr val="000000"/>
                          </a:solidFill>
                          <a:effectLst/>
                        </a:rPr>
                        <a:t>변경 불가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23166"/>
                  </a:ext>
                </a:extLst>
              </a:tr>
              <a:tr h="1079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aseline="0">
                          <a:solidFill>
                            <a:srgbClr val="000000"/>
                          </a:solidFill>
                          <a:effectLst/>
                        </a:rPr>
                        <a:t>line_id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 baseline="0">
                          <a:solidFill>
                            <a:srgbClr val="000000"/>
                          </a:solidFill>
                          <a:effectLst/>
                        </a:rPr>
                        <a:t>#1, #2, #3, #,4 - 4</a:t>
                      </a:r>
                      <a:r>
                        <a:rPr lang="ko-KR" altLang="en-US" sz="1000" baseline="0">
                          <a:solidFill>
                            <a:srgbClr val="000000"/>
                          </a:solidFill>
                          <a:effectLst/>
                        </a:rPr>
                        <a:t>자리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baseline="0">
                          <a:solidFill>
                            <a:srgbClr val="000000"/>
                          </a:solidFill>
                          <a:effectLst/>
                        </a:rPr>
                        <a:t>변경 불가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979373"/>
                  </a:ext>
                </a:extLst>
              </a:tr>
              <a:tr h="1079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aseline="0">
                          <a:solidFill>
                            <a:srgbClr val="000000"/>
                          </a:solidFill>
                          <a:effectLst/>
                        </a:rPr>
                        <a:t>lot_id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baseline="0">
                          <a:solidFill>
                            <a:srgbClr val="000000"/>
                          </a:solidFill>
                          <a:effectLst/>
                        </a:rPr>
                        <a:t>시리얼 넘버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baseline="0">
                          <a:solidFill>
                            <a:srgbClr val="000000"/>
                          </a:solidFill>
                          <a:effectLst/>
                        </a:rPr>
                        <a:t>변경 불가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490055"/>
                  </a:ext>
                </a:extLst>
              </a:tr>
              <a:tr h="5398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aseline="0">
                          <a:solidFill>
                            <a:srgbClr val="000000"/>
                          </a:solidFill>
                          <a:effectLst/>
                        </a:rPr>
                        <a:t>model_temp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float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생산 시 제품의 평균 온도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 baseline="0">
                          <a:solidFill>
                            <a:srgbClr val="000000"/>
                          </a:solidFill>
                          <a:effectLst/>
                        </a:rPr>
                        <a:t>RP</a:t>
                      </a:r>
                      <a:r>
                        <a:rPr lang="ko-KR" altLang="en-US" sz="1000" baseline="0">
                          <a:solidFill>
                            <a:srgbClr val="000000"/>
                          </a:solidFill>
                          <a:effectLst/>
                        </a:rPr>
                        <a:t>에서 작업 종료 시점에 평균온들를 전송하면 그 정보를 받아서 </a:t>
                      </a:r>
                      <a:r>
                        <a:rPr lang="en-US" altLang="ko-KR" sz="1000" baseline="0">
                          <a:solidFill>
                            <a:srgbClr val="000000"/>
                          </a:solidFill>
                          <a:effectLst/>
                        </a:rPr>
                        <a:t>MES Server</a:t>
                      </a:r>
                      <a:r>
                        <a:rPr lang="ko-KR" altLang="en-US" sz="1000" baseline="0">
                          <a:solidFill>
                            <a:srgbClr val="000000"/>
                          </a:solidFill>
                          <a:effectLst/>
                        </a:rPr>
                        <a:t>가 업데이트 한다</a:t>
                      </a:r>
                      <a:r>
                        <a:rPr lang="en-US" altLang="ko-KR" sz="1000" baseline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06279"/>
                  </a:ext>
                </a:extLst>
              </a:tr>
              <a:tr h="5398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model_humidity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ctr"/>
                      <a:r>
                        <a:rPr lang="en-US" sz="1000" baseline="0">
                          <a:solidFill>
                            <a:srgbClr val="000000"/>
                          </a:solidFill>
                          <a:effectLst/>
                        </a:rPr>
                        <a:t>float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생산 시 제품의 평균 습도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 baseline="0">
                          <a:solidFill>
                            <a:srgbClr val="000000"/>
                          </a:solidFill>
                          <a:effectLst/>
                        </a:rPr>
                        <a:t>RP</a:t>
                      </a:r>
                      <a:r>
                        <a:rPr lang="ko-KR" altLang="en-US" sz="1000" baseline="0">
                          <a:solidFill>
                            <a:srgbClr val="000000"/>
                          </a:solidFill>
                          <a:effectLst/>
                        </a:rPr>
                        <a:t>에서 작업 종료 시점에 평균온들를 전송하면 그 정보를 받아서 </a:t>
                      </a:r>
                      <a:r>
                        <a:rPr lang="en-US" altLang="ko-KR" sz="1000" baseline="0">
                          <a:solidFill>
                            <a:srgbClr val="000000"/>
                          </a:solidFill>
                          <a:effectLst/>
                        </a:rPr>
                        <a:t>MES Server</a:t>
                      </a:r>
                      <a:r>
                        <a:rPr lang="ko-KR" altLang="en-US" sz="1000" baseline="0">
                          <a:solidFill>
                            <a:srgbClr val="000000"/>
                          </a:solidFill>
                          <a:effectLst/>
                        </a:rPr>
                        <a:t>가 업데이트 한다</a:t>
                      </a:r>
                      <a:r>
                        <a:rPr lang="en-US" altLang="ko-KR" sz="1000" baseline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623404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working_state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0:</a:t>
                      </a:r>
                      <a:r>
                        <a:rPr lang="ko-KR" alt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투입전</a:t>
                      </a:r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1:</a:t>
                      </a:r>
                      <a:r>
                        <a:rPr lang="ko-KR" alt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가공중</a:t>
                      </a:r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2:</a:t>
                      </a:r>
                      <a:r>
                        <a:rPr lang="ko-KR" alt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가공완료</a:t>
                      </a:r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3:</a:t>
                      </a:r>
                      <a:r>
                        <a:rPr lang="ko-KR" alt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재고</a:t>
                      </a:r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4:</a:t>
                      </a:r>
                      <a:r>
                        <a:rPr lang="ko-KR" alt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판매완료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작업 진행 사항이 업데이트 될 때 마다 </a:t>
                      </a:r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 Server</a:t>
                      </a:r>
                      <a:r>
                        <a:rPr lang="ko-KR" alt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가 업데이트 한다</a:t>
                      </a:r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288519"/>
                  </a:ext>
                </a:extLst>
              </a:tr>
              <a:tr h="5398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insp_result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OK / FAIL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RP</a:t>
                      </a:r>
                      <a:r>
                        <a:rPr lang="ko-KR" alt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에서 작업 종료 시점에 평균온들를 전송하면 그 정보를 받아서 </a:t>
                      </a:r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 Server</a:t>
                      </a:r>
                      <a:r>
                        <a:rPr lang="ko-KR" alt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가 업데이트 한다</a:t>
                      </a:r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080123"/>
                  </a:ext>
                </a:extLst>
              </a:tr>
              <a:tr h="5398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fail_reason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ctr"/>
                      <a:r>
                        <a:rPr lang="en-US" sz="1000" baseline="0">
                          <a:solidFill>
                            <a:srgbClr val="000000"/>
                          </a:solidFill>
                          <a:effectLst/>
                        </a:rPr>
                        <a:t>String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Temp, Humid, Time ...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RP</a:t>
                      </a:r>
                      <a:r>
                        <a:rPr lang="ko-KR" alt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에서 작업 종료 시점에 평균온들를 전송하면 그 정보를 받아서 </a:t>
                      </a:r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 Server</a:t>
                      </a:r>
                      <a:r>
                        <a:rPr lang="ko-KR" alt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가 업데이트 한다</a:t>
                      </a:r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953993"/>
                  </a:ext>
                </a:extLst>
              </a:tr>
              <a:tr h="5398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insp_time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불량</a:t>
                      </a:r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(?) </a:t>
                      </a:r>
                      <a:r>
                        <a:rPr lang="ko-KR" alt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점검 시간 </a:t>
                      </a:r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YYYY-MM-DD HH:MM:SS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RP</a:t>
                      </a:r>
                      <a:r>
                        <a:rPr lang="ko-KR" alt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에서 작업 종료 시점에 평균온들를 전송하면 그 정보를 받아서 </a:t>
                      </a:r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 Server</a:t>
                      </a:r>
                      <a:r>
                        <a:rPr lang="ko-KR" alt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가 업데이트 한다</a:t>
                      </a:r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77" marR="4477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427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5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" y="291810"/>
            <a:ext cx="12191999" cy="932688"/>
            <a:chOff x="1" y="291949"/>
            <a:chExt cx="12191999" cy="932688"/>
          </a:xfrm>
        </p:grpSpPr>
        <p:sp>
          <p:nvSpPr>
            <p:cNvPr id="5" name="직각 삼각형 4"/>
            <p:cNvSpPr/>
            <p:nvPr/>
          </p:nvSpPr>
          <p:spPr>
            <a:xfrm>
              <a:off x="1" y="291949"/>
              <a:ext cx="740664" cy="932688"/>
            </a:xfrm>
            <a:prstGeom prst="rtTriangle">
              <a:avLst/>
            </a:prstGeom>
            <a:solidFill>
              <a:srgbClr val="019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1014983" y="291949"/>
              <a:ext cx="11177017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rot="10800000">
              <a:off x="274321" y="291949"/>
              <a:ext cx="740664" cy="932688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13203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테이블 종류 </a:t>
            </a:r>
            <a:r>
              <a:rPr lang="en-US" altLang="ko-KR" dirty="0" smtClean="0"/>
              <a:t>= TBL_MODEL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838199" y="1690688"/>
          <a:ext cx="10045149" cy="4351340"/>
        </p:xfrm>
        <a:graphic>
          <a:graphicData uri="http://schemas.openxmlformats.org/drawingml/2006/table">
            <a:tbl>
              <a:tblPr/>
              <a:tblGrid>
                <a:gridCol w="1008496">
                  <a:extLst>
                    <a:ext uri="{9D8B030D-6E8A-4147-A177-3AD203B41FA5}">
                      <a16:colId xmlns:a16="http://schemas.microsoft.com/office/drawing/2014/main" val="162543015"/>
                    </a:ext>
                  </a:extLst>
                </a:gridCol>
                <a:gridCol w="1711790">
                  <a:extLst>
                    <a:ext uri="{9D8B030D-6E8A-4147-A177-3AD203B41FA5}">
                      <a16:colId xmlns:a16="http://schemas.microsoft.com/office/drawing/2014/main" val="475650967"/>
                    </a:ext>
                  </a:extLst>
                </a:gridCol>
                <a:gridCol w="875799">
                  <a:extLst>
                    <a:ext uri="{9D8B030D-6E8A-4147-A177-3AD203B41FA5}">
                      <a16:colId xmlns:a16="http://schemas.microsoft.com/office/drawing/2014/main" val="3004663310"/>
                    </a:ext>
                  </a:extLst>
                </a:gridCol>
                <a:gridCol w="3370499">
                  <a:extLst>
                    <a:ext uri="{9D8B030D-6E8A-4147-A177-3AD203B41FA5}">
                      <a16:colId xmlns:a16="http://schemas.microsoft.com/office/drawing/2014/main" val="2287449297"/>
                    </a:ext>
                  </a:extLst>
                </a:gridCol>
                <a:gridCol w="2202766">
                  <a:extLst>
                    <a:ext uri="{9D8B030D-6E8A-4147-A177-3AD203B41FA5}">
                      <a16:colId xmlns:a16="http://schemas.microsoft.com/office/drawing/2014/main" val="3870978546"/>
                    </a:ext>
                  </a:extLst>
                </a:gridCol>
                <a:gridCol w="875799">
                  <a:extLst>
                    <a:ext uri="{9D8B030D-6E8A-4147-A177-3AD203B41FA5}">
                      <a16:colId xmlns:a16="http://schemas.microsoft.com/office/drawing/2014/main" val="2878781026"/>
                    </a:ext>
                  </a:extLst>
                </a:gridCol>
              </a:tblGrid>
              <a:tr h="466215"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Table Name</a:t>
                      </a: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A81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812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81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21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TBL_MODEL</a:t>
                      </a: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A812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17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812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1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>
                        <a:effectLst/>
                      </a:endParaRP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8817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81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17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1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>
                        <a:effectLst/>
                      </a:endParaRP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481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81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81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1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>
                        <a:effectLst/>
                      </a:endParaRP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C81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82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81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81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>
                        <a:effectLst/>
                      </a:endParaRP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682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82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82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25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27900"/>
                  </a:ext>
                </a:extLst>
              </a:tr>
              <a:tr h="466215"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E821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1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21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b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제품별 상세 정보</a:t>
                      </a: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881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1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1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881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1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1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E81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1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1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281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25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81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E825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25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25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533025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</a:t>
                      </a: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fontAlgn="ctr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 Install </a:t>
                      </a: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시점에 테이블 생성</a:t>
                      </a: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88024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Insert</a:t>
                      </a: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fontAlgn="ctr"/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 Client</a:t>
                      </a: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에서 관리자 권한으로 로그인 후 신규 제품 모델 생성 시 추가</a:t>
                      </a: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614005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</a:t>
                      </a: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fontAlgn="ctr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 Client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에서 관리자 권한으로 로그인 후 기존 제품 모델을 삭제</a:t>
                      </a: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2809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</a:t>
                      </a: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fontAlgn="ctr"/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 Client</a:t>
                      </a: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에서 관리자 권한으로 로그인 후 기존 제품 모델 정보를 변경</a:t>
                      </a: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942067"/>
                  </a:ext>
                </a:extLst>
              </a:tr>
              <a:tr h="4662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</a:t>
                      </a: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Remark</a:t>
                      </a: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71399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model_id</a:t>
                      </a: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String</a:t>
                      </a: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</a:rPr>
                        <a:t>모델 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id</a:t>
                      </a: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변경 불가</a:t>
                      </a: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9268"/>
                  </a:ext>
                </a:extLst>
              </a:tr>
              <a:tr h="4662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model_temp</a:t>
                      </a: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</a:rPr>
                        <a:t>해당 모델이 만들어 지기 적정한 온도</a:t>
                      </a: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934539"/>
                  </a:ext>
                </a:extLst>
              </a:tr>
              <a:tr h="4662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model_humidity</a:t>
                      </a: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String</a:t>
                      </a: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</a:rPr>
                        <a:t>해당 모델이 만들어 지기 적정한 습도</a:t>
                      </a: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95322"/>
                  </a:ext>
                </a:extLst>
              </a:tr>
              <a:tr h="4662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</a:rPr>
                        <a:t>사람들이 부르기 쉬운 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</a:rPr>
                        <a:t>"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</a:rPr>
                        <a:t>아리아 초코빵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</a:rPr>
                        <a:t>"</a:t>
                      </a: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950" marR="1295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13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47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" y="291810"/>
            <a:ext cx="12191999" cy="932688"/>
            <a:chOff x="1" y="291949"/>
            <a:chExt cx="12191999" cy="932688"/>
          </a:xfrm>
        </p:grpSpPr>
        <p:sp>
          <p:nvSpPr>
            <p:cNvPr id="5" name="직각 삼각형 4"/>
            <p:cNvSpPr/>
            <p:nvPr/>
          </p:nvSpPr>
          <p:spPr>
            <a:xfrm>
              <a:off x="1" y="291949"/>
              <a:ext cx="740664" cy="932688"/>
            </a:xfrm>
            <a:prstGeom prst="rtTriangle">
              <a:avLst/>
            </a:prstGeom>
            <a:solidFill>
              <a:srgbClr val="019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1014983" y="291949"/>
              <a:ext cx="11177017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rot="10800000">
              <a:off x="274321" y="291949"/>
              <a:ext cx="740664" cy="932688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5632" y="95372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테이블 종류 </a:t>
            </a:r>
            <a:r>
              <a:rPr lang="en-US" altLang="ko-KR" dirty="0" smtClean="0"/>
              <a:t>- TBL_LOT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953875" y="1541601"/>
          <a:ext cx="9919533" cy="4819444"/>
        </p:xfrm>
        <a:graphic>
          <a:graphicData uri="http://schemas.openxmlformats.org/drawingml/2006/table">
            <a:tbl>
              <a:tblPr/>
              <a:tblGrid>
                <a:gridCol w="995884">
                  <a:extLst>
                    <a:ext uri="{9D8B030D-6E8A-4147-A177-3AD203B41FA5}">
                      <a16:colId xmlns:a16="http://schemas.microsoft.com/office/drawing/2014/main" val="402760808"/>
                    </a:ext>
                  </a:extLst>
                </a:gridCol>
                <a:gridCol w="1690385">
                  <a:extLst>
                    <a:ext uri="{9D8B030D-6E8A-4147-A177-3AD203B41FA5}">
                      <a16:colId xmlns:a16="http://schemas.microsoft.com/office/drawing/2014/main" val="1926042779"/>
                    </a:ext>
                  </a:extLst>
                </a:gridCol>
                <a:gridCol w="864846">
                  <a:extLst>
                    <a:ext uri="{9D8B030D-6E8A-4147-A177-3AD203B41FA5}">
                      <a16:colId xmlns:a16="http://schemas.microsoft.com/office/drawing/2014/main" val="4153098621"/>
                    </a:ext>
                  </a:extLst>
                </a:gridCol>
                <a:gridCol w="3328349">
                  <a:extLst>
                    <a:ext uri="{9D8B030D-6E8A-4147-A177-3AD203B41FA5}">
                      <a16:colId xmlns:a16="http://schemas.microsoft.com/office/drawing/2014/main" val="627533248"/>
                    </a:ext>
                  </a:extLst>
                </a:gridCol>
                <a:gridCol w="2175223">
                  <a:extLst>
                    <a:ext uri="{9D8B030D-6E8A-4147-A177-3AD203B41FA5}">
                      <a16:colId xmlns:a16="http://schemas.microsoft.com/office/drawing/2014/main" val="608222249"/>
                    </a:ext>
                  </a:extLst>
                </a:gridCol>
                <a:gridCol w="864846">
                  <a:extLst>
                    <a:ext uri="{9D8B030D-6E8A-4147-A177-3AD203B41FA5}">
                      <a16:colId xmlns:a16="http://schemas.microsoft.com/office/drawing/2014/main" val="3541278426"/>
                    </a:ext>
                  </a:extLst>
                </a:gridCol>
              </a:tblGrid>
              <a:tr h="235568"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Table Name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809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A0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9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A0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TBL_LOT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60A0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A0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A0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9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effectLst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80A0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A8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A0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A0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effectLst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E0A8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A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A8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9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effectLst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60A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AA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A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A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effectLst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A0AA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AA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AA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B0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851934"/>
                  </a:ext>
                </a:extLst>
              </a:tr>
              <a:tr h="235568"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60A0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9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A0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b="0" baseline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제품별 상세 정보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609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A0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9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 baseline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60A0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9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A0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 baseline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609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A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9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 baseline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E0A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B0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A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 baseline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60B0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B0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B0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852289"/>
                  </a:ext>
                </a:extLst>
              </a:tr>
              <a:tr h="1595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 Install </a:t>
                      </a:r>
                      <a:r>
                        <a:rPr lang="ko-KR" alt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시점에 테이블 생성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880910"/>
                  </a:ext>
                </a:extLst>
              </a:tr>
              <a:tr h="1595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Insert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fontAlgn="ctr"/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 Client</a:t>
                      </a:r>
                      <a:r>
                        <a:rPr lang="ko-KR" alt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에서 작업자 권한으로 로그인 후 신규 작업 생성하고 유효성 검사가 완료되면 추가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914853"/>
                  </a:ext>
                </a:extLst>
              </a:tr>
              <a:tr h="1595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fontAlgn="ctr"/>
                      <a:r>
                        <a:rPr lang="ko-KR" alt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예약 중인인 작업에 한해서 삭제 가능</a:t>
                      </a:r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120289"/>
                  </a:ext>
                </a:extLst>
              </a:tr>
              <a:tr h="1595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fontAlgn="ctr"/>
                      <a:endParaRPr lang="ko-KR" altLang="en-US" sz="10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00453"/>
                  </a:ext>
                </a:extLst>
              </a:tr>
              <a:tr h="2355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Remark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829839"/>
                  </a:ext>
                </a:extLst>
              </a:tr>
              <a:tr h="1595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lot_id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effectLst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632116"/>
                  </a:ext>
                </a:extLst>
              </a:tr>
              <a:tr h="1595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aseline="0">
                          <a:solidFill>
                            <a:srgbClr val="000000"/>
                          </a:solidFill>
                          <a:effectLst/>
                        </a:rPr>
                        <a:t>model_id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effectLst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553449"/>
                  </a:ext>
                </a:extLst>
              </a:tr>
              <a:tr h="1595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line_id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effectLst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063614"/>
                  </a:ext>
                </a:extLst>
              </a:tr>
              <a:tr h="2355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aseline="0">
                          <a:solidFill>
                            <a:srgbClr val="000000"/>
                          </a:solidFill>
                          <a:effectLst/>
                        </a:rPr>
                        <a:t>total_product_count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D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effectLst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817972"/>
                  </a:ext>
                </a:extLst>
              </a:tr>
              <a:tr h="2355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D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product_speed_warn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0CD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D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D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effectLst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018717"/>
                  </a:ext>
                </a:extLst>
              </a:tr>
              <a:tr h="2355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D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product_fail_rate_warn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00D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D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effectLst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689670"/>
                  </a:ext>
                </a:extLst>
              </a:tr>
              <a:tr h="1595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product_color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effectLst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15145"/>
                  </a:ext>
                </a:extLst>
              </a:tr>
              <a:tr h="1595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aseline="0">
                          <a:solidFill>
                            <a:srgbClr val="000000"/>
                          </a:solidFill>
                          <a:effectLst/>
                        </a:rPr>
                        <a:t>temp_margin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effectLst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222673"/>
                  </a:ext>
                </a:extLst>
              </a:tr>
              <a:tr h="1595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aseline="0">
                          <a:solidFill>
                            <a:srgbClr val="000000"/>
                          </a:solidFill>
                          <a:effectLst/>
                        </a:rPr>
                        <a:t>humid_margin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effectLst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189952"/>
                  </a:ext>
                </a:extLst>
              </a:tr>
              <a:tr h="1595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oper_id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effectLst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409860"/>
                  </a:ext>
                </a:extLst>
              </a:tr>
              <a:tr h="5496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working_state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baseline="0">
                          <a:solidFill>
                            <a:srgbClr val="000000"/>
                          </a:solidFill>
                          <a:effectLst/>
                        </a:rPr>
                        <a:t>작업 상태가 업데이트 될 때 마다 </a:t>
                      </a:r>
                      <a:r>
                        <a:rPr lang="en-US" altLang="ko-KR" sz="1000" baseline="0">
                          <a:solidFill>
                            <a:srgbClr val="000000"/>
                          </a:solidFill>
                          <a:effectLst/>
                        </a:rPr>
                        <a:t>MES Server</a:t>
                      </a:r>
                      <a:r>
                        <a:rPr lang="ko-KR" altLang="en-US" sz="1000" baseline="0">
                          <a:solidFill>
                            <a:srgbClr val="000000"/>
                          </a:solidFill>
                          <a:effectLst/>
                        </a:rPr>
                        <a:t>가 업데이트 시킨다</a:t>
                      </a:r>
                      <a:r>
                        <a:rPr lang="en-US" altLang="ko-KR" sz="1000" baseline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207163"/>
                  </a:ext>
                </a:extLst>
              </a:tr>
              <a:tr h="1595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lot_created_time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yyyy-mm-dd hh:mm:ss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effectLst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002655"/>
                  </a:ext>
                </a:extLst>
              </a:tr>
              <a:tr h="4711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lot_start_time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yyyy-mm-dd hh:mm:ss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RP</a:t>
                      </a:r>
                      <a:r>
                        <a:rPr lang="ko-KR" alt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로 부터 작업 시작 메세지를 받는 시점에 업데이트 한다</a:t>
                      </a:r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568507"/>
                  </a:ext>
                </a:extLst>
              </a:tr>
              <a:tr h="4711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lot_end_time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yyyy-mm-dd hh:mm:ss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RP</a:t>
                      </a:r>
                      <a:r>
                        <a:rPr lang="ko-KR" alt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로 부터 작업 종료 메세지를 받는 시점에 업데이트 한다</a:t>
                      </a:r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52" marR="6252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529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34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" y="291810"/>
            <a:ext cx="12191999" cy="932688"/>
            <a:chOff x="1" y="291949"/>
            <a:chExt cx="12191999" cy="932688"/>
          </a:xfrm>
        </p:grpSpPr>
        <p:sp>
          <p:nvSpPr>
            <p:cNvPr id="5" name="직각 삼각형 4"/>
            <p:cNvSpPr/>
            <p:nvPr/>
          </p:nvSpPr>
          <p:spPr>
            <a:xfrm>
              <a:off x="1" y="291949"/>
              <a:ext cx="740664" cy="932688"/>
            </a:xfrm>
            <a:prstGeom prst="rtTriangle">
              <a:avLst/>
            </a:prstGeom>
            <a:solidFill>
              <a:srgbClr val="019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1014983" y="291949"/>
              <a:ext cx="11177017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rot="10800000">
              <a:off x="274321" y="291949"/>
              <a:ext cx="740664" cy="932688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203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테이블 종류 </a:t>
            </a:r>
            <a:r>
              <a:rPr lang="en-US" altLang="ko-KR" dirty="0" smtClean="0"/>
              <a:t>- TBL_LINE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838200" y="1690688"/>
          <a:ext cx="9886122" cy="4351338"/>
        </p:xfrm>
        <a:graphic>
          <a:graphicData uri="http://schemas.openxmlformats.org/drawingml/2006/table">
            <a:tbl>
              <a:tblPr/>
              <a:tblGrid>
                <a:gridCol w="992531">
                  <a:extLst>
                    <a:ext uri="{9D8B030D-6E8A-4147-A177-3AD203B41FA5}">
                      <a16:colId xmlns:a16="http://schemas.microsoft.com/office/drawing/2014/main" val="3046846771"/>
                    </a:ext>
                  </a:extLst>
                </a:gridCol>
                <a:gridCol w="1684687">
                  <a:extLst>
                    <a:ext uri="{9D8B030D-6E8A-4147-A177-3AD203B41FA5}">
                      <a16:colId xmlns:a16="http://schemas.microsoft.com/office/drawing/2014/main" val="1403943636"/>
                    </a:ext>
                  </a:extLst>
                </a:gridCol>
                <a:gridCol w="861936">
                  <a:extLst>
                    <a:ext uri="{9D8B030D-6E8A-4147-A177-3AD203B41FA5}">
                      <a16:colId xmlns:a16="http://schemas.microsoft.com/office/drawing/2014/main" val="1705238032"/>
                    </a:ext>
                  </a:extLst>
                </a:gridCol>
                <a:gridCol w="3317136">
                  <a:extLst>
                    <a:ext uri="{9D8B030D-6E8A-4147-A177-3AD203B41FA5}">
                      <a16:colId xmlns:a16="http://schemas.microsoft.com/office/drawing/2014/main" val="4118738705"/>
                    </a:ext>
                  </a:extLst>
                </a:gridCol>
                <a:gridCol w="2167896">
                  <a:extLst>
                    <a:ext uri="{9D8B030D-6E8A-4147-A177-3AD203B41FA5}">
                      <a16:colId xmlns:a16="http://schemas.microsoft.com/office/drawing/2014/main" val="3039429460"/>
                    </a:ext>
                  </a:extLst>
                </a:gridCol>
                <a:gridCol w="861936">
                  <a:extLst>
                    <a:ext uri="{9D8B030D-6E8A-4147-A177-3AD203B41FA5}">
                      <a16:colId xmlns:a16="http://schemas.microsoft.com/office/drawing/2014/main" val="2583297759"/>
                    </a:ext>
                  </a:extLst>
                </a:gridCol>
              </a:tblGrid>
              <a:tr h="255961"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Table Name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988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886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88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896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TBL_LINE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F886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88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886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888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effectLst/>
                      </a:endParaRP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D88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88E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88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88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effectLst/>
                      </a:endParaRP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D88E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898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88E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888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effectLst/>
                      </a:endParaRP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1898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89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898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888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effectLst/>
                      </a:endParaRP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D89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89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89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89D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167468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5896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888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896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b="0" baseline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제품별 상세 정보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9888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88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888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 baseline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D88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888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88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 baseline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9888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888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888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 baseline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F888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89D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888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 baseline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189D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89D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89D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090572"/>
                  </a:ext>
                </a:extLst>
              </a:tr>
              <a:tr h="1706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 Install </a:t>
                      </a:r>
                      <a:r>
                        <a:rPr lang="ko-KR" alt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시점에 테이블 생성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04401"/>
                  </a:ext>
                </a:extLst>
              </a:tr>
              <a:tr h="1706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Insert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fontAlgn="ctr"/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 Client</a:t>
                      </a:r>
                      <a:r>
                        <a:rPr lang="ko-KR" alt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에서 관리자 권한으로 로그인 후 신규 라인 생성 시 추가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594839"/>
                  </a:ext>
                </a:extLst>
              </a:tr>
              <a:tr h="1706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fontAlgn="ctr"/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 Client</a:t>
                      </a:r>
                      <a:r>
                        <a:rPr lang="ko-KR" alt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에서 관리자 권한으로 로그인 후 기존 라인 삭제 시 제거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969155"/>
                  </a:ext>
                </a:extLst>
              </a:tr>
              <a:tr h="1706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fontAlgn="ctr"/>
                      <a:endParaRPr lang="ko-KR" altLang="en-US" sz="10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299634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1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Remark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89019"/>
                  </a:ext>
                </a:extLst>
              </a:tr>
              <a:tr h="1706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_id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lot_id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effectLst/>
                      </a:endParaRP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689118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aseline="0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baseline="0">
                          <a:solidFill>
                            <a:srgbClr val="000000"/>
                          </a:solidFill>
                          <a:effectLst/>
                        </a:rPr>
                        <a:t>작업자의 이름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 baseline="0">
                          <a:solidFill>
                            <a:srgbClr val="000000"/>
                          </a:solidFill>
                          <a:effectLst/>
                        </a:rPr>
                        <a:t>MES Client</a:t>
                      </a:r>
                      <a:r>
                        <a:rPr lang="ko-KR" altLang="en-US" sz="1000" baseline="0">
                          <a:solidFill>
                            <a:srgbClr val="000000"/>
                          </a:solidFill>
                          <a:effectLst/>
                        </a:rPr>
                        <a:t>에서 관리자 권한으로 로그인 후 기존 라인 정보 수정 시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172473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state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작업중</a:t>
                      </a:r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대기중</a:t>
                      </a:r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정비중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baseline="0">
                          <a:solidFill>
                            <a:srgbClr val="000000"/>
                          </a:solidFill>
                          <a:effectLst/>
                        </a:rPr>
                        <a:t>라인의 작업 상태 정보가 업데이트 되는 시점에 업데이트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607470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aseline="0">
                          <a:solidFill>
                            <a:srgbClr val="000000"/>
                          </a:solidFill>
                          <a:effectLst/>
                        </a:rPr>
                        <a:t>working_lot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baseline="0">
                          <a:solidFill>
                            <a:srgbClr val="000000"/>
                          </a:solidFill>
                          <a:effectLst/>
                        </a:rPr>
                        <a:t>사람들이 부르기 쉬운 </a:t>
                      </a:r>
                      <a:r>
                        <a:rPr lang="en-US" altLang="ko-KR" sz="1000" baseline="0">
                          <a:solidFill>
                            <a:srgbClr val="000000"/>
                          </a:solidFill>
                          <a:effectLst/>
                        </a:rPr>
                        <a:t>"</a:t>
                      </a:r>
                      <a:r>
                        <a:rPr lang="ko-KR" altLang="en-US" sz="1000" baseline="0">
                          <a:solidFill>
                            <a:srgbClr val="000000"/>
                          </a:solidFill>
                          <a:effectLst/>
                        </a:rPr>
                        <a:t>아리아 초코빵</a:t>
                      </a:r>
                      <a:r>
                        <a:rPr lang="en-US" altLang="ko-KR" sz="1000" baseline="0">
                          <a:solidFill>
                            <a:srgbClr val="000000"/>
                          </a:solidFill>
                          <a:effectLst/>
                        </a:rPr>
                        <a:t>"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aseline="0">
                          <a:solidFill>
                            <a:srgbClr val="000000"/>
                          </a:solidFill>
                          <a:effectLst/>
                        </a:rPr>
                        <a:t>Lot Start, End </a:t>
                      </a:r>
                      <a:r>
                        <a:rPr lang="ko-KR" altLang="en-US" sz="1000" baseline="0">
                          <a:solidFill>
                            <a:srgbClr val="000000"/>
                          </a:solidFill>
                          <a:effectLst/>
                        </a:rPr>
                        <a:t>시점에 업데이트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701086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aseline="0">
                          <a:solidFill>
                            <a:srgbClr val="000000"/>
                          </a:solidFill>
                          <a:effectLst/>
                        </a:rPr>
                        <a:t>line_temp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r>
                        <a:rPr lang="ko-KR" alt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초에 한번씩 업데이트</a:t>
                      </a:r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현재값</a:t>
                      </a:r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실시간</a:t>
                      </a:r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 baseline="0">
                          <a:solidFill>
                            <a:srgbClr val="000000"/>
                          </a:solidFill>
                          <a:effectLst/>
                        </a:rPr>
                        <a:t>RP</a:t>
                      </a:r>
                      <a:r>
                        <a:rPr lang="ko-KR" altLang="en-US" sz="1000" baseline="0">
                          <a:solidFill>
                            <a:srgbClr val="000000"/>
                          </a:solidFill>
                          <a:effectLst/>
                        </a:rPr>
                        <a:t>로 부터 </a:t>
                      </a:r>
                      <a:r>
                        <a:rPr lang="en-US" altLang="ko-KR" sz="1000" baseline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ko-KR" altLang="en-US" sz="1000" baseline="0">
                          <a:solidFill>
                            <a:srgbClr val="000000"/>
                          </a:solidFill>
                          <a:effectLst/>
                        </a:rPr>
                        <a:t>초에 한번씩 정보가 전송 되면 업데이트 한다</a:t>
                      </a:r>
                      <a:r>
                        <a:rPr lang="en-US" altLang="ko-KR" sz="1000" baseline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735983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aseline="0">
                          <a:solidFill>
                            <a:srgbClr val="000000"/>
                          </a:solidFill>
                          <a:effectLst/>
                        </a:rPr>
                        <a:t>line_humidity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baseline="0">
                          <a:solidFill>
                            <a:srgbClr val="000000"/>
                          </a:solidFill>
                          <a:effectLst/>
                        </a:rPr>
                        <a:t>보여줘야 하기 때문에</a:t>
                      </a:r>
                      <a:r>
                        <a:rPr lang="en-US" altLang="ko-KR" sz="1000" baseline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aseline="0">
                          <a:solidFill>
                            <a:srgbClr val="000000"/>
                          </a:solidFill>
                          <a:effectLst/>
                        </a:rPr>
                        <a:t>너무 길경우 </a:t>
                      </a:r>
                      <a:r>
                        <a:rPr lang="en-US" altLang="ko-KR" sz="1000" baseline="0">
                          <a:solidFill>
                            <a:srgbClr val="000000"/>
                          </a:solidFill>
                          <a:effectLst/>
                        </a:rPr>
                        <a:t>BYE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000" baseline="0">
                          <a:solidFill>
                            <a:srgbClr val="000000"/>
                          </a:solidFill>
                          <a:effectLst/>
                        </a:rPr>
                        <a:t>RP</a:t>
                      </a:r>
                      <a:r>
                        <a:rPr lang="ko-KR" altLang="en-US" sz="1000" baseline="0">
                          <a:solidFill>
                            <a:srgbClr val="000000"/>
                          </a:solidFill>
                          <a:effectLst/>
                        </a:rPr>
                        <a:t>로 부터 </a:t>
                      </a:r>
                      <a:r>
                        <a:rPr lang="en-US" altLang="ko-KR" sz="1000" baseline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ko-KR" altLang="en-US" sz="1000" baseline="0">
                          <a:solidFill>
                            <a:srgbClr val="000000"/>
                          </a:solidFill>
                          <a:effectLst/>
                        </a:rPr>
                        <a:t>초에 한번씩 정보가 전송 되면 업데이트 한다</a:t>
                      </a:r>
                      <a:r>
                        <a:rPr lang="en-US" altLang="ko-KR" sz="1000" baseline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475897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aseline="0">
                          <a:solidFill>
                            <a:srgbClr val="000000"/>
                          </a:solidFill>
                          <a:effectLst/>
                        </a:rPr>
                        <a:t>lot_reserve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baseline="0">
                          <a:solidFill>
                            <a:srgbClr val="000000"/>
                          </a:solidFill>
                          <a:effectLst/>
                        </a:rPr>
                        <a:t>예약 현황 </a:t>
                      </a:r>
                      <a:r>
                        <a:rPr lang="en-US" sz="1000" baseline="0">
                          <a:solidFill>
                            <a:srgbClr val="000000"/>
                          </a:solidFill>
                          <a:effectLst/>
                        </a:rPr>
                        <a:t>cnt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baseline="0">
                          <a:solidFill>
                            <a:srgbClr val="000000"/>
                          </a:solidFill>
                          <a:effectLst/>
                        </a:rPr>
                        <a:t>작업중에 한해서 예약기능 수행</a:t>
                      </a: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10" marR="711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204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40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" y="147945"/>
            <a:ext cx="12191999" cy="932688"/>
            <a:chOff x="1" y="291949"/>
            <a:chExt cx="12191999" cy="932688"/>
          </a:xfrm>
        </p:grpSpPr>
        <p:sp>
          <p:nvSpPr>
            <p:cNvPr id="23" name="직각 삼각형 22"/>
            <p:cNvSpPr/>
            <p:nvPr/>
          </p:nvSpPr>
          <p:spPr>
            <a:xfrm>
              <a:off x="1" y="291949"/>
              <a:ext cx="740664" cy="932688"/>
            </a:xfrm>
            <a:prstGeom prst="rtTriangle">
              <a:avLst/>
            </a:prstGeom>
            <a:solidFill>
              <a:srgbClr val="019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>
              <a:off x="1014983" y="291949"/>
              <a:ext cx="11177017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 rot="10800000">
              <a:off x="274321" y="291949"/>
              <a:ext cx="740664" cy="932688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7543" y="-49904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MES Server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712" y="1182937"/>
            <a:ext cx="4070934" cy="50815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231" y="1182937"/>
            <a:ext cx="4178967" cy="508150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53" y="2316580"/>
            <a:ext cx="2698081" cy="3947862"/>
          </a:xfrm>
          <a:prstGeom prst="rect">
            <a:avLst/>
          </a:prstGeom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199776" y="1045995"/>
            <a:ext cx="29306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solidFill>
                  <a:srgbClr val="002060"/>
                </a:solidFill>
              </a:rPr>
              <a:t>Xml </a:t>
            </a:r>
            <a:r>
              <a:rPr lang="ko-KR" altLang="en-US" sz="3200" dirty="0" smtClean="0">
                <a:solidFill>
                  <a:srgbClr val="002060"/>
                </a:solidFill>
              </a:rPr>
              <a:t>파일 쓰기</a:t>
            </a:r>
            <a:endParaRPr lang="ko-KR" altLang="en-US" sz="3200" dirty="0">
              <a:solidFill>
                <a:srgbClr val="00206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55432" y="2404435"/>
            <a:ext cx="2895600" cy="4510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3" idx="1"/>
          </p:cNvCxnSpPr>
          <p:nvPr/>
        </p:nvCxnSpPr>
        <p:spPr>
          <a:xfrm flipH="1" flipV="1">
            <a:off x="1732547" y="2502693"/>
            <a:ext cx="2622885" cy="833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355432" y="2986630"/>
            <a:ext cx="2895600" cy="114421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1419726" y="2855495"/>
            <a:ext cx="2954759" cy="7215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360445" y="4261977"/>
            <a:ext cx="2895600" cy="194631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884317" y="1368382"/>
            <a:ext cx="2895600" cy="188816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3150019" y="3778040"/>
            <a:ext cx="1205413" cy="14196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 26"/>
          <p:cNvSpPr/>
          <p:nvPr/>
        </p:nvSpPr>
        <p:spPr>
          <a:xfrm>
            <a:off x="2318084" y="3168316"/>
            <a:ext cx="818148" cy="1050758"/>
          </a:xfrm>
          <a:custGeom>
            <a:avLst/>
            <a:gdLst>
              <a:gd name="connsiteX0" fmla="*/ 449179 w 818148"/>
              <a:gd name="connsiteY0" fmla="*/ 0 h 1050758"/>
              <a:gd name="connsiteX1" fmla="*/ 818148 w 818148"/>
              <a:gd name="connsiteY1" fmla="*/ 0 h 1050758"/>
              <a:gd name="connsiteX2" fmla="*/ 818148 w 818148"/>
              <a:gd name="connsiteY2" fmla="*/ 1050758 h 1050758"/>
              <a:gd name="connsiteX3" fmla="*/ 0 w 818148"/>
              <a:gd name="connsiteY3" fmla="*/ 1050758 h 105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148" h="1050758">
                <a:moveTo>
                  <a:pt x="449179" y="0"/>
                </a:moveTo>
                <a:lnTo>
                  <a:pt x="818148" y="0"/>
                </a:lnTo>
                <a:lnTo>
                  <a:pt x="818148" y="1050758"/>
                </a:lnTo>
                <a:lnTo>
                  <a:pt x="0" y="1050758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3150019" y="2280611"/>
            <a:ext cx="5770648" cy="14974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881310" y="3370008"/>
            <a:ext cx="2895600" cy="217253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2703095" y="4360235"/>
            <a:ext cx="6178216" cy="8374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자유형 35"/>
          <p:cNvSpPr/>
          <p:nvPr/>
        </p:nvSpPr>
        <p:spPr>
          <a:xfrm>
            <a:off x="1941095" y="4772526"/>
            <a:ext cx="762000" cy="818148"/>
          </a:xfrm>
          <a:custGeom>
            <a:avLst/>
            <a:gdLst>
              <a:gd name="connsiteX0" fmla="*/ 0 w 762000"/>
              <a:gd name="connsiteY0" fmla="*/ 0 h 818148"/>
              <a:gd name="connsiteX1" fmla="*/ 762000 w 762000"/>
              <a:gd name="connsiteY1" fmla="*/ 0 h 818148"/>
              <a:gd name="connsiteX2" fmla="*/ 762000 w 762000"/>
              <a:gd name="connsiteY2" fmla="*/ 818148 h 818148"/>
              <a:gd name="connsiteX3" fmla="*/ 128337 w 762000"/>
              <a:gd name="connsiteY3" fmla="*/ 818148 h 8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818148">
                <a:moveTo>
                  <a:pt x="0" y="0"/>
                </a:moveTo>
                <a:lnTo>
                  <a:pt x="762000" y="0"/>
                </a:lnTo>
                <a:lnTo>
                  <a:pt x="762000" y="818148"/>
                </a:lnTo>
                <a:lnTo>
                  <a:pt x="128337" y="818148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2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" y="291810"/>
            <a:ext cx="12191999" cy="932688"/>
            <a:chOff x="1" y="291949"/>
            <a:chExt cx="12191999" cy="932688"/>
          </a:xfrm>
        </p:grpSpPr>
        <p:sp>
          <p:nvSpPr>
            <p:cNvPr id="13" name="직각 삼각형 12"/>
            <p:cNvSpPr/>
            <p:nvPr/>
          </p:nvSpPr>
          <p:spPr>
            <a:xfrm>
              <a:off x="1" y="291949"/>
              <a:ext cx="740664" cy="932688"/>
            </a:xfrm>
            <a:prstGeom prst="rtTriangle">
              <a:avLst/>
            </a:prstGeom>
            <a:solidFill>
              <a:srgbClr val="019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0800000">
              <a:off x="1014983" y="291949"/>
              <a:ext cx="11177017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/>
            <p:cNvSpPr/>
            <p:nvPr/>
          </p:nvSpPr>
          <p:spPr>
            <a:xfrm rot="10800000">
              <a:off x="274321" y="291949"/>
              <a:ext cx="740664" cy="932688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3265" y="138595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MES Server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r="63071"/>
          <a:stretch/>
        </p:blipFill>
        <p:spPr>
          <a:xfrm>
            <a:off x="518361" y="1781897"/>
            <a:ext cx="3612483" cy="46817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360" y="1617372"/>
            <a:ext cx="7016918" cy="501083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81791" y="6118780"/>
            <a:ext cx="906379" cy="2085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" idx="3"/>
          </p:cNvCxnSpPr>
          <p:nvPr/>
        </p:nvCxnSpPr>
        <p:spPr>
          <a:xfrm flipV="1">
            <a:off x="1588170" y="4017264"/>
            <a:ext cx="4115803" cy="22057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728036" y="3888927"/>
            <a:ext cx="553453" cy="1844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6281489" y="3375580"/>
            <a:ext cx="2301039" cy="6416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65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" y="211065"/>
            <a:ext cx="12191999" cy="932688"/>
            <a:chOff x="1" y="291949"/>
            <a:chExt cx="12191999" cy="932688"/>
          </a:xfrm>
        </p:grpSpPr>
        <p:sp>
          <p:nvSpPr>
            <p:cNvPr id="18" name="직각 삼각형 17"/>
            <p:cNvSpPr/>
            <p:nvPr/>
          </p:nvSpPr>
          <p:spPr>
            <a:xfrm>
              <a:off x="1" y="291949"/>
              <a:ext cx="740664" cy="932688"/>
            </a:xfrm>
            <a:prstGeom prst="rtTriangle">
              <a:avLst/>
            </a:prstGeom>
            <a:solidFill>
              <a:srgbClr val="019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 rot="10800000">
              <a:off x="1014983" y="291949"/>
              <a:ext cx="11177017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10800000">
              <a:off x="274321" y="291949"/>
              <a:ext cx="740664" cy="932688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5210" y="32668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MES Server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32" y="2371558"/>
            <a:ext cx="2505576" cy="3947862"/>
          </a:xfrm>
          <a:prstGeom prst="rect">
            <a:avLst/>
          </a:prstGeom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199775" y="1045995"/>
            <a:ext cx="29306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solidFill>
                  <a:srgbClr val="002060"/>
                </a:solidFill>
              </a:rPr>
              <a:t>Xml </a:t>
            </a:r>
            <a:r>
              <a:rPr lang="ko-KR" altLang="en-US" sz="3200" dirty="0" smtClean="0">
                <a:solidFill>
                  <a:srgbClr val="002060"/>
                </a:solidFill>
              </a:rPr>
              <a:t>파일 읽기</a:t>
            </a:r>
            <a:endParaRPr lang="ko-KR" altLang="en-US" sz="3200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4464" y="1325563"/>
            <a:ext cx="4146883" cy="50958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5345" y="1322150"/>
            <a:ext cx="4534150" cy="509928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59305" y="2735179"/>
            <a:ext cx="256674" cy="2727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36782" y="3026777"/>
            <a:ext cx="396291" cy="3340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19688" y="3371516"/>
            <a:ext cx="139617" cy="3340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61686" y="3693277"/>
            <a:ext cx="139617" cy="3340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352298" y="4037260"/>
            <a:ext cx="184484" cy="3340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5" idx="3"/>
          </p:cNvCxnSpPr>
          <p:nvPr/>
        </p:nvCxnSpPr>
        <p:spPr>
          <a:xfrm flipV="1">
            <a:off x="1515979" y="1844841"/>
            <a:ext cx="7620000" cy="10266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2422358" y="2048256"/>
            <a:ext cx="6713621" cy="15962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 19"/>
          <p:cNvSpPr/>
          <p:nvPr/>
        </p:nvSpPr>
        <p:spPr>
          <a:xfrm>
            <a:off x="1588168" y="3176337"/>
            <a:ext cx="834190" cy="1074821"/>
          </a:xfrm>
          <a:custGeom>
            <a:avLst/>
            <a:gdLst>
              <a:gd name="connsiteX0" fmla="*/ 368969 w 834190"/>
              <a:gd name="connsiteY0" fmla="*/ 0 h 1074821"/>
              <a:gd name="connsiteX1" fmla="*/ 834190 w 834190"/>
              <a:gd name="connsiteY1" fmla="*/ 0 h 1074821"/>
              <a:gd name="connsiteX2" fmla="*/ 834190 w 834190"/>
              <a:gd name="connsiteY2" fmla="*/ 1074821 h 1074821"/>
              <a:gd name="connsiteX3" fmla="*/ 0 w 834190"/>
              <a:gd name="connsiteY3" fmla="*/ 1074821 h 107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1074821">
                <a:moveTo>
                  <a:pt x="368969" y="0"/>
                </a:moveTo>
                <a:lnTo>
                  <a:pt x="834190" y="0"/>
                </a:lnTo>
                <a:lnTo>
                  <a:pt x="834190" y="1074821"/>
                </a:lnTo>
                <a:lnTo>
                  <a:pt x="0" y="1074821"/>
                </a:ln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30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파이의 설계도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??</a:t>
            </a:r>
          </a:p>
          <a:p>
            <a:endParaRPr lang="en-US" altLang="ko-KR" dirty="0"/>
          </a:p>
          <a:p>
            <a:r>
              <a:rPr lang="ko-KR" altLang="en-US" dirty="0" smtClean="0"/>
              <a:t>파이로 어디까지 구현됐고 </a:t>
            </a:r>
            <a:r>
              <a:rPr lang="ko-KR" altLang="en-US" dirty="0" err="1" smtClean="0"/>
              <a:t>구현할꺼고</a:t>
            </a:r>
            <a:r>
              <a:rPr lang="ko-KR" altLang="en-US" dirty="0" smtClean="0"/>
              <a:t> 앞으로 어떻게 구현해 </a:t>
            </a:r>
            <a:r>
              <a:rPr lang="ko-KR" altLang="en-US" dirty="0" err="1" smtClean="0"/>
              <a:t>나갈껀지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2681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760" y="6355414"/>
            <a:ext cx="1264920" cy="26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각 삼각형 5"/>
          <p:cNvSpPr/>
          <p:nvPr/>
        </p:nvSpPr>
        <p:spPr>
          <a:xfrm>
            <a:off x="0" y="484632"/>
            <a:ext cx="740664" cy="932688"/>
          </a:xfrm>
          <a:prstGeom prst="rtTriangle">
            <a:avLst/>
          </a:prstGeom>
          <a:solidFill>
            <a:srgbClr val="01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10800000">
            <a:off x="1014982" y="484632"/>
            <a:ext cx="11177017" cy="932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0800000">
            <a:off x="274320" y="484632"/>
            <a:ext cx="740664" cy="932688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14982" y="689366"/>
            <a:ext cx="3289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0191FF"/>
                </a:solidFill>
              </a:rPr>
              <a:t>Smart Factory </a:t>
            </a:r>
            <a:r>
              <a:rPr lang="ko-KR" altLang="en-US" sz="2800" dirty="0" smtClean="0">
                <a:solidFill>
                  <a:srgbClr val="0191FF"/>
                </a:solidFill>
              </a:rPr>
              <a:t>목표</a:t>
            </a:r>
            <a:endParaRPr lang="ko-KR" altLang="en-US" sz="2800" dirty="0">
              <a:solidFill>
                <a:srgbClr val="0191FF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75945" y="0"/>
            <a:ext cx="3137334" cy="458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Smart Factory 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 사례 및 </a:t>
            </a: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14982" y="1443365"/>
            <a:ext cx="9676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생산 시스템을 최적화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효율화하여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생산성 향상 및 생산비용 절감을 달성하고 빠르게 변하는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외부환경과 고급화하는 고객요구에 능동적으로 대응할 수 있는 기업을 구현하는 것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5" name="도넛 14"/>
          <p:cNvSpPr/>
          <p:nvPr/>
        </p:nvSpPr>
        <p:spPr>
          <a:xfrm>
            <a:off x="944668" y="2455476"/>
            <a:ext cx="1499617" cy="1499617"/>
          </a:xfrm>
          <a:prstGeom prst="donut">
            <a:avLst>
              <a:gd name="adj" fmla="val 35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도넛 19"/>
          <p:cNvSpPr/>
          <p:nvPr/>
        </p:nvSpPr>
        <p:spPr>
          <a:xfrm>
            <a:off x="2444285" y="4329994"/>
            <a:ext cx="1499617" cy="1499617"/>
          </a:xfrm>
          <a:prstGeom prst="donut">
            <a:avLst>
              <a:gd name="adj" fmla="val 35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도넛 20"/>
          <p:cNvSpPr/>
          <p:nvPr/>
        </p:nvSpPr>
        <p:spPr>
          <a:xfrm>
            <a:off x="6023015" y="2455475"/>
            <a:ext cx="1499617" cy="1499617"/>
          </a:xfrm>
          <a:prstGeom prst="donut">
            <a:avLst>
              <a:gd name="adj" fmla="val 35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도넛 21"/>
          <p:cNvSpPr/>
          <p:nvPr/>
        </p:nvSpPr>
        <p:spPr>
          <a:xfrm>
            <a:off x="7522632" y="4329994"/>
            <a:ext cx="1499617" cy="1499617"/>
          </a:xfrm>
          <a:prstGeom prst="donut">
            <a:avLst>
              <a:gd name="adj" fmla="val 35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2578608" y="2816352"/>
            <a:ext cx="2085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578609" y="3196139"/>
            <a:ext cx="2085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578608" y="3589331"/>
            <a:ext cx="2085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2186806" y="3964233"/>
            <a:ext cx="403826" cy="45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4818888" y="3891084"/>
            <a:ext cx="640059" cy="34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7313760" y="3955092"/>
            <a:ext cx="417744" cy="39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40478" y="30206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아날로그</a:t>
            </a: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870927" y="49183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기초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215619" y="2988903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중간 </a:t>
            </a:r>
            <a:r>
              <a:rPr lang="en-US" altLang="ko-KR" dirty="0" smtClean="0"/>
              <a:t>1, 2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833858" y="49195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고도화</a:t>
            </a:r>
            <a:endParaRPr lang="ko-KR" altLang="en-US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4095928" y="4675632"/>
            <a:ext cx="2085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095929" y="5055419"/>
            <a:ext cx="2085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4095928" y="5448611"/>
            <a:ext cx="2085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31504" y="2816352"/>
            <a:ext cx="2085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31505" y="3196139"/>
            <a:ext cx="2085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31504" y="3589331"/>
            <a:ext cx="2085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45547" y="4724400"/>
            <a:ext cx="2085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9345548" y="5104187"/>
            <a:ext cx="2085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9345547" y="5497379"/>
            <a:ext cx="2085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42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어떻게 진행해 </a:t>
            </a:r>
            <a:r>
              <a:rPr lang="ko-KR" altLang="en-US" dirty="0" err="1" smtClean="0"/>
              <a:t>나갈건지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속도붙는지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프로토콜 정의 후 디자인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작업</a:t>
            </a:r>
            <a:r>
              <a:rPr lang="en-US" altLang="ko-KR" dirty="0" smtClean="0"/>
              <a:t>, DB</a:t>
            </a:r>
            <a:r>
              <a:rPr lang="ko-KR" altLang="en-US" dirty="0" smtClean="0"/>
              <a:t>오류 </a:t>
            </a:r>
            <a:r>
              <a:rPr lang="en-US" altLang="ko-KR" dirty="0" smtClean="0"/>
              <a:t>try catch </a:t>
            </a:r>
            <a:r>
              <a:rPr lang="ko-KR" altLang="en-US" dirty="0" smtClean="0"/>
              <a:t>작업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 개선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리팩토링</a:t>
            </a:r>
            <a:r>
              <a:rPr lang="ko-KR" altLang="en-US" dirty="0" smtClean="0"/>
              <a:t> 작업은 속도 붙어서 </a:t>
            </a:r>
            <a:r>
              <a:rPr lang="ko-KR" altLang="en-US" dirty="0" err="1" smtClean="0"/>
              <a:t>시간나면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추가해서 실시간 데이터를 확인하여 미래예측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8237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MES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기존 생산공정관리시스템</a:t>
            </a:r>
            <a:r>
              <a:rPr lang="en-US" altLang="ko-KR" dirty="0" smtClean="0"/>
              <a:t>(MES)</a:t>
            </a:r>
            <a:r>
              <a:rPr lang="ko-KR" altLang="en-US" dirty="0"/>
              <a:t> </a:t>
            </a:r>
            <a:r>
              <a:rPr lang="ko-KR" altLang="en-US" dirty="0" smtClean="0"/>
              <a:t>적용 사례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Aria_MES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새롭게 정의된 통합</a:t>
            </a:r>
            <a:r>
              <a:rPr lang="en-US" altLang="ko-KR" dirty="0" smtClean="0"/>
              <a:t>MES </a:t>
            </a:r>
            <a:r>
              <a:rPr lang="ko-KR" altLang="en-US" dirty="0" smtClean="0"/>
              <a:t>시스템 설명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현재 진행 사항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Client, Server – DB, PI </a:t>
            </a:r>
            <a:r>
              <a:rPr lang="ko-KR" altLang="en-US" dirty="0" smtClean="0"/>
              <a:t>설계 및 구현 과정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앞으로의 진행 사항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문제점 개선 및 요구사항 항목 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11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발표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 우리의 목표와 완성품의 기대효과</a:t>
            </a:r>
            <a:endParaRPr lang="en-US" altLang="ko-KR" dirty="0" smtClean="0"/>
          </a:p>
          <a:p>
            <a:r>
              <a:rPr lang="ko-KR" altLang="en-US" dirty="0" smtClean="0"/>
              <a:t>클라이언트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파이의 설계도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구글 드라이브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간트차트로</a:t>
            </a:r>
            <a:r>
              <a:rPr lang="ko-KR" altLang="en-US" dirty="0" smtClean="0"/>
              <a:t> 일정 설명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진행 세부 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앞으로의 방향성과 기대기능추가 방안</a:t>
            </a:r>
            <a:endParaRPr lang="en-US" altLang="ko-KR" dirty="0" smtClean="0"/>
          </a:p>
          <a:p>
            <a:r>
              <a:rPr lang="en-US" altLang="ko-KR" dirty="0" smtClean="0"/>
              <a:t>QNA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1726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</a:t>
            </a:r>
            <a:r>
              <a:rPr lang="ko-KR" altLang="en-US" dirty="0" smtClean="0"/>
              <a:t>에 대한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공정 대비 </a:t>
            </a:r>
            <a:r>
              <a:rPr lang="en-US" altLang="ko-KR" dirty="0" smtClean="0"/>
              <a:t>MES </a:t>
            </a:r>
            <a:r>
              <a:rPr lang="ko-KR" altLang="en-US" dirty="0" smtClean="0"/>
              <a:t>구축 시 효과에 대한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86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우리 </a:t>
            </a:r>
            <a:r>
              <a:rPr lang="en-US" altLang="ko-KR" dirty="0" smtClean="0"/>
              <a:t>MES</a:t>
            </a:r>
            <a:r>
              <a:rPr lang="ko-KR" altLang="en-US" dirty="0" smtClean="0"/>
              <a:t>에 대한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MES</a:t>
            </a:r>
            <a:r>
              <a:rPr lang="ko-KR" altLang="en-US" dirty="0" smtClean="0"/>
              <a:t>에서 우리의 장점이 뭔지에 대해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반도체 통신 프로토콜에 의거 아리아 프로토콜 개발</a:t>
            </a:r>
            <a:r>
              <a:rPr lang="en-US" altLang="ko-KR" dirty="0" smtClean="0"/>
              <a:t>(</a:t>
            </a:r>
            <a:r>
              <a:rPr lang="ko-KR" altLang="en-US" dirty="0" smtClean="0"/>
              <a:t>통신 속도 증가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다품종 </a:t>
            </a:r>
            <a:r>
              <a:rPr lang="ko-KR" altLang="en-US" dirty="0" err="1" smtClean="0"/>
              <a:t>다량생산에</a:t>
            </a:r>
            <a:r>
              <a:rPr lang="ko-KR" altLang="en-US" dirty="0" smtClean="0"/>
              <a:t> 취약한 기존 </a:t>
            </a:r>
            <a:r>
              <a:rPr lang="ko-KR" altLang="en-US" dirty="0" err="1" smtClean="0"/>
              <a:t>공정라인에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작업지시를</a:t>
            </a:r>
            <a:r>
              <a:rPr lang="ko-KR" altLang="en-US" dirty="0" smtClean="0"/>
              <a:t> 추가하여</a:t>
            </a:r>
            <a:r>
              <a:rPr lang="en-US" altLang="ko-KR" dirty="0"/>
              <a:t> </a:t>
            </a:r>
            <a:r>
              <a:rPr lang="ko-KR" altLang="en-US" dirty="0" smtClean="0"/>
              <a:t>작업효율을 높이는 </a:t>
            </a:r>
            <a:r>
              <a:rPr lang="en-US" altLang="ko-KR" dirty="0" smtClean="0"/>
              <a:t>Lot </a:t>
            </a:r>
            <a:r>
              <a:rPr lang="ko-KR" altLang="en-US" dirty="0" smtClean="0"/>
              <a:t>시스템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로봇을 통한 </a:t>
            </a:r>
            <a:r>
              <a:rPr lang="ko-KR" altLang="en-US" dirty="0" err="1" smtClean="0"/>
              <a:t>색깔인식</a:t>
            </a:r>
            <a:r>
              <a:rPr lang="ko-KR" altLang="en-US" dirty="0" smtClean="0"/>
              <a:t> 후 제품 분류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생산라인의 데이터를 실시간으로 받아 현장 상황 실시간 모니터링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제품의 생산 정보를 </a:t>
            </a:r>
            <a:r>
              <a:rPr lang="en-US" altLang="ko-KR" dirty="0" smtClean="0"/>
              <a:t>QR</a:t>
            </a:r>
            <a:r>
              <a:rPr lang="ko-KR" altLang="en-US" dirty="0" smtClean="0"/>
              <a:t>코드로 분석하는 기능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목표와 완성품의 기대효과에 대해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공정률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불량률 등의 단순한 결과 정보뿐만 아니라 불량품이 발생 할 경우 협력사의 부품인지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어느 공정인지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작업자 여부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 시간대에 불량 발생 빈도가 높은 지에 대한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추출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51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전체적인 틀 설명 </a:t>
            </a:r>
            <a:r>
              <a:rPr lang="en-US" altLang="ko-KR" dirty="0" smtClean="0"/>
              <a:t>(client, server, PI, DB)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주고 </a:t>
            </a:r>
            <a:r>
              <a:rPr lang="ko-KR" altLang="en-US" dirty="0" err="1" smtClean="0"/>
              <a:t>받는거랑</a:t>
            </a:r>
            <a:r>
              <a:rPr lang="ko-KR" altLang="en-US" dirty="0" smtClean="0"/>
              <a:t> 전체적 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53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" y="291810"/>
            <a:ext cx="12191999" cy="932688"/>
            <a:chOff x="1" y="291949"/>
            <a:chExt cx="12191999" cy="932688"/>
          </a:xfrm>
        </p:grpSpPr>
        <p:sp>
          <p:nvSpPr>
            <p:cNvPr id="25" name="직각 삼각형 24"/>
            <p:cNvSpPr/>
            <p:nvPr/>
          </p:nvSpPr>
          <p:spPr>
            <a:xfrm>
              <a:off x="1" y="291949"/>
              <a:ext cx="740664" cy="932688"/>
            </a:xfrm>
            <a:prstGeom prst="rtTriangle">
              <a:avLst/>
            </a:prstGeom>
            <a:solidFill>
              <a:srgbClr val="019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 rot="10800000">
              <a:off x="1014983" y="291949"/>
              <a:ext cx="11177017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각 삼각형 26"/>
            <p:cNvSpPr/>
            <p:nvPr/>
          </p:nvSpPr>
          <p:spPr>
            <a:xfrm rot="10800000">
              <a:off x="274321" y="291949"/>
              <a:ext cx="740664" cy="932688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2614" y="100788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191FF"/>
                </a:solidFill>
              </a:rPr>
              <a:t>하드웨어 환경 도면</a:t>
            </a:r>
            <a:endParaRPr lang="ko-KR" altLang="en-US" dirty="0">
              <a:solidFill>
                <a:srgbClr val="0191FF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13" y="2107102"/>
            <a:ext cx="1043439" cy="10434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89" y="4907382"/>
            <a:ext cx="1334248" cy="13342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690" y="4907382"/>
            <a:ext cx="1334248" cy="1334248"/>
          </a:xfrm>
          <a:prstGeom prst="rect">
            <a:avLst/>
          </a:prstGeom>
        </p:spPr>
      </p:pic>
      <p:pic>
        <p:nvPicPr>
          <p:cNvPr id="13" name="내용 개체 틀 12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679" y="3321952"/>
            <a:ext cx="5934369" cy="3392021"/>
          </a:xfrm>
        </p:spPr>
      </p:pic>
      <p:cxnSp>
        <p:nvCxnSpPr>
          <p:cNvPr id="17" name="직선 연결선 16"/>
          <p:cNvCxnSpPr/>
          <p:nvPr/>
        </p:nvCxnSpPr>
        <p:spPr>
          <a:xfrm>
            <a:off x="2760344" y="2809928"/>
            <a:ext cx="1479830" cy="135817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760343" y="2809928"/>
            <a:ext cx="3400071" cy="137765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363" y="2302490"/>
            <a:ext cx="1219048" cy="121904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744424" y="3082404"/>
            <a:ext cx="113602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웹 캠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17322" y="1904517"/>
            <a:ext cx="113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집게로봇</a:t>
            </a:r>
            <a:endParaRPr lang="en-US" altLang="ko-KR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566928" y="3423017"/>
            <a:ext cx="25420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 err="1" smtClean="0"/>
              <a:t>불량검출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색깔</a:t>
            </a:r>
            <a:r>
              <a:rPr lang="en-US" altLang="ko-KR" sz="15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500" dirty="0" smtClean="0"/>
              <a:t>QR Code ( </a:t>
            </a:r>
            <a:r>
              <a:rPr lang="ko-KR" altLang="en-US" sz="1500" dirty="0" smtClean="0"/>
              <a:t>제품 시리얼 인식</a:t>
            </a:r>
            <a:r>
              <a:rPr lang="en-US" altLang="ko-KR" sz="1500" dirty="0" smtClean="0"/>
              <a:t>, QR</a:t>
            </a:r>
            <a:r>
              <a:rPr lang="ko-KR" altLang="en-US" sz="1500" dirty="0" smtClean="0"/>
              <a:t>코드 불량</a:t>
            </a:r>
            <a:r>
              <a:rPr lang="en-US" altLang="ko-KR" sz="1500" dirty="0" smtClean="0"/>
              <a:t>)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253345" y="1910075"/>
            <a:ext cx="25420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 Pass, Fail </a:t>
            </a:r>
            <a:r>
              <a:rPr lang="ko-KR" altLang="en-US" sz="1500" dirty="0" smtClean="0"/>
              <a:t>분류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730490" y="6305301"/>
            <a:ext cx="276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Pass Bosket (</a:t>
            </a:r>
            <a:r>
              <a:rPr lang="ko-KR" altLang="en-US" dirty="0" err="1" smtClean="0"/>
              <a:t>정상품</a:t>
            </a:r>
            <a:r>
              <a:rPr lang="en-US" altLang="ko-KR" dirty="0" smtClean="0"/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665354" y="6305301"/>
            <a:ext cx="26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Reject Bosket (</a:t>
            </a:r>
            <a:r>
              <a:rPr lang="ko-KR" altLang="en-US" dirty="0" smtClean="0"/>
              <a:t>불량품</a:t>
            </a:r>
            <a:r>
              <a:rPr lang="en-US" altLang="ko-KR" dirty="0" smtClean="0"/>
              <a:t>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71788" y="5909580"/>
            <a:ext cx="343371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Conveyor Belt</a:t>
            </a:r>
            <a:endParaRPr lang="ko-KR" altLang="en-US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354" y="2238681"/>
            <a:ext cx="911860" cy="91186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0256785" y="3238351"/>
            <a:ext cx="186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라즈베리파이</a:t>
            </a:r>
            <a:endParaRPr lang="en-US" altLang="ko-KR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117323" y="1376432"/>
            <a:ext cx="66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제어</a:t>
            </a:r>
            <a:endParaRPr lang="en-US" altLang="ko-KR" dirty="0" smtClean="0"/>
          </a:p>
        </p:txBody>
      </p:sp>
      <p:cxnSp>
        <p:nvCxnSpPr>
          <p:cNvPr id="48" name="직선 연결선 47"/>
          <p:cNvCxnSpPr>
            <a:stCxn id="31" idx="0"/>
            <a:endCxn id="43" idx="2"/>
          </p:cNvCxnSpPr>
          <p:nvPr/>
        </p:nvCxnSpPr>
        <p:spPr>
          <a:xfrm flipH="1" flipV="1">
            <a:off x="5448166" y="1745764"/>
            <a:ext cx="237168" cy="158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43" idx="3"/>
            <a:endCxn id="37" idx="0"/>
          </p:cNvCxnSpPr>
          <p:nvPr/>
        </p:nvCxnSpPr>
        <p:spPr>
          <a:xfrm>
            <a:off x="5779008" y="1561098"/>
            <a:ext cx="5183276" cy="677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7" idx="0"/>
            <a:endCxn id="43" idx="1"/>
          </p:cNvCxnSpPr>
          <p:nvPr/>
        </p:nvCxnSpPr>
        <p:spPr>
          <a:xfrm rot="5400000" flipH="1" flipV="1">
            <a:off x="3436976" y="426755"/>
            <a:ext cx="546004" cy="2814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13" idx="3"/>
            <a:endCxn id="37" idx="1"/>
          </p:cNvCxnSpPr>
          <p:nvPr/>
        </p:nvCxnSpPr>
        <p:spPr>
          <a:xfrm flipV="1">
            <a:off x="8725048" y="2694611"/>
            <a:ext cx="1781306" cy="2323352"/>
          </a:xfrm>
          <a:prstGeom prst="bentConnector3">
            <a:avLst>
              <a:gd name="adj1" fmla="val 87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37" idx="3"/>
          </p:cNvCxnSpPr>
          <p:nvPr/>
        </p:nvCxnSpPr>
        <p:spPr>
          <a:xfrm>
            <a:off x="11418214" y="2694611"/>
            <a:ext cx="633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8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1851</Words>
  <Application>Microsoft Office PowerPoint</Application>
  <PresentationFormat>와이드스크린</PresentationFormat>
  <Paragraphs>468</Paragraphs>
  <Slides>30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나눔고딕</vt:lpstr>
      <vt:lpstr>Dotum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목차</vt:lpstr>
      <vt:lpstr>발표 </vt:lpstr>
      <vt:lpstr>MES에 대한 설명</vt:lpstr>
      <vt:lpstr>우리 MES에 대한 설명</vt:lpstr>
      <vt:lpstr>전체적인 틀 설명 (client, server, PI, DB)</vt:lpstr>
      <vt:lpstr>하드웨어 환경 도면</vt:lpstr>
      <vt:lpstr>소프트웨어 환경 도면</vt:lpstr>
      <vt:lpstr>역할분담 – (라즈베리파이, MES Server)</vt:lpstr>
      <vt:lpstr>역할분담 – (Mes Clinet, 가상 장비)</vt:lpstr>
      <vt:lpstr>간트차트로 일정 설명</vt:lpstr>
      <vt:lpstr>Gantt Chart</vt:lpstr>
      <vt:lpstr>클라이언트</vt:lpstr>
      <vt:lpstr>서버, DB</vt:lpstr>
      <vt:lpstr>서버 통신</vt:lpstr>
      <vt:lpstr>통신 설계(Raspberry PI &lt;-&gt; MES Server)</vt:lpstr>
      <vt:lpstr>통신 설계(MES Server &lt;-&gt; MES Client)</vt:lpstr>
      <vt:lpstr>DB 설계</vt:lpstr>
      <vt:lpstr>테이블 종류 - TBL_USERS</vt:lpstr>
      <vt:lpstr>테이블 종류 - TBL_PRODUCTS</vt:lpstr>
      <vt:lpstr>테이블 종류 = TBL_MODEL</vt:lpstr>
      <vt:lpstr>테이블 종류 - TBL_LOT</vt:lpstr>
      <vt:lpstr>테이블 종류 - TBL_LINE</vt:lpstr>
      <vt:lpstr>MES Server</vt:lpstr>
      <vt:lpstr>MES Server</vt:lpstr>
      <vt:lpstr>MES Server</vt:lpstr>
      <vt:lpstr>파이의 설계도</vt:lpstr>
      <vt:lpstr>어떻게 진행해 나갈건지 속도붙는지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성현</dc:creator>
  <cp:lastModifiedBy>User</cp:lastModifiedBy>
  <cp:revision>18</cp:revision>
  <dcterms:created xsi:type="dcterms:W3CDTF">2019-10-24T04:42:18Z</dcterms:created>
  <dcterms:modified xsi:type="dcterms:W3CDTF">2019-10-24T16:29:16Z</dcterms:modified>
</cp:coreProperties>
</file>