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94" r:id="rId11"/>
    <p:sldId id="260" r:id="rId12"/>
    <p:sldId id="280" r:id="rId13"/>
    <p:sldId id="261" r:id="rId14"/>
    <p:sldId id="262" r:id="rId15"/>
    <p:sldId id="281" r:id="rId16"/>
    <p:sldId id="282" r:id="rId17"/>
    <p:sldId id="263" r:id="rId18"/>
    <p:sldId id="264" r:id="rId19"/>
    <p:sldId id="283" r:id="rId20"/>
    <p:sldId id="284" r:id="rId21"/>
    <p:sldId id="265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87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642CD-8CA0-5856-0E5B-F0CD1844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76A732-DAF1-8343-45C3-77BAE7AC6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01B9-8F6E-E1ED-293D-2FAEC7B2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61BF3-67F1-A8E2-17BD-5D0C38D9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033E1-44FB-7B41-A7D6-F5F6C3D2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AE805-9146-6DFA-ECAB-C5D6D2D6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741F5-4FBF-CA37-DB56-4B9F7D0B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F6611-8D2C-AA30-E7DB-F5E5039E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8B463-3D2F-50FE-6290-E5B06773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E417D-1A70-3955-F880-204182C3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1BB21-C0D6-FC46-AD8D-276319295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786BE-0147-D4B7-0544-F61C2561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0BB6E-086C-9DF7-04C7-D099AEC8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AA08D-7D06-6287-4E3A-D8241F91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A0F36-EC9A-955F-7C36-06940A04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8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1764-E7B7-A81B-C0E5-1B68CA6B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2469-89E3-98A3-E63E-76202186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2802C-259D-265A-D95E-A4E25F4F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6C43A-29C8-4601-15A9-1636A5D0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B1DC5-CA41-E2ED-27B0-ABA802A6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38191-3629-64E6-E04D-C4A6B765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CFD8D-423A-1BAC-2CCB-0271261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15686-484B-852F-2917-7D17E02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EDFD2-7836-A20F-A024-8E2A23D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6F710-6973-46D4-9EAD-41C82C10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3B189-07EA-D3A1-5511-4A574162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60898-1FC2-D61C-3500-9CCA2397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4BD9F-56EF-7368-858F-A5C000B7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93DE8-09D1-002D-FB36-FEF47A91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B754-2877-26BD-32AE-B981B0A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934B0-A775-D99A-9634-3C54B9C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3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E577-2B2C-D75B-4AE6-53B17FCB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B4CB9-BE3A-1C64-A102-D33D7AAB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E6C44-B7C7-0C4E-B9C4-057F54DA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C258D-AF7D-E3AF-5B6D-515F87554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85DBB9-23B4-E0A6-F78A-8ED5D793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62FA3-1557-BDBA-DEF1-1E9E134C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C268F2-6926-9C2B-D32B-C298DF1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D30B16-2E1B-08C2-8811-ECA78811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7D35A-6734-1E17-8CE0-2EE2E112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FC9D-0CB4-8A2E-624B-CB547B9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0BF0B-D02F-4371-1FB8-E8F1C638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E1C3CD-AC6C-5072-9796-D6EFE580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6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C4A6E-EAE7-C173-CD42-0DB81F95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CDAFE-05A2-13DB-AB05-999837BD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DFF0A-EEC8-C0D2-D9A8-8576E500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1CE61-02F9-1C15-AD21-BA4505B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2DDD-FB5D-70E8-9985-0B3FF62F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8A07-962C-2169-87AB-B181C119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9FE87-4E07-2C52-C21D-3A5C13A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97056-093A-F940-FFD0-8E88CEC2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B5B2-9E85-2F47-5A21-18BEE5D8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6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32B6-BD49-7617-63F7-C4EC890B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85742D-8832-D0F5-EEAA-DD6F6CFD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4469F-7243-0180-227C-0F610878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47D39-7C75-F9F4-2C7C-9B445DB1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F1BB0-550C-2AA6-2AC7-50EB6BC4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F95FC-BC6F-B310-63CB-AF81D3D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0F24B4-150F-A4B3-1503-0D88E257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7465-CCE0-75FD-8E48-ABC5090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183D3-5DC2-C1B5-204F-4C6AACD2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3C93-0A30-40BC-8F3B-09F01D51F8C3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1CE81-461D-F4A7-15C4-FB0EFB00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0D780-E1E3-E776-C15D-DF5CBF727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B5B5-A354-464A-905D-09635144C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D0DD8-1CD3-98CE-0BF2-BCD7840CB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20220913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8FA42-76DC-C357-CA25-9F6927762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6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7CB2EF-18C9-186E-9EB2-1A0CC8CFF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 기초가 되는 </a:t>
            </a:r>
            <a:r>
              <a:rPr lang="en-US" altLang="ko-KR" dirty="0"/>
              <a:t>1</a:t>
            </a:r>
            <a:r>
              <a:rPr lang="ko-KR" altLang="en-US" dirty="0"/>
              <a:t>차원 함수로 표현 되는 알고리즘</a:t>
            </a:r>
            <a:endParaRPr lang="en-US" altLang="ko-KR" dirty="0"/>
          </a:p>
          <a:p>
            <a:r>
              <a:rPr lang="ko-KR" altLang="en-US" dirty="0"/>
              <a:t>선형적으로 분포된 데이터에 가장 적합한 일차 함수를 </a:t>
            </a:r>
            <a:r>
              <a:rPr lang="ko-KR" altLang="en-US" dirty="0" err="1"/>
              <a:t>찾는것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7E8F3-BBA6-296D-38DA-C8E6663E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5" y="3668618"/>
            <a:ext cx="2602333" cy="913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FE50F3-BB9D-BB64-E764-60217F2B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19" y="3042786"/>
            <a:ext cx="4920554" cy="2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383B2F-1110-36FA-0F71-9ACA234F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0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</a:t>
            </a:r>
            <a:r>
              <a:rPr lang="ko-KR" altLang="en-US" dirty="0"/>
              <a:t> </a:t>
            </a:r>
            <a:r>
              <a:rPr lang="en-US" altLang="ko-KR" dirty="0"/>
              <a:t>descent)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기울기</a:t>
            </a:r>
            <a:r>
              <a:rPr lang="en-US" altLang="ko-KR" dirty="0"/>
              <a:t>(gradient)</a:t>
            </a:r>
            <a:r>
              <a:rPr lang="ko-KR" altLang="en-US" dirty="0"/>
              <a:t>를 이용해 </a:t>
            </a:r>
            <a:r>
              <a:rPr lang="en-US" altLang="ko-KR" dirty="0"/>
              <a:t>x</a:t>
            </a:r>
            <a:r>
              <a:rPr lang="ko-KR" altLang="en-US" dirty="0"/>
              <a:t> 값의 변화에 따른 </a:t>
            </a:r>
            <a:r>
              <a:rPr lang="en-US" altLang="ko-KR" dirty="0"/>
              <a:t>y</a:t>
            </a:r>
            <a:r>
              <a:rPr lang="ko-KR" altLang="en-US" dirty="0"/>
              <a:t>의 최소값을 찾는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</a:t>
            </a:r>
            <a:r>
              <a:rPr lang="en-US" altLang="ko-KR" dirty="0"/>
              <a:t>(loss function) </a:t>
            </a:r>
            <a:r>
              <a:rPr lang="ko-KR" altLang="en-US" dirty="0"/>
              <a:t>이 정의 될 경우</a:t>
            </a:r>
            <a:r>
              <a:rPr lang="en-US" altLang="ko-KR" dirty="0"/>
              <a:t>, 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의 값이 최소가 되는 지점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61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7" name="Freeform: Shape 14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15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17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손실 함수</a:t>
            </a:r>
            <a:r>
              <a:rPr lang="en-US" altLang="ko-KR" sz="3600">
                <a:solidFill>
                  <a:schemeClr val="tx2"/>
                </a:solidFill>
              </a:rPr>
              <a:t>(loss function)</a:t>
            </a:r>
            <a:endParaRPr lang="ko-KR" altLang="en-US" sz="3600">
              <a:solidFill>
                <a:schemeClr val="tx2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EEDB263-ACAA-3457-1825-3A5AA88C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612950"/>
            <a:ext cx="2629372" cy="103478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예상한 값과 실제 </a:t>
            </a:r>
            <a:r>
              <a:rPr lang="ko-KR" altLang="en-US" sz="1800" dirty="0" err="1">
                <a:solidFill>
                  <a:schemeClr val="tx2"/>
                </a:solidFill>
              </a:rPr>
              <a:t>타깃값의</a:t>
            </a:r>
            <a:r>
              <a:rPr lang="ko-KR" altLang="en-US" sz="1800" dirty="0">
                <a:solidFill>
                  <a:schemeClr val="tx2"/>
                </a:solidFill>
              </a:rPr>
              <a:t> 차이를 함수</a:t>
            </a:r>
            <a:r>
              <a:rPr lang="en-US" altLang="ko-KR" sz="1800" dirty="0">
                <a:solidFill>
                  <a:schemeClr val="tx2"/>
                </a:solidFill>
              </a:rPr>
              <a:t>(</a:t>
            </a:r>
            <a:r>
              <a:rPr lang="ko-KR" altLang="en-US" sz="1800" dirty="0">
                <a:solidFill>
                  <a:schemeClr val="tx2"/>
                </a:solidFill>
              </a:rPr>
              <a:t>제곱 오차</a:t>
            </a:r>
            <a:r>
              <a:rPr lang="en-US" altLang="ko-KR" sz="1800" dirty="0">
                <a:solidFill>
                  <a:schemeClr val="tx2"/>
                </a:solidFill>
              </a:rPr>
              <a:t>(squared error))</a:t>
            </a:r>
            <a:r>
              <a:rPr lang="ko-KR" altLang="en-US" sz="1800" dirty="0">
                <a:solidFill>
                  <a:schemeClr val="tx2"/>
                </a:solidFill>
              </a:rPr>
              <a:t>로 정의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일반적으로 </a:t>
            </a:r>
            <a:r>
              <a:rPr lang="ko-KR" altLang="en-US" sz="1800" dirty="0" err="1">
                <a:solidFill>
                  <a:schemeClr val="tx2"/>
                </a:solidFill>
              </a:rPr>
              <a:t>편미분</a:t>
            </a:r>
            <a:r>
              <a:rPr lang="en-US" altLang="ko-KR" sz="1800" dirty="0">
                <a:solidFill>
                  <a:schemeClr val="tx2"/>
                </a:solidFill>
              </a:rPr>
              <a:t>(partial derivative)</a:t>
            </a:r>
            <a:r>
              <a:rPr lang="ko-KR" altLang="en-US" sz="1800" dirty="0">
                <a:solidFill>
                  <a:schemeClr val="tx2"/>
                </a:solidFill>
              </a:rPr>
              <a:t>를 이용해 찾음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E65A7-857C-58B9-8008-BCE6AFB6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5" y="3981830"/>
            <a:ext cx="2871905" cy="1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7D8251-A5FF-497D-9430-2C8CE82F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CC8ADF-FF29-DC1E-8FD0-3D04EEB5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028" y="528196"/>
            <a:ext cx="8335538" cy="221010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81F23-C8D1-ADE2-1C4C-179F17CF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3576696"/>
            <a:ext cx="701137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  <a:r>
              <a:rPr lang="en-US" altLang="ko-KR" dirty="0"/>
              <a:t>(logistic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어떤 범주에 속할 확률을 </a:t>
            </a:r>
            <a:r>
              <a:rPr lang="en-US" altLang="ko-KR" dirty="0"/>
              <a:t>0~1 </a:t>
            </a:r>
            <a:r>
              <a:rPr lang="ko-KR" altLang="en-US" dirty="0"/>
              <a:t>사이의 값으로 예측하고 그 확률에 따라 가능성이 높은 범주에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분류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단일층</a:t>
            </a:r>
            <a:r>
              <a:rPr lang="ko-KR" altLang="en-US" dirty="0"/>
              <a:t> 신경망</a:t>
            </a:r>
            <a:r>
              <a:rPr lang="en-US" altLang="ko-KR" dirty="0"/>
              <a:t>(single later neural network)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71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(sigmoid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로지스틱 회귀 알고리즘에서 활성화 함수</a:t>
            </a:r>
            <a:r>
              <a:rPr lang="en-US" altLang="ko-KR" dirty="0"/>
              <a:t>(activate  function) </a:t>
            </a:r>
            <a:r>
              <a:rPr lang="ko-KR" altLang="en-US" dirty="0"/>
              <a:t>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3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7DEB9C-DF20-C311-25FB-7174F187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54" y="1782982"/>
            <a:ext cx="3841022" cy="162730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AB0DC1-7714-256E-9189-E6DB0A8D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447715"/>
            <a:ext cx="6253212" cy="251474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A8E6E61-0F3B-FEC0-4F1A-50E72963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가장 외쪽에 있는 뉴런이 선형 함수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선형함수의 </a:t>
            </a:r>
            <a:r>
              <a:rPr lang="ko-KR" altLang="en-US" sz="2000" dirty="0" err="1"/>
              <a:t>출력값은</a:t>
            </a:r>
            <a:r>
              <a:rPr lang="ko-KR" altLang="en-US" sz="2000" dirty="0"/>
              <a:t> </a:t>
            </a:r>
            <a:r>
              <a:rPr lang="en-US" altLang="ko-KR" sz="2000" dirty="0"/>
              <a:t>z</a:t>
            </a:r>
          </a:p>
          <a:p>
            <a:endParaRPr lang="en-US" altLang="ko-KR" sz="2000" dirty="0"/>
          </a:p>
          <a:p>
            <a:r>
              <a:rPr lang="ko-KR" altLang="en-US" sz="2000" dirty="0"/>
              <a:t>활성화 함수를 통과하면 </a:t>
            </a:r>
            <a:r>
              <a:rPr lang="en-US" altLang="ko-KR" sz="2000" dirty="0"/>
              <a:t>a</a:t>
            </a:r>
            <a:r>
              <a:rPr lang="ko-KR" altLang="en-US" sz="2000" dirty="0" err="1"/>
              <a:t>로변환</a:t>
            </a:r>
            <a:r>
              <a:rPr lang="en-US" altLang="ko-KR" sz="2000" dirty="0"/>
              <a:t>(0~1)</a:t>
            </a:r>
            <a:r>
              <a:rPr lang="ko-KR" altLang="en-US" sz="2000" dirty="0"/>
              <a:t> 사이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임계함수를 통해서 </a:t>
            </a:r>
            <a:r>
              <a:rPr lang="en-US" altLang="ko-KR" sz="2000" dirty="0"/>
              <a:t>0 or 1</a:t>
            </a:r>
            <a:r>
              <a:rPr lang="ko-KR" altLang="en-US" sz="2000" dirty="0"/>
              <a:t>분류</a:t>
            </a:r>
            <a:endParaRPr lang="en-US" altLang="ko-KR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7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A.I(Artificial intelligence)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사람의 지능을 만들기 위한 시스템이나 프로그램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4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ECC00-3E5E-0000-A45E-0839C11C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인공 신경망</a:t>
            </a:r>
            <a:r>
              <a:rPr lang="en-US" altLang="ko-KR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(ANN:artificial neural network)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7D3A31-7BD4-06F9-E4A4-946A60B0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80" y="1863801"/>
            <a:ext cx="1051063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단일층</a:t>
            </a:r>
            <a:r>
              <a:rPr lang="ko-KR" altLang="en-US" dirty="0">
                <a:solidFill>
                  <a:schemeClr val="bg1"/>
                </a:solidFill>
              </a:rPr>
              <a:t> 신경망</a:t>
            </a:r>
            <a:r>
              <a:rPr lang="en-US" altLang="ko-KR" dirty="0">
                <a:solidFill>
                  <a:schemeClr val="bg1"/>
                </a:solidFill>
              </a:rPr>
              <a:t>(single layer neural network)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C2A30-D677-81B5-A2C1-F8AA12B2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6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/>
              <a:t>은닉층이 없는 신경망</a:t>
            </a:r>
            <a:endParaRPr lang="en-US" altLang="ko-KR" sz="2200"/>
          </a:p>
          <a:p>
            <a:endParaRPr lang="en-US" altLang="ko-KR" sz="2200"/>
          </a:p>
          <a:p>
            <a:r>
              <a:rPr lang="en-US" altLang="ko-KR" sz="2200"/>
              <a:t>Input layer</a:t>
            </a:r>
            <a:r>
              <a:rPr lang="ko-KR" altLang="en-US" sz="2200"/>
              <a:t>와 </a:t>
            </a:r>
            <a:r>
              <a:rPr lang="en-US" altLang="ko-KR" sz="2200"/>
              <a:t>output layer </a:t>
            </a:r>
            <a:r>
              <a:rPr lang="ko-KR" altLang="en-US" sz="2200"/>
              <a:t>로 구성</a:t>
            </a:r>
            <a:endParaRPr lang="en-US" altLang="ko-KR" sz="2200"/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91710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3D283-95E3-2A11-5306-41900475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  <a:r>
              <a:rPr lang="en-US" altLang="ko-KR" dirty="0"/>
              <a:t>(multi layer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D502-F9E0-0F7F-B2E5-08C8AFD7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뉴런으로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은닉층이 존재</a:t>
            </a:r>
            <a:r>
              <a:rPr lang="en-US" altLang="ko-KR" dirty="0"/>
              <a:t>(</a:t>
            </a:r>
            <a:r>
              <a:rPr lang="ko-KR" altLang="en-US" dirty="0"/>
              <a:t>같은 은닉층에는 같은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은닉층을 통과한 결과가 출력층에서 통합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Deep learning </a:t>
            </a:r>
            <a:r>
              <a:rPr lang="ko-KR" altLang="en-US" dirty="0"/>
              <a:t>이라 부름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75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3D283-95E3-2A11-5306-41900475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CNN(convolution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D502-F9E0-0F7F-B2E5-08C8AFD7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ko-KR" altLang="en-US" dirty="0"/>
              <a:t>를 분류하기 위해 개발된 </a:t>
            </a:r>
            <a:r>
              <a:rPr lang="en-US" altLang="ko-KR" dirty="0"/>
              <a:t>network</a:t>
            </a:r>
          </a:p>
          <a:p>
            <a:endParaRPr lang="en-US" altLang="ko-KR" dirty="0"/>
          </a:p>
          <a:p>
            <a:r>
              <a:rPr lang="en-US" altLang="ko-KR" dirty="0"/>
              <a:t>Image </a:t>
            </a:r>
            <a:r>
              <a:rPr lang="ko-KR" altLang="en-US" dirty="0"/>
              <a:t>의 패턴을 사용해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필터링 기법을 인공신경망에 적용해서 이미지를 더욱 효과적으로 학습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25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B460-B6D0-6CED-7498-DD9876E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합성곱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(convolution)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CAE2-9740-BC36-1A6E-9A2F534B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함수와 또 다른 함수를 반전 이동한 값을 곱한 다음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구간에 적분하여 새로운 함수를 구하는 수학연산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206BE5-5A14-1696-D69C-E8CF0874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4370-E2B7-3EDD-82F2-310D6EB5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BFBB-58A9-1743-CE09-982FDE0A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계층을 거치면서 이미지 크기는 점점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가장자리</a:t>
            </a:r>
            <a:r>
              <a:rPr lang="en-US" altLang="ko-KR" dirty="0"/>
              <a:t>(edge)</a:t>
            </a:r>
            <a:r>
              <a:rPr lang="ko-KR" altLang="en-US" dirty="0"/>
              <a:t>에 위치한 픽셀들의 정보는 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보완하는 것이 </a:t>
            </a:r>
            <a:r>
              <a:rPr lang="en-US" altLang="ko-KR" dirty="0"/>
              <a:t>padding</a:t>
            </a:r>
          </a:p>
          <a:p>
            <a:endParaRPr lang="en-US" altLang="ko-KR" dirty="0"/>
          </a:p>
          <a:p>
            <a:r>
              <a:rPr lang="ko-KR" altLang="en-US" dirty="0"/>
              <a:t>이미지에 가장자리에 </a:t>
            </a:r>
            <a:r>
              <a:rPr lang="ko-KR" altLang="en-US" dirty="0" err="1"/>
              <a:t>특정값으로</a:t>
            </a:r>
            <a:r>
              <a:rPr lang="ko-KR" altLang="en-US" dirty="0"/>
              <a:t> 설정된 </a:t>
            </a:r>
            <a:r>
              <a:rPr lang="ko-KR" altLang="en-US" dirty="0" err="1"/>
              <a:t>픽셀값을</a:t>
            </a:r>
            <a:r>
              <a:rPr lang="ko-KR" altLang="en-US" dirty="0"/>
              <a:t> 추가해서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output image</a:t>
            </a:r>
            <a:r>
              <a:rPr lang="ko-KR" altLang="en-US" dirty="0"/>
              <a:t>의 크기를 비슷하게 맞춤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6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602D38-DD21-71CD-756D-5BA686AA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34436-60EE-2C27-291F-1644CE5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en-US" altLang="ko-KR" dirty="0"/>
              <a:t>(polling)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302A1-C4C5-F418-6383-E203B56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 </a:t>
            </a:r>
            <a:r>
              <a:rPr lang="ko-KR" altLang="en-US" dirty="0"/>
              <a:t>의 결과</a:t>
            </a:r>
            <a:r>
              <a:rPr lang="en-US" altLang="ko-KR" dirty="0"/>
              <a:t>(feature map)</a:t>
            </a:r>
            <a:r>
              <a:rPr lang="ko-KR" altLang="en-US" dirty="0"/>
              <a:t>를 받아서 크기를 줄이거나 특정 데이터를 강조하는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Max polling, average polling, min polling </a:t>
            </a:r>
            <a:r>
              <a:rPr lang="ko-KR" altLang="en-US" dirty="0"/>
              <a:t>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Max polling(min</a:t>
            </a:r>
            <a:r>
              <a:rPr lang="ko-KR" altLang="en-US" dirty="0"/>
              <a:t>과 </a:t>
            </a:r>
            <a:r>
              <a:rPr lang="en-US" altLang="ko-KR" dirty="0"/>
              <a:t>average</a:t>
            </a:r>
            <a:r>
              <a:rPr lang="ko-KR" altLang="en-US" dirty="0"/>
              <a:t>는 특징을 상쇄시키는 단점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주로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21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B8F8-ABB7-40D9-6DFB-3F9A3977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 polling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077AEE-57DA-1E8D-DF7D-D74CA3AF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80" y="1863801"/>
            <a:ext cx="1051063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24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D7F8-B505-167F-4624-6AAD1CEC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렐루</a:t>
            </a:r>
            <a:r>
              <a:rPr lang="en-US" altLang="ko-KR" dirty="0"/>
              <a:t>(Lelu)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CB6AB-EB3A-EACE-BC9B-237406BA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층에 적용되는 활성화 함수</a:t>
            </a:r>
            <a:r>
              <a:rPr lang="en-US" altLang="ko-KR" dirty="0"/>
              <a:t>(</a:t>
            </a:r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ko-KR" altLang="en-US" dirty="0"/>
              <a:t>이진분류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Convolution layer –&gt; Lelu function -&gt; polling layer </a:t>
            </a:r>
            <a:r>
              <a:rPr lang="ko-KR" altLang="en-US" dirty="0"/>
              <a:t>로 구성 됨</a:t>
            </a:r>
            <a:r>
              <a:rPr lang="en-US" altLang="ko-KR" dirty="0"/>
              <a:t>(</a:t>
            </a:r>
            <a:r>
              <a:rPr lang="ko-KR" altLang="en-US" dirty="0"/>
              <a:t>복잡한 </a:t>
            </a:r>
            <a:r>
              <a:rPr lang="en-US" altLang="ko-KR" dirty="0"/>
              <a:t>CNN</a:t>
            </a:r>
            <a:r>
              <a:rPr lang="ko-KR" altLang="en-US" dirty="0"/>
              <a:t>에서는 해당 과정이 여러 번 실행 되도록 설계될 수 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머신러닝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딥러닝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52B339-871F-29DC-EE88-CFFA79A8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B5B129-C299-C83E-C76C-86C993EE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0C9-3599-BA89-02B1-1C2AAB01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EC7C-77C3-30C7-8DCA-0C8D945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스스로 규칙을 수정</a:t>
            </a:r>
            <a:endParaRPr lang="en-US" altLang="ko-KR" dirty="0"/>
          </a:p>
          <a:p>
            <a:pPr lvl="2"/>
            <a:r>
              <a:rPr lang="ko-KR" altLang="en-US" dirty="0"/>
              <a:t>정한 규칙대로 동작하는 것이 아닌 훈련을 통한 프로그램 수정</a:t>
            </a:r>
            <a:endParaRPr lang="en-US" altLang="ko-KR" dirty="0"/>
          </a:p>
          <a:p>
            <a:pPr lvl="1"/>
            <a:r>
              <a:rPr lang="ko-KR" altLang="en-US" dirty="0"/>
              <a:t> 학습 방법을 이해</a:t>
            </a:r>
            <a:endParaRPr lang="en-US" altLang="ko-KR" dirty="0"/>
          </a:p>
          <a:p>
            <a:pPr lvl="2"/>
            <a:r>
              <a:rPr lang="ko-KR" altLang="en-US" dirty="0"/>
              <a:t>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lvl="2"/>
            <a:r>
              <a:rPr lang="ko-KR" altLang="en-US" dirty="0"/>
              <a:t>구분 기준은 </a:t>
            </a:r>
            <a:r>
              <a:rPr lang="en-US" altLang="ko-KR" dirty="0"/>
              <a:t>target </a:t>
            </a:r>
            <a:r>
              <a:rPr lang="ko-KR" altLang="en-US" dirty="0"/>
              <a:t>유무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규칙이란 가중치와 절편</a:t>
            </a:r>
            <a:endParaRPr lang="en-US" altLang="ko-KR" dirty="0"/>
          </a:p>
          <a:p>
            <a:pPr lvl="2"/>
            <a:r>
              <a:rPr lang="ko-KR" altLang="en-US" dirty="0"/>
              <a:t>가중치와 절편</a:t>
            </a:r>
            <a:endParaRPr lang="en-US" altLang="ko-KR" dirty="0"/>
          </a:p>
          <a:p>
            <a:pPr lvl="1"/>
            <a:r>
              <a:rPr lang="ko-KR" altLang="en-US" dirty="0"/>
              <a:t> 모델이란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가중치와 절편으로 만든 수학적 표현</a:t>
            </a:r>
            <a:endParaRPr lang="en-US" altLang="ko-KR" dirty="0"/>
          </a:p>
          <a:p>
            <a:pPr lvl="1"/>
            <a:r>
              <a:rPr lang="ko-KR" altLang="en-US" dirty="0"/>
              <a:t> 손실함수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115CD8-EBBD-3D16-9961-8B8B31A7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2" y="967654"/>
            <a:ext cx="5162336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B052BDC-DB8D-DFE9-8916-9CE14803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52" y="3814262"/>
            <a:ext cx="6253212" cy="11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24FD03-C350-B05F-4674-FBE5CFB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B1FB-940C-3451-680A-3B490815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머신러닝</a:t>
            </a:r>
            <a:r>
              <a:rPr lang="ko-KR" altLang="en-US" sz="2000" dirty="0"/>
              <a:t> 알고리즘 중에 하나인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인공신경망</a:t>
            </a:r>
            <a:r>
              <a:rPr lang="en-US" altLang="ko-KR" sz="2000" dirty="0"/>
              <a:t>(artificial neural network)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영상 등 비정형 데이터를 처리하기에 적합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endParaRPr lang="ko-KR" alt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7CFAA65-6C87-02E1-41CE-46498862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98" y="1782982"/>
            <a:ext cx="6155653" cy="211655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50293C-7B26-783A-3B5A-70822758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344438"/>
            <a:ext cx="6253212" cy="15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3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A2EAE-E354-1AB6-B172-510C6311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59" y="3654397"/>
            <a:ext cx="7346950" cy="245427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77A73C-8058-615B-1148-A987B05BB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850" y="749328"/>
            <a:ext cx="7346950" cy="304641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3A95E8-82EA-C77F-6CFE-EDD52A2A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인공신경망</a:t>
            </a:r>
          </a:p>
        </p:txBody>
      </p:sp>
    </p:spTree>
    <p:extLst>
      <p:ext uri="{BB962C8B-B14F-4D97-AF65-F5344CB8AC3E}">
        <p14:creationId xmlns:p14="http://schemas.microsoft.com/office/powerpoint/2010/main" val="14256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F1A58-15AD-1940-EC28-6E8357E2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사용하기 위한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6A750-F3B9-EFCC-3112-86AB587C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코랩</a:t>
            </a:r>
            <a:endParaRPr lang="en-US" altLang="ko-KR" dirty="0"/>
          </a:p>
          <a:p>
            <a:pPr lvl="1"/>
            <a:r>
              <a:rPr lang="en-US" altLang="ko-KR" dirty="0"/>
              <a:t>https://colab.research.google.com/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(</a:t>
            </a:r>
            <a:r>
              <a:rPr lang="ko-KR" altLang="en-US" dirty="0"/>
              <a:t>파이썬 핵심 과학 패키지</a:t>
            </a:r>
            <a:r>
              <a:rPr lang="en-US" altLang="ko-KR" dirty="0"/>
              <a:t>), matplotlib(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Scikit-learn, </a:t>
            </a:r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2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2F56F9-D357-4B7D-73A8-9521CED8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65" y="643466"/>
            <a:ext cx="37604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517</Words>
  <Application>Microsoft Office PowerPoint</Application>
  <PresentationFormat>와이드스크린</PresentationFormat>
  <Paragraphs>103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20220913</vt:lpstr>
      <vt:lpstr>A.I(Artificial intelligence)</vt:lpstr>
      <vt:lpstr>머신러닝, 딥러닝</vt:lpstr>
      <vt:lpstr>머신러닝</vt:lpstr>
      <vt:lpstr>PowerPoint 프레젠테이션</vt:lpstr>
      <vt:lpstr>딥러닝</vt:lpstr>
      <vt:lpstr>인공신경망</vt:lpstr>
      <vt:lpstr>딥러닝을 사용하기 위한 도구</vt:lpstr>
      <vt:lpstr>PowerPoint 프레젠테이션</vt:lpstr>
      <vt:lpstr>PowerPoint 프레젠테이션</vt:lpstr>
      <vt:lpstr>선형회귀(Linear Regression)</vt:lpstr>
      <vt:lpstr>PowerPoint 프레젠테이션</vt:lpstr>
      <vt:lpstr>경사 하강법(gradient descent)</vt:lpstr>
      <vt:lpstr>손실 함수(loss function)</vt:lpstr>
      <vt:lpstr>PowerPoint 프레젠테이션</vt:lpstr>
      <vt:lpstr>PowerPoint 프레젠테이션</vt:lpstr>
      <vt:lpstr>로지스틱 회귀(logistic regression)</vt:lpstr>
      <vt:lpstr>시그모이드 함수(sigmoid function)</vt:lpstr>
      <vt:lpstr>PowerPoint 프레젠테이션</vt:lpstr>
      <vt:lpstr>인공 신경망(ANN:artificial neural network)</vt:lpstr>
      <vt:lpstr>단일층 신경망(single layer neural network)</vt:lpstr>
      <vt:lpstr>다층 신경망(multi layer neural network)</vt:lpstr>
      <vt:lpstr>CNN(convolution neural network)</vt:lpstr>
      <vt:lpstr>합성곱(convolution)</vt:lpstr>
      <vt:lpstr>패딩(padding)</vt:lpstr>
      <vt:lpstr>PowerPoint 프레젠테이션</vt:lpstr>
      <vt:lpstr>풀링(polling)</vt:lpstr>
      <vt:lpstr>Max polling </vt:lpstr>
      <vt:lpstr>렐루(Lelu) 함수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juiklee</dc:creator>
  <cp:lastModifiedBy>juiklee</cp:lastModifiedBy>
  <cp:revision>3</cp:revision>
  <dcterms:created xsi:type="dcterms:W3CDTF">2022-09-12T04:51:31Z</dcterms:created>
  <dcterms:modified xsi:type="dcterms:W3CDTF">2022-09-13T12:57:20Z</dcterms:modified>
</cp:coreProperties>
</file>