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72" r:id="rId7"/>
    <p:sldId id="277" r:id="rId8"/>
    <p:sldId id="274" r:id="rId9"/>
    <p:sldId id="279" r:id="rId10"/>
    <p:sldId id="286" r:id="rId11"/>
    <p:sldId id="285" r:id="rId12"/>
    <p:sldId id="280" r:id="rId13"/>
    <p:sldId id="275" r:id="rId14"/>
    <p:sldId id="266" r:id="rId15"/>
    <p:sldId id="281" r:id="rId16"/>
    <p:sldId id="284" r:id="rId17"/>
    <p:sldId id="282" r:id="rId18"/>
    <p:sldId id="283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1E9A3-0613-4381-8AD5-83728F96BBD2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32BA-AC5A-4AE8-A977-CB5A3B15E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6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E32BA-AC5A-4AE8-A977-CB5A3B15E82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2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0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0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6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0F0817-1D72-422A-9889-5CD8782E322C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587599-52F9-44E5-A257-F119B184A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9BDC3-C8A1-4F28-A676-F134FB402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를 이용한 스마트 홈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F27E5-2528-4D50-9DDA-AAE5D4732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ko-KR" altLang="en-US" dirty="0" err="1"/>
              <a:t>라즈베리파이를</a:t>
            </a:r>
            <a:r>
              <a:rPr lang="ko-KR" altLang="en-US" dirty="0"/>
              <a:t> 이용한 실내 냉난방 조절 시스템</a:t>
            </a:r>
            <a:endParaRPr lang="en-US" altLang="ko-KR" dirty="0"/>
          </a:p>
          <a:p>
            <a:pPr algn="r"/>
            <a:r>
              <a:rPr lang="ko-KR" altLang="en-US" dirty="0"/>
              <a:t>조 이름 </a:t>
            </a:r>
            <a:r>
              <a:rPr lang="en-US" altLang="ko-KR" dirty="0"/>
              <a:t>: </a:t>
            </a:r>
            <a:r>
              <a:rPr lang="ko-KR" altLang="en-US" dirty="0"/>
              <a:t>무한루프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이주익</a:t>
            </a:r>
            <a:r>
              <a:rPr lang="en-US" altLang="ko-KR" dirty="0"/>
              <a:t>,</a:t>
            </a:r>
            <a:r>
              <a:rPr lang="ko-KR" altLang="en-US" dirty="0"/>
              <a:t> 김준수</a:t>
            </a:r>
          </a:p>
        </p:txBody>
      </p:sp>
    </p:spTree>
    <p:extLst>
      <p:ext uri="{BB962C8B-B14F-4D97-AF65-F5344CB8AC3E}">
        <p14:creationId xmlns:p14="http://schemas.microsoft.com/office/powerpoint/2010/main" val="369661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꺾인 연결선 20"/>
          <p:cNvCxnSpPr>
            <a:endCxn id="4098" idx="1"/>
          </p:cNvCxnSpPr>
          <p:nvPr/>
        </p:nvCxnSpPr>
        <p:spPr>
          <a:xfrm rot="16200000" flipH="1">
            <a:off x="6536857" y="3951218"/>
            <a:ext cx="1990263" cy="186038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593C92F-E1ED-40F6-9868-C1044B53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29" y="1864673"/>
            <a:ext cx="2428164" cy="40118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4B118-0C63-41E5-A1D1-875885FD268C}"/>
              </a:ext>
            </a:extLst>
          </p:cNvPr>
          <p:cNvSpPr txBox="1"/>
          <p:nvPr/>
        </p:nvSpPr>
        <p:spPr>
          <a:xfrm>
            <a:off x="885029" y="6004874"/>
            <a:ext cx="25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온도 및 습도 조회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9" y="2232003"/>
            <a:ext cx="2509497" cy="1672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6309" y="395970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Flask </a:t>
            </a:r>
            <a:r>
              <a:rPr lang="ko-KR" altLang="en-US" b="1" dirty="0"/>
              <a:t>파이썬 서버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02" y="2232003"/>
            <a:ext cx="2497836" cy="1665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25540" y="39906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온습도 센서</a:t>
            </a:r>
          </a:p>
        </p:txBody>
      </p:sp>
      <p:pic>
        <p:nvPicPr>
          <p:cNvPr id="4098" name="Picture 2" descr="yahoo weather api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182" y="5395979"/>
            <a:ext cx="961130" cy="9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17357" y="246785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온습도 요청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4301" y="3315133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온습도 반환</a:t>
            </a:r>
          </a:p>
        </p:txBody>
      </p:sp>
      <p:cxnSp>
        <p:nvCxnSpPr>
          <p:cNvPr id="19" name="꺾인 연결선 18"/>
          <p:cNvCxnSpPr/>
          <p:nvPr/>
        </p:nvCxnSpPr>
        <p:spPr>
          <a:xfrm rot="10800000">
            <a:off x="6831625" y="3897227"/>
            <a:ext cx="1630556" cy="1621830"/>
          </a:xfrm>
          <a:prstGeom prst="bentConnector3">
            <a:avLst>
              <a:gd name="adj1" fmla="val 993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7765" y="5975883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외부 온습도 요청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0077" y="521422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외부 온습도 반환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8920" y="2782142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요청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29776" y="3315133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반환</a:t>
            </a:r>
          </a:p>
        </p:txBody>
      </p:sp>
      <p:cxnSp>
        <p:nvCxnSpPr>
          <p:cNvPr id="33" name="직선 화살표 연결선 32"/>
          <p:cNvCxnSpPr>
            <a:endCxn id="6" idx="1"/>
          </p:cNvCxnSpPr>
          <p:nvPr/>
        </p:nvCxnSpPr>
        <p:spPr>
          <a:xfrm>
            <a:off x="3313193" y="3068502"/>
            <a:ext cx="16305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313193" y="3263900"/>
            <a:ext cx="1630556" cy="9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7453246" y="2873104"/>
            <a:ext cx="16305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453246" y="3068502"/>
            <a:ext cx="1630556" cy="9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id="{617A670F-5AE8-441F-9FF2-C5447D218578}"/>
              </a:ext>
            </a:extLst>
          </p:cNvPr>
          <p:cNvSpPr txBox="1">
            <a:spLocks/>
          </p:cNvSpPr>
          <p:nvPr/>
        </p:nvSpPr>
        <p:spPr>
          <a:xfrm>
            <a:off x="1066800" y="372358"/>
            <a:ext cx="10058400" cy="1230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b="1" dirty="0"/>
              <a:t>집안 온도와 습도 조회</a:t>
            </a:r>
          </a:p>
        </p:txBody>
      </p:sp>
    </p:spTree>
    <p:extLst>
      <p:ext uri="{BB962C8B-B14F-4D97-AF65-F5344CB8AC3E}">
        <p14:creationId xmlns:p14="http://schemas.microsoft.com/office/powerpoint/2010/main" val="367887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3" y="2014194"/>
            <a:ext cx="2426318" cy="43134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8262" y="3243072"/>
            <a:ext cx="2743200" cy="1645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75" y="3461004"/>
            <a:ext cx="1815084" cy="1210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72" y="1948929"/>
            <a:ext cx="2039112" cy="135940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72" y="4888992"/>
            <a:ext cx="2039112" cy="135940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3201462" y="3816096"/>
            <a:ext cx="8849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0"/>
            <a:endCxn id="10" idx="1"/>
          </p:cNvCxnSpPr>
          <p:nvPr/>
        </p:nvCxnSpPr>
        <p:spPr>
          <a:xfrm rot="5400000" flipH="1" flipV="1">
            <a:off x="5473959" y="2148592"/>
            <a:ext cx="832371" cy="17924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8262" y="4986528"/>
            <a:ext cx="2743200" cy="1438656"/>
          </a:xfrm>
          <a:prstGeom prst="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3"/>
          </p:cNvCxnSpPr>
          <p:nvPr/>
        </p:nvCxnSpPr>
        <p:spPr>
          <a:xfrm flipV="1">
            <a:off x="3201462" y="4671060"/>
            <a:ext cx="1123114" cy="1034796"/>
          </a:xfrm>
          <a:prstGeom prst="bentConnector3">
            <a:avLst>
              <a:gd name="adj1" fmla="val 999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1" idx="1"/>
          </p:cNvCxnSpPr>
          <p:nvPr/>
        </p:nvCxnSpPr>
        <p:spPr>
          <a:xfrm>
            <a:off x="5447689" y="4671062"/>
            <a:ext cx="1338683" cy="897634"/>
          </a:xfrm>
          <a:prstGeom prst="bentConnector3">
            <a:avLst>
              <a:gd name="adj1" fmla="val -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4886" y="5739122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모터 제어 명령 전송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6946" y="563154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모터 제어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6135" y="2958268"/>
            <a:ext cx="169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에어컨 제어 명령 전송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42416" y="2290569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적외선 주파수 송신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041" y="4712421"/>
            <a:ext cx="1603049" cy="1564881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11" idx="3"/>
          </p:cNvCxnSpPr>
          <p:nvPr/>
        </p:nvCxnSpPr>
        <p:spPr>
          <a:xfrm flipV="1">
            <a:off x="8825484" y="5240089"/>
            <a:ext cx="2165860" cy="3286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83300" y="504995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전원 클릭</a:t>
            </a:r>
          </a:p>
        </p:txBody>
      </p:sp>
      <p:pic>
        <p:nvPicPr>
          <p:cNvPr id="1038" name="Picture 14" descr="ìì´ì»¨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041" y="2038120"/>
            <a:ext cx="1860277" cy="11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꺾인 연결선 46"/>
          <p:cNvCxnSpPr/>
          <p:nvPr/>
        </p:nvCxnSpPr>
        <p:spPr>
          <a:xfrm flipV="1">
            <a:off x="8808604" y="2718643"/>
            <a:ext cx="1792455" cy="9411"/>
          </a:xfrm>
          <a:prstGeom prst="bentConnector3">
            <a:avLst>
              <a:gd name="adj1" fmla="val 962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17140" y="243342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에어컨 제어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01624" y="3393681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적외선</a:t>
            </a:r>
            <a:r>
              <a:rPr lang="en-US" altLang="ko-KR" sz="1200" b="1" dirty="0"/>
              <a:t>(IR) </a:t>
            </a:r>
            <a:r>
              <a:rPr lang="ko-KR" altLang="en-US" sz="1200" b="1" dirty="0"/>
              <a:t>송신기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59706" y="6327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모터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216399" y="32347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에어컨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216399" y="63276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보일러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8463" y="472088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Flask </a:t>
            </a:r>
            <a:r>
              <a:rPr lang="ko-KR" altLang="en-US" b="1" dirty="0"/>
              <a:t>파이썬 서버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617A670F-5AE8-441F-9FF2-C5447D218578}"/>
              </a:ext>
            </a:extLst>
          </p:cNvPr>
          <p:cNvSpPr txBox="1">
            <a:spLocks/>
          </p:cNvSpPr>
          <p:nvPr/>
        </p:nvSpPr>
        <p:spPr>
          <a:xfrm>
            <a:off x="1066800" y="372358"/>
            <a:ext cx="10058400" cy="1230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ko-KR" altLang="en-US" b="1" dirty="0"/>
              <a:t>냉난방 기기 원격 제어</a:t>
            </a:r>
          </a:p>
        </p:txBody>
      </p:sp>
    </p:spTree>
    <p:extLst>
      <p:ext uri="{BB962C8B-B14F-4D97-AF65-F5344CB8AC3E}">
        <p14:creationId xmlns:p14="http://schemas.microsoft.com/office/powerpoint/2010/main" val="377497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화살표 연결선 26"/>
          <p:cNvCxnSpPr>
            <a:stCxn id="13" idx="0"/>
            <a:endCxn id="20" idx="0"/>
          </p:cNvCxnSpPr>
          <p:nvPr/>
        </p:nvCxnSpPr>
        <p:spPr>
          <a:xfrm flipH="1">
            <a:off x="6996335" y="3270168"/>
            <a:ext cx="1" cy="9764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17A670F-5AE8-441F-9FF2-C5447D21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358"/>
            <a:ext cx="10058400" cy="1230198"/>
          </a:xfrm>
        </p:spPr>
        <p:txBody>
          <a:bodyPr/>
          <a:lstStyle/>
          <a:p>
            <a:pPr algn="ctr"/>
            <a:r>
              <a:rPr lang="en-US" altLang="ko-KR" b="1" dirty="0"/>
              <a:t>GPS </a:t>
            </a:r>
            <a:r>
              <a:rPr lang="ko-KR" altLang="en-US" b="1" dirty="0"/>
              <a:t>기능과 인공신경망</a:t>
            </a:r>
          </a:p>
        </p:txBody>
      </p:sp>
      <p:pic>
        <p:nvPicPr>
          <p:cNvPr id="11" name="그림 1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D6B72CD-7592-42C1-8329-AE4EA783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3" y="1602556"/>
            <a:ext cx="2423094" cy="43017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5ED916-80F4-4C88-8AAE-B87B191EB294}"/>
              </a:ext>
            </a:extLst>
          </p:cNvPr>
          <p:cNvSpPr txBox="1"/>
          <p:nvPr/>
        </p:nvSpPr>
        <p:spPr>
          <a:xfrm>
            <a:off x="939337" y="5968298"/>
            <a:ext cx="259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GPS </a:t>
            </a:r>
            <a:r>
              <a:rPr lang="ko-KR" altLang="en-US" dirty="0"/>
              <a:t>장소 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40" y="2377480"/>
            <a:ext cx="415081" cy="45527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29647" y="2377480"/>
            <a:ext cx="21884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1602556"/>
            <a:ext cx="2509497" cy="16729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85482" y="327016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Flask </a:t>
            </a:r>
            <a:r>
              <a:rPr lang="ko-KR" altLang="en-US" b="1" dirty="0"/>
              <a:t>파이썬 서버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6578" y="210048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GPS </a:t>
            </a:r>
            <a:r>
              <a:rPr lang="ko-KR" altLang="en-US" sz="1200" dirty="0"/>
              <a:t>위치</a:t>
            </a:r>
            <a:r>
              <a:rPr lang="en-US" altLang="ko-KR" sz="1200" dirty="0"/>
              <a:t> </a:t>
            </a:r>
            <a:r>
              <a:rPr lang="ko-KR" altLang="en-US" sz="1200" dirty="0"/>
              <a:t>전송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760" y="1850248"/>
            <a:ext cx="1790415" cy="1172228"/>
          </a:xfrm>
          <a:prstGeom prst="rect">
            <a:avLst/>
          </a:prstGeom>
        </p:spPr>
      </p:pic>
      <p:sp>
        <p:nvSpPr>
          <p:cNvPr id="20" name="다이아몬드 19"/>
          <p:cNvSpPr/>
          <p:nvPr/>
        </p:nvSpPr>
        <p:spPr>
          <a:xfrm>
            <a:off x="6018917" y="4246659"/>
            <a:ext cx="1954836" cy="93878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GPS </a:t>
            </a:r>
            <a:r>
              <a:rPr lang="ko-KR" altLang="en-US" sz="1200" dirty="0">
                <a:solidFill>
                  <a:schemeClr val="tx1"/>
                </a:solidFill>
              </a:rPr>
              <a:t>위치가 설정된 원 안인가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9" idx="1"/>
            <a:endCxn id="12" idx="3"/>
          </p:cNvCxnSpPr>
          <p:nvPr/>
        </p:nvCxnSpPr>
        <p:spPr>
          <a:xfrm flipH="1">
            <a:off x="8227545" y="2436362"/>
            <a:ext cx="1470215" cy="2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529647" y="2654479"/>
            <a:ext cx="21884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0" idx="3"/>
          </p:cNvCxnSpPr>
          <p:nvPr/>
        </p:nvCxnSpPr>
        <p:spPr>
          <a:xfrm flipV="1">
            <a:off x="7973753" y="3454834"/>
            <a:ext cx="2709627" cy="1261217"/>
          </a:xfrm>
          <a:prstGeom prst="bentConnector3">
            <a:avLst>
              <a:gd name="adj1" fmla="val 9994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6180" y="2654478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알람 시간</a:t>
            </a:r>
            <a:r>
              <a:rPr lang="en-US" altLang="ko-KR" sz="1200" dirty="0"/>
              <a:t>(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  <a:r>
              <a:rPr lang="ko-KR" altLang="en-US" sz="1200" dirty="0"/>
              <a:t> 전송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55853" y="3024508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날씨 상태를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에어컨 시간 예측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07852" y="2100480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시간</a:t>
            </a:r>
            <a:r>
              <a:rPr lang="en-US" altLang="ko-KR" sz="1200" dirty="0"/>
              <a:t>(</a:t>
            </a:r>
            <a:r>
              <a:rPr lang="ko-KR" altLang="en-US" sz="1200" dirty="0"/>
              <a:t>분</a:t>
            </a:r>
            <a:r>
              <a:rPr lang="en-US" altLang="ko-KR" sz="1200" dirty="0"/>
              <a:t>) </a:t>
            </a:r>
            <a:r>
              <a:rPr lang="ko-KR" altLang="en-US" sz="1200" dirty="0"/>
              <a:t>전송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3" y="1602556"/>
            <a:ext cx="2423093" cy="4301744"/>
          </a:xfrm>
          <a:prstGeom prst="rect">
            <a:avLst/>
          </a:prstGeom>
        </p:spPr>
      </p:pic>
      <p:cxnSp>
        <p:nvCxnSpPr>
          <p:cNvPr id="49" name="꺾인 연결선 48"/>
          <p:cNvCxnSpPr/>
          <p:nvPr/>
        </p:nvCxnSpPr>
        <p:spPr>
          <a:xfrm rot="5400000">
            <a:off x="4594241" y="3319937"/>
            <a:ext cx="1255223" cy="11727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816180" y="4533900"/>
            <a:ext cx="1992024" cy="774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후에 에어컨 가동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46499" y="3033528"/>
            <a:ext cx="2743200" cy="636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1.875E-6 1.11111E-6 C 0.00755 0.00972 0.01211 0.01736 0.02096 0.02315 C 0.02474 0.02546 0.0289 0.02662 0.03294 0.02847 C 0.03528 0.03125 0.0375 0.03449 0.03984 0.03727 C 0.04114 0.03866 0.04258 0.03958 0.04388 0.04074 C 0.04492 0.0419 0.04583 0.04329 0.04687 0.04444 C 0.04752 0.0463 0.04804 0.04838 0.04883 0.04977 C 0.0513 0.0537 0.05508 0.05556 0.0569 0.06042 C 0.06146 0.07269 0.0582 0.06528 0.06979 0.08171 C 0.07109 0.08356 0.07265 0.08519 0.07383 0.08727 C 0.07487 0.08889 0.07565 0.0912 0.07682 0.09259 C 0.07773 0.09352 0.07877 0.09375 0.07981 0.09421 C 0.08099 0.10023 0.07981 0.09954 0.0819 0.09954 " pathEditMode="relative" ptsTypes="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13AD7F-3546-4DF1-9844-C65DF820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17" y="1895869"/>
            <a:ext cx="4414438" cy="30790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BBFC8E-2194-4A8C-BE99-B9E9060E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1682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인공신경망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8D495-F326-4D9A-9C76-DBE81F11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139908"/>
            <a:ext cx="4957554" cy="3496120"/>
          </a:xfrm>
        </p:spPr>
        <p:txBody>
          <a:bodyPr>
            <a:norm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노드를 가진 </a:t>
            </a:r>
            <a:r>
              <a:rPr lang="ko-KR" altLang="en-US" dirty="0" err="1"/>
              <a:t>입력층</a:t>
            </a:r>
            <a:endParaRPr lang="en-US" altLang="ko-KR" dirty="0"/>
          </a:p>
          <a:p>
            <a:r>
              <a:rPr lang="en-US" altLang="ko-KR" dirty="0"/>
              <a:t>22</a:t>
            </a:r>
            <a:r>
              <a:rPr lang="ko-KR" altLang="en-US" dirty="0"/>
              <a:t>개의 노드를 가진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r>
              <a:rPr lang="ko-KR" altLang="en-US" dirty="0"/>
              <a:t>예측시간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을 결과로 출력하는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노드는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 사용</a:t>
            </a:r>
            <a:endParaRPr lang="en-US" altLang="ko-KR" dirty="0"/>
          </a:p>
          <a:p>
            <a:r>
              <a:rPr lang="ko-KR" altLang="en-US" dirty="0"/>
              <a:t>배치크기는 </a:t>
            </a:r>
            <a:r>
              <a:rPr lang="en-US" altLang="ko-KR" dirty="0"/>
              <a:t>100</a:t>
            </a:r>
            <a:r>
              <a:rPr lang="ko-KR" altLang="en-US" dirty="0"/>
              <a:t>을 </a:t>
            </a:r>
            <a:r>
              <a:rPr lang="ko-KR" altLang="en-US" dirty="0" err="1"/>
              <a:t>경사하강법으로는</a:t>
            </a:r>
            <a:r>
              <a:rPr lang="ko-KR" altLang="en-US" dirty="0"/>
              <a:t> </a:t>
            </a:r>
            <a:r>
              <a:rPr lang="en-US" altLang="ko-KR" dirty="0" err="1"/>
              <a:t>Adagradient</a:t>
            </a:r>
            <a:r>
              <a:rPr lang="en-US" altLang="ko-KR" dirty="0"/>
              <a:t> </a:t>
            </a:r>
            <a:r>
              <a:rPr lang="ko-KR" altLang="en-US" dirty="0"/>
              <a:t>기법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95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0101B-4163-4A08-9836-22529772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3. </a:t>
            </a:r>
            <a:r>
              <a:rPr lang="ko-KR" altLang="en-US" sz="6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61061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BA31-F416-4022-858C-7B3BE762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7D7E3-2389-47EC-A4EF-E0A1951E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도착시간에 맞추어 실내 온도를 희망 온도로 맞추어 놓을 수 있는 편의성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 필요한기기 가동 시간 감소와 그로인한 전기 사용량을 절감 하는 경제성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IoT</a:t>
            </a:r>
            <a:r>
              <a:rPr lang="ko-KR" altLang="en-US" dirty="0"/>
              <a:t>  환경과 접목해 활용할 수 있는 확장성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28" y="4579620"/>
            <a:ext cx="1455420" cy="1455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90" y="4579620"/>
            <a:ext cx="1455420" cy="1455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8" y="4231386"/>
            <a:ext cx="2126742" cy="21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71C0-BC00-4319-BE20-43CD2BF7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보완해야 될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08EF1-E4CE-4247-9588-2FB1CAB2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학습데이터를 충분하게 구하지 못하여 이론적으로 구축한 인공신경망의 정확도 측정 불가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2" name="Picture 8" descr="dat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950" y="3681984"/>
            <a:ext cx="3511027" cy="244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7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7502-9331-43FF-A11E-E0A6F313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R&amp;D </a:t>
            </a:r>
            <a:r>
              <a:rPr lang="ko-KR" altLang="en-US" b="1" dirty="0"/>
              <a:t>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9BD91-699D-448A-89A4-20A82948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2788"/>
            <a:ext cx="10058400" cy="393192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한국정보통신학회 논문 제출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한국정보통신학회 </a:t>
            </a:r>
            <a:r>
              <a:rPr lang="en-US" altLang="ko-KR" dirty="0"/>
              <a:t>2018</a:t>
            </a:r>
            <a:r>
              <a:rPr lang="ko-KR" altLang="en-US" dirty="0"/>
              <a:t>년도 춘계종합학술대회에 논문을 제출하였으며 우수논문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실용신안 특허명세 등록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집안의 냉난방을 예측하는 인공신경망의 구조를 특허로 등록하기 위한 절차를 진행 중이다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66" y="4088921"/>
            <a:ext cx="3183867" cy="2251494"/>
          </a:xfrm>
          <a:prstGeom prst="rect">
            <a:avLst/>
          </a:prstGeom>
          <a:ln w="190500" cap="sq">
            <a:solidFill>
              <a:srgbClr val="FFC000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2468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31A9D-4496-4F16-BCB1-7E0F3046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D71C-75F5-42F4-97EE-C2135DDC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en-US" altLang="ko-KR" dirty="0"/>
              <a:t>[1]. Hu </a:t>
            </a:r>
            <a:r>
              <a:rPr lang="en-US" altLang="ko-KR" dirty="0" err="1"/>
              <a:t>Chaowen</a:t>
            </a:r>
            <a:r>
              <a:rPr lang="en-US" altLang="ko-KR" dirty="0"/>
              <a:t>, Wei Dong (2015).Prediction on Hourly Cooling Load of Buildings Based on Neural Networks. International Journal of Smart Home</a:t>
            </a:r>
          </a:p>
          <a:p>
            <a:pPr fontAlgn="base" latinLnBrk="0"/>
            <a:endParaRPr lang="en-US" altLang="ko-KR" dirty="0"/>
          </a:p>
          <a:p>
            <a:pPr fontAlgn="base" latinLnBrk="0"/>
            <a:r>
              <a:rPr lang="en-US" altLang="ko-KR" dirty="0"/>
              <a:t>[2]. </a:t>
            </a:r>
            <a:r>
              <a:rPr lang="ko-KR" altLang="en-US" dirty="0"/>
              <a:t>안성만</a:t>
            </a:r>
            <a:r>
              <a:rPr lang="en-US" altLang="ko-KR" dirty="0"/>
              <a:t>.(2016). </a:t>
            </a:r>
            <a:r>
              <a:rPr lang="ko-KR" altLang="en-US" dirty="0" err="1"/>
              <a:t>딥러닝의</a:t>
            </a:r>
            <a:r>
              <a:rPr lang="ko-KR" altLang="en-US" dirty="0"/>
              <a:t> 모형과 응용사례</a:t>
            </a:r>
            <a:r>
              <a:rPr lang="en-US" altLang="ko-KR" dirty="0"/>
              <a:t>. </a:t>
            </a:r>
            <a:r>
              <a:rPr lang="ko-KR" altLang="en-US" dirty="0" err="1"/>
              <a:t>한국지능정보시스템학회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지능정보연구</a:t>
            </a:r>
            <a:r>
              <a:rPr lang="en-US" altLang="ko-KR" dirty="0"/>
              <a:t>, 22(2), 127-142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/>
              <a:t>[3]. Lan Goodfellow, </a:t>
            </a:r>
            <a:r>
              <a:rPr lang="en-US" altLang="ko-KR" dirty="0" err="1"/>
              <a:t>Yoshua</a:t>
            </a:r>
            <a:r>
              <a:rPr lang="en-US" altLang="ko-KR" dirty="0"/>
              <a:t> </a:t>
            </a:r>
            <a:r>
              <a:rPr lang="en-US" altLang="ko-KR" dirty="0" err="1"/>
              <a:t>Bengio</a:t>
            </a:r>
            <a:r>
              <a:rPr lang="en-US" altLang="ko-KR" dirty="0"/>
              <a:t>, and Aaron </a:t>
            </a:r>
            <a:r>
              <a:rPr lang="en-US" altLang="ko-KR" dirty="0" err="1"/>
              <a:t>courville</a:t>
            </a:r>
            <a:r>
              <a:rPr lang="en-US" altLang="ko-KR" dirty="0"/>
              <a:t>.(2016).DEEP LEARNING, The MIT Press, Cambridge, MA, USA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04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5115" y="2767956"/>
            <a:ext cx="8110152" cy="1371600"/>
          </a:xfrm>
        </p:spPr>
        <p:txBody>
          <a:bodyPr>
            <a:normAutofit/>
          </a:bodyPr>
          <a:lstStyle/>
          <a:p>
            <a:r>
              <a:rPr lang="en-US" altLang="ko-KR" sz="7000" dirty="0"/>
              <a:t>THANK YOU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9191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84CCA-C9E9-4C03-BB9B-B1595BA3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852A-7B16-49B2-A965-B6A88FC9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1. </a:t>
            </a:r>
            <a:r>
              <a:rPr lang="ko-KR" altLang="en-US" sz="3200" dirty="0"/>
              <a:t>서론</a:t>
            </a:r>
            <a:endParaRPr lang="en-US" altLang="ko-KR" sz="3200" dirty="0"/>
          </a:p>
          <a:p>
            <a:pPr lvl="1"/>
            <a:r>
              <a:rPr lang="ko-KR" altLang="en-US" sz="3000" dirty="0"/>
              <a:t>프로젝트 목표</a:t>
            </a:r>
            <a:endParaRPr lang="en-US" altLang="ko-KR" sz="3000" dirty="0"/>
          </a:p>
          <a:p>
            <a:pPr lvl="1"/>
            <a:r>
              <a:rPr lang="ko-KR" altLang="en-US" sz="3000" dirty="0"/>
              <a:t>프로젝트 진행과정</a:t>
            </a:r>
            <a:endParaRPr lang="en-US" altLang="ko-KR" sz="30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본론</a:t>
            </a:r>
            <a:endParaRPr lang="en-US" altLang="ko-KR" sz="3200" dirty="0"/>
          </a:p>
          <a:p>
            <a:pPr lvl="1"/>
            <a:r>
              <a:rPr lang="ko-KR" altLang="en-US" sz="3000" dirty="0"/>
              <a:t>시스템구성</a:t>
            </a:r>
            <a:endParaRPr lang="en-US" altLang="ko-KR" sz="3000" dirty="0"/>
          </a:p>
          <a:p>
            <a:pPr lvl="1"/>
            <a:r>
              <a:rPr lang="ko-KR" altLang="en-US" sz="3000" dirty="0"/>
              <a:t>라즈베리파이</a:t>
            </a:r>
            <a:endParaRPr lang="en-US" altLang="ko-KR" sz="3000" dirty="0"/>
          </a:p>
          <a:p>
            <a:pPr lvl="1"/>
            <a:r>
              <a:rPr lang="ko-KR" altLang="en-US" sz="3000" dirty="0"/>
              <a:t>인공신경망</a:t>
            </a:r>
            <a:endParaRPr lang="en-US" altLang="ko-KR" sz="3000" dirty="0"/>
          </a:p>
          <a:p>
            <a:pPr lvl="1"/>
            <a:r>
              <a:rPr lang="ko-KR" altLang="en-US" sz="3000" dirty="0"/>
              <a:t>안드로이드 클라이언트</a:t>
            </a:r>
            <a:endParaRPr lang="en-US" altLang="ko-KR" sz="3000" dirty="0"/>
          </a:p>
          <a:p>
            <a:r>
              <a:rPr lang="en-US" altLang="ko-KR" sz="3200" dirty="0"/>
              <a:t>3. </a:t>
            </a:r>
            <a:r>
              <a:rPr lang="ko-KR" altLang="en-US" sz="3200" dirty="0"/>
              <a:t>결론</a:t>
            </a:r>
            <a:endParaRPr lang="en-US" altLang="ko-KR" sz="3200" dirty="0"/>
          </a:p>
          <a:p>
            <a:pPr lvl="1"/>
            <a:r>
              <a:rPr lang="ko-KR" altLang="en-US" sz="3000" dirty="0"/>
              <a:t>기대효과</a:t>
            </a:r>
            <a:endParaRPr lang="en-US" altLang="ko-KR" sz="3000" dirty="0"/>
          </a:p>
          <a:p>
            <a:pPr lvl="1"/>
            <a:r>
              <a:rPr lang="ko-KR" altLang="en-US" sz="3000" dirty="0"/>
              <a:t>보완해야 될 문제</a:t>
            </a:r>
            <a:endParaRPr lang="en-US" altLang="ko-KR" sz="3000" dirty="0"/>
          </a:p>
          <a:p>
            <a:pPr lvl="1"/>
            <a:r>
              <a:rPr lang="ko-KR" altLang="en-US" sz="3000" dirty="0"/>
              <a:t>참고문헌</a:t>
            </a:r>
            <a:endParaRPr lang="en-US" altLang="ko-KR" sz="3000" dirty="0"/>
          </a:p>
          <a:p>
            <a:pPr lvl="1"/>
            <a:endParaRPr lang="en-US" altLang="ko-KR" sz="3000" dirty="0"/>
          </a:p>
          <a:p>
            <a:pPr lvl="1"/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8668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E373-0D37-4968-B5CB-590E4B04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/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247648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7E79C-AC3F-41E5-B8F5-40CDFB9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프로젝트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F372-AA8B-4D44-A4A3-32DBBC5DD6F1}"/>
              </a:ext>
            </a:extLst>
          </p:cNvPr>
          <p:cNvSpPr txBox="1"/>
          <p:nvPr/>
        </p:nvSpPr>
        <p:spPr>
          <a:xfrm>
            <a:off x="1784144" y="2221849"/>
            <a:ext cx="9155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dirty="0"/>
              <a:t>현재 온도에서 희망온도 까지 도달 할 수 있는 최적의 에어컨 및 보일러의 가동시간을 주변 환경 요소를 고려한 인공지능 알고리즘을 사용하여 예측한다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2. </a:t>
            </a:r>
            <a:r>
              <a:rPr lang="ko-KR" altLang="en-US" sz="2000" dirty="0" err="1"/>
              <a:t>라즈베리파이를</a:t>
            </a:r>
            <a:r>
              <a:rPr lang="ko-KR" altLang="en-US" sz="2000" dirty="0"/>
              <a:t> 이용해 집안의 에어컨 및 보일러를 자동 가동할 수 있는 시스템을 구축한 뒤 사용자의 도착시간에 맞추어 집안의 온도가 희망온도로 유지  </a:t>
            </a:r>
            <a:r>
              <a:rPr lang="ko-KR" altLang="en-US" sz="2000" dirty="0" err="1"/>
              <a:t>될수</a:t>
            </a:r>
            <a:r>
              <a:rPr lang="ko-KR" altLang="en-US" sz="2000" dirty="0"/>
              <a:t> 있게 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02" y="4466032"/>
            <a:ext cx="3273196" cy="17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ADD3-D514-427E-8809-ACC09AB7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진행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24EDB-7667-4018-A954-C3926ECA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2017. 09 </a:t>
            </a:r>
          </a:p>
          <a:p>
            <a:r>
              <a:rPr lang="ko-KR" altLang="en-US" b="1" dirty="0"/>
              <a:t>프로젝트 개시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2018. 03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라즈베리파이 시스템 구성도 설계</a:t>
            </a:r>
            <a:endParaRPr lang="en-US" altLang="ko-KR" b="1" dirty="0"/>
          </a:p>
          <a:p>
            <a:r>
              <a:rPr lang="ko-KR" altLang="en-US" b="1" dirty="0"/>
              <a:t>인공신경망 구축</a:t>
            </a:r>
            <a:endParaRPr lang="en-US" altLang="ko-KR" b="1" dirty="0"/>
          </a:p>
          <a:p>
            <a:r>
              <a:rPr lang="en-US" altLang="ko-KR" b="1" dirty="0"/>
              <a:t>2018.04</a:t>
            </a:r>
          </a:p>
          <a:p>
            <a:r>
              <a:rPr lang="ko-KR" altLang="en-US" b="1" dirty="0"/>
              <a:t>프로젝트 전반적인 설계 완료</a:t>
            </a:r>
            <a:endParaRPr lang="en-US" altLang="ko-KR" b="1" dirty="0"/>
          </a:p>
          <a:p>
            <a:r>
              <a:rPr lang="ko-KR" altLang="en-US" b="1" dirty="0"/>
              <a:t>라즈베리파이 부분 구현 완료</a:t>
            </a:r>
            <a:endParaRPr lang="en-US" altLang="ko-KR" b="1" dirty="0"/>
          </a:p>
          <a:p>
            <a:r>
              <a:rPr lang="en-US" altLang="ko-KR" b="1" dirty="0"/>
              <a:t>2018.05</a:t>
            </a:r>
          </a:p>
          <a:p>
            <a:r>
              <a:rPr lang="ko-KR" altLang="en-US" b="1" dirty="0"/>
              <a:t>휴대폰 앱 부분 구현 및 </a:t>
            </a:r>
            <a:r>
              <a:rPr lang="ko-KR" altLang="en-US" b="1" dirty="0" err="1"/>
              <a:t>라즈베리파이와</a:t>
            </a:r>
            <a:r>
              <a:rPr lang="ko-KR" altLang="en-US" b="1" dirty="0"/>
              <a:t> 통신 가능 시스템 구축</a:t>
            </a:r>
            <a:endParaRPr lang="en-US" altLang="ko-KR" b="1" dirty="0"/>
          </a:p>
          <a:p>
            <a:r>
              <a:rPr lang="ko-KR" altLang="en-US" b="1" dirty="0"/>
              <a:t>논문 제출 완료</a:t>
            </a:r>
            <a:endParaRPr lang="en-US" altLang="ko-KR" b="1" dirty="0"/>
          </a:p>
          <a:p>
            <a:r>
              <a:rPr lang="en-US" altLang="ko-KR" b="1" dirty="0"/>
              <a:t>2018.06</a:t>
            </a:r>
          </a:p>
          <a:p>
            <a:r>
              <a:rPr lang="ko-KR" altLang="en-US" b="1" dirty="0"/>
              <a:t>프로젝트 최종 테스팅 완료</a:t>
            </a:r>
          </a:p>
        </p:txBody>
      </p:sp>
    </p:spTree>
    <p:extLst>
      <p:ext uri="{BB962C8B-B14F-4D97-AF65-F5344CB8AC3E}">
        <p14:creationId xmlns:p14="http://schemas.microsoft.com/office/powerpoint/2010/main" val="5350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E373-0D37-4968-B5CB-590E4B04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2. </a:t>
            </a:r>
            <a:r>
              <a:rPr lang="ko-KR" altLang="en-US" sz="6000" dirty="0"/>
              <a:t>본론</a:t>
            </a:r>
          </a:p>
        </p:txBody>
      </p:sp>
    </p:spTree>
    <p:extLst>
      <p:ext uri="{BB962C8B-B14F-4D97-AF65-F5344CB8AC3E}">
        <p14:creationId xmlns:p14="http://schemas.microsoft.com/office/powerpoint/2010/main" val="352201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E870-11BD-4EC0-AF06-4DEA4DB7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ko-KR" altLang="en-US" b="1" dirty="0"/>
              <a:t>개념 설계도</a:t>
            </a:r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16CA890-4028-494A-B460-1833E78A1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28" y="1896370"/>
            <a:ext cx="7717535" cy="4471612"/>
          </a:xfrm>
        </p:spPr>
      </p:pic>
    </p:spTree>
    <p:extLst>
      <p:ext uri="{BB962C8B-B14F-4D97-AF65-F5344CB8AC3E}">
        <p14:creationId xmlns:p14="http://schemas.microsoft.com/office/powerpoint/2010/main" val="31705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6C194-1F43-442C-90E5-72162AE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시스템 구성도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9470F-B925-4AEF-BE2F-BBFB3E95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1" y="1463331"/>
            <a:ext cx="272427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41986904" descr="EMB00002c8ca066">
            <a:extLst>
              <a:ext uri="{FF2B5EF4-FFF2-40B4-BE49-F238E27FC236}">
                <a16:creationId xmlns:a16="http://schemas.microsoft.com/office/drawing/2014/main" id="{26F23CD9-BF75-48C0-BF6C-CCB6549D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93" y="2259649"/>
            <a:ext cx="6780414" cy="367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2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742A5F-E0E4-49B9-947A-D0158627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169D8A-49ED-4849-B778-0475EF373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BEC7D-2853-4D0C-9239-541F862C1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A3A81-3664-42EF-A8EC-40B40A51E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내용 개체 틀 6">
            <a:extLst>
              <a:ext uri="{FF2B5EF4-FFF2-40B4-BE49-F238E27FC236}">
                <a16:creationId xmlns:a16="http://schemas.microsoft.com/office/drawing/2014/main" id="{1A2E98F6-1B53-48F8-BB5C-B5EE1C4E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r="11060" b="-3"/>
          <a:stretch/>
        </p:blipFill>
        <p:spPr>
          <a:xfrm>
            <a:off x="8181596" y="3176441"/>
            <a:ext cx="3716680" cy="3396343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AAFE0CC-41D3-4959-9EB5-556B645CA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1" r="2551" b="-2"/>
          <a:stretch/>
        </p:blipFill>
        <p:spPr>
          <a:xfrm>
            <a:off x="6013956" y="282258"/>
            <a:ext cx="3950144" cy="3749831"/>
          </a:xfrm>
          <a:custGeom>
            <a:avLst/>
            <a:gdLst>
              <a:gd name="connsiteX0" fmla="*/ 0 w 3950144"/>
              <a:gd name="connsiteY0" fmla="*/ 0 h 3749831"/>
              <a:gd name="connsiteX1" fmla="*/ 3950144 w 3950144"/>
              <a:gd name="connsiteY1" fmla="*/ 0 h 3749831"/>
              <a:gd name="connsiteX2" fmla="*/ 3950144 w 3950144"/>
              <a:gd name="connsiteY2" fmla="*/ 2780881 h 3749831"/>
              <a:gd name="connsiteX3" fmla="*/ 2071742 w 3950144"/>
              <a:gd name="connsiteY3" fmla="*/ 2780881 h 3749831"/>
              <a:gd name="connsiteX4" fmla="*/ 2071742 w 3950144"/>
              <a:gd name="connsiteY4" fmla="*/ 3749831 h 3749831"/>
              <a:gd name="connsiteX5" fmla="*/ 0 w 3950144"/>
              <a:gd name="connsiteY5" fmla="*/ 3749831 h 37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4099D7-DD95-40A9-81AF-D7DEB922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라즈베리파이</a:t>
            </a:r>
          </a:p>
        </p:txBody>
      </p:sp>
      <p:pic>
        <p:nvPicPr>
          <p:cNvPr id="11" name="내용 개체 틀 10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502A2FAC-E90D-49CE-91AE-45AF563F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2804231"/>
            <a:ext cx="4602162" cy="306563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828E68-6606-4207-AD33-AC38C6A7AC2A}"/>
              </a:ext>
            </a:extLst>
          </p:cNvPr>
          <p:cNvSpPr txBox="1"/>
          <p:nvPr/>
        </p:nvSpPr>
        <p:spPr>
          <a:xfrm>
            <a:off x="1633968" y="6043584"/>
            <a:ext cx="28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라즈베리파이 하드웨어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55135-8FD2-4C6E-AD2E-EEF88FCAA4C1}"/>
              </a:ext>
            </a:extLst>
          </p:cNvPr>
          <p:cNvSpPr txBox="1"/>
          <p:nvPr/>
        </p:nvSpPr>
        <p:spPr>
          <a:xfrm>
            <a:off x="10254870" y="1303366"/>
            <a:ext cx="156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온습도 센서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D19C8-75DF-4159-8F31-E60DF2BC34BC}"/>
              </a:ext>
            </a:extLst>
          </p:cNvPr>
          <p:cNvSpPr txBox="1"/>
          <p:nvPr/>
        </p:nvSpPr>
        <p:spPr>
          <a:xfrm>
            <a:off x="6091225" y="5035144"/>
            <a:ext cx="19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LCD </a:t>
            </a:r>
            <a:r>
              <a:rPr lang="ko-KR" altLang="en-US" dirty="0"/>
              <a:t>출력 화면</a:t>
            </a:r>
          </a:p>
        </p:txBody>
      </p:sp>
    </p:spTree>
    <p:extLst>
      <p:ext uri="{BB962C8B-B14F-4D97-AF65-F5344CB8AC3E}">
        <p14:creationId xmlns:p14="http://schemas.microsoft.com/office/powerpoint/2010/main" val="99529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580</TotalTime>
  <Words>452</Words>
  <Application>Microsoft Office PowerPoint</Application>
  <PresentationFormat>와이드스크린</PresentationFormat>
  <Paragraphs>110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Century Gothic</vt:lpstr>
      <vt:lpstr>Garamond</vt:lpstr>
      <vt:lpstr>비누</vt:lpstr>
      <vt:lpstr>IOT를 이용한 스마트 홈 구현</vt:lpstr>
      <vt:lpstr>목차</vt:lpstr>
      <vt:lpstr>1. 서론</vt:lpstr>
      <vt:lpstr>프로젝트 목표</vt:lpstr>
      <vt:lpstr>프로젝트 진행 과정</vt:lpstr>
      <vt:lpstr>2. 본론</vt:lpstr>
      <vt:lpstr>개념 설계도</vt:lpstr>
      <vt:lpstr>시스템 구성도</vt:lpstr>
      <vt:lpstr>라즈베리파이</vt:lpstr>
      <vt:lpstr>PowerPoint 프레젠테이션</vt:lpstr>
      <vt:lpstr>PowerPoint 프레젠테이션</vt:lpstr>
      <vt:lpstr>GPS 기능과 인공신경망</vt:lpstr>
      <vt:lpstr>인공신경망</vt:lpstr>
      <vt:lpstr>3. 결론</vt:lpstr>
      <vt:lpstr>기대효과</vt:lpstr>
      <vt:lpstr>보완해야 될 문제</vt:lpstr>
      <vt:lpstr>R&amp;D 성과</vt:lpstr>
      <vt:lpstr>참고문헌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for</dc:creator>
  <cp:lastModifiedBy>lee juik</cp:lastModifiedBy>
  <cp:revision>81</cp:revision>
  <dcterms:created xsi:type="dcterms:W3CDTF">2018-03-19T06:19:23Z</dcterms:created>
  <dcterms:modified xsi:type="dcterms:W3CDTF">2018-06-12T03:32:22Z</dcterms:modified>
</cp:coreProperties>
</file>