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9" r:id="rId2"/>
    <p:sldId id="300" r:id="rId3"/>
    <p:sldId id="282" r:id="rId4"/>
    <p:sldId id="327" r:id="rId5"/>
    <p:sldId id="346" r:id="rId6"/>
    <p:sldId id="347" r:id="rId7"/>
    <p:sldId id="329" r:id="rId8"/>
    <p:sldId id="331" r:id="rId9"/>
    <p:sldId id="344" r:id="rId10"/>
    <p:sldId id="333" r:id="rId11"/>
    <p:sldId id="334" r:id="rId12"/>
    <p:sldId id="336" r:id="rId13"/>
    <p:sldId id="337" r:id="rId14"/>
    <p:sldId id="338" r:id="rId15"/>
    <p:sldId id="339" r:id="rId16"/>
    <p:sldId id="340" r:id="rId17"/>
    <p:sldId id="348" r:id="rId18"/>
    <p:sldId id="350" r:id="rId19"/>
    <p:sldId id="341" r:id="rId20"/>
    <p:sldId id="345" r:id="rId21"/>
    <p:sldId id="342" r:id="rId22"/>
    <p:sldId id="330" r:id="rId23"/>
    <p:sldId id="335" r:id="rId24"/>
    <p:sldId id="326" r:id="rId25"/>
    <p:sldId id="302" r:id="rId26"/>
    <p:sldId id="310" r:id="rId27"/>
    <p:sldId id="322" r:id="rId28"/>
    <p:sldId id="311" r:id="rId29"/>
    <p:sldId id="308" r:id="rId30"/>
    <p:sldId id="318" r:id="rId31"/>
    <p:sldId id="319" r:id="rId32"/>
    <p:sldId id="324" r:id="rId33"/>
    <p:sldId id="321" r:id="rId34"/>
    <p:sldId id="32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6"/>
    <a:srgbClr val="ECF4E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351" autoAdjust="0"/>
  </p:normalViewPr>
  <p:slideViewPr>
    <p:cSldViewPr snapToGrid="0" showGuides="1">
      <p:cViewPr>
        <p:scale>
          <a:sx n="100" d="100"/>
          <a:sy n="100" d="100"/>
        </p:scale>
        <p:origin x="-990" y="2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alpha val="50196"/>
              </a:schemeClr>
            </a:solidFill>
            <a:ln w="25400">
              <a:solidFill>
                <a:schemeClr val="accent2"/>
              </a:solidFill>
              <a:prstDash val="sysDot"/>
            </a:ln>
            <a:effectLst/>
          </c:spPr>
          <c:dLbls>
            <c:dLbl>
              <c:idx val="0"/>
              <c:layout>
                <c:manualLayout>
                  <c:x val="0.10312499999999999"/>
                  <c:y val="3.515624783733711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59E-46E7-99EA-E16AF9FE26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46875E-2"/>
                  <c:y val="-2.81249982698696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59E-46E7-99EA-E16AF9FE26BB}"/>
                </c:ext>
                <c:ext xmlns:c15="http://schemas.microsoft.com/office/drawing/2012/chart" uri="{CE6537A1-D6FC-4f65-9D91-7224C49458BB}">
                  <c15:layout>
                    <c:manualLayout>
                      <c:w val="0.36937500000000001"/>
                      <c:h val="0.12243749246816607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8.2352941176470615E-2"/>
                  <c:y val="2.773109060205826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59E-46E7-99EA-E16AF9FE26BB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7184740232459905E-2"/>
                  <c:y val="2.374313474947175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59E-46E7-99EA-E16AF9FE26BB}"/>
                </c:ext>
                <c:ext xmlns:c15="http://schemas.microsoft.com/office/drawing/2012/chart" uri="{CE6537A1-D6FC-4f65-9D91-7224C49458BB}">
                  <c15:layout>
                    <c:manualLayout>
                      <c:w val="0.32835507497784533"/>
                      <c:h val="0.1221052186944095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PPT 능력</c:v>
                </c:pt>
                <c:pt idx="1">
                  <c:v>커뮤니케이션 능력</c:v>
                </c:pt>
                <c:pt idx="2">
                  <c:v>분석력</c:v>
                </c:pt>
                <c:pt idx="3">
                  <c:v>기획력</c:v>
                </c:pt>
                <c:pt idx="4">
                  <c:v>정보수집능력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67</c:v>
                </c:pt>
                <c:pt idx="2">
                  <c:v>92</c:v>
                </c:pt>
                <c:pt idx="3">
                  <c:v>83</c:v>
                </c:pt>
                <c:pt idx="4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59E-46E7-99EA-E16AF9FE26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26041216"/>
        <c:axId val="226047104"/>
      </c:radarChart>
      <c:catAx>
        <c:axId val="22604121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26047104"/>
        <c:crosses val="autoZero"/>
        <c:auto val="1"/>
        <c:lblAlgn val="ctr"/>
        <c:lblOffset val="100"/>
        <c:noMultiLvlLbl val="0"/>
      </c:catAx>
      <c:valAx>
        <c:axId val="22604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cross"/>
        <c:tickLblPos val="nextTo"/>
        <c:spPr>
          <a:noFill/>
          <a:ln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60412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BB8B-7983-4592-A30B-764ABA0FE4E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E2DB-E76A-4EC0-BB3C-86A9DFF31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Axios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라이브러리로써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 방식으로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요청을 실행합니다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전체전이 프로젝트 구조입니다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frmawork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security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각가 독립적인서버로 구현하였고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프론트에서 로그인을 제외한 모든 통신은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비동기 통신으로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요청은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webtoken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쿠키에 담아서 전송하는 방식으로 인증을 구현하였습니다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java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소셜 로그인 기능을 구현하엿습니니다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계층간 즉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service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repostiory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데이터를 주고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entity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5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테스트 코드는 딱히 한주만 시행했다기보다는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구현에 저반적으로 </a:t>
            </a:r>
            <a:r>
              <a:rPr lang="en-US" altLang="ko-KR" dirty="0" err="1" smtClean="0"/>
              <a:t>tdd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방식으로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머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이안에 </a:t>
            </a:r>
            <a:r>
              <a:rPr lang="en-US" altLang="ko-KR" baseline="0" dirty="0" err="1" smtClean="0"/>
              <a:t>junit,mockito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유요앟ㄴ 라이브러리가 포함되어있으민다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웹 </a:t>
            </a:r>
            <a:r>
              <a:rPr lang="en-US" altLang="ko-KR" baseline="0" dirty="0" err="1" smtClean="0"/>
              <a:t>mvx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테스트다 </a:t>
            </a:r>
            <a:r>
              <a:rPr lang="en-US" altLang="ko-KR" baseline="0" dirty="0" smtClean="0"/>
              <a:t>repository test </a:t>
            </a:r>
            <a:r>
              <a:rPr lang="ko-KR" altLang="en-US" baseline="0" dirty="0" smtClean="0"/>
              <a:t>등 각 </a:t>
            </a:r>
            <a:r>
              <a:rPr lang="en-US" altLang="ko-KR" baseline="0" dirty="0" smtClean="0"/>
              <a:t>layer </a:t>
            </a:r>
            <a:r>
              <a:rPr lang="ko-KR" altLang="en-US" baseline="0" dirty="0" smtClean="0"/>
              <a:t>마다 테스트를 작성하기 쉽게 도와주는 많은 라이브러리가 내장 되어있습니다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가독성 좋은 테스트 코드 매우 중요하다고 생각하는데는 향후 다른 사람이 테스트 코드르 보고 로직을 이해하고 파악하는데 도움이 될수잇기 때문이라고 생각햇씁니다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중복 제거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깔끔한코드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 이후 </a:t>
            </a:r>
            <a:r>
              <a:rPr lang="en-US" altLang="ko-KR" baseline="0" dirty="0" err="1" smtClean="0"/>
              <a:t>spock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이라는 라이브러리를 사용하면 조금더 깔끔한 테스트 코드를 작성했을 텐데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독립적인 테스트 환경 구축해야 좀도 제가 테스하고자 하는 로직이한부분 확실하게 외부에 영향을 최소화해서 테스트 할수있다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그래서 운영시에 사용되는 데이터베이스가 아닌 </a:t>
            </a:r>
            <a:r>
              <a:rPr lang="en-US" altLang="ko-KR" baseline="0" dirty="0" smtClean="0"/>
              <a:t>H2 </a:t>
            </a:r>
            <a:r>
              <a:rPr lang="en-US" altLang="ko-KR" baseline="0" dirty="0" err="1" smtClean="0"/>
              <a:t>databse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사용하엿고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단에서는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</a:t>
            </a:r>
            <a:r>
              <a:rPr lang="en-US" altLang="ko-KR" baseline="0" dirty="0" err="1" smtClean="0"/>
              <a:t>reponse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확인하는 위주로 작성하엿고 </a:t>
            </a:r>
            <a:r>
              <a:rPr lang="en-US" altLang="ko-KR" baseline="0" dirty="0" smtClean="0"/>
              <a:t>transaction </a:t>
            </a:r>
            <a:r>
              <a:rPr lang="ko-KR" altLang="en-US" baseline="0" dirty="0" smtClean="0"/>
              <a:t>단위는 비지니스 로직부터 데이터가 제대로 저장되고 불러지는 지 등을 중점적으로 검사하였습니다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시간이 된다면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단 과 </a:t>
            </a:r>
            <a:r>
              <a:rPr lang="en-US" altLang="ko-KR" baseline="0" dirty="0" err="1" smtClean="0"/>
              <a:t>respository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단도 분리하고 전체 통합테스트도 진행하고 싶었지만 상황상 그러지 못햇던점이 아쉽습니다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리팩토링을 하고 나서도 테스트 코드를 통해 점검을 받을수있으니 좀더 편한하 리팩토링을 진행할수있엇고 배포하기전에도 </a:t>
            </a:r>
            <a:r>
              <a:rPr lang="en-US" altLang="ko-KR" baseline="0" dirty="0" smtClean="0"/>
              <a:t>build </a:t>
            </a:r>
            <a:r>
              <a:rPr lang="ko-KR" altLang="en-US" baseline="0" dirty="0" smtClean="0"/>
              <a:t>때 자동으로 테스트 코드로 검증을하니 좀더 믿고 서버애 배포 할수있었다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7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예외 처리는 한꺼번에 </a:t>
            </a:r>
            <a:r>
              <a:rPr lang="en-US" altLang="ko-KR" dirty="0" smtClean="0"/>
              <a:t>global </a:t>
            </a:r>
            <a:r>
              <a:rPr lang="en-US" altLang="ko-KR" dirty="0" err="1" smtClean="0"/>
              <a:t>exeption</a:t>
            </a:r>
            <a:r>
              <a:rPr lang="en-US" altLang="ko-KR" dirty="0" smtClean="0"/>
              <a:t> handler </a:t>
            </a:r>
            <a:r>
              <a:rPr lang="ko-KR" altLang="en-US" dirty="0" smtClean="0"/>
              <a:t>를 통해 비지니스 로직중에 일어나는 </a:t>
            </a:r>
            <a:r>
              <a:rPr lang="en-US" altLang="ko-KR" dirty="0" err="1" smtClean="0"/>
              <a:t>excepito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</a:t>
            </a:r>
            <a:r>
              <a:rPr lang="en-US" altLang="ko-KR" dirty="0" err="1" smtClean="0"/>
              <a:t>vlaidation</a:t>
            </a:r>
            <a:r>
              <a:rPr lang="en-US" altLang="ko-KR" dirty="0" smtClean="0"/>
              <a:t> exception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한곳에서 모아서 처리하게 하엿 유지보수에 조금더 편하게 하엿따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스프링 자주 사용하는 어노테이셔 설정에도 좀더 신경ㅇ르써서 진행하엿습니ㅏㄷ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Compoent</a:t>
            </a:r>
            <a:r>
              <a:rPr lang="en-US" altLang="ko-KR" baseline="0" dirty="0" smtClean="0"/>
              <a:t> bean </a:t>
            </a:r>
            <a:r>
              <a:rPr lang="ko-KR" altLang="en-US" baseline="0" dirty="0" smtClean="0"/>
              <a:t>은 외부 라이브러리 가팅 제어가 불가능한 부분은 </a:t>
            </a:r>
            <a:r>
              <a:rPr lang="en-US" altLang="ko-KR" baseline="0" dirty="0" smtClean="0"/>
              <a:t>bean </a:t>
            </a:r>
            <a:r>
              <a:rPr lang="ko-KR" altLang="en-US" baseline="0" dirty="0" smtClean="0"/>
              <a:t>아닌 것은 </a:t>
            </a:r>
            <a:r>
              <a:rPr lang="en-US" altLang="ko-KR" baseline="0" dirty="0" err="1" smtClean="0"/>
              <a:t>compoenent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를사용하옇고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비지니스 로직 단위로 </a:t>
            </a:r>
            <a:r>
              <a:rPr lang="en-US" altLang="ko-KR" baseline="0" dirty="0" err="1" smtClean="0"/>
              <a:t>transxational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주려고 했으면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Validdtion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 실젝 로직으로 처리하기보다느 스프링 내 어노테이션을 통해 간단히 처리하였습니다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autoworied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기본적이 어노테이션도 다시한번도 생각해서 </a:t>
            </a:r>
            <a:r>
              <a:rPr lang="en-US" altLang="ko-KR" baseline="0" dirty="0" smtClean="0"/>
              <a:t>field injection </a:t>
            </a:r>
            <a:r>
              <a:rPr lang="ko-KR" altLang="en-US" baseline="0" dirty="0" smtClean="0"/>
              <a:t>보다는 테스트 작성시 의존성주입이 쉽고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 불변성을 유지할수 있어 안전하고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의존성을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예방가능 단일책임 원칙을 위반시 더욱 들어나 개발자로 하여금 리팩토링 징조르 확실히 보여줄수있다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injection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contructor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위지로 정말 필욯나 사황에서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ㄹ르 사용하였다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참조가 필요한경우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(service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call)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</a:t>
            </a:r>
            <a:r>
              <a:rPr lang="en-US" altLang="ko-KR" baseline="0" dirty="0" smtClean="0"/>
              <a:t> string equals </a:t>
            </a:r>
            <a:r>
              <a:rPr lang="ko-KR" altLang="en-US" baseline="0" dirty="0" smtClean="0"/>
              <a:t>자바 </a:t>
            </a:r>
            <a:r>
              <a:rPr lang="en-US" altLang="ko-KR" baseline="0" dirty="0" smtClean="0"/>
              <a:t>reflection</a:t>
            </a:r>
            <a:r>
              <a:rPr lang="ko-KR" altLang="en-US" baseline="0" dirty="0" smtClean="0"/>
              <a:t>으로 작동해 성능 및 </a:t>
            </a:r>
            <a:r>
              <a:rPr lang="en-US" altLang="ko-KR" baseline="0" dirty="0" smtClean="0"/>
              <a:t>over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향후 보완을 위해서는 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r>
              <a:rPr lang="en-US" altLang="ko-KR" dirty="0" err="1" smtClean="0"/>
              <a:t>Jwt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 이유  </a:t>
            </a:r>
            <a:r>
              <a:rPr lang="en-US" altLang="ko-KR" dirty="0" smtClean="0"/>
              <a:t>cookie http only</a:t>
            </a:r>
          </a:p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통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향후 보완을 위해서는 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r>
              <a:rPr lang="en-US" altLang="ko-KR" dirty="0" err="1" smtClean="0"/>
              <a:t>Jwt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 이유  </a:t>
            </a:r>
            <a:r>
              <a:rPr lang="en-US" altLang="ko-KR" dirty="0" smtClean="0"/>
              <a:t>cookie http only</a:t>
            </a:r>
          </a:p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통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err="1" smtClean="0"/>
              <a:t>resposne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향후 보완을 위해서는 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r>
              <a:rPr lang="en-US" altLang="ko-KR" dirty="0" err="1" smtClean="0"/>
              <a:t>Jwt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 이유 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느낀점</a:t>
            </a:r>
            <a:endParaRPr lang="en-US" altLang="ko-KR" dirty="0" smtClean="0"/>
          </a:p>
          <a:p>
            <a:r>
              <a:rPr lang="ko-KR" altLang="en-US" dirty="0" smtClean="0"/>
              <a:t>써보고 싶었떤 기술들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spring security </a:t>
            </a:r>
          </a:p>
          <a:p>
            <a:r>
              <a:rPr lang="en-US" altLang="ko-KR" dirty="0" err="1" smtClean="0"/>
              <a:t>Tdd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기반으로 실제 개발을 전체적으로 진행해보기 등</a:t>
            </a:r>
            <a:endParaRPr lang="en-US" altLang="ko-KR" dirty="0" smtClean="0"/>
          </a:p>
          <a:p>
            <a:r>
              <a:rPr lang="ko-KR" altLang="en-US" dirty="0" smtClean="0"/>
              <a:t>도메인 주도 설계 이름만 들어봣짐나 이번 기회를 통해 조금이나 어떤건지 알게 된 좋은 귀회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flow </a:t>
            </a:r>
            <a:r>
              <a:rPr lang="ko-KR" altLang="en-US" dirty="0" smtClean="0"/>
              <a:t>를 통해 깃통한 혼자햇지만 협업하는 방식을 익히고 했던점 과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등록을 통해 이슈등록의 필요성 과 협업할시에 정말 유용하게 쓰이겠구나를 느낄수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좋았던거 혼자 만 하다가 리뷰를 통해 내가 생각 조차 하지못했던 아님 잘못 생각했던걸 바로잡고 다시 생각할수있는 좋은 기회 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조금이나마 성장할수있었고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어려운점</a:t>
            </a:r>
            <a:endParaRPr lang="en-US" altLang="ko-KR" dirty="0" smtClean="0"/>
          </a:p>
          <a:p>
            <a:r>
              <a:rPr lang="ko-KR" altLang="en-US" dirty="0" smtClean="0"/>
              <a:t>설계 부터 어려웠다 프론트는 비록 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모듈화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백엔드도 의존성 분리 클래스 쪼개기 인터페이스 작성 등 변수명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도메인 주도 설계 등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7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Axios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라이브러리로써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 방식으로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요청을 실행합니다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전체전이 프로젝트 구조입니다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frmawork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security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각가 독립적인서버로 구현하였고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프론트에서 로그인을 제외한 모든 통신은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비동기 통신으로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요청은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webtoken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쿠키에 담아서 전송하는 방식으로 인증을 구현하였습니다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java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소셜 로그인 기능을 구현하엿습니니다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계층간 즉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service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repostiory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데이터를 주고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entity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4-6</a:t>
            </a:r>
            <a:r>
              <a:rPr lang="ko-KR" altLang="en-US" dirty="0" smtClean="0"/>
              <a:t>걸처서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구현을 진행하였습니다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9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좀더 자세하게 주별로 진행했던 업무와 늒니점 듬을 설명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첫번쨰 주와 그전주 에는 </a:t>
            </a:r>
            <a:endParaRPr lang="en-US" altLang="ko-KR" dirty="0" smtClean="0"/>
          </a:p>
          <a:p>
            <a:r>
              <a:rPr lang="ko-KR" altLang="en-US" dirty="0" smtClean="0"/>
              <a:t>좀 다른 주제를 할까 했다가 정말 해보고 싶고 재미있을거 가타아서 시작하였습니다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자리 배치 프로글매을 통해서 제공하려햇던 기능들은</a:t>
            </a:r>
            <a:endParaRPr lang="en-US" altLang="ko-KR" dirty="0" smtClean="0"/>
          </a:p>
          <a:p>
            <a:r>
              <a:rPr lang="ko-KR" altLang="en-US" dirty="0" smtClean="0"/>
              <a:t>바향을 ㅗ기획하였습니다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7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 선정</a:t>
            </a:r>
            <a:r>
              <a:rPr lang="ko-KR" altLang="en-US" baseline="0" dirty="0" smtClean="0"/>
              <a:t>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Oracel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 이까다롭다고 정해준 부분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stable </a:t>
            </a:r>
            <a:r>
              <a:rPr lang="ko-KR" altLang="en-US" baseline="0" dirty="0" smtClean="0"/>
              <a:t>하다고 판단 </a:t>
            </a:r>
            <a:r>
              <a:rPr lang="en-US" altLang="ko-KR" baseline="0" dirty="0" smtClean="0"/>
              <a:t>h2 </a:t>
            </a:r>
            <a:r>
              <a:rPr lang="ko-KR" altLang="en-US" baseline="0" dirty="0" smtClean="0"/>
              <a:t>따론 다른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사용하라고 말씀하지느 않아지만 테스를 독립ㅈ거으로 진해아기위해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다양한 프레임웤가 있찜나 업무적응 위해 </a:t>
            </a:r>
            <a:r>
              <a:rPr lang="en-US" altLang="ko-KR" baseline="0" dirty="0" err="1" smtClean="0"/>
              <a:t>Veutify</a:t>
            </a:r>
            <a:r>
              <a:rPr lang="en-US" altLang="ko-KR" baseline="0" dirty="0" smtClean="0"/>
              <a:t> vs 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element </a:t>
            </a:r>
            <a:r>
              <a:rPr lang="en-US" altLang="ko-KR" baseline="0" dirty="0" err="1" smtClean="0"/>
              <a:t>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준수한 </a:t>
            </a:r>
            <a:r>
              <a:rPr lang="en-US" altLang="ko-KR" baseline="0" dirty="0" smtClean="0"/>
              <a:t>document </a:t>
            </a:r>
            <a:r>
              <a:rPr lang="ko-KR" altLang="en-US" baseline="0" dirty="0" smtClean="0"/>
              <a:t>다양한 </a:t>
            </a:r>
            <a:r>
              <a:rPr lang="en-US" altLang="ko-KR" baseline="0" dirty="0" smtClean="0"/>
              <a:t>component (timeline stepper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스피링</a:t>
            </a:r>
            <a:r>
              <a:rPr lang="ko-KR" altLang="en-US" dirty="0" smtClean="0"/>
              <a:t> 부트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python </a:t>
            </a:r>
            <a:r>
              <a:rPr lang="ko-KR" altLang="en-US" baseline="0" dirty="0" smtClean="0"/>
              <a:t>이나 른 언어보다 자바에 경험이있고 </a:t>
            </a:r>
            <a:r>
              <a:rPr lang="en-US" altLang="ko-KR" baseline="0" dirty="0" err="1" smtClean="0"/>
              <a:t>springmvc</a:t>
            </a:r>
            <a:r>
              <a:rPr lang="ko-KR" altLang="en-US" baseline="0" dirty="0" smtClean="0"/>
              <a:t>보다 설정이 간편한 부트 설정당시 최신은 </a:t>
            </a:r>
            <a:r>
              <a:rPr lang="en-US" altLang="ko-KR" baseline="0" dirty="0" smtClean="0"/>
              <a:t>(2.1.7)</a:t>
            </a:r>
            <a:r>
              <a:rPr lang="ko-KR" altLang="en-US" baseline="0" dirty="0" smtClean="0"/>
              <a:t>이나 </a:t>
            </a:r>
            <a:r>
              <a:rPr lang="ko-KR" altLang="en-US" baseline="0" dirty="0" err="1" smtClean="0"/>
              <a:t>출시된지</a:t>
            </a:r>
            <a:r>
              <a:rPr lang="ko-KR" altLang="en-US" baseline="0" dirty="0" smtClean="0"/>
              <a:t> 하루밖에 </a:t>
            </a:r>
            <a:r>
              <a:rPr lang="ko-KR" altLang="en-US" baseline="0" dirty="0" err="1" smtClean="0"/>
              <a:t>안되서</a:t>
            </a:r>
            <a:r>
              <a:rPr lang="ko-KR" altLang="en-US" baseline="0" dirty="0" smtClean="0"/>
              <a:t> 가장 안정화된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현재</a:t>
            </a:r>
            <a:r>
              <a:rPr lang="en-US" altLang="ko-KR" baseline="0" dirty="0" smtClean="0"/>
              <a:t>(2.1.9)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Gradle</a:t>
            </a:r>
            <a:r>
              <a:rPr lang="en-US" altLang="ko-KR" baseline="0" dirty="0" smtClean="0"/>
              <a:t>-maven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비교해빠른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빌드</a:t>
            </a:r>
            <a:r>
              <a:rPr lang="ko-KR" altLang="en-US" baseline="0" dirty="0" smtClean="0"/>
              <a:t> 속도 </a:t>
            </a:r>
            <a:r>
              <a:rPr lang="en-US" altLang="ko-KR" baseline="0" dirty="0" err="1" smtClean="0"/>
              <a:t>intellij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좋은 연계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프론트와 백엔드를 다르게 쓴이융느 </a:t>
            </a:r>
            <a:r>
              <a:rPr lang="en-US" altLang="ko-KR" dirty="0" err="1" smtClean="0"/>
              <a:t>intelli</a:t>
            </a:r>
            <a:r>
              <a:rPr lang="en-US" altLang="ko-KR" baseline="0" dirty="0" err="1" smtClean="0"/>
              <a:t>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무료버전이랑 </a:t>
            </a:r>
            <a:r>
              <a:rPr lang="en-US" altLang="ko-KR" baseline="0" dirty="0" err="1" smtClean="0"/>
              <a:t>webstrom</a:t>
            </a:r>
            <a:r>
              <a:rPr lang="en-US" altLang="ko-KR" baseline="0" dirty="0" smtClean="0"/>
              <a:t> plug</a:t>
            </a:r>
            <a:r>
              <a:rPr lang="ko-KR" altLang="en-US" baseline="0" dirty="0" smtClean="0"/>
              <a:t>인 지원이 안되서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어플리케이션 제작에 불편함이있을거 같아 </a:t>
            </a: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vs code</a:t>
            </a:r>
            <a:r>
              <a:rPr lang="ko-KR" altLang="en-US" baseline="0" dirty="0" smtClean="0"/>
              <a:t>로 진행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vetur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ㅍ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전용 플러그인사용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Spring</a:t>
            </a:r>
            <a:r>
              <a:rPr lang="en-US" altLang="ko-KR" baseline="0" dirty="0" smtClean="0"/>
              <a:t> boot 2.1 </a:t>
            </a:r>
            <a:r>
              <a:rPr lang="ko-KR" altLang="en-US" baseline="0" dirty="0" smtClean="0"/>
              <a:t>가장 좋은게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11 jdk12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spirng2.2 </a:t>
            </a:r>
            <a:r>
              <a:rPr lang="ko-KR" altLang="en-US" baseline="0" dirty="0" smtClean="0"/>
              <a:t>공식적을 </a:t>
            </a:r>
            <a:r>
              <a:rPr lang="en-US" altLang="ko-KR" baseline="0" dirty="0" smtClean="0"/>
              <a:t>support </a:t>
            </a:r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spring 5.1 </a:t>
            </a:r>
            <a:r>
              <a:rPr lang="ko-KR" altLang="en-US" baseline="0" dirty="0" smtClean="0"/>
              <a:t>부터는 지원함으로 사용은 가능할듯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선정 이유는 초기에 다른 프로젝트르 진행하려다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문서검색에진인 </a:t>
            </a:r>
            <a:r>
              <a:rPr lang="en-US" altLang="ko-KR" baseline="0" dirty="0" err="1" smtClean="0"/>
              <a:t>solr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호환성문제로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버젼으로 교체후 그냥 진행하엿다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간단 설명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경우도 처음에 계획햇던거에서 서비스를 구체적으로 구현하고 </a:t>
            </a:r>
            <a:r>
              <a:rPr lang="en-US" altLang="ko-KR" baseline="0" dirty="0" err="1" smtClean="0"/>
              <a:t>jpa</a:t>
            </a:r>
            <a:r>
              <a:rPr lang="ko-KR" altLang="en-US" baseline="0" dirty="0" smtClean="0"/>
              <a:t>를 도입하면서 조금씩 수정해 갔다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naming </a:t>
            </a:r>
            <a:r>
              <a:rPr lang="en-US" altLang="ko-KR" baseline="0" dirty="0" err="1" smtClean="0"/>
              <a:t>convetion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지키려고 노력했습니다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 정규화 까지 노력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정규화란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로우마다 컬럼의 값이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개씩만 있어야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컬럼이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원자값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(Atomic Value)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갖는다고 합니다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정규화란</a:t>
            </a:r>
            <a:r>
              <a:rPr lang="en-US" altLang="ko-KR" dirty="0" smtClean="0"/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기본키중에 특정 컬럼에만 종속된 컬럼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부분적 종속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없어야 한다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것입니다 모는 다른 컬럼은 기본키에 모두 종속저이ㅓ야한다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컬럼이 완전 함수적 종속을 만족한다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{X1, X2} -&gt;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X1, X2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정규활ㄴ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 이외의 다른 컬럼이 그외 다른 컬럼을 결정할 수 없는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커럼은 통해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결정되고 파악될수있다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.(zip code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city)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Snake case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자원에대해 명확하게  표현해기 위해 노력했습니다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삭제 수정과 같은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 대한 행위는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Method(GET, POST, PUT, DELETE)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표현해습니다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주의점등 또는 </a:t>
            </a:r>
            <a:r>
              <a:rPr lang="en-US" altLang="ko-KR" dirty="0" smtClean="0"/>
              <a:t>best practice </a:t>
            </a:r>
            <a:r>
              <a:rPr lang="ko-KR" altLang="en-US" dirty="0" smtClean="0"/>
              <a:t>에 유념해서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소문자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x , </a:t>
            </a:r>
            <a:r>
              <a:rPr lang="ko-KR" altLang="en-US" dirty="0" smtClean="0"/>
              <a:t>하이픈 상용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컬렛션은 복수로 </a:t>
            </a:r>
            <a:r>
              <a:rPr lang="en-US" altLang="ko-KR" dirty="0" err="1" smtClean="0"/>
              <a:t>docuemtn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단수로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최대한 명확하고 </a:t>
            </a:r>
            <a:r>
              <a:rPr lang="en-US" altLang="ko-KR" baseline="0" dirty="0" smtClean="0"/>
              <a:t>best practice conventions </a:t>
            </a:r>
            <a:r>
              <a:rPr lang="ko-KR" altLang="en-US" baseline="0" dirty="0" smtClean="0"/>
              <a:t>등을 지키려해 기본 누가나 알아보기 쉽고 사용하기 쉬운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구현을 위해 노력 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Hateoas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상태 전이</a:t>
            </a:r>
            <a:r>
              <a:rPr lang="ko-KR" altLang="en-US" baseline="0" dirty="0" smtClean="0"/>
              <a:t> 매커니즘까지 제공못한게 조금은 아쉽습니다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개선부분입니다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기본적인 사용법과 기술이 나오게 된 이유 기술이 추구한는 바 등을 책을 통해 공부하였습니다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제가 처음이다보니 </a:t>
            </a:r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많이 따라갓꼬 제가 좀더 익숙하고 제대로 </a:t>
            </a:r>
            <a:r>
              <a:rPr lang="en-US" altLang="ko-KR" baseline="0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 파악햇다면 좀금더 객체지향적으로 비지니스 로직기반으로 작성하면 더 좋은 설꼐가 나올수있찌 않았을까 하는 아쉬움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널값 허용 이나 데이터 타입과 같은 기본적인 </a:t>
            </a:r>
            <a:r>
              <a:rPr lang="en-US" altLang="ko-KR" baseline="0" dirty="0" smtClean="0"/>
              <a:t>column mapping </a:t>
            </a:r>
            <a:r>
              <a:rPr lang="ko-KR" altLang="en-US" baseline="0" dirty="0" smtClean="0"/>
              <a:t>을 꼼꼼히 진행하엿고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비효율적인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개선 같은 경우는 엔티 설계 당시에는 기본 </a:t>
            </a:r>
            <a:r>
              <a:rPr lang="en-US" altLang="ko-KR" dirty="0" smtClean="0"/>
              <a:t>spring</a:t>
            </a:r>
            <a:r>
              <a:rPr lang="en-US" altLang="ko-KR" baseline="0" dirty="0" smtClean="0"/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JpaRepository</a:t>
            </a:r>
            <a:r>
              <a:rPr lang="ko-KR" altLang="en-US" baseline="0" dirty="0" smtClean="0"/>
              <a:t>인터페이스를 사용하엿꼬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하면서 </a:t>
            </a:r>
            <a:r>
              <a:rPr lang="ko-KR" altLang="en-US" baseline="0" dirty="0" smtClean="0"/>
              <a:t> 테스트 코드등을 통ㅇ해 실제 쿼리를 보면서 수정하였습니다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  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	Fetch type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로 하고 서비스를 구현하면 자주 같이 사용되는 불러지는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 </a:t>
            </a:r>
            <a:r>
              <a:rPr lang="en-US" altLang="ko-KR" dirty="0" smtClean="0"/>
              <a:t>join fetch</a:t>
            </a:r>
            <a:r>
              <a:rPr lang="ko-KR" altLang="en-US" dirty="0" smtClean="0"/>
              <a:t>를 이용해 자주 검색되는걸 불러오게  </a:t>
            </a:r>
            <a:r>
              <a:rPr lang="en-US" altLang="ko-KR" dirty="0" smtClean="0"/>
              <a:t>n+1</a:t>
            </a:r>
            <a:r>
              <a:rPr lang="ko-KR" altLang="en-US" dirty="0" smtClean="0"/>
              <a:t>쿼리 문제를 방지하기 위해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테스트 코드 실행후 쿼리문을 점검하다가 생긴 궁금증 을 해소하기위해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simpleRepository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소스를 디버깅ㅇ르 통해 분석도 해보았고  정확한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flsuh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과정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동작원리를 파악하기 이해하기 위해 노력</a:t>
            </a:r>
            <a:endParaRPr lang="en-US" altLang="ko-KR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양뱡향 관계 설정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</a:t>
            </a:r>
            <a:r>
              <a:rPr lang="en-US" altLang="ko-KR" baseline="0" dirty="0" err="1" smtClean="0"/>
              <a:t>jp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큰 장점이 객체 그래프 탐색을 잘 활용해 객체지향적인 코딩을 할수있게 관계설정ㅇ르 유념해서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설계를 진행하엿습니다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N+1 </a:t>
            </a:r>
            <a:r>
              <a:rPr lang="ko-KR" altLang="en-US" baseline="0" dirty="0" smtClean="0"/>
              <a:t>쿼리나 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층삭제시 여기에있느 모든 자리와 장소를 삭제해야하는데 이때 </a:t>
            </a:r>
            <a:r>
              <a:rPr lang="en-US" altLang="ko-KR" baseline="0" dirty="0" smtClean="0"/>
              <a:t>seat </a:t>
            </a:r>
            <a:r>
              <a:rPr lang="ko-KR" altLang="en-US" baseline="0" dirty="0" smtClean="0"/>
              <a:t>읗 하나씩 하기보다는 </a:t>
            </a:r>
            <a:r>
              <a:rPr lang="en-US" altLang="ko-KR" baseline="0" dirty="0" err="1" smtClean="0"/>
              <a:t>floorid</a:t>
            </a:r>
            <a:r>
              <a:rPr lang="ko-KR" altLang="en-US" baseline="0" dirty="0" smtClean="0"/>
              <a:t>로 모두 삭제하는 쿼리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장점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벤더 독립성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객체지향 적으로 코딩 가능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객체 그래프탐색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유지 보수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N+1</a:t>
            </a:r>
            <a:r>
              <a:rPr lang="ko-KR" altLang="en-US" dirty="0" smtClean="0"/>
              <a:t>쿼리 란</a:t>
            </a:r>
            <a:r>
              <a:rPr lang="en-US" altLang="ko-KR" dirty="0" smtClean="0"/>
              <a:t>?.</a:t>
            </a:r>
          </a:p>
          <a:p>
            <a:r>
              <a:rPr lang="en-US" altLang="ko-KR" dirty="0" smtClean="0"/>
              <a:t>Floor</a:t>
            </a:r>
            <a:r>
              <a:rPr lang="en-US" altLang="ko-KR" baseline="0" dirty="0" smtClean="0"/>
              <a:t> list seats </a:t>
            </a:r>
            <a:r>
              <a:rPr lang="ko-KR" altLang="en-US" baseline="0" dirty="0" smtClean="0"/>
              <a:t>처럼 한번 </a:t>
            </a:r>
            <a:r>
              <a:rPr lang="en-US" altLang="ko-KR" baseline="0" dirty="0" smtClean="0"/>
              <a:t>floor </a:t>
            </a:r>
            <a:r>
              <a:rPr lang="ko-KR" altLang="en-US" baseline="0" dirty="0" smtClean="0"/>
              <a:t>조회하고 </a:t>
            </a:r>
            <a:r>
              <a:rPr lang="en-US" altLang="ko-KR" baseline="0" dirty="0" smtClean="0"/>
              <a:t>seats </a:t>
            </a:r>
            <a:r>
              <a:rPr lang="ko-KR" altLang="en-US" baseline="0" dirty="0" smtClean="0"/>
              <a:t>가져오게 되면 </a:t>
            </a:r>
            <a:r>
              <a:rPr lang="en-US" altLang="ko-KR" baseline="0" dirty="0" smtClean="0"/>
              <a:t>floor </a:t>
            </a:r>
            <a:r>
              <a:rPr lang="ko-KR" altLang="en-US" baseline="0" dirty="0" smtClean="0"/>
              <a:t>갯수만큼 다시 쿼리 조회가 일어나는것 </a:t>
            </a:r>
            <a:r>
              <a:rPr lang="en-US" altLang="ko-KR" baseline="0" dirty="0" smtClean="0"/>
              <a:t>eager </a:t>
            </a:r>
            <a:r>
              <a:rPr lang="ko-KR" altLang="en-US" baseline="0" dirty="0" smtClean="0"/>
              <a:t>로딩도 도움이 되지는 않는다 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jpql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를사용하면 </a:t>
            </a:r>
            <a:r>
              <a:rPr lang="en-US" altLang="ko-KR" baseline="0" dirty="0" err="1" smtClean="0"/>
              <a:t>fetchtype</a:t>
            </a:r>
            <a:r>
              <a:rPr lang="ko-KR" altLang="en-US" baseline="0" dirty="0" smtClean="0"/>
              <a:t>적용안되기 떄문에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예저에 </a:t>
            </a:r>
            <a:r>
              <a:rPr lang="en-US" altLang="ko-KR" dirty="0" smtClean="0"/>
              <a:t>my </a:t>
            </a:r>
            <a:r>
              <a:rPr lang="en-US" altLang="ko-KR" dirty="0" err="1" smtClean="0"/>
              <a:t>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사용할때</a:t>
            </a:r>
            <a:r>
              <a:rPr lang="ko-KR" altLang="en-US" baseline="0" dirty="0" smtClean="0"/>
              <a:t> 스프링 구조가 단조롭고 모든 쿼리마다 메서드가 정해져있어다 이걸 통해 아예 전체 코드나 주고 설계가 달라질수있겠구나 느꼈다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0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rdcloud.com/d/WzKF3yw8iSBCsq6W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8080/swagger-ui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doc/blob/master/report/restapi.m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878" y="2974310"/>
            <a:ext cx="494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SEATING MAP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인턴 박주진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bg1"/>
                </a:solidFill>
              </a:rPr>
              <a:t>Seating Map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2019.10.17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Week0/1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2797" y="173625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자리 배치 프로그램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3399" y="2509967"/>
            <a:ext cx="965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자리 배치 정보 </a:t>
            </a:r>
            <a:r>
              <a:rPr lang="ko-KR" altLang="en-US" b="1" dirty="0" smtClean="0">
                <a:solidFill>
                  <a:schemeClr val="accent4"/>
                </a:solidFill>
              </a:rPr>
              <a:t>시각화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소셜 로그인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검색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회의실 예약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히스토리 조회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cxnSp>
        <p:nvCxnSpPr>
          <p:cNvPr id="17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03400" y="2309942"/>
            <a:ext cx="4111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My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Sql</a:t>
            </a:r>
            <a:r>
              <a:rPr lang="en-US" altLang="ko-KR" b="1" dirty="0" smtClean="0">
                <a:solidFill>
                  <a:schemeClr val="accent4"/>
                </a:solidFill>
              </a:rPr>
              <a:t>(8.0.17)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H2(1.4.199 )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Front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Vue.js(2.6.10)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UI-Element </a:t>
            </a:r>
            <a:r>
              <a:rPr lang="en-US" altLang="ko-KR" b="1" dirty="0" smtClean="0">
                <a:solidFill>
                  <a:schemeClr val="accent4"/>
                </a:solidFill>
              </a:rPr>
              <a:t>UI(2.11.1)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Backend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boot(2.1.6)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security(5.1.5)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accent4"/>
                </a:solidFill>
              </a:rPr>
              <a:t>Gradle</a:t>
            </a:r>
            <a:r>
              <a:rPr lang="en-US" altLang="ko-KR" b="1" dirty="0">
                <a:solidFill>
                  <a:schemeClr val="accent4"/>
                </a:solidFill>
              </a:rPr>
              <a:t>(5.4.1)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Week0/1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2797" y="1736259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기술 스펙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24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73402" y="2309942"/>
            <a:ext cx="510572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CentOS-7.2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기타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Open JDK 10.0.2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Intellij</a:t>
            </a:r>
            <a:r>
              <a:rPr lang="en-US" altLang="ko-KR" b="1" dirty="0" smtClean="0">
                <a:solidFill>
                  <a:schemeClr val="accent4"/>
                </a:solidFill>
              </a:rPr>
              <a:t> Community version(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BackEnd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VsCode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FrontEnd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Swagger(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springfox</a:t>
            </a:r>
            <a:r>
              <a:rPr lang="en-US" altLang="ko-KR" b="1" dirty="0" smtClean="0">
                <a:solidFill>
                  <a:schemeClr val="accent4"/>
                </a:solidFill>
              </a:rPr>
              <a:t>-swagger (2.9.2))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Cloud</a:t>
            </a:r>
          </a:p>
          <a:p>
            <a:pPr lvl="1"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Week2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2797" y="1736259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ERD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1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50" y="1661617"/>
            <a:ext cx="5587900" cy="512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03400" y="2509967"/>
            <a:ext cx="4521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정규화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Naming convention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ERD </a:t>
            </a:r>
            <a:r>
              <a:rPr lang="ko-KR" altLang="en-US" b="1" dirty="0">
                <a:solidFill>
                  <a:schemeClr val="accent4"/>
                </a:solidFill>
              </a:rPr>
              <a:t>자세히 보기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https://www.erdcloud.com/d/WzKF3yw8iSBCsq6WC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Week3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2187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666666"/>
                </a:solidFill>
              </a:rPr>
              <a:t>RestFul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 API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03398" y="2509967"/>
            <a:ext cx="107696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RestApi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명확한 </a:t>
            </a:r>
            <a:r>
              <a:rPr lang="en-US" altLang="ko-KR" b="1" dirty="0" smtClean="0">
                <a:solidFill>
                  <a:schemeClr val="accent4"/>
                </a:solidFill>
              </a:rPr>
              <a:t>URL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Conventions (</a:t>
            </a:r>
            <a:r>
              <a:rPr lang="ko-KR" altLang="en-US" b="1" dirty="0" smtClean="0">
                <a:solidFill>
                  <a:schemeClr val="accent4"/>
                </a:solidFill>
              </a:rPr>
              <a:t>소문자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하이픈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밑줄 </a:t>
            </a:r>
            <a:r>
              <a:rPr lang="en-US" altLang="ko-KR" b="1" dirty="0" smtClean="0">
                <a:solidFill>
                  <a:schemeClr val="accent4"/>
                </a:solidFill>
              </a:rPr>
              <a:t>x, Collection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복수</a:t>
            </a:r>
            <a:r>
              <a:rPr lang="en-US" altLang="ko-KR" b="1" dirty="0" smtClean="0">
                <a:solidFill>
                  <a:schemeClr val="accent4"/>
                </a:solidFill>
              </a:rPr>
              <a:t>,document </a:t>
            </a:r>
            <a:r>
              <a:rPr lang="ko-KR" altLang="en-US" b="1" dirty="0" smtClean="0">
                <a:solidFill>
                  <a:schemeClr val="accent4"/>
                </a:solidFill>
              </a:rPr>
              <a:t>단수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Rest API </a:t>
            </a:r>
            <a:r>
              <a:rPr lang="ko-KR" altLang="en-US" b="1" dirty="0" smtClean="0">
                <a:solidFill>
                  <a:schemeClr val="accent4"/>
                </a:solidFill>
              </a:rPr>
              <a:t>문서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seat.gabia.com:8080/swagger-ui.html</a:t>
            </a:r>
            <a:endParaRPr lang="ko-KR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https://github.com/gabia-dev-mentor/2019_2_dev_intern_doc/blob/master/report/restapi.md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Week4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Entity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03399" y="2509967"/>
            <a:ext cx="4225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JPA </a:t>
            </a:r>
            <a:r>
              <a:rPr lang="ko-KR" altLang="en-US" b="1" dirty="0">
                <a:solidFill>
                  <a:schemeClr val="accent4"/>
                </a:solidFill>
              </a:rPr>
              <a:t>공부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Column Mapping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chemeClr val="accent4"/>
                </a:solidFill>
              </a:rPr>
              <a:t>    (</a:t>
            </a:r>
            <a:r>
              <a:rPr lang="en-US" altLang="ko-KR" b="1" dirty="0" err="1">
                <a:solidFill>
                  <a:schemeClr val="accent4"/>
                </a:solidFill>
              </a:rPr>
              <a:t>nullable,data</a:t>
            </a:r>
            <a:r>
              <a:rPr lang="en-US" altLang="ko-KR" b="1" dirty="0">
                <a:solidFill>
                  <a:schemeClr val="accent4"/>
                </a:solidFill>
              </a:rPr>
              <a:t> type)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비효율적인 </a:t>
            </a:r>
            <a:r>
              <a:rPr lang="en-US" altLang="ko-KR" b="1" dirty="0" smtClean="0">
                <a:solidFill>
                  <a:schemeClr val="accent4"/>
                </a:solidFill>
              </a:rPr>
              <a:t>query  </a:t>
            </a:r>
            <a:r>
              <a:rPr lang="ko-KR" altLang="en-US" b="1" dirty="0" smtClean="0">
                <a:solidFill>
                  <a:schemeClr val="accent4"/>
                </a:solidFill>
              </a:rPr>
              <a:t>개선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Fetch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양방향 </a:t>
            </a:r>
            <a:r>
              <a:rPr lang="ko-KR" altLang="en-US" b="1" dirty="0">
                <a:solidFill>
                  <a:schemeClr val="accent4"/>
                </a:solidFill>
              </a:rPr>
              <a:t>관계 </a:t>
            </a:r>
            <a:r>
              <a:rPr lang="ko-KR" altLang="en-US" b="1" dirty="0" smtClean="0">
                <a:solidFill>
                  <a:schemeClr val="accent4"/>
                </a:solidFill>
              </a:rPr>
              <a:t>설정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 </a:t>
            </a:r>
            <a:r>
              <a:rPr lang="ko-KR" altLang="en-US" b="1" dirty="0" smtClean="0">
                <a:solidFill>
                  <a:schemeClr val="accent4"/>
                </a:solidFill>
              </a:rPr>
              <a:t>사용후 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벤더변경에 자유롭다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객체지향적 코딩하기 가 쉽다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6" y="1973808"/>
            <a:ext cx="6353174" cy="42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03398" y="2509967"/>
            <a:ext cx="101409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Test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Spring boot</a:t>
            </a:r>
            <a:r>
              <a:rPr lang="ko-KR" altLang="en-US" b="1" dirty="0">
                <a:solidFill>
                  <a:schemeClr val="accent4"/>
                </a:solidFill>
              </a:rPr>
              <a:t>에서 테스트 모듈</a:t>
            </a:r>
            <a:r>
              <a:rPr lang="en-US" altLang="ko-KR" b="1" dirty="0">
                <a:solidFill>
                  <a:schemeClr val="accent4"/>
                </a:solidFill>
              </a:rPr>
              <a:t> (</a:t>
            </a:r>
            <a:r>
              <a:rPr lang="en-US" altLang="ko-KR" b="1" dirty="0" err="1">
                <a:solidFill>
                  <a:schemeClr val="accent4"/>
                </a:solidFill>
              </a:rPr>
              <a:t>Junit,Mockito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등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가독성 좋은 테스트 코드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독립적인 테스트 환경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 database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2</a:t>
            </a:r>
            <a:r>
              <a:rPr lang="ko-KR" altLang="en-US" b="1" dirty="0">
                <a:solidFill>
                  <a:schemeClr val="accent4"/>
                </a:solidFill>
              </a:rPr>
              <a:t>단위 테스트</a:t>
            </a:r>
            <a:r>
              <a:rPr lang="en-US" altLang="ko-KR" b="1" dirty="0">
                <a:solidFill>
                  <a:schemeClr val="accent4"/>
                </a:solidFill>
              </a:rPr>
              <a:t>(controller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</a:rPr>
              <a:t>service~repository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리팩토링시 안정성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배포전 빌드시 검증을 통한 안정성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1897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Test Code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398" y="2509967"/>
            <a:ext cx="101409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Library(Open-Closed Principle)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Exception handling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Global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ExceptionHandler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Anotation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@component vs @bean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@transactional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@valid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autowired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2797" y="173625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API </a:t>
            </a:r>
            <a:r>
              <a:rPr lang="ko-KR" altLang="en-US" sz="2800" b="1" dirty="0" smtClean="0">
                <a:solidFill>
                  <a:srgbClr val="666666"/>
                </a:solidFill>
              </a:rPr>
              <a:t>구현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4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00" y="1599451"/>
            <a:ext cx="5057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accent4"/>
                </a:solidFill>
              </a:rPr>
              <a:t>고려했던점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-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계층간의 관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-  validation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Dto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외부 라이브러리 인터페이스</a:t>
            </a:r>
            <a:r>
              <a:rPr lang="en-US" altLang="ko-KR" sz="2400" dirty="0" smtClean="0">
                <a:solidFill>
                  <a:schemeClr val="accent4"/>
                </a:solidFill>
              </a:rPr>
              <a:t>(Scribe Java,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Mapstruct</a:t>
            </a:r>
            <a:r>
              <a:rPr lang="en-US" altLang="ko-KR" sz="2400" dirty="0" smtClean="0">
                <a:solidFill>
                  <a:schemeClr val="accent4"/>
                </a:solidFill>
              </a:rPr>
              <a:t>)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Exception handling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Spring @bean vs @component</a:t>
            </a: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95363" y="950169"/>
            <a:ext cx="4494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Dto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변환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로직</a:t>
            </a:r>
            <a:r>
              <a:rPr lang="ko-KR" altLang="en-US" sz="2400" dirty="0" smtClean="0">
                <a:solidFill>
                  <a:schemeClr val="accent4"/>
                </a:solidFill>
              </a:rPr>
              <a:t> 위치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도메인에 비즈니스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로직</a:t>
            </a:r>
            <a:r>
              <a:rPr lang="ko-KR" altLang="en-US" sz="2400" dirty="0" smtClean="0">
                <a:solidFill>
                  <a:schemeClr val="accent4"/>
                </a:solidFill>
              </a:rPr>
              <a:t> 담기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@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trasacntional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위치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Lombock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사용 </a:t>
            </a:r>
            <a:r>
              <a:rPr lang="en-US" altLang="ko-KR" sz="2400" dirty="0" smtClean="0">
                <a:solidFill>
                  <a:schemeClr val="accent4"/>
                </a:solidFill>
              </a:rPr>
              <a:t>(setter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지양</a:t>
            </a:r>
            <a:r>
              <a:rPr lang="en-US" altLang="ko-KR" sz="2400" dirty="0" smtClean="0">
                <a:solidFill>
                  <a:schemeClr val="accent4"/>
                </a:solidFill>
              </a:rPr>
              <a:t>,@data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지양 특히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tostring,equals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Week8/9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242801" y="3152911"/>
            <a:ext cx="6379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인증 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Social Login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Oauth</a:t>
            </a:r>
            <a:r>
              <a:rPr lang="en-US" altLang="ko-KR" b="1" dirty="0" smtClean="0">
                <a:solidFill>
                  <a:schemeClr val="accent4"/>
                </a:solidFill>
              </a:rPr>
              <a:t> Library (Scribe Java)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JWT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cookie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XSS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Messege</a:t>
            </a:r>
            <a:r>
              <a:rPr lang="en-US" altLang="ko-KR" b="1" dirty="0" smtClean="0">
                <a:solidFill>
                  <a:schemeClr val="accent4"/>
                </a:solidFill>
              </a:rPr>
              <a:t> converter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82797" y="1736259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소셜 로그인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3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45340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421086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60632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6156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53" y="3521872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24427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68461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776018"/>
            <a:ext cx="1841756" cy="9669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070801" y="2425971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8257" y="4981861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4913143"/>
            <a:ext cx="1422897" cy="7588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092919"/>
            <a:ext cx="399326" cy="3993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42" y="4908013"/>
            <a:ext cx="751053" cy="751053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 rot="19568597" flipV="1">
            <a:off x="5906194" y="5079111"/>
            <a:ext cx="801788" cy="17942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ight Arrow 45"/>
          <p:cNvSpPr/>
          <p:nvPr/>
        </p:nvSpPr>
        <p:spPr>
          <a:xfrm rot="8825175" flipV="1">
            <a:off x="5623982" y="4696205"/>
            <a:ext cx="903095" cy="19174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29488" y="3183318"/>
            <a:ext cx="8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Login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9778386">
            <a:off x="5531135" y="4462114"/>
            <a:ext cx="88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3970" y="3864130"/>
            <a:ext cx="164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redirect/JWT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30152" y="4087444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ight Arrow 53"/>
          <p:cNvSpPr/>
          <p:nvPr/>
        </p:nvSpPr>
        <p:spPr>
          <a:xfrm flipV="1">
            <a:off x="4013825" y="3440820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 rot="19548326">
            <a:off x="5933217" y="5123305"/>
            <a:ext cx="99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callback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16856" y="3621720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Oauth2 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0873" y="3606323"/>
            <a:ext cx="130830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(Scribe Java)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0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Week8/9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2797" y="1736259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인증 </a:t>
            </a:r>
            <a:r>
              <a:rPr lang="ko-KR" altLang="en-US" sz="2800" b="1" dirty="0">
                <a:solidFill>
                  <a:srgbClr val="666666"/>
                </a:solidFill>
              </a:rPr>
              <a:t>및</a:t>
            </a:r>
            <a:r>
              <a:rPr lang="ko-KR" altLang="en-US" sz="2800" b="1" dirty="0" smtClean="0">
                <a:solidFill>
                  <a:srgbClr val="666666"/>
                </a:solidFill>
              </a:rPr>
              <a:t> 보안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(</a:t>
            </a:r>
            <a:r>
              <a:rPr lang="en-US" altLang="ko-KR" sz="2800" b="1" dirty="0" err="1" smtClean="0">
                <a:solidFill>
                  <a:srgbClr val="666666"/>
                </a:solidFill>
              </a:rPr>
              <a:t>xss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)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3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77725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744936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93017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93945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9" y="4241967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81" y="261825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300846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219325"/>
            <a:ext cx="1841756" cy="9669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81" y="3153966"/>
            <a:ext cx="2410687" cy="13727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82167" y="2762263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5837" y="3611402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14563" y="3442125"/>
            <a:ext cx="6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91492" y="4765685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/>
          <p:cNvSpPr/>
          <p:nvPr/>
        </p:nvSpPr>
        <p:spPr>
          <a:xfrm>
            <a:off x="4991585" y="5106795"/>
            <a:ext cx="3042983" cy="4066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MappingJackson2HttpMessageConverter</a:t>
            </a:r>
          </a:p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(Customized)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Right Arrow 53"/>
          <p:cNvSpPr/>
          <p:nvPr/>
        </p:nvSpPr>
        <p:spPr>
          <a:xfrm flipV="1">
            <a:off x="4032710" y="3665441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44106" y="4526754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JSON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624596" y="4158398"/>
            <a:ext cx="359373" cy="358422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6980092" y="4157194"/>
            <a:ext cx="359257" cy="358423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77173" y="4131277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7206" y="4484975"/>
            <a:ext cx="1156056" cy="378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 Filter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Right Arrow 58"/>
          <p:cNvSpPr/>
          <p:nvPr/>
        </p:nvSpPr>
        <p:spPr>
          <a:xfrm rot="9133312" flipV="1">
            <a:off x="6070928" y="4436429"/>
            <a:ext cx="731512" cy="1782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ight Arrow 59"/>
          <p:cNvSpPr/>
          <p:nvPr/>
        </p:nvSpPr>
        <p:spPr>
          <a:xfrm flipV="1">
            <a:off x="8239014" y="4298343"/>
            <a:ext cx="828784" cy="1961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167521" y="3949956"/>
            <a:ext cx="100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success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71537" y="4104304"/>
            <a:ext cx="51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fail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10633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32948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3548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257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34449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354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pc="-150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82572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세부 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34449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향후 개선점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1755849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Project architecture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진행과정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222624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주별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 세부 내용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4742554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보완사항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2572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37512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70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415772" cy="735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accent4"/>
                </a:solidFill>
              </a:rPr>
              <a:t>개선점</a:t>
            </a:r>
            <a:endParaRPr lang="en-US" altLang="ko-KR" sz="32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698" y="1992791"/>
            <a:ext cx="44943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개선 및 구현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할점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Libray</a:t>
            </a:r>
            <a:r>
              <a:rPr lang="en-US" altLang="ko-KR" sz="2400" dirty="0" smtClean="0">
                <a:solidFill>
                  <a:schemeClr val="accent4"/>
                </a:solidFill>
              </a:rPr>
              <a:t> interface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구조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api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구현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Refactoring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Redis</a:t>
            </a:r>
            <a:r>
              <a:rPr lang="en-US" altLang="ko-KR" sz="2400" dirty="0" smtClean="0">
                <a:solidFill>
                  <a:schemeClr val="accent4"/>
                </a:solidFill>
              </a:rPr>
              <a:t>, ci/cd, Spring batch /scheduler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인턴 박주진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1578" y="652394"/>
            <a:ext cx="704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디자인 프로그램 숙련도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업무 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수행시</a:t>
            </a:r>
            <a:r>
              <a:rPr lang="ko-KR" altLang="en-US" sz="1400" spc="-150" dirty="0">
                <a:solidFill>
                  <a:schemeClr val="accent4"/>
                </a:solidFill>
              </a:rPr>
              <a:t> 자주 사용되는 프로그램의 숙련도 표시</a:t>
            </a:r>
          </a:p>
        </p:txBody>
      </p:sp>
      <p:sp>
        <p:nvSpPr>
          <p:cNvPr id="20" name="타원 19"/>
          <p:cNvSpPr/>
          <p:nvPr/>
        </p:nvSpPr>
        <p:spPr>
          <a:xfrm>
            <a:off x="521059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89925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16925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4857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2790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60723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08655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56588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045210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52453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21059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89925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16925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64857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2790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0723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086557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56588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9045210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9524537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21059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89925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6925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64857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127904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60723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8086557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565884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045210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524537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21059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89925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6925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64857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127904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60723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8086557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565884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9045210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9524537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1059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689925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6925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64857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127904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60723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08655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565884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9045210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952453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9252" y="2640776"/>
            <a:ext cx="26292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POWERPOINT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EXCEL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WORD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PHOTOSHOP</a:t>
            </a:r>
            <a:br>
              <a:rPr lang="en-US" altLang="ko-KR" sz="2400" dirty="0">
                <a:solidFill>
                  <a:schemeClr val="accent4"/>
                </a:solidFill>
              </a:rPr>
            </a:br>
            <a:r>
              <a:rPr lang="en-US" altLang="ko-KR" sz="2400" dirty="0">
                <a:solidFill>
                  <a:schemeClr val="accent4"/>
                </a:solidFill>
              </a:rPr>
              <a:t>ILLUSTRATOR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03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직에 필요한 핵심 역량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76658" y="4920113"/>
            <a:ext cx="131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4"/>
                </a:solidFill>
              </a:rPr>
              <a:t>창의력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0389" y="4689280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자료검색능력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93663" y="475309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스케줄링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b="17583"/>
          <a:stretch/>
        </p:blipFill>
        <p:spPr>
          <a:xfrm>
            <a:off x="2182944" y="2738215"/>
            <a:ext cx="2337166" cy="19749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2077375" y="4392479"/>
            <a:ext cx="1612925" cy="3544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b="15958"/>
          <a:stretch/>
        </p:blipFill>
        <p:spPr>
          <a:xfrm>
            <a:off x="8292284" y="2606610"/>
            <a:ext cx="1950230" cy="1950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8110875" y="4336563"/>
            <a:ext cx="1605093" cy="3527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978400" y="2052959"/>
            <a:ext cx="2692018" cy="26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86113730"/>
              </p:ext>
            </p:extLst>
          </p:nvPr>
        </p:nvGraphicFramePr>
        <p:xfrm>
          <a:off x="2133600" y="2138988"/>
          <a:ext cx="7962061" cy="416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3852" y="645071"/>
            <a:ext cx="2997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 업무 적합도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</p:spTree>
    <p:extLst>
      <p:ext uri="{BB962C8B-B14F-4D97-AF65-F5344CB8AC3E}">
        <p14:creationId xmlns:p14="http://schemas.microsoft.com/office/powerpoint/2010/main" val="321225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1578" y="652394"/>
            <a:ext cx="704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디자인 프로그램 숙련도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업무 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수행시</a:t>
            </a:r>
            <a:r>
              <a:rPr lang="ko-KR" altLang="en-US" sz="1400" spc="-150" dirty="0">
                <a:solidFill>
                  <a:schemeClr val="accent4"/>
                </a:solidFill>
              </a:rPr>
              <a:t> 자주 사용되는 프로그램의 숙련도 표시</a:t>
            </a:r>
          </a:p>
        </p:txBody>
      </p:sp>
      <p:sp>
        <p:nvSpPr>
          <p:cNvPr id="20" name="타원 19"/>
          <p:cNvSpPr/>
          <p:nvPr/>
        </p:nvSpPr>
        <p:spPr>
          <a:xfrm>
            <a:off x="521059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89925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16925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4857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2790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60723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08655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56588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045210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52453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21059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89925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16925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64857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2790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0723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086557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56588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9045210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9524537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21059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89925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6925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64857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127904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60723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8086557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565884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045210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524537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21059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89925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6925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64857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127904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60723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8086557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565884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9045210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9524537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1059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689925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6925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64857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127904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60723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08655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565884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9045210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952453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9252" y="2640776"/>
            <a:ext cx="26292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POWERPOINT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EXCEL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WORD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PHOTOSHOP</a:t>
            </a:r>
            <a:br>
              <a:rPr lang="en-US" altLang="ko-KR" sz="2400" dirty="0">
                <a:solidFill>
                  <a:schemeClr val="accent4"/>
                </a:solidFill>
              </a:rPr>
            </a:br>
            <a:r>
              <a:rPr lang="en-US" altLang="ko-KR" sz="2400" dirty="0">
                <a:solidFill>
                  <a:schemeClr val="accent4"/>
                </a:solidFill>
              </a:rPr>
              <a:t>ILLUSTRATOR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파워포인트 디자인 샘플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83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네이버</a:t>
            </a:r>
            <a:r>
              <a:rPr lang="ko-KR" altLang="en-US" sz="1400" spc="-150" dirty="0">
                <a:solidFill>
                  <a:schemeClr val="accent4"/>
                </a:solidFill>
              </a:rPr>
              <a:t> 포스트 새별의 파워포인트 </a:t>
            </a:r>
            <a:r>
              <a:rPr lang="en-US" altLang="ko-KR" sz="1400" spc="-150" dirty="0">
                <a:solidFill>
                  <a:schemeClr val="accent4"/>
                </a:solidFill>
              </a:rPr>
              <a:t>PPT </a:t>
            </a:r>
            <a:r>
              <a:rPr lang="ko-KR" altLang="en-US" sz="1400" spc="-150" dirty="0">
                <a:solidFill>
                  <a:schemeClr val="accent4"/>
                </a:solidFill>
              </a:rPr>
              <a:t>나도 예쁘게 만들 수 있다 강의 샘플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5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94" y="2039588"/>
            <a:ext cx="2325256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1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그룹 16"/>
          <p:cNvGrpSpPr/>
          <p:nvPr/>
        </p:nvGrpSpPr>
        <p:grpSpPr>
          <a:xfrm>
            <a:off x="2009833" y="5485953"/>
            <a:ext cx="2038350" cy="629083"/>
            <a:chOff x="2028825" y="5485953"/>
            <a:chExt cx="2038350" cy="629083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16482" y="5494191"/>
            <a:ext cx="2038350" cy="629083"/>
            <a:chOff x="2028825" y="5485953"/>
            <a:chExt cx="2038350" cy="62908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23131" y="5502429"/>
            <a:ext cx="2038350" cy="629083"/>
            <a:chOff x="2028825" y="5485953"/>
            <a:chExt cx="2038350" cy="629083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829781" y="5510667"/>
            <a:ext cx="2038350" cy="629083"/>
            <a:chOff x="2028825" y="5485953"/>
            <a:chExt cx="2038350" cy="629083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238503" cy="769441"/>
            <a:chOff x="510077" y="2691080"/>
            <a:chExt cx="6238503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1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·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내외 활동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2009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부터 </a:t>
            </a:r>
            <a:r>
              <a:rPr lang="en-US" altLang="ko-KR" sz="1400" spc="-150" dirty="0">
                <a:solidFill>
                  <a:schemeClr val="accent4"/>
                </a:solidFill>
              </a:rPr>
              <a:t>2015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현재까지의 대 </a:t>
            </a:r>
            <a:r>
              <a:rPr lang="en-US" altLang="ko-KR" sz="1400" spc="-150" dirty="0">
                <a:solidFill>
                  <a:schemeClr val="accent4"/>
                </a:solidFill>
              </a:rPr>
              <a:t>· </a:t>
            </a:r>
            <a:r>
              <a:rPr lang="ko-KR" altLang="en-US" sz="1400" spc="-150" dirty="0">
                <a:solidFill>
                  <a:schemeClr val="accent4"/>
                </a:solidFill>
              </a:rPr>
              <a:t>내외 활동 경험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794787" y="5698274"/>
            <a:ext cx="8382000" cy="372698"/>
            <a:chOff x="455882" y="4857749"/>
            <a:chExt cx="8782947" cy="39052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55882" y="4857750"/>
              <a:ext cx="8782947" cy="0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5588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553750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65161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9487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847356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45224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04309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140961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23882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현 20"/>
          <p:cNvSpPr/>
          <p:nvPr/>
        </p:nvSpPr>
        <p:spPr>
          <a:xfrm rot="5400000">
            <a:off x="382011" y="5044123"/>
            <a:ext cx="4133850" cy="130830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현 21"/>
          <p:cNvSpPr/>
          <p:nvPr/>
        </p:nvSpPr>
        <p:spPr>
          <a:xfrm rot="5400000">
            <a:off x="1805239" y="4295654"/>
            <a:ext cx="4116018" cy="2823076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현 22"/>
          <p:cNvSpPr/>
          <p:nvPr/>
        </p:nvSpPr>
        <p:spPr>
          <a:xfrm rot="5400000">
            <a:off x="7362148" y="5137687"/>
            <a:ext cx="4133853" cy="1121174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현 23"/>
          <p:cNvSpPr/>
          <p:nvPr/>
        </p:nvSpPr>
        <p:spPr>
          <a:xfrm rot="5400000">
            <a:off x="6792187" y="5371498"/>
            <a:ext cx="4133850" cy="6535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현 24"/>
          <p:cNvSpPr/>
          <p:nvPr/>
        </p:nvSpPr>
        <p:spPr>
          <a:xfrm rot="5400000">
            <a:off x="4449145" y="4687865"/>
            <a:ext cx="3079669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현 25"/>
          <p:cNvSpPr/>
          <p:nvPr/>
        </p:nvSpPr>
        <p:spPr>
          <a:xfrm rot="5400000">
            <a:off x="5156409" y="4687866"/>
            <a:ext cx="5119407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961736" y="5884623"/>
            <a:ext cx="8087212" cy="338554"/>
            <a:chOff x="535049" y="5884623"/>
            <a:chExt cx="8087212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535049" y="588462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2013-1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3988" y="5884623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2013-2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04223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2013-3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8046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2013-4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1869" y="588462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2014-1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20808" y="5884623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2014-2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81043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2014-3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34866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2014-4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 flipV="1">
            <a:off x="7699896" y="2392326"/>
            <a:ext cx="0" cy="75516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627026" y="2335138"/>
            <a:ext cx="144000" cy="144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98209" y="192514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</a:rPr>
              <a:t>TITLE TEXT</a:t>
            </a:r>
            <a:endParaRPr lang="ko-KR" alt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793924" cy="769441"/>
            <a:chOff x="510077" y="2691080"/>
            <a:chExt cx="379392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수상내역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제</a:t>
            </a:r>
            <a:r>
              <a:rPr lang="en-US" altLang="ko-KR" sz="1400" spc="-150" dirty="0">
                <a:solidFill>
                  <a:schemeClr val="accent4"/>
                </a:solidFill>
              </a:rPr>
              <a:t>3</a:t>
            </a:r>
            <a:r>
              <a:rPr lang="ko-KR" altLang="en-US" sz="1400" spc="-150" dirty="0">
                <a:solidFill>
                  <a:schemeClr val="accent4"/>
                </a:solidFill>
              </a:rPr>
              <a:t>회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 </a:t>
            </a:r>
            <a:r>
              <a:rPr lang="ko-KR" altLang="en-US" sz="1400" spc="-150" dirty="0">
                <a:solidFill>
                  <a:schemeClr val="accent4"/>
                </a:solidFill>
              </a:rPr>
              <a:t>대회 공모전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상 수상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9252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085123" y="3601039"/>
            <a:ext cx="3395481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4"/>
                </a:solidFill>
              </a:rPr>
              <a:t>제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r>
              <a:rPr lang="ko-KR" altLang="en-US" dirty="0">
                <a:solidFill>
                  <a:schemeClr val="accent4"/>
                </a:solidFill>
              </a:rPr>
              <a:t>회</a:t>
            </a:r>
            <a:r>
              <a:rPr lang="en-US" altLang="ko-KR" dirty="0">
                <a:solidFill>
                  <a:schemeClr val="accent4"/>
                </a:solidFill>
              </a:rPr>
              <a:t> OO </a:t>
            </a:r>
            <a:r>
              <a:rPr lang="ko-KR" altLang="en-US" dirty="0">
                <a:solidFill>
                  <a:schemeClr val="accent4"/>
                </a:solidFill>
              </a:rPr>
              <a:t>마케팅 공모전 </a:t>
            </a:r>
            <a:r>
              <a:rPr lang="en-US" altLang="ko-KR" dirty="0">
                <a:solidFill>
                  <a:schemeClr val="accent4"/>
                </a:solidFill>
              </a:rPr>
              <a:t>OOO</a:t>
            </a:r>
            <a:r>
              <a:rPr lang="ko-KR" altLang="en-US" dirty="0">
                <a:solidFill>
                  <a:schemeClr val="accent4"/>
                </a:solidFill>
              </a:rPr>
              <a:t>상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아이디어 기획 및 </a:t>
            </a:r>
            <a:r>
              <a:rPr lang="en-US" altLang="ko-KR" sz="1400" dirty="0">
                <a:solidFill>
                  <a:schemeClr val="accent4"/>
                </a:solidFill>
              </a:rPr>
              <a:t>OO </a:t>
            </a:r>
            <a:r>
              <a:rPr lang="ko-KR" altLang="en-US" sz="1400" dirty="0">
                <a:solidFill>
                  <a:schemeClr val="accent4"/>
                </a:solidFill>
              </a:rPr>
              <a:t>참여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962900" y="3647580"/>
            <a:ext cx="0" cy="8487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048555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7840" y="652394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20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자격증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어학 자격증 및 컴퓨터 자격증 목록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6014"/>
              </p:ext>
            </p:extLst>
          </p:nvPr>
        </p:nvGraphicFramePr>
        <p:xfrm>
          <a:off x="2235618" y="1937389"/>
          <a:ext cx="9523436" cy="426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8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808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0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808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분류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자격증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급수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0" spc="-1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 </a:t>
                      </a:r>
                      <a:r>
                        <a:rPr lang="ko-KR" altLang="en-US" sz="1600" dirty="0"/>
                        <a:t>위원회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OOOOOO </a:t>
                      </a:r>
                      <a:r>
                        <a:rPr lang="ko-KR" altLang="en-US" sz="1600" dirty="0"/>
                        <a:t>기금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산업기사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협회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회의소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813160" cy="769441"/>
            <a:chOff x="510077" y="2691080"/>
            <a:chExt cx="381316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6212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Reference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909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&amp; Reference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참고자료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Lorem Ipsum is simply dummy text.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5618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83725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31832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579939" y="1844140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77417" y="5529221"/>
            <a:ext cx="2882520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Lorem Ipsum is simply dummy text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289252" y="556705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2290694"/>
            <a:ext cx="9039225" cy="3771900"/>
          </a:xfrm>
          <a:prstGeom prst="rect">
            <a:avLst/>
          </a:prstGeom>
        </p:spPr>
      </p:pic>
      <p:pic>
        <p:nvPicPr>
          <p:cNvPr id="10" name="그림 7"/>
          <p:cNvPicPr>
            <a:picLocks noChangeAspect="1"/>
          </p:cNvPicPr>
          <p:nvPr/>
        </p:nvPicPr>
        <p:blipFill rotWithShape="1">
          <a:blip r:embed="rId2"/>
          <a:srcRect l="55286" t="86883" r="29751" b="3001"/>
          <a:stretch/>
        </p:blipFill>
        <p:spPr>
          <a:xfrm>
            <a:off x="8823325" y="4895578"/>
            <a:ext cx="1352550" cy="3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117474" y="5348991"/>
            <a:ext cx="1352550" cy="381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210576" y="6005469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54668" y="5275884"/>
            <a:ext cx="1402155" cy="5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606323"/>
            <a:ext cx="835306" cy="835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5618" y="26156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81" y="3149131"/>
            <a:ext cx="1333820" cy="406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244278"/>
            <a:ext cx="988875" cy="3171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26429" y="2615609"/>
            <a:ext cx="5682342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54" y="1760818"/>
            <a:ext cx="1841756" cy="9669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4" y="3281534"/>
            <a:ext cx="1513684" cy="9750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18028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6365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7984" y="3565585"/>
            <a:ext cx="1309271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80275" y="4171503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70024" y="4185675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68451" y="4171503"/>
            <a:ext cx="957511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308771" y="3769049"/>
            <a:ext cx="504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1100391" y="3402419"/>
            <a:ext cx="839972" cy="123691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09" y="2988285"/>
            <a:ext cx="1198136" cy="618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4" t="80373" r="21872" b="4489"/>
          <a:stretch/>
        </p:blipFill>
        <p:spPr>
          <a:xfrm>
            <a:off x="8897831" y="3188670"/>
            <a:ext cx="2202560" cy="297253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>
            <a:off x="3724176" y="3626434"/>
            <a:ext cx="902253" cy="279924"/>
          </a:xfrm>
          <a:prstGeom prst="left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3944547" y="3005309"/>
            <a:ext cx="461510" cy="16143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79552" y="3597119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79" y="5911252"/>
            <a:ext cx="1422897" cy="7588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89" y="6103983"/>
            <a:ext cx="399326" cy="3993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33" y="5919077"/>
            <a:ext cx="751053" cy="7510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380" y="2714380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9568597" flipV="1">
            <a:off x="4242286" y="6038755"/>
            <a:ext cx="801788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ight Arrow 47"/>
          <p:cNvSpPr/>
          <p:nvPr/>
        </p:nvSpPr>
        <p:spPr>
          <a:xfrm rot="8889141" flipV="1">
            <a:off x="3859962" y="5615274"/>
            <a:ext cx="801788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ight Arrow 48"/>
          <p:cNvSpPr/>
          <p:nvPr/>
        </p:nvSpPr>
        <p:spPr>
          <a:xfrm flipV="1">
            <a:off x="3938753" y="4719751"/>
            <a:ext cx="581417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867986" y="4800001"/>
            <a:ext cx="8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Login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19778386">
            <a:off x="3963504" y="5624445"/>
            <a:ext cx="1029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9567715">
            <a:off x="4312045" y="6156614"/>
            <a:ext cx="1029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Callback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0800000" flipV="1">
            <a:off x="3859507" y="5098336"/>
            <a:ext cx="618694" cy="21375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898120" y="5171394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117474" y="5348991"/>
            <a:ext cx="1352550" cy="381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21383" y="6085423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54668" y="5275884"/>
            <a:ext cx="1402155" cy="5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606323"/>
            <a:ext cx="835306" cy="835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5618" y="26156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81" y="3149131"/>
            <a:ext cx="1333820" cy="406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244278"/>
            <a:ext cx="988875" cy="3171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26429" y="2615609"/>
            <a:ext cx="5682342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54" y="1760818"/>
            <a:ext cx="1841756" cy="9669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4" y="3281534"/>
            <a:ext cx="1513684" cy="9750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18028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6365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7984" y="3565585"/>
            <a:ext cx="1309271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80275" y="4171503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70024" y="4185675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68451" y="4171503"/>
            <a:ext cx="957511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308771" y="3769049"/>
            <a:ext cx="504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1100391" y="3402419"/>
            <a:ext cx="839972" cy="123691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09" y="2988285"/>
            <a:ext cx="1198136" cy="618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4" t="80373" r="21872" b="4489"/>
          <a:stretch/>
        </p:blipFill>
        <p:spPr>
          <a:xfrm>
            <a:off x="8897831" y="3188670"/>
            <a:ext cx="2202560" cy="297253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>
            <a:off x="3724176" y="3626434"/>
            <a:ext cx="902253" cy="279924"/>
          </a:xfrm>
          <a:prstGeom prst="left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3944547" y="3005309"/>
            <a:ext cx="461510" cy="16143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90566" y="4676405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86" y="5991206"/>
            <a:ext cx="1422897" cy="7588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96" y="6183937"/>
            <a:ext cx="399326" cy="3993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0" y="5999031"/>
            <a:ext cx="751053" cy="7510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380" y="2714380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400000" flipV="1">
            <a:off x="499132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 flipV="1">
            <a:off x="556394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3596" y="481490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Scribe Java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61717" y="4676405"/>
            <a:ext cx="91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 </a:t>
            </a:r>
            <a:r>
              <a:rPr lang="en-US" altLang="ko-KR" sz="1200" dirty="0" err="1" smtClean="0"/>
              <a:t>struct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48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진행과정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198063" cy="615010"/>
            <a:chOff x="2263852" y="2348538"/>
            <a:chExt cx="3198063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21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Week0~1(8/6~8/14)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172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주제선정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서버설정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기술스펙선정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2084866" cy="615010"/>
            <a:chOff x="2263852" y="2348538"/>
            <a:chExt cx="2084866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Week3(8/22~8/28)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Restful API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28740" y="3247559"/>
            <a:ext cx="2088289" cy="1107453"/>
            <a:chOff x="3476219" y="2348538"/>
            <a:chExt cx="2088289" cy="1107453"/>
          </a:xfrm>
        </p:grpSpPr>
        <p:sp>
          <p:nvSpPr>
            <p:cNvPr id="28" name="TextBox 27"/>
            <p:cNvSpPr txBox="1"/>
            <p:nvPr/>
          </p:nvSpPr>
          <p:spPr>
            <a:xfrm>
              <a:off x="3476219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Week2(8/15~8/21)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76463" y="2624994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ERD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</a:p>
            <a:p>
              <a:pPr algn="r"/>
              <a:r>
                <a:rPr lang="en-US" altLang="ko-KR" sz="1600" dirty="0" err="1" smtClean="0">
                  <a:solidFill>
                    <a:schemeClr val="accent4"/>
                  </a:solidFill>
                </a:rPr>
                <a:t>Front,API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프로젝트 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생성 및 배포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57568" y="5344601"/>
            <a:ext cx="2898422" cy="615010"/>
            <a:chOff x="2705047" y="2348538"/>
            <a:chExt cx="2898422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3213326" y="2348538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Week4~6(8/29~9/18)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5047" y="2624994"/>
              <a:ext cx="2898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Entity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,TDD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기반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구현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20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진행표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82637" y="1929571"/>
            <a:ext cx="396515" cy="4597400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675356" cy="615010"/>
            <a:chOff x="2263852" y="2348538"/>
            <a:chExt cx="26753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Week7(9/19~9/26)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649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Front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개발 및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 연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222061" y="3247559"/>
            <a:ext cx="3394968" cy="615010"/>
            <a:chOff x="2169540" y="2348538"/>
            <a:chExt cx="3394968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3155618" y="2348538"/>
              <a:ext cx="2405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Week8/9(9/27~10/10)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9540" y="2624994"/>
              <a:ext cx="3394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err="1" smtClean="0">
                  <a:solidFill>
                    <a:schemeClr val="accent4"/>
                  </a:solidFill>
                </a:rPr>
                <a:t>소셜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 로그인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(OAuth2.0 +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JWT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인증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9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6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2022</Words>
  <Application>Microsoft Office PowerPoint</Application>
  <PresentationFormat>Custom</PresentationFormat>
  <Paragraphs>491</Paragraphs>
  <Slides>34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ismail - [2010]</cp:lastModifiedBy>
  <cp:revision>140</cp:revision>
  <dcterms:created xsi:type="dcterms:W3CDTF">2015-07-07T04:48:58Z</dcterms:created>
  <dcterms:modified xsi:type="dcterms:W3CDTF">2019-10-12T02:50:32Z</dcterms:modified>
</cp:coreProperties>
</file>