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99" r:id="rId2"/>
    <p:sldId id="300" r:id="rId3"/>
    <p:sldId id="282" r:id="rId4"/>
    <p:sldId id="333" r:id="rId5"/>
    <p:sldId id="347" r:id="rId6"/>
    <p:sldId id="329" r:id="rId7"/>
    <p:sldId id="331" r:id="rId8"/>
    <p:sldId id="344" r:id="rId9"/>
    <p:sldId id="334" r:id="rId10"/>
    <p:sldId id="336" r:id="rId11"/>
    <p:sldId id="337" r:id="rId12"/>
    <p:sldId id="338" r:id="rId13"/>
    <p:sldId id="358" r:id="rId14"/>
    <p:sldId id="339" r:id="rId15"/>
    <p:sldId id="340" r:id="rId16"/>
    <p:sldId id="356" r:id="rId17"/>
    <p:sldId id="350" r:id="rId18"/>
    <p:sldId id="354" r:id="rId19"/>
    <p:sldId id="341" r:id="rId20"/>
    <p:sldId id="355" r:id="rId21"/>
    <p:sldId id="345" r:id="rId22"/>
    <p:sldId id="353" r:id="rId23"/>
    <p:sldId id="352" r:id="rId24"/>
    <p:sldId id="342" r:id="rId25"/>
    <p:sldId id="351" r:id="rId26"/>
    <p:sldId id="330" r:id="rId27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9E6"/>
    <a:srgbClr val="ECF4E9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2654" autoAdjust="0"/>
  </p:normalViewPr>
  <p:slideViewPr>
    <p:cSldViewPr snapToGrid="0" showGuides="1">
      <p:cViewPr varScale="1">
        <p:scale>
          <a:sx n="84" d="100"/>
          <a:sy n="84" d="100"/>
        </p:scale>
        <p:origin x="1632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CBB8B-7983-4592-A30B-764ABA0FE4E0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EE2DB-E76A-4EC0-BB3C-86A9DFF31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539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0666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875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36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002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4056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9272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5290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4056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1462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4056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146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5218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3247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2969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5243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839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298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298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670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83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075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285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093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203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605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E2DB-E76A-4EC0-BB3C-86A9DFF316E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881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rdcloud.com/d/WzKF3yw8iSBCsq6WC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eat.gabia.com:8080/swagger-ui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gabia-dev-mentor/2019_2_dev_intern_doc/blob/master/report/restapi.md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abia-dev-mentor/2019_2_dev_intern_api/issues/21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gabia-dev-mentor/2019_2_dev_intern_api/issues/9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abia-dev-mentor/2019_2_dev_intern_api/issues/16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gabia-dev-mentor/2019_2_dev_intern_api/issues/23" TargetMode="External"/><Relationship Id="rId5" Type="http://schemas.openxmlformats.org/officeDocument/2006/relationships/hyperlink" Target="https://github.com/gabia-dev-mentor/2019_2_dev_intern_api/issues/10" TargetMode="External"/><Relationship Id="rId4" Type="http://schemas.openxmlformats.org/officeDocument/2006/relationships/hyperlink" Target="https://github.com/gabia-dev-mentor/2019_2_dev_intern_api/issues/11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eat.gabia.com:3000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624878" y="2974310"/>
            <a:ext cx="49422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SEATING MAP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4911731" y="3801943"/>
            <a:ext cx="2326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인턴 박주진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600" y="158119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Seating Map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998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0518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666666"/>
                </a:solidFill>
              </a:rPr>
              <a:t>ERD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3400" y="1796292"/>
            <a:ext cx="4521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ERD </a:t>
            </a:r>
            <a:r>
              <a:rPr lang="ko-KR" altLang="en-US" b="1" dirty="0" smtClean="0">
                <a:solidFill>
                  <a:schemeClr val="accent4"/>
                </a:solidFill>
              </a:rPr>
              <a:t>설계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정규화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Naming convention</a:t>
            </a:r>
          </a:p>
          <a:p>
            <a:pPr lvl="1"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ERD </a:t>
            </a:r>
            <a:r>
              <a:rPr lang="ko-KR" altLang="en-US" b="1" dirty="0">
                <a:solidFill>
                  <a:schemeClr val="accent4"/>
                </a:solidFill>
              </a:rPr>
              <a:t>자세히 보기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www.erdcloud.com/d/WzKF3yw8iSBCsq6WC</a:t>
            </a:r>
            <a:endParaRPr lang="en-US" altLang="ko-KR" b="1" dirty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b="1" dirty="0">
              <a:solidFill>
                <a:schemeClr val="accent4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906" y="1638300"/>
            <a:ext cx="6014046" cy="482383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46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469715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solidFill>
                  <a:srgbClr val="666666"/>
                </a:solidFill>
              </a:rPr>
              <a:t>RestFul</a:t>
            </a:r>
            <a:r>
              <a:rPr lang="en-US" altLang="ko-KR" sz="3200" b="1" dirty="0">
                <a:solidFill>
                  <a:srgbClr val="666666"/>
                </a:solidFill>
              </a:rPr>
              <a:t> API</a:t>
            </a:r>
            <a:endParaRPr lang="ko-KR" altLang="en-US" sz="3200" b="1" dirty="0">
              <a:solidFill>
                <a:srgbClr val="666666"/>
              </a:solidFill>
            </a:endParaRPr>
          </a:p>
          <a:p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3398" y="1796293"/>
            <a:ext cx="10769601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chemeClr val="accent4"/>
                </a:solidFill>
              </a:rPr>
              <a:t>RestApi</a:t>
            </a:r>
            <a:r>
              <a:rPr lang="en-US" altLang="ko-KR" b="1" dirty="0" smtClean="0">
                <a:solidFill>
                  <a:schemeClr val="accent4"/>
                </a:solidFill>
              </a:rPr>
              <a:t> </a:t>
            </a:r>
            <a:r>
              <a:rPr lang="ko-KR" altLang="en-US" b="1" dirty="0" smtClean="0">
                <a:solidFill>
                  <a:schemeClr val="accent4"/>
                </a:solidFill>
              </a:rPr>
              <a:t>설계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명확한 </a:t>
            </a:r>
            <a:r>
              <a:rPr lang="en-US" altLang="ko-KR" b="1" dirty="0" smtClean="0">
                <a:solidFill>
                  <a:schemeClr val="accent4"/>
                </a:solidFill>
              </a:rPr>
              <a:t>URL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Conventions (</a:t>
            </a:r>
            <a:r>
              <a:rPr lang="ko-KR" altLang="en-US" b="1" dirty="0" smtClean="0">
                <a:solidFill>
                  <a:schemeClr val="accent4"/>
                </a:solidFill>
              </a:rPr>
              <a:t>소문자</a:t>
            </a:r>
            <a:r>
              <a:rPr lang="en-US" altLang="ko-KR" b="1" dirty="0" smtClean="0">
                <a:solidFill>
                  <a:schemeClr val="accent4"/>
                </a:solidFill>
              </a:rPr>
              <a:t>, </a:t>
            </a:r>
            <a:r>
              <a:rPr lang="ko-KR" altLang="en-US" b="1" dirty="0" smtClean="0">
                <a:solidFill>
                  <a:schemeClr val="accent4"/>
                </a:solidFill>
              </a:rPr>
              <a:t>하이픈</a:t>
            </a:r>
            <a:r>
              <a:rPr lang="en-US" altLang="ko-KR" b="1" dirty="0" smtClean="0">
                <a:solidFill>
                  <a:schemeClr val="accent4"/>
                </a:solidFill>
              </a:rPr>
              <a:t>, </a:t>
            </a:r>
            <a:r>
              <a:rPr lang="ko-KR" altLang="en-US" b="1" dirty="0" smtClean="0">
                <a:solidFill>
                  <a:schemeClr val="accent4"/>
                </a:solidFill>
              </a:rPr>
              <a:t>밑줄 </a:t>
            </a:r>
            <a:r>
              <a:rPr lang="en-US" altLang="ko-KR" b="1" dirty="0" smtClean="0">
                <a:solidFill>
                  <a:schemeClr val="accent4"/>
                </a:solidFill>
              </a:rPr>
              <a:t>x, Collection </a:t>
            </a:r>
            <a:r>
              <a:rPr lang="ko-KR" altLang="en-US" b="1" dirty="0" smtClean="0">
                <a:solidFill>
                  <a:schemeClr val="accent4"/>
                </a:solidFill>
              </a:rPr>
              <a:t>복수</a:t>
            </a:r>
            <a:r>
              <a:rPr lang="en-US" altLang="ko-KR" b="1" dirty="0" smtClean="0">
                <a:solidFill>
                  <a:schemeClr val="accent4"/>
                </a:solidFill>
              </a:rPr>
              <a:t>,document </a:t>
            </a:r>
            <a:r>
              <a:rPr lang="ko-KR" altLang="en-US" b="1" dirty="0" smtClean="0">
                <a:solidFill>
                  <a:schemeClr val="accent4"/>
                </a:solidFill>
              </a:rPr>
              <a:t>단수</a:t>
            </a:r>
            <a:r>
              <a:rPr lang="en-US" altLang="ko-KR" b="1" dirty="0" smtClean="0">
                <a:solidFill>
                  <a:schemeClr val="accent4"/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Rest API </a:t>
            </a:r>
            <a:r>
              <a:rPr lang="ko-KR" altLang="en-US" b="1" dirty="0" smtClean="0">
                <a:solidFill>
                  <a:schemeClr val="accent4"/>
                </a:solidFill>
              </a:rPr>
              <a:t>문서</a:t>
            </a:r>
            <a:r>
              <a:rPr lang="en-US" altLang="ko-KR" b="1" dirty="0" smtClean="0">
                <a:solidFill>
                  <a:schemeClr val="accent4"/>
                </a:solidFill>
              </a:rPr>
              <a:t> 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hlinkClick r:id="rId3"/>
              </a:rPr>
              <a:t>http</a:t>
            </a:r>
            <a:r>
              <a:rPr lang="en-US" altLang="ko-KR" dirty="0">
                <a:hlinkClick r:id="rId3"/>
              </a:rPr>
              <a:t>://</a:t>
            </a:r>
            <a:r>
              <a:rPr lang="en-US" altLang="ko-KR" dirty="0" smtClean="0">
                <a:hlinkClick r:id="rId3"/>
              </a:rPr>
              <a:t>seat.gabia.com:8080/swagger-ui.html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hlinkClick r:id="rId4"/>
              </a:rPr>
              <a:t>https</a:t>
            </a:r>
            <a:r>
              <a:rPr lang="en-US" altLang="ko-KR" dirty="0">
                <a:hlinkClick r:id="rId4"/>
              </a:rPr>
              <a:t>://github.com/gabia-dev-mentor/2019_2_dev_intern_doc/blob/master/report/restapi.md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08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2.4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666666"/>
                </a:solidFill>
              </a:rPr>
              <a:t>Entity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3399" y="1796291"/>
            <a:ext cx="38830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Entity </a:t>
            </a:r>
            <a:r>
              <a:rPr lang="ko-KR" altLang="en-US" b="1" dirty="0" smtClean="0">
                <a:solidFill>
                  <a:schemeClr val="accent4"/>
                </a:solidFill>
              </a:rPr>
              <a:t>설계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JPA </a:t>
            </a:r>
            <a:r>
              <a:rPr lang="ko-KR" altLang="en-US" b="1" dirty="0">
                <a:solidFill>
                  <a:schemeClr val="accent4"/>
                </a:solidFill>
              </a:rPr>
              <a:t>공부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Column Mapping (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nullable,data</a:t>
            </a:r>
            <a:r>
              <a:rPr lang="en-US" altLang="ko-KR" b="1" dirty="0" smtClean="0">
                <a:solidFill>
                  <a:schemeClr val="accent4"/>
                </a:solidFill>
              </a:rPr>
              <a:t> 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type,length</a:t>
            </a:r>
            <a:r>
              <a:rPr lang="en-US" altLang="ko-KR" b="1" dirty="0" smtClean="0">
                <a:solidFill>
                  <a:schemeClr val="accent4"/>
                </a:solidFill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Fetch Type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Lazy loading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양방향 </a:t>
            </a:r>
            <a:r>
              <a:rPr lang="ko-KR" altLang="en-US" b="1" dirty="0">
                <a:solidFill>
                  <a:schemeClr val="accent4"/>
                </a:solidFill>
              </a:rPr>
              <a:t>관계 </a:t>
            </a:r>
            <a:r>
              <a:rPr lang="ko-KR" altLang="en-US" b="1" dirty="0" smtClean="0">
                <a:solidFill>
                  <a:schemeClr val="accent4"/>
                </a:solidFill>
              </a:rPr>
              <a:t>설정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426" y="1973808"/>
            <a:ext cx="6353174" cy="421174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99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2.4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1" y="645071"/>
            <a:ext cx="2145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666666"/>
                </a:solidFill>
              </a:rPr>
              <a:t>Entity</a:t>
            </a:r>
            <a:endParaRPr lang="ko-KR" altLang="en-US" sz="3200" b="1" dirty="0">
              <a:solidFill>
                <a:srgbClr val="666666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03397" y="1807447"/>
            <a:ext cx="879026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주요 </a:t>
            </a:r>
            <a:r>
              <a:rPr lang="en-US" altLang="ko-KR" b="1" dirty="0" smtClean="0">
                <a:solidFill>
                  <a:schemeClr val="accent4"/>
                </a:solidFill>
              </a:rPr>
              <a:t>Issue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accent4"/>
                </a:solidFill>
              </a:rPr>
              <a:t>비효율적인 </a:t>
            </a:r>
            <a:r>
              <a:rPr lang="en-US" altLang="ko-KR" b="1" dirty="0">
                <a:solidFill>
                  <a:schemeClr val="accent4"/>
                </a:solidFill>
              </a:rPr>
              <a:t>query  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N+1 </a:t>
            </a:r>
            <a:r>
              <a:rPr lang="ko-KR" altLang="en-US" b="1" dirty="0" smtClean="0">
                <a:solidFill>
                  <a:schemeClr val="accent4"/>
                </a:solidFill>
              </a:rPr>
              <a:t>쿼리 문제 </a:t>
            </a:r>
            <a:r>
              <a:rPr lang="en-US" altLang="ko-KR" b="1" dirty="0" smtClean="0">
                <a:solidFill>
                  <a:schemeClr val="accent4"/>
                </a:solidFill>
              </a:rPr>
              <a:t>join fetch</a:t>
            </a:r>
            <a:r>
              <a:rPr lang="ko-KR" altLang="en-US" b="1" dirty="0" smtClean="0">
                <a:solidFill>
                  <a:schemeClr val="accent4"/>
                </a:solidFill>
              </a:rPr>
              <a:t>로 해결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/>
              </a:rPr>
              <a:t>https://github.com/gabia-dev-mentor/2019_2_dev_intern_api/issues/21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스프링 </a:t>
            </a:r>
            <a:r>
              <a:rPr lang="en-US" altLang="ko-KR" b="1" dirty="0" smtClean="0">
                <a:solidFill>
                  <a:schemeClr val="accent4"/>
                </a:solidFill>
              </a:rPr>
              <a:t>JPA  </a:t>
            </a:r>
            <a:r>
              <a:rPr lang="ko-KR" altLang="en-US" b="1" dirty="0" smtClean="0">
                <a:solidFill>
                  <a:schemeClr val="accent4"/>
                </a:solidFill>
              </a:rPr>
              <a:t>동작 방식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쿼리</a:t>
            </a:r>
            <a:r>
              <a:rPr lang="en-US" altLang="ko-KR" b="1" dirty="0">
                <a:solidFill>
                  <a:schemeClr val="accent4"/>
                </a:solidFill>
              </a:rPr>
              <a:t> </a:t>
            </a:r>
            <a:r>
              <a:rPr lang="en-US" altLang="ko-KR" b="1" dirty="0" smtClean="0">
                <a:solidFill>
                  <a:schemeClr val="accent4"/>
                </a:solidFill>
              </a:rPr>
              <a:t>flush </a:t>
            </a:r>
            <a:r>
              <a:rPr lang="ko-KR" altLang="en-US" b="1" dirty="0" smtClean="0">
                <a:solidFill>
                  <a:schemeClr val="accent4"/>
                </a:solidFill>
              </a:rPr>
              <a:t>시기</a:t>
            </a:r>
            <a:r>
              <a:rPr lang="en-US" altLang="ko-KR" b="1" dirty="0" smtClean="0">
                <a:solidFill>
                  <a:schemeClr val="accent4"/>
                </a:solidFill>
              </a:rPr>
              <a:t>,</a:t>
            </a:r>
            <a:r>
              <a:rPr lang="ko-KR" altLang="en-US" b="1" dirty="0" smtClean="0">
                <a:solidFill>
                  <a:schemeClr val="accent4"/>
                </a:solidFill>
              </a:rPr>
              <a:t>쿼리 생성 과정 등  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chemeClr val="accent4"/>
                </a:solidFill>
              </a:rPr>
              <a:t>SimpleJPARepository</a:t>
            </a:r>
            <a:r>
              <a:rPr lang="en-US" altLang="ko-KR" b="1" dirty="0" smtClean="0">
                <a:solidFill>
                  <a:schemeClr val="accent4"/>
                </a:solidFill>
              </a:rPr>
              <a:t> </a:t>
            </a:r>
            <a:r>
              <a:rPr lang="ko-KR" altLang="en-US" b="1" dirty="0" smtClean="0">
                <a:solidFill>
                  <a:schemeClr val="accent4"/>
                </a:solidFill>
              </a:rPr>
              <a:t>디버깅을 통한 소스 분석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hlinkClick r:id="rId4"/>
              </a:rPr>
              <a:t>https</a:t>
            </a:r>
            <a:r>
              <a:rPr lang="en-US" altLang="ko-KR" dirty="0">
                <a:hlinkClick r:id="rId4"/>
              </a:rPr>
              <a:t>://github.com/gabia-dev-mentor/2019_2_dev_intern_api/issues/9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lvl="2"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lvl="2"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3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803398" y="1807442"/>
            <a:ext cx="10140951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TDD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Test Code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Spring boot</a:t>
            </a:r>
            <a:r>
              <a:rPr lang="ko-KR" altLang="en-US" b="1" dirty="0">
                <a:solidFill>
                  <a:schemeClr val="accent4"/>
                </a:solidFill>
              </a:rPr>
              <a:t>에서 테스트 모듈</a:t>
            </a:r>
            <a:r>
              <a:rPr lang="en-US" altLang="ko-KR" b="1" dirty="0">
                <a:solidFill>
                  <a:schemeClr val="accent4"/>
                </a:solidFill>
              </a:rPr>
              <a:t> (</a:t>
            </a:r>
            <a:r>
              <a:rPr lang="en-US" altLang="ko-KR" b="1" dirty="0" err="1">
                <a:solidFill>
                  <a:schemeClr val="accent4"/>
                </a:solidFill>
              </a:rPr>
              <a:t>Junit,Mockito</a:t>
            </a:r>
            <a:r>
              <a:rPr lang="en-US" altLang="ko-KR" b="1" dirty="0">
                <a:solidFill>
                  <a:schemeClr val="accent4"/>
                </a:solidFill>
              </a:rPr>
              <a:t> </a:t>
            </a:r>
            <a:r>
              <a:rPr lang="ko-KR" altLang="en-US" b="1" dirty="0">
                <a:solidFill>
                  <a:schemeClr val="accent4"/>
                </a:solidFill>
              </a:rPr>
              <a:t>등</a:t>
            </a:r>
            <a:r>
              <a:rPr lang="en-US" altLang="ko-KR" b="1" dirty="0">
                <a:solidFill>
                  <a:schemeClr val="accent4"/>
                </a:solidFill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accent4"/>
                </a:solidFill>
              </a:rPr>
              <a:t>가독성 </a:t>
            </a:r>
            <a:r>
              <a:rPr lang="ko-KR" altLang="en-US" b="1" dirty="0" smtClean="0">
                <a:solidFill>
                  <a:schemeClr val="accent4"/>
                </a:solidFill>
              </a:rPr>
              <a:t>높</a:t>
            </a:r>
            <a:r>
              <a:rPr lang="ko-KR" altLang="en-US" b="1" dirty="0">
                <a:solidFill>
                  <a:schemeClr val="accent4"/>
                </a:solidFill>
              </a:rPr>
              <a:t>은</a:t>
            </a:r>
            <a:r>
              <a:rPr lang="ko-KR" altLang="en-US" b="1" dirty="0" smtClean="0">
                <a:solidFill>
                  <a:schemeClr val="accent4"/>
                </a:solidFill>
              </a:rPr>
              <a:t> </a:t>
            </a:r>
            <a:r>
              <a:rPr lang="ko-KR" altLang="en-US" b="1" dirty="0">
                <a:solidFill>
                  <a:schemeClr val="accent4"/>
                </a:solidFill>
              </a:rPr>
              <a:t>테스트 코드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accent4"/>
                </a:solidFill>
              </a:rPr>
              <a:t>독립적인 테스트 환경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H2 database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2</a:t>
            </a:r>
            <a:r>
              <a:rPr lang="ko-KR" altLang="en-US" b="1" dirty="0">
                <a:solidFill>
                  <a:schemeClr val="accent4"/>
                </a:solidFill>
              </a:rPr>
              <a:t>단위 테스트</a:t>
            </a:r>
            <a:r>
              <a:rPr lang="en-US" altLang="ko-KR" b="1" dirty="0">
                <a:solidFill>
                  <a:schemeClr val="accent4"/>
                </a:solidFill>
              </a:rPr>
              <a:t>(controller </a:t>
            </a:r>
            <a:r>
              <a:rPr lang="ko-KR" altLang="en-US" b="1" dirty="0">
                <a:solidFill>
                  <a:schemeClr val="accent4"/>
                </a:solidFill>
              </a:rPr>
              <a:t>단</a:t>
            </a:r>
            <a:r>
              <a:rPr lang="en-US" altLang="ko-KR" b="1" dirty="0">
                <a:solidFill>
                  <a:schemeClr val="accent4"/>
                </a:solidFill>
              </a:rPr>
              <a:t>, </a:t>
            </a:r>
            <a:r>
              <a:rPr lang="en-US" altLang="ko-KR" b="1" dirty="0" err="1">
                <a:solidFill>
                  <a:schemeClr val="accent4"/>
                </a:solidFill>
              </a:rPr>
              <a:t>service~repository</a:t>
            </a:r>
            <a:r>
              <a:rPr lang="en-US" altLang="ko-KR" b="1" dirty="0">
                <a:solidFill>
                  <a:schemeClr val="accent4"/>
                </a:solidFill>
              </a:rPr>
              <a:t> </a:t>
            </a:r>
            <a:r>
              <a:rPr lang="ko-KR" altLang="en-US" b="1" dirty="0">
                <a:solidFill>
                  <a:schemeClr val="accent4"/>
                </a:solidFill>
              </a:rPr>
              <a:t>단</a:t>
            </a:r>
            <a:r>
              <a:rPr lang="en-US" altLang="ko-KR" b="1" dirty="0" smtClean="0">
                <a:solidFill>
                  <a:schemeClr val="accent4"/>
                </a:solidFill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리팩토링시 안전성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빌드시 테스트코드를 통한 안정성</a:t>
            </a:r>
            <a:endParaRPr lang="en-US" altLang="ko-KR" b="1" dirty="0" smtClean="0">
              <a:solidFill>
                <a:schemeClr val="accent4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2.5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133918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666666"/>
                </a:solidFill>
              </a:rPr>
              <a:t>Test Code</a:t>
            </a:r>
            <a:endParaRPr lang="ko-KR" altLang="en-US" sz="3200" b="1" dirty="0">
              <a:solidFill>
                <a:srgbClr val="666666"/>
              </a:solidFill>
            </a:endParaRPr>
          </a:p>
          <a:p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64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2.6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7876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666666"/>
                </a:solidFill>
              </a:rPr>
              <a:t>API </a:t>
            </a:r>
            <a:r>
              <a:rPr lang="ko-KR" altLang="en-US" sz="3200" b="1" dirty="0" smtClean="0">
                <a:solidFill>
                  <a:srgbClr val="666666"/>
                </a:solidFill>
              </a:rPr>
              <a:t>구현</a:t>
            </a:r>
            <a:endParaRPr lang="ko-KR" altLang="en-US" sz="3200" b="1" dirty="0">
              <a:solidFill>
                <a:srgbClr val="66666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3397" y="1807447"/>
            <a:ext cx="5136021" cy="7155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객체지향 </a:t>
            </a:r>
            <a:r>
              <a:rPr lang="en-US" altLang="ko-KR" b="1" dirty="0" smtClean="0">
                <a:solidFill>
                  <a:schemeClr val="accent4"/>
                </a:solidFill>
              </a:rPr>
              <a:t>/</a:t>
            </a:r>
            <a:r>
              <a:rPr lang="ko-KR" altLang="en-US" b="1" dirty="0" smtClean="0">
                <a:solidFill>
                  <a:schemeClr val="accent4"/>
                </a:solidFill>
              </a:rPr>
              <a:t>클린 아키텍처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계층 분리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프리젠테이션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UI </a:t>
            </a:r>
            <a:r>
              <a:rPr lang="ko-KR" altLang="en-US" b="1" dirty="0" err="1" smtClean="0">
                <a:solidFill>
                  <a:schemeClr val="accent4"/>
                </a:solidFill>
              </a:rPr>
              <a:t>입력값</a:t>
            </a:r>
            <a:r>
              <a:rPr lang="ko-KR" altLang="en-US" b="1" dirty="0" smtClean="0">
                <a:solidFill>
                  <a:schemeClr val="accent4"/>
                </a:solidFill>
              </a:rPr>
              <a:t> 유효성 검증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최종 </a:t>
            </a:r>
            <a:r>
              <a:rPr lang="en-US" altLang="ko-KR" b="1" dirty="0">
                <a:solidFill>
                  <a:schemeClr val="accent4"/>
                </a:solidFill>
              </a:rPr>
              <a:t>UI</a:t>
            </a:r>
            <a:r>
              <a:rPr lang="en-US" altLang="ko-KR" b="1" dirty="0" smtClean="0">
                <a:solidFill>
                  <a:schemeClr val="accent4"/>
                </a:solidFill>
              </a:rPr>
              <a:t> </a:t>
            </a:r>
            <a:r>
              <a:rPr lang="ko-KR" altLang="en-US" b="1" dirty="0" smtClean="0">
                <a:solidFill>
                  <a:schemeClr val="accent4"/>
                </a:solidFill>
              </a:rPr>
              <a:t>표현할 모델 사용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서비스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비지니스 로직 </a:t>
            </a:r>
            <a:r>
              <a:rPr lang="en-US" altLang="ko-KR" b="1" dirty="0" smtClean="0">
                <a:solidFill>
                  <a:schemeClr val="accent4"/>
                </a:solidFill>
              </a:rPr>
              <a:t>/transaction </a:t>
            </a:r>
            <a:r>
              <a:rPr lang="ko-KR" altLang="en-US" b="1" dirty="0" smtClean="0">
                <a:solidFill>
                  <a:schemeClr val="accent4"/>
                </a:solidFill>
              </a:rPr>
              <a:t>처리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데이터 엑세스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DB </a:t>
            </a:r>
            <a:r>
              <a:rPr lang="ko-KR" altLang="en-US" b="1" dirty="0" smtClean="0">
                <a:solidFill>
                  <a:schemeClr val="accent4"/>
                </a:solidFill>
              </a:rPr>
              <a:t>데이터 조작 역활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Library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의존성 제거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lvl="2"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01413" y="1807443"/>
            <a:ext cx="6283327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Spring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Exception handling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Annotation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@component vs @bean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@transactional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@valid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@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autowired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Field vs Setter vs Constructor</a:t>
            </a:r>
          </a:p>
          <a:p>
            <a:pPr lvl="2"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39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2.6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7876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666666"/>
                </a:solidFill>
              </a:rPr>
              <a:t>API </a:t>
            </a:r>
            <a:r>
              <a:rPr lang="ko-KR" altLang="en-US" sz="3200" b="1" dirty="0">
                <a:solidFill>
                  <a:srgbClr val="666666"/>
                </a:solidFill>
              </a:rPr>
              <a:t>구현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03397" y="1807447"/>
            <a:ext cx="879026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주요 </a:t>
            </a:r>
            <a:r>
              <a:rPr lang="en-US" altLang="ko-KR" b="1" dirty="0" smtClean="0">
                <a:solidFill>
                  <a:schemeClr val="accent4"/>
                </a:solidFill>
              </a:rPr>
              <a:t>Issue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DTO &lt;-&gt; Entity </a:t>
            </a:r>
            <a:r>
              <a:rPr lang="ko-KR" altLang="en-US" b="1" dirty="0">
                <a:solidFill>
                  <a:schemeClr val="accent4"/>
                </a:solidFill>
              </a:rPr>
              <a:t>변경 로직 </a:t>
            </a:r>
            <a:r>
              <a:rPr lang="ko-KR" altLang="en-US" b="1" dirty="0" smtClean="0">
                <a:solidFill>
                  <a:schemeClr val="accent4"/>
                </a:solidFill>
              </a:rPr>
              <a:t>위치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Entity </a:t>
            </a:r>
            <a:r>
              <a:rPr lang="ko-KR" altLang="en-US" b="1" dirty="0" smtClean="0">
                <a:solidFill>
                  <a:schemeClr val="accent4"/>
                </a:solidFill>
              </a:rPr>
              <a:t>내부 위치 시 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DTO/UI</a:t>
            </a:r>
            <a:r>
              <a:rPr lang="ko-KR" altLang="en-US" b="1" dirty="0">
                <a:solidFill>
                  <a:schemeClr val="accent4"/>
                </a:solidFill>
              </a:rPr>
              <a:t> </a:t>
            </a:r>
            <a:r>
              <a:rPr lang="ko-KR" altLang="en-US" b="1" dirty="0" smtClean="0">
                <a:solidFill>
                  <a:schemeClr val="accent4"/>
                </a:solidFill>
              </a:rPr>
              <a:t>의존성 발생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외부 라이브러리 의존성 주입 불가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/>
              </a:rPr>
              <a:t>https://github.com/gabia-dev-mentor/2019_2_dev_intern_api/issues/16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DTO </a:t>
            </a:r>
            <a:r>
              <a:rPr lang="ko-KR" altLang="en-US" b="1" dirty="0" smtClean="0">
                <a:solidFill>
                  <a:schemeClr val="accent4"/>
                </a:solidFill>
              </a:rPr>
              <a:t>중복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진짜 중복 </a:t>
            </a:r>
            <a:r>
              <a:rPr lang="en-US" altLang="ko-KR" b="1" dirty="0">
                <a:solidFill>
                  <a:schemeClr val="accent4"/>
                </a:solidFill>
              </a:rPr>
              <a:t> </a:t>
            </a:r>
            <a:r>
              <a:rPr lang="en-US" altLang="ko-KR" b="1" dirty="0" smtClean="0">
                <a:solidFill>
                  <a:schemeClr val="accent4"/>
                </a:solidFill>
              </a:rPr>
              <a:t>vs </a:t>
            </a:r>
            <a:r>
              <a:rPr lang="ko-KR" altLang="en-US" b="1" dirty="0" smtClean="0">
                <a:solidFill>
                  <a:schemeClr val="accent4"/>
                </a:solidFill>
              </a:rPr>
              <a:t>가짜 중복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4"/>
              </a:rPr>
              <a:t>https://github.com/gabia-dev-mentor/2019_2_dev_intern_api/issues/11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Library interface </a:t>
            </a:r>
            <a:r>
              <a:rPr lang="ko-KR" altLang="en-US" b="1" dirty="0" smtClean="0">
                <a:solidFill>
                  <a:schemeClr val="accent4"/>
                </a:solidFill>
              </a:rPr>
              <a:t>구조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5"/>
              </a:rPr>
              <a:t>https://</a:t>
            </a:r>
            <a:r>
              <a:rPr lang="en-US" altLang="ko-KR" dirty="0" smtClean="0">
                <a:hlinkClick r:id="rId5"/>
              </a:rPr>
              <a:t>github.com/gabia-dev-mentor/2019_2_dev_intern_api/issues/10</a:t>
            </a:r>
            <a:endParaRPr lang="en-US" altLang="ko-KR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6"/>
              </a:rPr>
              <a:t>https://github.com/gabia-dev-mentor/2019_2_dev_intern_api/issues/23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lvl="2"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50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2.7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310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>
                <a:solidFill>
                  <a:srgbClr val="666666"/>
                </a:solidFill>
              </a:rPr>
              <a:t>소셜</a:t>
            </a:r>
            <a:r>
              <a:rPr lang="ko-KR" altLang="en-US" sz="3200" b="1" dirty="0">
                <a:solidFill>
                  <a:srgbClr val="666666"/>
                </a:solidFill>
              </a:rPr>
              <a:t> </a:t>
            </a:r>
            <a:r>
              <a:rPr lang="ko-KR" altLang="en-US" sz="3200" b="1" dirty="0" smtClean="0">
                <a:solidFill>
                  <a:srgbClr val="666666"/>
                </a:solidFill>
              </a:rPr>
              <a:t>로그인</a:t>
            </a:r>
            <a:endParaRPr lang="ko-KR" altLang="en-US" sz="3200" b="1" dirty="0">
              <a:solidFill>
                <a:srgbClr val="666666"/>
              </a:solidFill>
            </a:endParaRPr>
          </a:p>
        </p:txBody>
      </p:sp>
      <p:pic>
        <p:nvPicPr>
          <p:cNvPr id="14" name="그림 7"/>
          <p:cNvPicPr>
            <a:picLocks noChangeAspect="1"/>
          </p:cNvPicPr>
          <p:nvPr/>
        </p:nvPicPr>
        <p:blipFill rotWithShape="1">
          <a:blip r:embed="rId3"/>
          <a:srcRect l="55286" t="86883" r="29751" b="3001"/>
          <a:stretch/>
        </p:blipFill>
        <p:spPr>
          <a:xfrm>
            <a:off x="7624598" y="5643907"/>
            <a:ext cx="1352550" cy="381543"/>
          </a:xfrm>
          <a:prstGeom prst="rect">
            <a:avLst/>
          </a:prstGeom>
        </p:spPr>
      </p:pic>
      <p:pic>
        <p:nvPicPr>
          <p:cNvPr id="15" name="그림 7"/>
          <p:cNvPicPr>
            <a:picLocks noChangeAspect="1"/>
          </p:cNvPicPr>
          <p:nvPr/>
        </p:nvPicPr>
        <p:blipFill rotWithShape="1">
          <a:blip r:embed="rId3"/>
          <a:srcRect l="22519" t="84202" r="61969" b="954"/>
          <a:stretch/>
        </p:blipFill>
        <p:spPr>
          <a:xfrm>
            <a:off x="2263852" y="5611586"/>
            <a:ext cx="1402155" cy="55991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41" y="3796823"/>
            <a:ext cx="835306" cy="83530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235618" y="2806108"/>
            <a:ext cx="1488558" cy="2805478"/>
          </a:xfrm>
          <a:prstGeom prst="rect">
            <a:avLst/>
          </a:prstGeom>
          <a:solidFill>
            <a:srgbClr val="ECF4E9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353" y="3712372"/>
            <a:ext cx="1333820" cy="40692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679" y="2434778"/>
            <a:ext cx="988875" cy="317139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6441199" y="2875113"/>
            <a:ext cx="4057650" cy="2805477"/>
          </a:xfrm>
          <a:prstGeom prst="rect">
            <a:avLst/>
          </a:prstGeom>
          <a:solidFill>
            <a:srgbClr val="FFF9E6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061768"/>
            <a:ext cx="1841756" cy="966922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4118426" y="2616471"/>
            <a:ext cx="1841568" cy="37927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HTTP</a:t>
            </a:r>
            <a:endParaRPr lang="ko-KR" altLang="en-US" dirty="0"/>
          </a:p>
        </p:txBody>
      </p:sp>
      <p:sp>
        <p:nvSpPr>
          <p:cNvPr id="40" name="Rectangle 39"/>
          <p:cNvSpPr/>
          <p:nvPr/>
        </p:nvSpPr>
        <p:spPr>
          <a:xfrm>
            <a:off x="4268257" y="5172361"/>
            <a:ext cx="1737952" cy="586094"/>
          </a:xfrm>
          <a:prstGeom prst="rect">
            <a:avLst/>
          </a:prstGeom>
          <a:solidFill>
            <a:srgbClr val="FFF9E6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998" y="5103643"/>
            <a:ext cx="1422897" cy="75887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998" y="5283419"/>
            <a:ext cx="399326" cy="399326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842" y="5098513"/>
            <a:ext cx="751053" cy="751053"/>
          </a:xfrm>
          <a:prstGeom prst="rect">
            <a:avLst/>
          </a:prstGeom>
        </p:spPr>
      </p:pic>
      <p:sp>
        <p:nvSpPr>
          <p:cNvPr id="45" name="Right Arrow 44"/>
          <p:cNvSpPr/>
          <p:nvPr/>
        </p:nvSpPr>
        <p:spPr>
          <a:xfrm rot="19568597" flipV="1">
            <a:off x="5906194" y="5269611"/>
            <a:ext cx="801788" cy="17942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Right Arrow 45"/>
          <p:cNvSpPr/>
          <p:nvPr/>
        </p:nvSpPr>
        <p:spPr>
          <a:xfrm rot="8825175" flipV="1">
            <a:off x="5623982" y="4886705"/>
            <a:ext cx="903095" cy="191741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4696163" y="3392868"/>
            <a:ext cx="824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Login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 rot="19618853">
            <a:off x="5531135" y="4652614"/>
            <a:ext cx="880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redirect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393970" y="4054630"/>
            <a:ext cx="1646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redirect/JWT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52" name="Right Arrow 51"/>
          <p:cNvSpPr/>
          <p:nvPr/>
        </p:nvSpPr>
        <p:spPr>
          <a:xfrm rot="10800000" flipV="1">
            <a:off x="3930152" y="4277944"/>
            <a:ext cx="2222919" cy="23047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Right Arrow 53"/>
          <p:cNvSpPr/>
          <p:nvPr/>
        </p:nvSpPr>
        <p:spPr>
          <a:xfrm flipV="1">
            <a:off x="4013825" y="3631320"/>
            <a:ext cx="2237671" cy="230477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 rot="19548326">
            <a:off x="5933217" y="5313805"/>
            <a:ext cx="996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callback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716856" y="3812220"/>
            <a:ext cx="1229220" cy="55984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Oauth2 </a:t>
            </a:r>
          </a:p>
          <a:p>
            <a:pPr algn="ctr"/>
            <a:r>
              <a:rPr lang="en-US" altLang="ko-KR" sz="16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Controller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300873" y="3796823"/>
            <a:ext cx="1308300" cy="55984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Service</a:t>
            </a:r>
          </a:p>
          <a:p>
            <a:pPr algn="ctr"/>
            <a:r>
              <a:rPr lang="en-US" altLang="ko-KR" sz="16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(Scribe Java)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08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2.7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310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>
                <a:solidFill>
                  <a:srgbClr val="666666"/>
                </a:solidFill>
              </a:rPr>
              <a:t>소셜</a:t>
            </a:r>
            <a:r>
              <a:rPr lang="ko-KR" altLang="en-US" sz="3200" b="1" dirty="0">
                <a:solidFill>
                  <a:srgbClr val="666666"/>
                </a:solidFill>
              </a:rPr>
              <a:t> </a:t>
            </a:r>
            <a:r>
              <a:rPr lang="ko-KR" altLang="en-US" sz="3200" b="1" dirty="0" smtClean="0">
                <a:solidFill>
                  <a:srgbClr val="666666"/>
                </a:solidFill>
              </a:rPr>
              <a:t>로그인</a:t>
            </a:r>
            <a:endParaRPr lang="ko-KR" altLang="en-US" sz="3200" b="1" dirty="0">
              <a:solidFill>
                <a:srgbClr val="666666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03397" y="1807447"/>
            <a:ext cx="87902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주요 </a:t>
            </a:r>
            <a:r>
              <a:rPr lang="en-US" altLang="ko-KR" b="1" dirty="0" smtClean="0">
                <a:solidFill>
                  <a:schemeClr val="accent4"/>
                </a:solidFill>
              </a:rPr>
              <a:t>Issue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chemeClr val="accent4"/>
                </a:solidFill>
              </a:rPr>
              <a:t>Google,Github</a:t>
            </a:r>
            <a:r>
              <a:rPr lang="en-US" altLang="ko-KR" b="1" dirty="0" smtClean="0">
                <a:solidFill>
                  <a:schemeClr val="accent4"/>
                </a:solidFill>
              </a:rPr>
              <a:t> </a:t>
            </a:r>
            <a:r>
              <a:rPr lang="ko-KR" altLang="en-US" b="1" dirty="0" smtClean="0">
                <a:solidFill>
                  <a:schemeClr val="accent4"/>
                </a:solidFill>
              </a:rPr>
              <a:t>등과 다른 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Hiworks</a:t>
            </a:r>
            <a:r>
              <a:rPr lang="en-US" altLang="ko-KR" b="1" dirty="0" smtClean="0">
                <a:solidFill>
                  <a:schemeClr val="accent4"/>
                </a:solidFill>
              </a:rPr>
              <a:t> 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Oauth</a:t>
            </a:r>
            <a:r>
              <a:rPr lang="ko-KR" altLang="en-US" b="1" dirty="0" smtClean="0">
                <a:solidFill>
                  <a:schemeClr val="accent4"/>
                </a:solidFill>
              </a:rPr>
              <a:t>인증방식 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Spring security vs Scribe Java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lvl="2"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98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2.8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379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666666"/>
                </a:solidFill>
              </a:rPr>
              <a:t>인증 및 보안</a:t>
            </a:r>
            <a:r>
              <a:rPr lang="en-US" altLang="ko-KR" sz="3200" b="1" dirty="0">
                <a:solidFill>
                  <a:srgbClr val="666666"/>
                </a:solidFill>
              </a:rPr>
              <a:t>(</a:t>
            </a:r>
            <a:r>
              <a:rPr lang="en-US" altLang="ko-KR" sz="3200" b="1" dirty="0" err="1">
                <a:solidFill>
                  <a:srgbClr val="666666"/>
                </a:solidFill>
              </a:rPr>
              <a:t>xss</a:t>
            </a:r>
            <a:r>
              <a:rPr lang="en-US" altLang="ko-KR" sz="3200" b="1" dirty="0" smtClean="0">
                <a:solidFill>
                  <a:srgbClr val="666666"/>
                </a:solidFill>
              </a:rPr>
              <a:t>)</a:t>
            </a:r>
            <a:endParaRPr lang="ko-KR" altLang="en-US" sz="3200" b="1" dirty="0">
              <a:solidFill>
                <a:srgbClr val="666666"/>
              </a:solidFill>
            </a:endParaRPr>
          </a:p>
        </p:txBody>
      </p:sp>
      <p:pic>
        <p:nvPicPr>
          <p:cNvPr id="14" name="그림 7"/>
          <p:cNvPicPr>
            <a:picLocks noChangeAspect="1"/>
          </p:cNvPicPr>
          <p:nvPr/>
        </p:nvPicPr>
        <p:blipFill rotWithShape="1">
          <a:blip r:embed="rId3"/>
          <a:srcRect l="55286" t="86883" r="29751" b="3001"/>
          <a:stretch/>
        </p:blipFill>
        <p:spPr>
          <a:xfrm>
            <a:off x="7624598" y="5701057"/>
            <a:ext cx="1352550" cy="381543"/>
          </a:xfrm>
          <a:prstGeom prst="rect">
            <a:avLst/>
          </a:prstGeom>
        </p:spPr>
      </p:pic>
      <p:pic>
        <p:nvPicPr>
          <p:cNvPr id="15" name="그림 7"/>
          <p:cNvPicPr>
            <a:picLocks noChangeAspect="1"/>
          </p:cNvPicPr>
          <p:nvPr/>
        </p:nvPicPr>
        <p:blipFill rotWithShape="1">
          <a:blip r:embed="rId3"/>
          <a:srcRect l="22519" t="84202" r="61969" b="954"/>
          <a:stretch/>
        </p:blipFill>
        <p:spPr>
          <a:xfrm>
            <a:off x="2263852" y="5621111"/>
            <a:ext cx="1402155" cy="55991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41" y="3853973"/>
            <a:ext cx="835306" cy="83530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235618" y="2863258"/>
            <a:ext cx="1488558" cy="2805478"/>
          </a:xfrm>
          <a:prstGeom prst="rect">
            <a:avLst/>
          </a:prstGeom>
          <a:solidFill>
            <a:srgbClr val="ECF4E9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019" y="4165767"/>
            <a:ext cx="1333820" cy="40692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081" y="2542058"/>
            <a:ext cx="988875" cy="317139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6441199" y="2932263"/>
            <a:ext cx="4057650" cy="2805477"/>
          </a:xfrm>
          <a:prstGeom prst="rect">
            <a:avLst/>
          </a:prstGeom>
          <a:solidFill>
            <a:srgbClr val="FFF9E6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152650"/>
            <a:ext cx="1841756" cy="96692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381" y="3077766"/>
            <a:ext cx="2410687" cy="1372788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4182167" y="2686063"/>
            <a:ext cx="1841568" cy="37927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HTTP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215837" y="3535202"/>
            <a:ext cx="666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rgbClr val="0070C0"/>
                </a:solidFill>
              </a:rPr>
              <a:t>axios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814563" y="3365925"/>
            <a:ext cx="614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JWT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52" name="Right Arrow 51"/>
          <p:cNvSpPr/>
          <p:nvPr/>
        </p:nvSpPr>
        <p:spPr>
          <a:xfrm rot="10800000" flipV="1">
            <a:off x="3991492" y="4689485"/>
            <a:ext cx="2222919" cy="23047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Rectangle 52"/>
          <p:cNvSpPr/>
          <p:nvPr/>
        </p:nvSpPr>
        <p:spPr>
          <a:xfrm>
            <a:off x="4991585" y="5030595"/>
            <a:ext cx="3042983" cy="40662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MappingJackson2HttpMessageConverter</a:t>
            </a:r>
          </a:p>
          <a:p>
            <a:pPr algn="ctr"/>
            <a:r>
              <a:rPr lang="en-US" altLang="ko-KR" sz="12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(Customized)</a:t>
            </a:r>
            <a:endParaRPr lang="ko-KR" altLang="en-US" sz="1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4" name="Right Arrow 53"/>
          <p:cNvSpPr/>
          <p:nvPr/>
        </p:nvSpPr>
        <p:spPr>
          <a:xfrm flipV="1">
            <a:off x="4032710" y="3589241"/>
            <a:ext cx="2237671" cy="230477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4844106" y="4450554"/>
            <a:ext cx="845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JSON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5" name="Curved Left Arrow 4"/>
          <p:cNvSpPr/>
          <p:nvPr/>
        </p:nvSpPr>
        <p:spPr>
          <a:xfrm>
            <a:off x="7624596" y="4082198"/>
            <a:ext cx="359373" cy="358422"/>
          </a:xfrm>
          <a:prstGeom prst="curved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Curved Right Arrow 7"/>
          <p:cNvSpPr/>
          <p:nvPr/>
        </p:nvSpPr>
        <p:spPr>
          <a:xfrm>
            <a:off x="6980092" y="4080994"/>
            <a:ext cx="359257" cy="358423"/>
          </a:xfrm>
          <a:prstGeom prst="curved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9177173" y="4055077"/>
            <a:ext cx="1229220" cy="55984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API</a:t>
            </a:r>
          </a:p>
          <a:p>
            <a:pPr algn="ctr"/>
            <a:r>
              <a:rPr lang="en-US" altLang="ko-KR" sz="16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Controller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947206" y="4408775"/>
            <a:ext cx="1156056" cy="37827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JWT Filter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9" name="Right Arrow 58"/>
          <p:cNvSpPr/>
          <p:nvPr/>
        </p:nvSpPr>
        <p:spPr>
          <a:xfrm rot="9133312" flipV="1">
            <a:off x="6070928" y="4360229"/>
            <a:ext cx="731512" cy="178278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Right Arrow 59"/>
          <p:cNvSpPr/>
          <p:nvPr/>
        </p:nvSpPr>
        <p:spPr>
          <a:xfrm flipV="1">
            <a:off x="8239014" y="4222143"/>
            <a:ext cx="828784" cy="196157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8167521" y="3873756"/>
            <a:ext cx="1009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success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71537" y="4028104"/>
            <a:ext cx="5102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fail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01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10633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1329485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1354885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824" y="280755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4986" y="506276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004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1354885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개</a:t>
            </a:r>
            <a:r>
              <a:rPr lang="ko-KR" altLang="en-US" spc="-150" dirty="0">
                <a:solidFill>
                  <a:schemeClr val="bg1"/>
                </a:solidFill>
              </a:rPr>
              <a:t>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59166" y="2807550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세부 과정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60328" y="5062763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끝맺음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59166" y="1755849"/>
            <a:ext cx="354139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기획</a:t>
            </a:r>
            <a:r>
              <a:rPr lang="ko-KR" altLang="en-US" sz="140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서</a:t>
            </a:r>
            <a:endParaRPr lang="en-US" altLang="ko-KR" sz="140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Project </a:t>
            </a:r>
            <a:r>
              <a:rPr lang="en-US" altLang="ko-KR" sz="1400" b="1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architecture</a:t>
            </a: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프로젝트 진행과정</a:t>
            </a: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75744" y="5460818"/>
            <a:ext cx="3541394" cy="343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개선사항</a:t>
            </a: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19200" y="2807550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220362" y="5093388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75744" y="5803989"/>
            <a:ext cx="3541394" cy="343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소감</a:t>
            </a: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04720" y="394587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50062" y="394587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시연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210096" y="3976503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10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2.8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379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666666"/>
                </a:solidFill>
              </a:rPr>
              <a:t>인증 및 보안</a:t>
            </a:r>
            <a:r>
              <a:rPr lang="en-US" altLang="ko-KR" sz="3200" b="1" dirty="0">
                <a:solidFill>
                  <a:srgbClr val="666666"/>
                </a:solidFill>
              </a:rPr>
              <a:t>(</a:t>
            </a:r>
            <a:r>
              <a:rPr lang="en-US" altLang="ko-KR" sz="3200" b="1" dirty="0" err="1">
                <a:solidFill>
                  <a:srgbClr val="666666"/>
                </a:solidFill>
              </a:rPr>
              <a:t>xss</a:t>
            </a:r>
            <a:r>
              <a:rPr lang="en-US" altLang="ko-KR" sz="3200" b="1" dirty="0" smtClean="0">
                <a:solidFill>
                  <a:srgbClr val="666666"/>
                </a:solidFill>
              </a:rPr>
              <a:t>)</a:t>
            </a:r>
            <a:endParaRPr lang="ko-KR" altLang="en-US" sz="3200" b="1" dirty="0">
              <a:solidFill>
                <a:srgbClr val="66666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803397" y="1807447"/>
            <a:ext cx="879026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주요 이슈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Token vs Session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Cookie vs Request Header</a:t>
            </a:r>
          </a:p>
          <a:p>
            <a:pPr lvl="2"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lvl="2"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86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rgbClr val="49A6A6">
                    <a:lumMod val="60000"/>
                    <a:lumOff val="40000"/>
                    <a:alpha val="70000"/>
                  </a:srgbClr>
                </a:solidFill>
                <a:ea typeface="THE명품고딕L" panose="02020603020101020101" pitchFamily="18" charset="-127"/>
              </a:rPr>
              <a:t>Part 3.</a:t>
            </a:r>
            <a:endParaRPr lang="ko-KR" altLang="en-US" sz="8000" b="1" spc="-150" dirty="0">
              <a:solidFill>
                <a:srgbClr val="49A6A6">
                  <a:lumMod val="60000"/>
                  <a:lumOff val="40000"/>
                  <a:alpha val="70000"/>
                </a:srgbClr>
              </a:solidFill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prstClr val="white"/>
                </a:solidFill>
                <a:latin typeface="나눔스퀘어라운드 Regular"/>
              </a:rPr>
              <a:t>Copyrightⓒ. Saebyeol Yu. All Rights Reserved.</a:t>
            </a:r>
            <a:endParaRPr lang="ko-KR" altLang="en-US" sz="800" dirty="0">
              <a:solidFill>
                <a:prstClr val="white"/>
              </a:solidFill>
              <a:latin typeface="나눔스퀘어라운드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5705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</a:t>
            </a:r>
            <a:r>
              <a:rPr lang="en-US" altLang="ko-KR" sz="3200" b="1" dirty="0" smtClean="0">
                <a:solidFill>
                  <a:schemeClr val="accent4"/>
                </a:solidFill>
              </a:rPr>
              <a:t>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3398" y="1710011"/>
            <a:ext cx="47593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/>
              </a:rPr>
              <a:t>http://seat.gabia.com:3000/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lvl="2">
              <a:lnSpc>
                <a:spcPct val="20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63852" y="645071"/>
            <a:ext cx="2310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666666"/>
                </a:solidFill>
              </a:rPr>
              <a:t>간단한 시연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76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rgbClr val="49A6A6">
                    <a:lumMod val="60000"/>
                    <a:lumOff val="40000"/>
                    <a:alpha val="70000"/>
                  </a:srgbClr>
                </a:solidFill>
                <a:ea typeface="THE명품고딕L" panose="02020603020101020101" pitchFamily="18" charset="-127"/>
              </a:rPr>
              <a:t>Part 4.</a:t>
            </a:r>
            <a:endParaRPr lang="ko-KR" altLang="en-US" sz="8000" b="1" spc="-150" dirty="0">
              <a:solidFill>
                <a:srgbClr val="49A6A6">
                  <a:lumMod val="60000"/>
                  <a:lumOff val="40000"/>
                  <a:alpha val="70000"/>
                </a:srgbClr>
              </a:solidFill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prstClr val="white"/>
                </a:solidFill>
                <a:latin typeface="나눔스퀘어라운드 Regular"/>
              </a:rPr>
              <a:t>Copyrightⓒ. Saebyeol Yu. All Rights Reserved.</a:t>
            </a:r>
            <a:endParaRPr lang="ko-KR" altLang="en-US" sz="800" dirty="0">
              <a:solidFill>
                <a:prstClr val="white"/>
              </a:solidFill>
              <a:latin typeface="나눔스퀘어라운드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6754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4</a:t>
            </a:r>
            <a:r>
              <a:rPr lang="en-US" altLang="ko-KR" sz="3200" b="1" dirty="0" smtClean="0">
                <a:solidFill>
                  <a:schemeClr val="accent4"/>
                </a:solidFill>
              </a:rPr>
              <a:t>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3398" y="1710011"/>
            <a:ext cx="47593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나머지 </a:t>
            </a:r>
            <a:r>
              <a:rPr lang="en-US" altLang="ko-KR" b="1" dirty="0" smtClean="0">
                <a:solidFill>
                  <a:schemeClr val="accent4"/>
                </a:solidFill>
              </a:rPr>
              <a:t>API </a:t>
            </a:r>
            <a:r>
              <a:rPr lang="ko-KR" altLang="en-US" b="1" dirty="0" smtClean="0">
                <a:solidFill>
                  <a:schemeClr val="accent4"/>
                </a:solidFill>
              </a:rPr>
              <a:t>구현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Library interface </a:t>
            </a:r>
            <a:r>
              <a:rPr lang="ko-KR" altLang="en-US" b="1" dirty="0" smtClean="0">
                <a:solidFill>
                  <a:schemeClr val="accent4"/>
                </a:solidFill>
              </a:rPr>
              <a:t>구조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Spring 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Batch,Ci</a:t>
            </a:r>
            <a:r>
              <a:rPr lang="en-US" altLang="ko-KR" b="1" dirty="0" smtClean="0">
                <a:solidFill>
                  <a:schemeClr val="accent4"/>
                </a:solidFill>
              </a:rPr>
              <a:t>/Cd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lvl="2">
              <a:lnSpc>
                <a:spcPct val="20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63852" y="645071"/>
            <a:ext cx="17940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666666"/>
                </a:solidFill>
              </a:rPr>
              <a:t>개선사항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52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4.2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3398" y="1707084"/>
            <a:ext cx="7120265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accent4"/>
                </a:solidFill>
              </a:rPr>
              <a:t>설계 부터 </a:t>
            </a:r>
            <a:r>
              <a:rPr lang="ko-KR" altLang="en-US" b="1" dirty="0" smtClean="0">
                <a:solidFill>
                  <a:schemeClr val="accent4"/>
                </a:solidFill>
              </a:rPr>
              <a:t>개발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다양한 기</a:t>
            </a:r>
            <a:r>
              <a:rPr lang="ko-KR" altLang="en-US" b="1" dirty="0">
                <a:solidFill>
                  <a:schemeClr val="accent4"/>
                </a:solidFill>
              </a:rPr>
              <a:t>술</a:t>
            </a:r>
            <a:r>
              <a:rPr lang="en-US" altLang="ko-KR" b="1" dirty="0" smtClean="0">
                <a:solidFill>
                  <a:schemeClr val="accent4"/>
                </a:solidFill>
              </a:rPr>
              <a:t>(JPA, Spring security)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다양한 경험</a:t>
            </a:r>
            <a:r>
              <a:rPr lang="en-US" altLang="ko-KR" b="1" dirty="0" smtClean="0">
                <a:solidFill>
                  <a:schemeClr val="accent4"/>
                </a:solidFill>
              </a:rPr>
              <a:t>(TDD,DDD)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협업</a:t>
            </a:r>
            <a:r>
              <a:rPr lang="en-US" altLang="ko-KR" b="1" dirty="0" smtClean="0">
                <a:solidFill>
                  <a:schemeClr val="accent4"/>
                </a:solidFill>
              </a:rPr>
              <a:t>(</a:t>
            </a:r>
            <a:r>
              <a:rPr lang="en-US" altLang="ko-KR" b="1" dirty="0" err="1">
                <a:solidFill>
                  <a:schemeClr val="accent4"/>
                </a:solidFill>
              </a:rPr>
              <a:t>g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it</a:t>
            </a:r>
            <a:r>
              <a:rPr lang="en-US" altLang="ko-KR" b="1" dirty="0" smtClean="0">
                <a:solidFill>
                  <a:schemeClr val="accent4"/>
                </a:solidFill>
              </a:rPr>
              <a:t> issue, 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git</a:t>
            </a:r>
            <a:r>
              <a:rPr lang="en-US" altLang="ko-KR" b="1" dirty="0" smtClean="0">
                <a:solidFill>
                  <a:schemeClr val="accent4"/>
                </a:solidFill>
              </a:rPr>
              <a:t> flow)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코드리뷰 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lvl="2">
              <a:lnSpc>
                <a:spcPct val="15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63852" y="645071"/>
            <a:ext cx="989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666666"/>
                </a:solidFill>
              </a:rPr>
              <a:t>소감</a:t>
            </a:r>
            <a:endParaRPr lang="ko-KR" altLang="en-US" sz="3000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27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57895" y="3058825"/>
            <a:ext cx="2076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85095" y="3643600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인턴 박주진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68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1323439"/>
            <a:chOff x="527769" y="1728426"/>
            <a:chExt cx="5187231" cy="1323439"/>
          </a:xfrm>
        </p:grpSpPr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</a:t>
            </a:r>
            <a:r>
              <a:rPr lang="en-US" altLang="ko-KR" sz="3200" b="1" dirty="0" smtClean="0">
                <a:solidFill>
                  <a:schemeClr val="accent4"/>
                </a:solidFill>
              </a:rPr>
              <a:t>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6311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666666"/>
                </a:solidFill>
              </a:rPr>
              <a:t>자리 배치 프로그램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03399" y="1695925"/>
            <a:ext cx="96551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accent4"/>
                </a:solidFill>
              </a:rPr>
              <a:t>자리 배치 정보 </a:t>
            </a:r>
            <a:r>
              <a:rPr lang="ko-KR" altLang="en-US" b="1" dirty="0" smtClean="0">
                <a:solidFill>
                  <a:schemeClr val="accent4"/>
                </a:solidFill>
              </a:rPr>
              <a:t>시각화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소셜 로그인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자리 검색 기능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회의실 예약 기능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자리 변경 기능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자리 변경 히스토리 조회 기능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99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7"/>
          <p:cNvPicPr>
            <a:picLocks noChangeAspect="1"/>
          </p:cNvPicPr>
          <p:nvPr/>
        </p:nvPicPr>
        <p:blipFill rotWithShape="1">
          <a:blip r:embed="rId3"/>
          <a:srcRect l="55286" t="86883" r="29751" b="3001"/>
          <a:stretch/>
        </p:blipFill>
        <p:spPr>
          <a:xfrm>
            <a:off x="7117474" y="5348991"/>
            <a:ext cx="1352550" cy="381543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4721383" y="6085423"/>
            <a:ext cx="1737952" cy="586094"/>
          </a:xfrm>
          <a:prstGeom prst="rect">
            <a:avLst/>
          </a:prstGeom>
          <a:solidFill>
            <a:srgbClr val="FFF9E6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3057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Project architecture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22519" t="84202" r="61969" b="954"/>
          <a:stretch/>
        </p:blipFill>
        <p:spPr>
          <a:xfrm>
            <a:off x="2254668" y="5275884"/>
            <a:ext cx="1402155" cy="5599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41" y="3606323"/>
            <a:ext cx="835306" cy="83530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35618" y="2615608"/>
            <a:ext cx="1488558" cy="2805478"/>
          </a:xfrm>
          <a:prstGeom prst="rect">
            <a:avLst/>
          </a:prstGeom>
          <a:solidFill>
            <a:srgbClr val="ECF4E9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681" y="3149131"/>
            <a:ext cx="1333820" cy="4069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679" y="2244278"/>
            <a:ext cx="988875" cy="31713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4626429" y="2615609"/>
            <a:ext cx="5682342" cy="2805477"/>
          </a:xfrm>
          <a:prstGeom prst="rect">
            <a:avLst/>
          </a:prstGeom>
          <a:solidFill>
            <a:srgbClr val="FFF9E6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854" y="1760818"/>
            <a:ext cx="1841756" cy="96692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344" y="3281534"/>
            <a:ext cx="1513684" cy="975029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6018028" y="3565585"/>
            <a:ext cx="1229220" cy="55984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API</a:t>
            </a:r>
          </a:p>
          <a:p>
            <a:pPr algn="ctr"/>
            <a:r>
              <a:rPr lang="en-US" altLang="ko-KR" sz="16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Controller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516365" y="3565585"/>
            <a:ext cx="1229220" cy="55984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Service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897984" y="3565585"/>
            <a:ext cx="1309271" cy="55984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Repository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6980275" y="4171503"/>
            <a:ext cx="855920" cy="4678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DTO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8470024" y="4185675"/>
            <a:ext cx="855920" cy="4678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DTO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10068451" y="4171503"/>
            <a:ext cx="957511" cy="4678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Entity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0308771" y="3769049"/>
            <a:ext cx="50454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Magnetic Disk 30"/>
          <p:cNvSpPr/>
          <p:nvPr/>
        </p:nvSpPr>
        <p:spPr>
          <a:xfrm>
            <a:off x="11100391" y="3402419"/>
            <a:ext cx="839972" cy="1236916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309" y="2988285"/>
            <a:ext cx="1198136" cy="61803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4" t="80373" r="21872" b="4489"/>
          <a:stretch/>
        </p:blipFill>
        <p:spPr>
          <a:xfrm>
            <a:off x="8897831" y="3188670"/>
            <a:ext cx="2202560" cy="297253"/>
          </a:xfrm>
          <a:prstGeom prst="rect">
            <a:avLst/>
          </a:prstGeom>
        </p:spPr>
      </p:pic>
      <p:sp>
        <p:nvSpPr>
          <p:cNvPr id="36" name="Left-Right Arrow 35"/>
          <p:cNvSpPr/>
          <p:nvPr/>
        </p:nvSpPr>
        <p:spPr>
          <a:xfrm>
            <a:off x="3724176" y="3626434"/>
            <a:ext cx="902253" cy="279924"/>
          </a:xfrm>
          <a:prstGeom prst="leftRightArrow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ectangle 34"/>
          <p:cNvSpPr/>
          <p:nvPr/>
        </p:nvSpPr>
        <p:spPr>
          <a:xfrm>
            <a:off x="3944547" y="3005309"/>
            <a:ext cx="461510" cy="16143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HTTP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890566" y="4676405"/>
            <a:ext cx="666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solidFill>
                  <a:srgbClr val="0070C0"/>
                </a:solidFill>
              </a:rPr>
              <a:t>axios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186" y="5991206"/>
            <a:ext cx="1422897" cy="75887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696" y="6183937"/>
            <a:ext cx="399326" cy="39932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540" y="5999031"/>
            <a:ext cx="751053" cy="751053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3865380" y="2714380"/>
            <a:ext cx="845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</a:rPr>
              <a:t>JWT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42" name="Right Arrow 41"/>
          <p:cNvSpPr/>
          <p:nvPr/>
        </p:nvSpPr>
        <p:spPr>
          <a:xfrm rot="5400000" flipV="1">
            <a:off x="4991320" y="5650606"/>
            <a:ext cx="452164" cy="230476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Right Arrow 44"/>
          <p:cNvSpPr/>
          <p:nvPr/>
        </p:nvSpPr>
        <p:spPr>
          <a:xfrm rot="16200000" flipV="1">
            <a:off x="5563940" y="5650606"/>
            <a:ext cx="452164" cy="230476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823596" y="4814905"/>
            <a:ext cx="153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Scribe Java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561717" y="4676405"/>
            <a:ext cx="916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Map </a:t>
            </a:r>
            <a:r>
              <a:rPr lang="en-US" altLang="ko-KR" sz="1200" dirty="0" err="1" smtClean="0"/>
              <a:t>struct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5480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1.3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2175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+mj-ea"/>
                <a:ea typeface="+mj-ea"/>
              </a:rPr>
              <a:t>프로젝트 진행과정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866969" y="1929571"/>
            <a:ext cx="412183" cy="4597400"/>
            <a:chOff x="1504491" y="1778000"/>
            <a:chExt cx="412183" cy="459740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714500" y="1778000"/>
              <a:ext cx="0" cy="459740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/>
            <p:cNvSpPr/>
            <p:nvPr/>
          </p:nvSpPr>
          <p:spPr>
            <a:xfrm>
              <a:off x="1527993" y="228592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1520159" y="332223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1512325" y="435854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1504491" y="539485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414843" y="2348538"/>
            <a:ext cx="3198063" cy="615010"/>
            <a:chOff x="2263852" y="2348538"/>
            <a:chExt cx="3198063" cy="615010"/>
          </a:xfrm>
        </p:grpSpPr>
        <p:sp>
          <p:nvSpPr>
            <p:cNvPr id="68" name="TextBox 67"/>
            <p:cNvSpPr txBox="1"/>
            <p:nvPr/>
          </p:nvSpPr>
          <p:spPr>
            <a:xfrm>
              <a:off x="2263852" y="2348538"/>
              <a:ext cx="2219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4"/>
                  </a:solidFill>
                </a:rPr>
                <a:t>Week0~1(8/6~8/14)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89252" y="2624994"/>
              <a:ext cx="31726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accent4"/>
                  </a:solidFill>
                </a:rPr>
                <a:t>주제선정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,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서버설정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,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기술스펙선정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6414843" y="4445580"/>
            <a:ext cx="2084866" cy="615010"/>
            <a:chOff x="2263852" y="2348538"/>
            <a:chExt cx="2084866" cy="615010"/>
          </a:xfrm>
        </p:grpSpPr>
        <p:sp>
          <p:nvSpPr>
            <p:cNvPr id="73" name="TextBox 72"/>
            <p:cNvSpPr txBox="1"/>
            <p:nvPr/>
          </p:nvSpPr>
          <p:spPr>
            <a:xfrm>
              <a:off x="2263852" y="2348538"/>
              <a:ext cx="2084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4"/>
                  </a:solidFill>
                </a:rPr>
                <a:t>Week3(8/22~8/28)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289252" y="2624994"/>
              <a:ext cx="16673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accent4"/>
                  </a:solidFill>
                </a:rPr>
                <a:t>Restful API 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설계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104803" y="3247559"/>
            <a:ext cx="2512226" cy="1107453"/>
            <a:chOff x="3052282" y="2348538"/>
            <a:chExt cx="2512226" cy="1107453"/>
          </a:xfrm>
        </p:grpSpPr>
        <p:sp>
          <p:nvSpPr>
            <p:cNvPr id="28" name="TextBox 27"/>
            <p:cNvSpPr txBox="1"/>
            <p:nvPr/>
          </p:nvSpPr>
          <p:spPr>
            <a:xfrm>
              <a:off x="3476219" y="2348538"/>
              <a:ext cx="2084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 smtClean="0">
                  <a:solidFill>
                    <a:schemeClr val="accent4"/>
                  </a:solidFill>
                </a:rPr>
                <a:t>Week2(8/15~8/21)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52282" y="2624994"/>
              <a:ext cx="251222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600" dirty="0" smtClean="0">
                  <a:solidFill>
                    <a:schemeClr val="accent4"/>
                  </a:solidFill>
                </a:rPr>
                <a:t>ERD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설계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,</a:t>
              </a:r>
            </a:p>
            <a:p>
              <a:pPr algn="r"/>
              <a:r>
                <a:rPr lang="en-US" altLang="ko-KR" sz="1600" dirty="0" smtClean="0">
                  <a:solidFill>
                    <a:schemeClr val="accent4"/>
                  </a:solidFill>
                </a:rPr>
                <a:t>Front, Backend 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프로젝트 </a:t>
              </a:r>
              <a:endParaRPr lang="en-US" altLang="ko-KR" sz="1600" dirty="0" smtClean="0">
                <a:solidFill>
                  <a:schemeClr val="accent4"/>
                </a:solidFill>
              </a:endParaRPr>
            </a:p>
            <a:p>
              <a:pPr algn="r"/>
              <a:r>
                <a:rPr lang="ko-KR" altLang="en-US" sz="1600" dirty="0" smtClean="0">
                  <a:solidFill>
                    <a:schemeClr val="accent4"/>
                  </a:solidFill>
                </a:rPr>
                <a:t>생성 및 배포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 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2757568" y="5344601"/>
            <a:ext cx="2898422" cy="615010"/>
            <a:chOff x="2705047" y="2348538"/>
            <a:chExt cx="2898422" cy="615010"/>
          </a:xfrm>
        </p:grpSpPr>
        <p:sp>
          <p:nvSpPr>
            <p:cNvPr id="31" name="TextBox 30"/>
            <p:cNvSpPr txBox="1"/>
            <p:nvPr/>
          </p:nvSpPr>
          <p:spPr>
            <a:xfrm>
              <a:off x="3213326" y="2348538"/>
              <a:ext cx="23477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 smtClean="0">
                  <a:solidFill>
                    <a:schemeClr val="accent4"/>
                  </a:solidFill>
                </a:rPr>
                <a:t>Week4~6(8/29~9/18)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705047" y="2624994"/>
              <a:ext cx="28984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600" dirty="0" smtClean="0">
                  <a:solidFill>
                    <a:schemeClr val="accent4"/>
                  </a:solidFill>
                </a:rPr>
                <a:t>Entity 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설계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,TDD 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기반 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API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구현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76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1.3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2175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</a:rPr>
              <a:t>프로젝트 진행과정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5882637" y="1929571"/>
            <a:ext cx="396515" cy="4597400"/>
            <a:chOff x="1520159" y="1778000"/>
            <a:chExt cx="396515" cy="459740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714500" y="1778000"/>
              <a:ext cx="0" cy="459740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/>
            <p:cNvSpPr/>
            <p:nvPr/>
          </p:nvSpPr>
          <p:spPr>
            <a:xfrm>
              <a:off x="1527993" y="228592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1520159" y="332223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414843" y="2348538"/>
            <a:ext cx="2675356" cy="615010"/>
            <a:chOff x="2263852" y="2348538"/>
            <a:chExt cx="2675356" cy="615010"/>
          </a:xfrm>
        </p:grpSpPr>
        <p:sp>
          <p:nvSpPr>
            <p:cNvPr id="68" name="TextBox 67"/>
            <p:cNvSpPr txBox="1"/>
            <p:nvPr/>
          </p:nvSpPr>
          <p:spPr>
            <a:xfrm>
              <a:off x="2263852" y="2348538"/>
              <a:ext cx="2084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accent4"/>
                  </a:solidFill>
                </a:rPr>
                <a:t>Week7(9/19~9/26)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89252" y="2624994"/>
              <a:ext cx="26499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accent4"/>
                  </a:solidFill>
                </a:rPr>
                <a:t>Front 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개발 및 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API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서버 연</a:t>
              </a:r>
              <a:r>
                <a:rPr lang="ko-KR" altLang="en-US" sz="1600" dirty="0">
                  <a:solidFill>
                    <a:schemeClr val="accent4"/>
                  </a:solidFill>
                </a:rPr>
                <a:t>결</a:t>
              </a: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2222061" y="3247559"/>
            <a:ext cx="3394968" cy="615010"/>
            <a:chOff x="2169540" y="2348538"/>
            <a:chExt cx="3394968" cy="615010"/>
          </a:xfrm>
        </p:grpSpPr>
        <p:sp>
          <p:nvSpPr>
            <p:cNvPr id="28" name="TextBox 27"/>
            <p:cNvSpPr txBox="1"/>
            <p:nvPr/>
          </p:nvSpPr>
          <p:spPr>
            <a:xfrm>
              <a:off x="3155618" y="2348538"/>
              <a:ext cx="2405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dirty="0" smtClean="0">
                  <a:solidFill>
                    <a:schemeClr val="accent4"/>
                  </a:solidFill>
                </a:rPr>
                <a:t>Week8/9(9/27~10/10)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69540" y="2624994"/>
              <a:ext cx="33949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600" dirty="0" err="1" smtClean="0">
                  <a:solidFill>
                    <a:schemeClr val="accent4"/>
                  </a:solidFill>
                </a:rPr>
                <a:t>소셜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 로그인</a:t>
              </a:r>
              <a:r>
                <a:rPr lang="en-US" altLang="ko-KR" sz="1600" dirty="0">
                  <a:solidFill>
                    <a:schemeClr val="accent4"/>
                  </a:solidFill>
                </a:rPr>
                <a:t>(OAuth2.0 + 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JWT </a:t>
              </a:r>
              <a:r>
                <a:rPr lang="ko-KR" altLang="en-US" sz="1600" dirty="0" smtClean="0">
                  <a:solidFill>
                    <a:schemeClr val="accent4"/>
                  </a:solidFill>
                </a:rPr>
                <a:t>인증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)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96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rgbClr val="49A6A6">
                    <a:lumMod val="60000"/>
                    <a:lumOff val="40000"/>
                    <a:alpha val="70000"/>
                  </a:srgbClr>
                </a:solidFill>
                <a:ea typeface="THE명품고딕L" panose="02020603020101020101" pitchFamily="18" charset="-127"/>
              </a:rPr>
              <a:t>Part 2.</a:t>
            </a:r>
            <a:endParaRPr lang="ko-KR" altLang="en-US" sz="8000" b="1" spc="-150" dirty="0">
              <a:solidFill>
                <a:srgbClr val="49A6A6">
                  <a:lumMod val="60000"/>
                  <a:lumOff val="40000"/>
                  <a:alpha val="70000"/>
                </a:srgbClr>
              </a:solidFill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prstClr val="white"/>
                </a:solidFill>
                <a:latin typeface="나눔스퀘어라운드 Regular"/>
              </a:rPr>
              <a:t>Copyrightⓒ. Saebyeol Yu. All Rights Reserved.</a:t>
            </a:r>
            <a:endParaRPr lang="ko-KR" altLang="en-US" sz="800" dirty="0">
              <a:solidFill>
                <a:prstClr val="white"/>
              </a:solidFill>
              <a:latin typeface="나눔스퀘어라운드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0681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803400" y="1852748"/>
            <a:ext cx="4111626" cy="541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DB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My 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Sql</a:t>
            </a:r>
            <a:r>
              <a:rPr lang="en-US" altLang="ko-KR" b="1" dirty="0" smtClean="0">
                <a:solidFill>
                  <a:schemeClr val="accent4"/>
                </a:solidFill>
              </a:rPr>
              <a:t>(8.0.17)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H2(1.4.199 )</a:t>
            </a:r>
          </a:p>
          <a:p>
            <a:pPr>
              <a:lnSpc>
                <a:spcPct val="12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Front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Vue.js(2.6.10)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UI Framework-Element UI(2.11.1)</a:t>
            </a:r>
            <a:endParaRPr lang="en-US" altLang="ko-KR" b="1" dirty="0">
              <a:solidFill>
                <a:schemeClr val="accent4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Backend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Spring boot(2.1.6)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Spring security(5.1.5)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JPA(2.1.6)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chemeClr val="accent4"/>
                </a:solidFill>
              </a:rPr>
              <a:t>Gradle</a:t>
            </a:r>
            <a:r>
              <a:rPr lang="en-US" altLang="ko-KR" b="1" dirty="0" smtClean="0">
                <a:solidFill>
                  <a:schemeClr val="accent4"/>
                </a:solidFill>
              </a:rPr>
              <a:t>(5.4.1</a:t>
            </a:r>
            <a:r>
              <a:rPr lang="en-US" altLang="ko-KR" b="1" dirty="0">
                <a:solidFill>
                  <a:schemeClr val="accent4"/>
                </a:solidFill>
              </a:rPr>
              <a:t>)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907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666666"/>
                </a:solidFill>
              </a:rPr>
              <a:t>기술 </a:t>
            </a:r>
            <a:r>
              <a:rPr lang="ko-KR" altLang="en-US" sz="3200" b="1" dirty="0" err="1">
                <a:solidFill>
                  <a:srgbClr val="666666"/>
                </a:solidFill>
              </a:rPr>
              <a:t>스펙</a:t>
            </a:r>
            <a:endParaRPr lang="ko-KR" altLang="en-US" sz="3200" b="1" dirty="0">
              <a:solidFill>
                <a:srgbClr val="666666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73402" y="1841591"/>
            <a:ext cx="5105721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서버</a:t>
            </a:r>
            <a:endParaRPr lang="en-US" altLang="ko-KR" b="1" dirty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CentOS-7.2</a:t>
            </a:r>
          </a:p>
          <a:p>
            <a:pPr>
              <a:lnSpc>
                <a:spcPct val="12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accent4"/>
                </a:solidFill>
              </a:rPr>
              <a:t>기타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Open JDK 11.0.2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chemeClr val="accent4"/>
                </a:solidFill>
              </a:rPr>
              <a:t>Intellij</a:t>
            </a:r>
            <a:r>
              <a:rPr lang="en-US" altLang="ko-KR" b="1" dirty="0" smtClean="0">
                <a:solidFill>
                  <a:schemeClr val="accent4"/>
                </a:solidFill>
              </a:rPr>
              <a:t> Community version(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BackEnd</a:t>
            </a:r>
            <a:r>
              <a:rPr lang="en-US" altLang="ko-KR" b="1" dirty="0" smtClean="0">
                <a:solidFill>
                  <a:schemeClr val="accent4"/>
                </a:solidFill>
              </a:rPr>
              <a:t>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chemeClr val="accent4"/>
                </a:solidFill>
              </a:rPr>
              <a:t>VsCode</a:t>
            </a:r>
            <a:r>
              <a:rPr lang="en-US" altLang="ko-KR" b="1" dirty="0" smtClean="0">
                <a:solidFill>
                  <a:schemeClr val="accent4"/>
                </a:solidFill>
              </a:rPr>
              <a:t>(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FrontEnd</a:t>
            </a:r>
            <a:r>
              <a:rPr lang="en-US" altLang="ko-KR" b="1" dirty="0" smtClean="0">
                <a:solidFill>
                  <a:schemeClr val="accent4"/>
                </a:solidFill>
              </a:rPr>
              <a:t>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solidFill>
                  <a:schemeClr val="accent4"/>
                </a:solidFill>
              </a:rPr>
              <a:t>Github</a:t>
            </a:r>
            <a:r>
              <a:rPr lang="en-US" altLang="ko-KR" b="1" dirty="0" smtClean="0">
                <a:solidFill>
                  <a:schemeClr val="accent4"/>
                </a:solidFill>
              </a:rPr>
              <a:t> Issue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Swagger(</a:t>
            </a:r>
            <a:r>
              <a:rPr lang="en-US" altLang="ko-KR" b="1" dirty="0" err="1" smtClean="0">
                <a:solidFill>
                  <a:schemeClr val="accent4"/>
                </a:solidFill>
              </a:rPr>
              <a:t>springfox</a:t>
            </a:r>
            <a:r>
              <a:rPr lang="en-US" altLang="ko-KR" b="1" dirty="0" smtClean="0">
                <a:solidFill>
                  <a:schemeClr val="accent4"/>
                </a:solidFill>
              </a:rPr>
              <a:t>-swagger (2.9.2))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accent4"/>
                </a:solidFill>
              </a:rPr>
              <a:t>ERD Cloud</a:t>
            </a:r>
          </a:p>
          <a:p>
            <a:pPr lvl="1">
              <a:lnSpc>
                <a:spcPct val="120000"/>
              </a:lnSpc>
            </a:pPr>
            <a:endParaRPr lang="en-US" altLang="ko-KR" b="1" dirty="0" smtClean="0">
              <a:solidFill>
                <a:schemeClr val="accent4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938" y="16913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ko-KR" sz="1400" dirty="0" smtClean="0">
                <a:solidFill>
                  <a:schemeClr val="accent4"/>
                </a:solidFill>
              </a:rPr>
              <a:t>Seating Map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24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5446</TotalTime>
  <Words>667</Words>
  <Application>Microsoft Office PowerPoint</Application>
  <PresentationFormat>와이드스크린</PresentationFormat>
  <Paragraphs>289</Paragraphs>
  <Slides>26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Noto Sans CJK KR Thin</vt:lpstr>
      <vt:lpstr>THE명품고딕L</vt:lpstr>
      <vt:lpstr>나눔스퀘어라운드 Regular</vt:lpstr>
      <vt:lpstr>맑은 고딕</vt:lpstr>
      <vt:lpstr>배달의민족 주아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user</cp:lastModifiedBy>
  <cp:revision>210</cp:revision>
  <cp:lastPrinted>2019-10-16T05:11:04Z</cp:lastPrinted>
  <dcterms:created xsi:type="dcterms:W3CDTF">2015-07-07T04:48:58Z</dcterms:created>
  <dcterms:modified xsi:type="dcterms:W3CDTF">2019-10-17T08:18:15Z</dcterms:modified>
</cp:coreProperties>
</file>