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3" r:id="rId4"/>
    <p:sldId id="258" r:id="rId5"/>
    <p:sldId id="263" r:id="rId6"/>
    <p:sldId id="274" r:id="rId7"/>
    <p:sldId id="275" r:id="rId8"/>
    <p:sldId id="264" r:id="rId9"/>
    <p:sldId id="272" r:id="rId10"/>
    <p:sldId id="265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96" d="100"/>
          <a:sy n="96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16/06/2025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48021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000" dirty="0">
                <a:solidFill>
                  <a:schemeClr val="bg1"/>
                </a:solidFill>
              </a:rPr>
              <a:t>SISTEMA DE SEGUIMIENTO DE MANOS PARA ESCENAS EN REALIDAD EXTENDIDA (XR)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01543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AUTOR: JUAN JOSÉ ARIAS ROJAS</a:t>
            </a:r>
          </a:p>
          <a:p>
            <a:r>
              <a:rPr lang="es-ES" dirty="0">
                <a:solidFill>
                  <a:srgbClr val="7CEBFF"/>
                </a:solidFill>
              </a:rPr>
              <a:t>TUTOR: DR. JesÚs MarÍa GonzÁlez Barahona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5D6FAB0-E7FF-242F-4239-E6A95ABC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B6E21AF-079D-5EB6-90C2-45CFB644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Objetivos </a:t>
            </a:r>
            <a:endParaRPr lang="es-ES" dirty="0"/>
          </a:p>
          <a:p>
            <a:r>
              <a:rPr lang="es-ES" dirty="0"/>
              <a:t>Caja de herramientas</a:t>
            </a:r>
          </a:p>
          <a:p>
            <a:r>
              <a:rPr lang="es-ES" dirty="0"/>
              <a:t>Implementaciones </a:t>
            </a:r>
          </a:p>
          <a:p>
            <a:r>
              <a:rPr lang="es-ES" dirty="0" smtClean="0"/>
              <a:t>Demos</a:t>
            </a:r>
          </a:p>
          <a:p>
            <a:r>
              <a:rPr lang="es-ES" dirty="0" smtClean="0"/>
              <a:t>Trabajos a futuro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Web: https://jujoarias.github.io/TFG/</a:t>
            </a:r>
          </a:p>
        </p:txBody>
      </p:sp>
      <p:pic>
        <p:nvPicPr>
          <p:cNvPr id="7" name="Imagen 6" descr="Imagen que contiene Forma&#10;&#10;El contenido generado por IA puede ser incorrecto.">
            <a:extLst>
              <a:ext uri="{FF2B5EF4-FFF2-40B4-BE49-F238E27FC236}">
                <a16:creationId xmlns="" xmlns:a16="http://schemas.microsoft.com/office/drawing/2014/main" id="{81C01DDF-7911-6C65-5206-36120450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88" y="2408979"/>
            <a:ext cx="4192587" cy="2107362"/>
          </a:xfrm>
          <a:prstGeom prst="rect">
            <a:avLst/>
          </a:prstGeom>
        </p:spPr>
      </p:pic>
      <p:pic>
        <p:nvPicPr>
          <p:cNvPr id="9" name="Imagen 8" descr="Imagen que contiene pastel, tabla, interior, taza&#10;&#10;El contenido generado por IA puede ser incorrecto.">
            <a:extLst>
              <a:ext uri="{FF2B5EF4-FFF2-40B4-BE49-F238E27FC236}">
                <a16:creationId xmlns="" xmlns:a16="http://schemas.microsoft.com/office/drawing/2014/main" id="{CF7DF985-80D0-763D-3327-24D56F2F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25" y="2408979"/>
            <a:ext cx="3784264" cy="21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3642" y="3127369"/>
            <a:ext cx="1840330" cy="60326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1026" name="Picture 2" descr="Hombre de estilo plano con gafas de realidad virtual haciendo dibujos  animados de análisis de datos | Vector Premium">
            <a:extLst>
              <a:ext uri="{FF2B5EF4-FFF2-40B4-BE49-F238E27FC236}">
                <a16:creationId xmlns="" xmlns:a16="http://schemas.microsoft.com/office/drawing/2014/main" id="{378142A7-608D-90C7-3BB4-662ED696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0" y="947998"/>
            <a:ext cx="7226828" cy="511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D89D72-4F74-9D22-4A01-D1E4CF07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CONTENIDOS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323F560B-04DB-FED5-05E4-29BBA6275766}"/>
              </a:ext>
            </a:extLst>
          </p:cNvPr>
          <p:cNvSpPr/>
          <p:nvPr/>
        </p:nvSpPr>
        <p:spPr>
          <a:xfrm>
            <a:off x="2072897" y="2847114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contenido 5">
            <a:extLst>
              <a:ext uri="{FF2B5EF4-FFF2-40B4-BE49-F238E27FC236}">
                <a16:creationId xmlns="" xmlns:a16="http://schemas.microsoft.com/office/drawing/2014/main" id="{8054B03E-1430-DEC7-83CD-0AA08D0DA437}"/>
              </a:ext>
            </a:extLst>
          </p:cNvPr>
          <p:cNvSpPr txBox="1">
            <a:spLocks/>
          </p:cNvSpPr>
          <p:nvPr/>
        </p:nvSpPr>
        <p:spPr>
          <a:xfrm>
            <a:off x="2434942" y="3273474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Introducción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="" xmlns:a16="http://schemas.microsoft.com/office/drawing/2014/main" id="{22DB4D67-D4AB-83DC-029C-43023C3BCAE3}"/>
              </a:ext>
            </a:extLst>
          </p:cNvPr>
          <p:cNvSpPr/>
          <p:nvPr/>
        </p:nvSpPr>
        <p:spPr>
          <a:xfrm>
            <a:off x="2890433" y="2439569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="" xmlns:a16="http://schemas.microsoft.com/office/drawing/2014/main" id="{33F41D62-8E1A-A598-C8CC-3899B9081430}"/>
              </a:ext>
            </a:extLst>
          </p:cNvPr>
          <p:cNvSpPr txBox="1">
            <a:spLocks/>
          </p:cNvSpPr>
          <p:nvPr/>
        </p:nvSpPr>
        <p:spPr>
          <a:xfrm>
            <a:off x="2999108" y="2567787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1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="" xmlns:a16="http://schemas.microsoft.com/office/drawing/2014/main" id="{4C02DAA6-DCBA-FC49-B253-BBB491ED89AE}"/>
              </a:ext>
            </a:extLst>
          </p:cNvPr>
          <p:cNvSpPr/>
          <p:nvPr/>
        </p:nvSpPr>
        <p:spPr>
          <a:xfrm>
            <a:off x="4922575" y="28981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Marcador de contenido 5">
            <a:extLst>
              <a:ext uri="{FF2B5EF4-FFF2-40B4-BE49-F238E27FC236}">
                <a16:creationId xmlns="" xmlns:a16="http://schemas.microsoft.com/office/drawing/2014/main" id="{B5D7D714-FD2B-3E04-4137-22F228514CA6}"/>
              </a:ext>
            </a:extLst>
          </p:cNvPr>
          <p:cNvSpPr txBox="1">
            <a:spLocks/>
          </p:cNvSpPr>
          <p:nvPr/>
        </p:nvSpPr>
        <p:spPr>
          <a:xfrm>
            <a:off x="5002705" y="3163066"/>
            <a:ext cx="2001752" cy="93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Tecnologías </a:t>
            </a:r>
          </a:p>
          <a:p>
            <a:pPr marL="0" indent="0" algn="ctr">
              <a:buNone/>
            </a:pPr>
            <a:r>
              <a:rPr lang="es-ES" dirty="0"/>
              <a:t>utilizadas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Diagrama de flujo: conector 9">
            <a:extLst>
              <a:ext uri="{FF2B5EF4-FFF2-40B4-BE49-F238E27FC236}">
                <a16:creationId xmlns="" xmlns:a16="http://schemas.microsoft.com/office/drawing/2014/main" id="{46C0425F-2C4B-BB67-D538-97B389FD96C4}"/>
              </a:ext>
            </a:extLst>
          </p:cNvPr>
          <p:cNvSpPr/>
          <p:nvPr/>
        </p:nvSpPr>
        <p:spPr>
          <a:xfrm>
            <a:off x="5740112" y="25191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contenido 5">
            <a:extLst>
              <a:ext uri="{FF2B5EF4-FFF2-40B4-BE49-F238E27FC236}">
                <a16:creationId xmlns="" xmlns:a16="http://schemas.microsoft.com/office/drawing/2014/main" id="{64F1CCBC-D238-7CFA-B2DD-649082ABB022}"/>
              </a:ext>
            </a:extLst>
          </p:cNvPr>
          <p:cNvSpPr txBox="1">
            <a:spLocks/>
          </p:cNvSpPr>
          <p:nvPr/>
        </p:nvSpPr>
        <p:spPr>
          <a:xfrm>
            <a:off x="5848787" y="26473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="" xmlns:a16="http://schemas.microsoft.com/office/drawing/2014/main" id="{C1D031D5-E12F-CAAD-681F-D1D1F9D01200}"/>
              </a:ext>
            </a:extLst>
          </p:cNvPr>
          <p:cNvSpPr/>
          <p:nvPr/>
        </p:nvSpPr>
        <p:spPr>
          <a:xfrm>
            <a:off x="7902125" y="2898183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="" xmlns:a16="http://schemas.microsoft.com/office/drawing/2014/main" id="{513633CA-1C25-E2D3-B110-62F4E6BF6429}"/>
              </a:ext>
            </a:extLst>
          </p:cNvPr>
          <p:cNvSpPr txBox="1">
            <a:spLocks/>
          </p:cNvSpPr>
          <p:nvPr/>
        </p:nvSpPr>
        <p:spPr>
          <a:xfrm>
            <a:off x="8064340" y="3258732"/>
            <a:ext cx="1837582" cy="694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Implementación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="" xmlns:a16="http://schemas.microsoft.com/office/drawing/2014/main" id="{6DEED7F4-8C8E-9A72-779D-9067416D3373}"/>
              </a:ext>
            </a:extLst>
          </p:cNvPr>
          <p:cNvSpPr/>
          <p:nvPr/>
        </p:nvSpPr>
        <p:spPr>
          <a:xfrm>
            <a:off x="8719661" y="2490638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Marcador de contenido 5">
            <a:extLst>
              <a:ext uri="{FF2B5EF4-FFF2-40B4-BE49-F238E27FC236}">
                <a16:creationId xmlns="" xmlns:a16="http://schemas.microsoft.com/office/drawing/2014/main" id="{902C97CD-F7EE-658E-A4E9-F1D88511AFCA}"/>
              </a:ext>
            </a:extLst>
          </p:cNvPr>
          <p:cNvSpPr txBox="1">
            <a:spLocks/>
          </p:cNvSpPr>
          <p:nvPr/>
        </p:nvSpPr>
        <p:spPr>
          <a:xfrm>
            <a:off x="8828336" y="2618856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="" xmlns:a16="http://schemas.microsoft.com/office/drawing/2014/main" id="{6B3CCCC1-2C37-8F4F-27B6-3989F9675790}"/>
              </a:ext>
            </a:extLst>
          </p:cNvPr>
          <p:cNvSpPr/>
          <p:nvPr/>
        </p:nvSpPr>
        <p:spPr>
          <a:xfrm>
            <a:off x="203464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Marcador de contenido 5">
            <a:extLst>
              <a:ext uri="{FF2B5EF4-FFF2-40B4-BE49-F238E27FC236}">
                <a16:creationId xmlns="" xmlns:a16="http://schemas.microsoft.com/office/drawing/2014/main" id="{52E69070-60BA-A7B6-43A1-1A97B299C10D}"/>
              </a:ext>
            </a:extLst>
          </p:cNvPr>
          <p:cNvSpPr txBox="1">
            <a:spLocks/>
          </p:cNvSpPr>
          <p:nvPr/>
        </p:nvSpPr>
        <p:spPr>
          <a:xfrm>
            <a:off x="2247061" y="4991924"/>
            <a:ext cx="1759674" cy="86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Desarrollo del proyecto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="" xmlns:a16="http://schemas.microsoft.com/office/drawing/2014/main" id="{0D1BDC5D-1854-8D87-DEAB-72BC52E218B6}"/>
              </a:ext>
            </a:extLst>
          </p:cNvPr>
          <p:cNvSpPr/>
          <p:nvPr/>
        </p:nvSpPr>
        <p:spPr>
          <a:xfrm>
            <a:off x="285218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Marcador de contenido 5">
            <a:extLst>
              <a:ext uri="{FF2B5EF4-FFF2-40B4-BE49-F238E27FC236}">
                <a16:creationId xmlns="" xmlns:a16="http://schemas.microsoft.com/office/drawing/2014/main" id="{62C43ACD-C1BD-8544-C4E3-120BD35A29B8}"/>
              </a:ext>
            </a:extLst>
          </p:cNvPr>
          <p:cNvSpPr txBox="1">
            <a:spLocks/>
          </p:cNvSpPr>
          <p:nvPr/>
        </p:nvSpPr>
        <p:spPr>
          <a:xfrm>
            <a:off x="296085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="" xmlns:a16="http://schemas.microsoft.com/office/drawing/2014/main" id="{4E34D35E-9FF3-F9FB-47DA-30E455AD0470}"/>
              </a:ext>
            </a:extLst>
          </p:cNvPr>
          <p:cNvSpPr/>
          <p:nvPr/>
        </p:nvSpPr>
        <p:spPr>
          <a:xfrm>
            <a:off x="492257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Marcador de contenido 5">
            <a:extLst>
              <a:ext uri="{FF2B5EF4-FFF2-40B4-BE49-F238E27FC236}">
                <a16:creationId xmlns="" xmlns:a16="http://schemas.microsoft.com/office/drawing/2014/main" id="{EB68F8B7-C529-E260-AAFF-9013DDC3F566}"/>
              </a:ext>
            </a:extLst>
          </p:cNvPr>
          <p:cNvSpPr txBox="1">
            <a:spLocks/>
          </p:cNvSpPr>
          <p:nvPr/>
        </p:nvSpPr>
        <p:spPr>
          <a:xfrm>
            <a:off x="5249668" y="5108615"/>
            <a:ext cx="1587235" cy="63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Experimentos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="" xmlns:a16="http://schemas.microsoft.com/office/drawing/2014/main" id="{B23CAD62-A55A-AFCA-F451-DE42EE53B081}"/>
              </a:ext>
            </a:extLst>
          </p:cNvPr>
          <p:cNvSpPr/>
          <p:nvPr/>
        </p:nvSpPr>
        <p:spPr>
          <a:xfrm>
            <a:off x="574011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Marcador de contenido 5">
            <a:extLst>
              <a:ext uri="{FF2B5EF4-FFF2-40B4-BE49-F238E27FC236}">
                <a16:creationId xmlns="" xmlns:a16="http://schemas.microsoft.com/office/drawing/2014/main" id="{E7353DA2-1D33-06C3-FECB-BA0A9E9AB8E6}"/>
              </a:ext>
            </a:extLst>
          </p:cNvPr>
          <p:cNvSpPr txBox="1">
            <a:spLocks/>
          </p:cNvSpPr>
          <p:nvPr/>
        </p:nvSpPr>
        <p:spPr>
          <a:xfrm>
            <a:off x="584878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5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="" xmlns:a16="http://schemas.microsoft.com/office/drawing/2014/main" id="{0F6D126D-B5B3-A077-BBFA-B4B2F4A6F7EC}"/>
              </a:ext>
            </a:extLst>
          </p:cNvPr>
          <p:cNvSpPr/>
          <p:nvPr/>
        </p:nvSpPr>
        <p:spPr>
          <a:xfrm>
            <a:off x="8022617" y="4714895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Marcador de contenido 5">
            <a:extLst>
              <a:ext uri="{FF2B5EF4-FFF2-40B4-BE49-F238E27FC236}">
                <a16:creationId xmlns="" xmlns:a16="http://schemas.microsoft.com/office/drawing/2014/main" id="{287ABC08-BCAD-03AE-8541-FC7EE10A70AF}"/>
              </a:ext>
            </a:extLst>
          </p:cNvPr>
          <p:cNvSpPr txBox="1">
            <a:spLocks/>
          </p:cNvSpPr>
          <p:nvPr/>
        </p:nvSpPr>
        <p:spPr>
          <a:xfrm>
            <a:off x="8384662" y="5141255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Conclusiones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="" xmlns:a16="http://schemas.microsoft.com/office/drawing/2014/main" id="{A28C6BC5-6627-13B7-48F4-F2CB4309C28E}"/>
              </a:ext>
            </a:extLst>
          </p:cNvPr>
          <p:cNvSpPr/>
          <p:nvPr/>
        </p:nvSpPr>
        <p:spPr>
          <a:xfrm>
            <a:off x="8840153" y="4307350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Marcador de contenido 5">
            <a:extLst>
              <a:ext uri="{FF2B5EF4-FFF2-40B4-BE49-F238E27FC236}">
                <a16:creationId xmlns="" xmlns:a16="http://schemas.microsoft.com/office/drawing/2014/main" id="{2B94EA60-6236-D661-586F-C87ABC442DF8}"/>
              </a:ext>
            </a:extLst>
          </p:cNvPr>
          <p:cNvSpPr txBox="1">
            <a:spLocks/>
          </p:cNvSpPr>
          <p:nvPr/>
        </p:nvSpPr>
        <p:spPr>
          <a:xfrm>
            <a:off x="8948828" y="4435568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09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ES" sz="2000" dirty="0"/>
              <a:t>Realidad Virtual</a:t>
            </a:r>
          </a:p>
          <a:p>
            <a:r>
              <a:rPr lang="es-ES" sz="2000" dirty="0"/>
              <a:t>Seguimiento de manos</a:t>
            </a:r>
          </a:p>
          <a:p>
            <a:r>
              <a:rPr lang="es-ES" sz="2000" dirty="0"/>
              <a:t>Objetivos</a:t>
            </a:r>
          </a:p>
        </p:txBody>
      </p:sp>
      <p:pic>
        <p:nvPicPr>
          <p:cNvPr id="5" name="Picture 2" descr="joven con gafas vr con panel virtual táctil holográfico en el fondo de  trabajo digital. ilustración vectorial de dibujos animados de estilo plano  5611315 Vector en Vecteezy">
            <a:extLst>
              <a:ext uri="{FF2B5EF4-FFF2-40B4-BE49-F238E27FC236}">
                <a16:creationId xmlns="" xmlns:a16="http://schemas.microsoft.com/office/drawing/2014/main" id="{585826FF-5F1D-116A-7EDB-ECF2F6EA43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/>
          <a:stretch>
            <a:fillRect/>
          </a:stretch>
        </p:blipFill>
        <p:spPr bwMode="auto">
          <a:xfrm>
            <a:off x="4882342" y="2017222"/>
            <a:ext cx="6872554" cy="43281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37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02" y="844698"/>
            <a:ext cx="11154006" cy="87125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Tecnologías utilizadas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CBB3C702-702A-BE87-FE26-CC78B21E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2552987"/>
            <a:ext cx="1273864" cy="14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="" xmlns:a16="http://schemas.microsoft.com/office/drawing/2014/main" id="{850466B1-9229-DA87-8B21-83105A81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24" y="2552987"/>
            <a:ext cx="1485498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, symbol, meaning, history, PNG, brand">
            <a:extLst>
              <a:ext uri="{FF2B5EF4-FFF2-40B4-BE49-F238E27FC236}">
                <a16:creationId xmlns="" xmlns:a16="http://schemas.microsoft.com/office/drawing/2014/main" id="{0AEDAC79-0779-1470-3487-6AB78702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62" y="2552987"/>
            <a:ext cx="2186210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ree.js SVG Logo - Questions - three.js forum">
            <a:extLst>
              <a:ext uri="{FF2B5EF4-FFF2-40B4-BE49-F238E27FC236}">
                <a16:creationId xmlns="" xmlns:a16="http://schemas.microsoft.com/office/drawing/2014/main" id="{8C88ED66-83D8-CD4C-48FA-D3456DC7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29" y="2542610"/>
            <a:ext cx="1485497" cy="14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3C llama a hacer uso de la API WebXR para dispositivos – W3C Hispano">
            <a:extLst>
              <a:ext uri="{FF2B5EF4-FFF2-40B4-BE49-F238E27FC236}">
                <a16:creationId xmlns="" xmlns:a16="http://schemas.microsoft.com/office/drawing/2014/main" id="{3E095A71-DB8A-48CB-C3CE-1E12E516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8" y="2552986"/>
            <a:ext cx="1485497" cy="14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ebgl logo - Iconos Social Media y Logos">
            <a:extLst>
              <a:ext uri="{FF2B5EF4-FFF2-40B4-BE49-F238E27FC236}">
                <a16:creationId xmlns="" xmlns:a16="http://schemas.microsoft.com/office/drawing/2014/main" id="{25ABF0AE-D2FB-B1FC-DA1B-7EE2FDDF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="" xmlns:a16="http://schemas.microsoft.com/office/drawing/2014/main" id="{751243E1-CA56-D8C7-116A-DD3FD962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8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Logo, symbol, meaning, history, PNG, brand">
            <a:extLst>
              <a:ext uri="{FF2B5EF4-FFF2-40B4-BE49-F238E27FC236}">
                <a16:creationId xmlns="" xmlns:a16="http://schemas.microsoft.com/office/drawing/2014/main" id="{CA2B6558-C937-7907-FCBD-3AF06D8D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68" y="4199520"/>
            <a:ext cx="2028861" cy="1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eta: Contact Details, Revenue, Funding, Employees and Company Profile">
            <a:extLst>
              <a:ext uri="{FF2B5EF4-FFF2-40B4-BE49-F238E27FC236}">
                <a16:creationId xmlns="" xmlns:a16="http://schemas.microsoft.com/office/drawing/2014/main" id="{A4C480C9-DC31-D1C3-8994-74A97E8A7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75" y="4075481"/>
            <a:ext cx="1630119" cy="1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="" xmlns:a16="http://schemas.microsoft.com/office/drawing/2014/main" id="{242C7161-15D1-6C48-A362-093D578E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26" y="4576790"/>
            <a:ext cx="2028861" cy="9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EE0696A-EC59-AEEC-926E-52105E38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noProof="0" dirty="0"/>
              <a:t>implementación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="" xmlns:a16="http://schemas.microsoft.com/office/drawing/2014/main" id="{721A3A4B-E5FF-B1E1-B571-5150480FE2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334" y="2228003"/>
            <a:ext cx="2870107" cy="3633047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1254407-A1D7-ACDB-29EA-008B1B042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s-ES" noProof="0" dirty="0"/>
              <a:t>WebXR</a:t>
            </a:r>
          </a:p>
          <a:p>
            <a:r>
              <a:rPr lang="es-ES" noProof="0" dirty="0"/>
              <a:t>Articulaciones</a:t>
            </a:r>
          </a:p>
          <a:p>
            <a:r>
              <a:rPr lang="es-ES" noProof="0" dirty="0"/>
              <a:t>Dibujo en la escena</a:t>
            </a:r>
          </a:p>
          <a:p>
            <a:r>
              <a:rPr lang="es-ES" noProof="0" dirty="0"/>
              <a:t>Detección de gestos</a:t>
            </a:r>
          </a:p>
        </p:txBody>
      </p:sp>
    </p:spTree>
    <p:extLst>
      <p:ext uri="{BB962C8B-B14F-4D97-AF65-F5344CB8AC3E}">
        <p14:creationId xmlns:p14="http://schemas.microsoft.com/office/powerpoint/2010/main" val="354476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CE80B81-BF7A-61AD-1FEA-D23301C9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7" name="Marcador de contenido 6" descr="Imagen de la pantalla de un celular&#10;&#10;El contenido generado por IA puede ser incorrecto.">
            <a:extLst>
              <a:ext uri="{FF2B5EF4-FFF2-40B4-BE49-F238E27FC236}">
                <a16:creationId xmlns="" xmlns:a16="http://schemas.microsoft.com/office/drawing/2014/main" id="{363A8432-8183-77A3-5F54-0182D6E74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18966"/>
            <a:ext cx="5422900" cy="3050381"/>
          </a:xfrm>
        </p:spPr>
      </p:pic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="" xmlns:a16="http://schemas.microsoft.com/office/drawing/2014/main" id="{B74ADE4E-93BD-BBA7-BA74-0FC001567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518966"/>
            <a:ext cx="5422900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6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AD13276-D651-31DB-39AC-D9CE76734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4E63F76-7E1A-BB2C-1632-9EF50B6C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10" name="Marcador de contenido 9" descr="Flecha&#10;&#10;El contenido generado por IA puede ser incorrecto.">
            <a:extLst>
              <a:ext uri="{FF2B5EF4-FFF2-40B4-BE49-F238E27FC236}">
                <a16:creationId xmlns="" xmlns:a16="http://schemas.microsoft.com/office/drawing/2014/main" id="{2F188675-DD19-2E42-3D3C-49654877B9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1683" y="2128878"/>
            <a:ext cx="3545807" cy="1994516"/>
          </a:xfrm>
        </p:spPr>
      </p:pic>
      <p:pic>
        <p:nvPicPr>
          <p:cNvPr id="12" name="Marcador de contenido 11" descr="Imagen que contiene Gráfico&#10;&#10;El contenido generado por IA puede ser incorrecto.">
            <a:extLst>
              <a:ext uri="{FF2B5EF4-FFF2-40B4-BE49-F238E27FC236}">
                <a16:creationId xmlns="" xmlns:a16="http://schemas.microsoft.com/office/drawing/2014/main" id="{B906A027-E11C-3167-21A3-147F33772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4509" y="2128878"/>
            <a:ext cx="3545808" cy="1994517"/>
          </a:xfrm>
        </p:spPr>
      </p:pic>
      <p:pic>
        <p:nvPicPr>
          <p:cNvPr id="15" name="Imagen 14" descr="Imagen que contiene tabla, teléfono&#10;&#10;El contenido generado por IA puede ser incorrecto.">
            <a:extLst>
              <a:ext uri="{FF2B5EF4-FFF2-40B4-BE49-F238E27FC236}">
                <a16:creationId xmlns="" xmlns:a16="http://schemas.microsoft.com/office/drawing/2014/main" id="{E8A0FCCF-ED4F-434B-41DC-4E557A95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683" y="4534282"/>
            <a:ext cx="3545805" cy="1994516"/>
          </a:xfrm>
          <a:prstGeom prst="rect">
            <a:avLst/>
          </a:prstGeom>
        </p:spPr>
      </p:pic>
      <p:pic>
        <p:nvPicPr>
          <p:cNvPr id="17" name="Imagen 16" descr="Imagen que contiene computadora&#10;&#10;El contenido generado por IA puede ser incorrecto.">
            <a:extLst>
              <a:ext uri="{FF2B5EF4-FFF2-40B4-BE49-F238E27FC236}">
                <a16:creationId xmlns="" xmlns:a16="http://schemas.microsoft.com/office/drawing/2014/main" id="{283209BE-81D2-5CF8-0A7C-39689412F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10" y="4534281"/>
            <a:ext cx="3545807" cy="19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835AF-BF43-22A2-B6ED-4C2D80FF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="" xmlns:a16="http://schemas.microsoft.com/office/drawing/2014/main" id="{6D475090-73A0-F59A-CCE1-CCD9E831D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45631"/>
              </p:ext>
            </p:extLst>
          </p:nvPr>
        </p:nvGraphicFramePr>
        <p:xfrm>
          <a:off x="581192" y="2469983"/>
          <a:ext cx="1101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18">
                  <a:extLst>
                    <a:ext uri="{9D8B030D-6E8A-4147-A177-3AD203B41FA5}">
                      <a16:colId xmlns="" xmlns:a16="http://schemas.microsoft.com/office/drawing/2014/main" val="1237714882"/>
                    </a:ext>
                  </a:extLst>
                </a:gridCol>
                <a:gridCol w="3797559"/>
                <a:gridCol w="2448739">
                  <a:extLst>
                    <a:ext uri="{9D8B030D-6E8A-4147-A177-3AD203B41FA5}">
                      <a16:colId xmlns="" xmlns:a16="http://schemas.microsoft.com/office/drawing/2014/main" val="2152919591"/>
                    </a:ext>
                  </a:extLst>
                </a:gridCol>
                <a:gridCol w="2758984">
                  <a:extLst>
                    <a:ext uri="{9D8B030D-6E8A-4147-A177-3AD203B41FA5}">
                      <a16:colId xmlns="" xmlns:a16="http://schemas.microsoft.com/office/drawing/2014/main" val="369035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Titulo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Duración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Esfuerzo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12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Puesta en</a:t>
                      </a:r>
                      <a:r>
                        <a:rPr lang="es-ES" baseline="0" dirty="0" smtClean="0"/>
                        <a:t> marcha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27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Primeras manos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2549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Introducción</a:t>
                      </a:r>
                      <a:r>
                        <a:rPr lang="es-ES" baseline="0" dirty="0" smtClean="0"/>
                        <a:t> de eventos y gestos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257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Nuevos gestos a la escena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852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Detección de colisiones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52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Incorporación de la función</a:t>
                      </a:r>
                      <a:r>
                        <a:rPr lang="es-ES" baseline="0" dirty="0" smtClean="0"/>
                        <a:t> Grabable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974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Manos finales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6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48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FB5BFCC-2107-0DFB-A068-2BBD102A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Experimentos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6B8E4937-A71A-F6D8-48A1-84038C89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s-ES" dirty="0" smtClean="0"/>
              <a:t>Condiciones</a:t>
            </a:r>
            <a:endParaRPr lang="es-E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0846E20-7171-924A-3312-27610FC7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/>
          <a:lstStyle/>
          <a:p>
            <a:r>
              <a:rPr lang="en-US" dirty="0"/>
              <a:t>Quest 3</a:t>
            </a:r>
          </a:p>
          <a:p>
            <a:r>
              <a:rPr lang="en-US" dirty="0"/>
              <a:t>Espacio amplio</a:t>
            </a:r>
          </a:p>
          <a:p>
            <a:r>
              <a:rPr lang="en-US" dirty="0" err="1" smtClean="0"/>
              <a:t>Introducción</a:t>
            </a:r>
            <a:r>
              <a:rPr lang="en-US" smtClean="0"/>
              <a:t> directa</a:t>
            </a:r>
            <a:r>
              <a:rPr lang="en-US" dirty="0" smtClean="0"/>
              <a:t> </a:t>
            </a:r>
            <a:r>
              <a:rPr lang="en-US" dirty="0"/>
              <a:t>a la </a:t>
            </a:r>
            <a:r>
              <a:rPr lang="en-US" dirty="0" err="1"/>
              <a:t>escena</a:t>
            </a:r>
            <a:endParaRPr lang="en-US" dirty="0"/>
          </a:p>
          <a:p>
            <a:r>
              <a:rPr lang="en-US" dirty="0" err="1"/>
              <a:t>Instrucciones</a:t>
            </a:r>
            <a:endParaRPr lang="en-US" dirty="0"/>
          </a:p>
          <a:p>
            <a:pPr lvl="1"/>
            <a:r>
              <a:rPr lang="en-US" dirty="0"/>
              <a:t>Manos</a:t>
            </a:r>
          </a:p>
          <a:p>
            <a:pPr lvl="1"/>
            <a:r>
              <a:rPr lang="en-US" dirty="0"/>
              <a:t>Gestos</a:t>
            </a:r>
          </a:p>
          <a:p>
            <a:pPr lvl="1"/>
            <a:r>
              <a:rPr lang="en-US" dirty="0"/>
              <a:t>Alrededores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316A3DF-C36E-8EA9-2D3B-6723E8F08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EF6F9626-C8AD-34B6-CAAE-F187DF00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n-US" dirty="0"/>
              <a:t>Manos</a:t>
            </a:r>
          </a:p>
          <a:p>
            <a:r>
              <a:rPr lang="en-US" dirty="0"/>
              <a:t>Gestos</a:t>
            </a:r>
          </a:p>
          <a:p>
            <a:r>
              <a:rPr lang="en-US" dirty="0"/>
              <a:t>Interacciones</a:t>
            </a:r>
          </a:p>
          <a:p>
            <a:endParaRPr lang="en-US" dirty="0"/>
          </a:p>
        </p:txBody>
      </p:sp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="" xmlns:a16="http://schemas.microsoft.com/office/drawing/2014/main" id="{B9882786-FBCE-7B81-BE0D-E13F95C6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153" y="4393551"/>
            <a:ext cx="4096479" cy="17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5533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{D4409967-CC73-4C94-951C-E19EF562CE16}tf56390039_win32</Template>
  <TotalTime>372</TotalTime>
  <Words>177</Words>
  <Application>Microsoft Office PowerPoint</Application>
  <PresentationFormat>Panorámica</PresentationFormat>
  <Paragraphs>90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Personalizado</vt:lpstr>
      <vt:lpstr>SISTEMA DE SEGUIMIENTO DE MANOS PARA ESCENAS EN REALIDAD EXTENDIDA (XR)</vt:lpstr>
      <vt:lpstr>CONTENIDOS</vt:lpstr>
      <vt:lpstr>Introducción</vt:lpstr>
      <vt:lpstr>Tecnologías utilizadas</vt:lpstr>
      <vt:lpstr>implementación</vt:lpstr>
      <vt:lpstr>implementación</vt:lpstr>
      <vt:lpstr>implementación</vt:lpstr>
      <vt:lpstr>Desarrollo del proyecto</vt:lpstr>
      <vt:lpstr>Experimentos</vt:lpstr>
      <vt:lpstr>Conclusiones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SEGUIMIENTO DE MANOS PARA ESCENAS EN REALIDAD EXTENDIDA (XR)</dc:title>
  <dc:creator>Juan José Arias Rojas</dc:creator>
  <cp:lastModifiedBy>Juan Jose Arias</cp:lastModifiedBy>
  <cp:revision>21</cp:revision>
  <dcterms:created xsi:type="dcterms:W3CDTF">2025-06-07T14:34:38Z</dcterms:created>
  <dcterms:modified xsi:type="dcterms:W3CDTF">2025-06-16T10:37:00Z</dcterms:modified>
</cp:coreProperties>
</file>