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73" r:id="rId4"/>
    <p:sldId id="258" r:id="rId5"/>
    <p:sldId id="263" r:id="rId6"/>
    <p:sldId id="274" r:id="rId7"/>
    <p:sldId id="275" r:id="rId8"/>
    <p:sldId id="264" r:id="rId9"/>
    <p:sldId id="272" r:id="rId10"/>
    <p:sldId id="265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2" d="100"/>
          <a:sy n="82" d="100"/>
        </p:scale>
        <p:origin x="62" y="19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xmlns="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11/06/2025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11/06/2025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xmlns="" id="{493D4EDA-58E0-40CC-B3CA-14CDEB349D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xmlns="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xmlns="" id="{AA9EB0BC-A85E-4C26-B355-5DFCEF6CC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xmlns="" id="{3643E56B-BD42-413D-B17D-7958270F5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xmlns="" id="{96C04F74-9467-4FA5-95DC-8D481A2974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xmlns="" id="{D73DE1C3-5C37-42E9-A3F0-256F19383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4A2E7EC3-E07C-46CE-9B25-41865A5068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88" y="48021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000" dirty="0">
                <a:solidFill>
                  <a:schemeClr val="bg1"/>
                </a:solidFill>
              </a:rPr>
              <a:t>SISTEMA DE SEGUIMIENTO DE MANOS PARA ESCENAS EN REALIDAD EXTENDIDA (XR)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5801543"/>
            <a:ext cx="10993546" cy="484822"/>
          </a:xfrm>
        </p:spPr>
        <p:txBody>
          <a:bodyPr rtlCol="0">
            <a:normAutofit fontScale="700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AUTOR: JUAN JOSÉ ARIAS ROJAS</a:t>
            </a:r>
          </a:p>
          <a:p>
            <a:r>
              <a:rPr lang="es-ES" dirty="0">
                <a:solidFill>
                  <a:srgbClr val="7CEBFF"/>
                </a:solidFill>
              </a:rPr>
              <a:t>TUTOR: DR. </a:t>
            </a:r>
            <a:r>
              <a:rPr lang="es-ES" dirty="0" err="1">
                <a:solidFill>
                  <a:srgbClr val="7CEBFF"/>
                </a:solidFill>
              </a:rPr>
              <a:t>JesÚs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MarÍa</a:t>
            </a:r>
            <a:r>
              <a:rPr lang="es-ES" dirty="0">
                <a:solidFill>
                  <a:srgbClr val="7CEBFF"/>
                </a:solidFill>
              </a:rPr>
              <a:t> </a:t>
            </a:r>
            <a:r>
              <a:rPr lang="es-ES" dirty="0" err="1">
                <a:solidFill>
                  <a:srgbClr val="7CEBFF"/>
                </a:solidFill>
              </a:rPr>
              <a:t>GonzÁlez</a:t>
            </a:r>
            <a:r>
              <a:rPr lang="es-ES" dirty="0">
                <a:solidFill>
                  <a:srgbClr val="7CEBFF"/>
                </a:solidFill>
              </a:rPr>
              <a:t> Barahona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5D6FAB0-E7FF-242F-4239-E6A95ABC0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8B6E21AF-079D-5EB6-90C2-45CFB644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Objetivos </a:t>
            </a:r>
          </a:p>
          <a:p>
            <a:r>
              <a:rPr lang="es-ES" dirty="0"/>
              <a:t>Caja de herramientas</a:t>
            </a:r>
          </a:p>
          <a:p>
            <a:r>
              <a:rPr lang="es-ES" dirty="0"/>
              <a:t>Implementaciones </a:t>
            </a:r>
          </a:p>
          <a:p>
            <a:r>
              <a:rPr lang="es-ES" dirty="0"/>
              <a:t>Demos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Web: https://jujoarias.github.io/TFG/</a:t>
            </a:r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xmlns="" id="{B9882786-FBCE-7B81-BE0D-E13F95C69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261" y="2180495"/>
            <a:ext cx="4096479" cy="1705411"/>
          </a:xfrm>
          <a:prstGeom prst="rect">
            <a:avLst/>
          </a:prstGeom>
        </p:spPr>
      </p:pic>
      <p:pic>
        <p:nvPicPr>
          <p:cNvPr id="7" name="Imagen 6" descr="Imagen que contiene Forma&#10;&#10;El contenido generado por IA puede ser incorrecto.">
            <a:extLst>
              <a:ext uri="{FF2B5EF4-FFF2-40B4-BE49-F238E27FC236}">
                <a16:creationId xmlns:a16="http://schemas.microsoft.com/office/drawing/2014/main" xmlns="" id="{81C01DDF-7911-6C65-5206-361204504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09" y="4269584"/>
            <a:ext cx="3392907" cy="1705411"/>
          </a:xfrm>
          <a:prstGeom prst="rect">
            <a:avLst/>
          </a:prstGeom>
        </p:spPr>
      </p:pic>
      <p:pic>
        <p:nvPicPr>
          <p:cNvPr id="9" name="Imagen 8" descr="Imagen que contiene pastel, tabla, interior, taza&#10;&#10;El contenido generado por IA puede ser incorrecto.">
            <a:extLst>
              <a:ext uri="{FF2B5EF4-FFF2-40B4-BE49-F238E27FC236}">
                <a16:creationId xmlns:a16="http://schemas.microsoft.com/office/drawing/2014/main" xmlns="" id="{CF7DF985-80D0-763D-3327-24D56F2FD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626" y="4238495"/>
            <a:ext cx="3326732" cy="185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6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xmlns="" id="{379F11E2-8BA5-4C5C-AE7C-361E5EA011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7C00E1DA-EC7C-40FC-95E3-11FDCD2E429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xmlns="" id="{9A421166-2996-41A7-B094-AE5316F347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xmlns="" id="{FDBB1B92-A3EB-43E4-8FAB-D20E8ED14C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xmlns="" id="{3F3972F4-FE7E-48EA-AAD8-9BE5750A6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xmlns="" id="{221614E5-870B-4D5E-A43B-8FF7E5323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73642" y="3127369"/>
            <a:ext cx="1840330" cy="603262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1026" name="Picture 2" descr="Hombre de estilo plano con gafas de realidad virtual haciendo dibujos  animados de análisis de datos | Vector Premium">
            <a:extLst>
              <a:ext uri="{FF2B5EF4-FFF2-40B4-BE49-F238E27FC236}">
                <a16:creationId xmlns:a16="http://schemas.microsoft.com/office/drawing/2014/main" xmlns="" id="{378142A7-608D-90C7-3BB4-662ED696A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0" y="947998"/>
            <a:ext cx="7226828" cy="511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D89D72-4F74-9D22-4A01-D1E4CF07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CONTENIDOS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xmlns="" id="{323F560B-04DB-FED5-05E4-29BBA6275766}"/>
              </a:ext>
            </a:extLst>
          </p:cNvPr>
          <p:cNvSpPr/>
          <p:nvPr/>
        </p:nvSpPr>
        <p:spPr>
          <a:xfrm>
            <a:off x="2072897" y="2847114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Marcador de contenido 5">
            <a:extLst>
              <a:ext uri="{FF2B5EF4-FFF2-40B4-BE49-F238E27FC236}">
                <a16:creationId xmlns:a16="http://schemas.microsoft.com/office/drawing/2014/main" xmlns="" id="{8054B03E-1430-DEC7-83CD-0AA08D0DA437}"/>
              </a:ext>
            </a:extLst>
          </p:cNvPr>
          <p:cNvSpPr txBox="1">
            <a:spLocks/>
          </p:cNvSpPr>
          <p:nvPr/>
        </p:nvSpPr>
        <p:spPr>
          <a:xfrm>
            <a:off x="2434942" y="3273474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Introducción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xmlns="" id="{22DB4D67-D4AB-83DC-029C-43023C3BCAE3}"/>
              </a:ext>
            </a:extLst>
          </p:cNvPr>
          <p:cNvSpPr/>
          <p:nvPr/>
        </p:nvSpPr>
        <p:spPr>
          <a:xfrm>
            <a:off x="2890433" y="2439569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xmlns="" id="{33F41D62-8E1A-A598-C8CC-3899B9081430}"/>
              </a:ext>
            </a:extLst>
          </p:cNvPr>
          <p:cNvSpPr txBox="1">
            <a:spLocks/>
          </p:cNvSpPr>
          <p:nvPr/>
        </p:nvSpPr>
        <p:spPr>
          <a:xfrm>
            <a:off x="2999108" y="2567787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1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xmlns="" id="{4C02DAA6-DCBA-FC49-B253-BBB491ED89AE}"/>
              </a:ext>
            </a:extLst>
          </p:cNvPr>
          <p:cNvSpPr/>
          <p:nvPr/>
        </p:nvSpPr>
        <p:spPr>
          <a:xfrm>
            <a:off x="4922575" y="28981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Marcador de contenido 5">
            <a:extLst>
              <a:ext uri="{FF2B5EF4-FFF2-40B4-BE49-F238E27FC236}">
                <a16:creationId xmlns:a16="http://schemas.microsoft.com/office/drawing/2014/main" xmlns="" id="{B5D7D714-FD2B-3E04-4137-22F228514CA6}"/>
              </a:ext>
            </a:extLst>
          </p:cNvPr>
          <p:cNvSpPr txBox="1">
            <a:spLocks/>
          </p:cNvSpPr>
          <p:nvPr/>
        </p:nvSpPr>
        <p:spPr>
          <a:xfrm>
            <a:off x="5002705" y="3163066"/>
            <a:ext cx="2001752" cy="932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Tecnologías </a:t>
            </a:r>
          </a:p>
          <a:p>
            <a:pPr marL="0" indent="0" algn="ctr">
              <a:buNone/>
            </a:pPr>
            <a:r>
              <a:rPr lang="es-ES" dirty="0"/>
              <a:t>utilizadas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xmlns="" id="{46C0425F-2C4B-BB67-D538-97B389FD96C4}"/>
              </a:ext>
            </a:extLst>
          </p:cNvPr>
          <p:cNvSpPr/>
          <p:nvPr/>
        </p:nvSpPr>
        <p:spPr>
          <a:xfrm>
            <a:off x="5740112" y="25191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Marcador de contenido 5">
            <a:extLst>
              <a:ext uri="{FF2B5EF4-FFF2-40B4-BE49-F238E27FC236}">
                <a16:creationId xmlns:a16="http://schemas.microsoft.com/office/drawing/2014/main" xmlns="" id="{64F1CCBC-D238-7CFA-B2DD-649082ABB022}"/>
              </a:ext>
            </a:extLst>
          </p:cNvPr>
          <p:cNvSpPr txBox="1">
            <a:spLocks/>
          </p:cNvSpPr>
          <p:nvPr/>
        </p:nvSpPr>
        <p:spPr>
          <a:xfrm>
            <a:off x="5848787" y="26473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2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xmlns="" id="{C1D031D5-E12F-CAAD-681F-D1D1F9D01200}"/>
              </a:ext>
            </a:extLst>
          </p:cNvPr>
          <p:cNvSpPr/>
          <p:nvPr/>
        </p:nvSpPr>
        <p:spPr>
          <a:xfrm>
            <a:off x="7902125" y="2898183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Marcador de contenido 5">
            <a:extLst>
              <a:ext uri="{FF2B5EF4-FFF2-40B4-BE49-F238E27FC236}">
                <a16:creationId xmlns:a16="http://schemas.microsoft.com/office/drawing/2014/main" xmlns="" id="{513633CA-1C25-E2D3-B110-62F4E6BF6429}"/>
              </a:ext>
            </a:extLst>
          </p:cNvPr>
          <p:cNvSpPr txBox="1">
            <a:spLocks/>
          </p:cNvSpPr>
          <p:nvPr/>
        </p:nvSpPr>
        <p:spPr>
          <a:xfrm>
            <a:off x="8064340" y="3258732"/>
            <a:ext cx="1837582" cy="694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Implementación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xmlns="" id="{6DEED7F4-8C8E-9A72-779D-9067416D3373}"/>
              </a:ext>
            </a:extLst>
          </p:cNvPr>
          <p:cNvSpPr/>
          <p:nvPr/>
        </p:nvSpPr>
        <p:spPr>
          <a:xfrm>
            <a:off x="8719661" y="2490638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Marcador de contenido 5">
            <a:extLst>
              <a:ext uri="{FF2B5EF4-FFF2-40B4-BE49-F238E27FC236}">
                <a16:creationId xmlns:a16="http://schemas.microsoft.com/office/drawing/2014/main" xmlns="" id="{902C97CD-F7EE-658E-A4E9-F1D88511AFCA}"/>
              </a:ext>
            </a:extLst>
          </p:cNvPr>
          <p:cNvSpPr txBox="1">
            <a:spLocks/>
          </p:cNvSpPr>
          <p:nvPr/>
        </p:nvSpPr>
        <p:spPr>
          <a:xfrm>
            <a:off x="8828336" y="2618856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3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xmlns="" id="{6B3CCCC1-2C37-8F4F-27B6-3989F9675790}"/>
              </a:ext>
            </a:extLst>
          </p:cNvPr>
          <p:cNvSpPr/>
          <p:nvPr/>
        </p:nvSpPr>
        <p:spPr>
          <a:xfrm>
            <a:off x="203464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Marcador de contenido 5">
            <a:extLst>
              <a:ext uri="{FF2B5EF4-FFF2-40B4-BE49-F238E27FC236}">
                <a16:creationId xmlns:a16="http://schemas.microsoft.com/office/drawing/2014/main" xmlns="" id="{52E69070-60BA-A7B6-43A1-1A97B299C10D}"/>
              </a:ext>
            </a:extLst>
          </p:cNvPr>
          <p:cNvSpPr txBox="1">
            <a:spLocks/>
          </p:cNvSpPr>
          <p:nvPr/>
        </p:nvSpPr>
        <p:spPr>
          <a:xfrm>
            <a:off x="2247061" y="4991924"/>
            <a:ext cx="1759674" cy="868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Desarrollo del proyecto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8" name="Diagrama de flujo: conector 17">
            <a:extLst>
              <a:ext uri="{FF2B5EF4-FFF2-40B4-BE49-F238E27FC236}">
                <a16:creationId xmlns:a16="http://schemas.microsoft.com/office/drawing/2014/main" xmlns="" id="{0D1BDC5D-1854-8D87-DEAB-72BC52E218B6}"/>
              </a:ext>
            </a:extLst>
          </p:cNvPr>
          <p:cNvSpPr/>
          <p:nvPr/>
        </p:nvSpPr>
        <p:spPr>
          <a:xfrm>
            <a:off x="285218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contenido 5">
            <a:extLst>
              <a:ext uri="{FF2B5EF4-FFF2-40B4-BE49-F238E27FC236}">
                <a16:creationId xmlns:a16="http://schemas.microsoft.com/office/drawing/2014/main" xmlns="" id="{62C43ACD-C1BD-8544-C4E3-120BD35A29B8}"/>
              </a:ext>
            </a:extLst>
          </p:cNvPr>
          <p:cNvSpPr txBox="1">
            <a:spLocks/>
          </p:cNvSpPr>
          <p:nvPr/>
        </p:nvSpPr>
        <p:spPr>
          <a:xfrm>
            <a:off x="296085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4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xmlns="" id="{4E34D35E-9FF3-F9FB-47DA-30E455AD0470}"/>
              </a:ext>
            </a:extLst>
          </p:cNvPr>
          <p:cNvSpPr/>
          <p:nvPr/>
        </p:nvSpPr>
        <p:spPr>
          <a:xfrm>
            <a:off x="4922575" y="4693782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Marcador de contenido 5">
            <a:extLst>
              <a:ext uri="{FF2B5EF4-FFF2-40B4-BE49-F238E27FC236}">
                <a16:creationId xmlns:a16="http://schemas.microsoft.com/office/drawing/2014/main" xmlns="" id="{EB68F8B7-C529-E260-AAFF-9013DDC3F566}"/>
              </a:ext>
            </a:extLst>
          </p:cNvPr>
          <p:cNvSpPr txBox="1">
            <a:spLocks/>
          </p:cNvSpPr>
          <p:nvPr/>
        </p:nvSpPr>
        <p:spPr>
          <a:xfrm>
            <a:off x="5249668" y="5108615"/>
            <a:ext cx="1587235" cy="635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Experimentos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5" name="Diagrama de flujo: conector 24">
            <a:extLst>
              <a:ext uri="{FF2B5EF4-FFF2-40B4-BE49-F238E27FC236}">
                <a16:creationId xmlns:a16="http://schemas.microsoft.com/office/drawing/2014/main" xmlns="" id="{B23CAD62-A55A-AFCA-F451-DE42EE53B081}"/>
              </a:ext>
            </a:extLst>
          </p:cNvPr>
          <p:cNvSpPr/>
          <p:nvPr/>
        </p:nvSpPr>
        <p:spPr>
          <a:xfrm>
            <a:off x="5740111" y="4286237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xmlns="" id="{E7353DA2-1D33-06C3-FECB-BA0A9E9AB8E6}"/>
              </a:ext>
            </a:extLst>
          </p:cNvPr>
          <p:cNvSpPr txBox="1">
            <a:spLocks/>
          </p:cNvSpPr>
          <p:nvPr/>
        </p:nvSpPr>
        <p:spPr>
          <a:xfrm>
            <a:off x="5848786" y="4414455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5</a:t>
            </a:r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xmlns="" id="{0F6D126D-B5B3-A077-BBFA-B4B2F4A6F7EC}"/>
              </a:ext>
            </a:extLst>
          </p:cNvPr>
          <p:cNvSpPr/>
          <p:nvPr/>
        </p:nvSpPr>
        <p:spPr>
          <a:xfrm>
            <a:off x="8022617" y="4714895"/>
            <a:ext cx="2162013" cy="1061634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Marcador de contenido 5">
            <a:extLst>
              <a:ext uri="{FF2B5EF4-FFF2-40B4-BE49-F238E27FC236}">
                <a16:creationId xmlns:a16="http://schemas.microsoft.com/office/drawing/2014/main" xmlns="" id="{287ABC08-BCAD-03AE-8541-FC7EE10A70AF}"/>
              </a:ext>
            </a:extLst>
          </p:cNvPr>
          <p:cNvSpPr txBox="1">
            <a:spLocks/>
          </p:cNvSpPr>
          <p:nvPr/>
        </p:nvSpPr>
        <p:spPr>
          <a:xfrm>
            <a:off x="8384662" y="5141255"/>
            <a:ext cx="1439330" cy="57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dirty="0"/>
              <a:t>Conclusiones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29" name="Diagrama de flujo: conector 28">
            <a:extLst>
              <a:ext uri="{FF2B5EF4-FFF2-40B4-BE49-F238E27FC236}">
                <a16:creationId xmlns:a16="http://schemas.microsoft.com/office/drawing/2014/main" xmlns="" id="{A28C6BC5-6627-13B7-48F4-F2CB4309C28E}"/>
              </a:ext>
            </a:extLst>
          </p:cNvPr>
          <p:cNvSpPr/>
          <p:nvPr/>
        </p:nvSpPr>
        <p:spPr>
          <a:xfrm>
            <a:off x="8840153" y="4307350"/>
            <a:ext cx="526942" cy="573438"/>
          </a:xfrm>
          <a:prstGeom prst="flowChartConnector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Marcador de contenido 5">
            <a:extLst>
              <a:ext uri="{FF2B5EF4-FFF2-40B4-BE49-F238E27FC236}">
                <a16:creationId xmlns:a16="http://schemas.microsoft.com/office/drawing/2014/main" xmlns="" id="{2B94EA60-6236-D661-586F-C87ABC442DF8}"/>
              </a:ext>
            </a:extLst>
          </p:cNvPr>
          <p:cNvSpPr txBox="1">
            <a:spLocks/>
          </p:cNvSpPr>
          <p:nvPr/>
        </p:nvSpPr>
        <p:spPr>
          <a:xfrm>
            <a:off x="8948828" y="4435568"/>
            <a:ext cx="309590" cy="317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4096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/>
              <a:t>Introducción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s-ES" sz="2000" dirty="0"/>
              <a:t>Realidad Virtual</a:t>
            </a:r>
          </a:p>
          <a:p>
            <a:r>
              <a:rPr lang="es-ES" sz="2000" dirty="0"/>
              <a:t>Seguimiento de manos</a:t>
            </a:r>
          </a:p>
          <a:p>
            <a:r>
              <a:rPr lang="es-ES" sz="2000" dirty="0"/>
              <a:t>Objetivos</a:t>
            </a:r>
          </a:p>
        </p:txBody>
      </p:sp>
      <p:pic>
        <p:nvPicPr>
          <p:cNvPr id="5" name="Picture 2" descr="joven con gafas vr con panel virtual táctil holográfico en el fondo de  trabajo digital. ilustración vectorial de dibujos animados de estilo plano  5611315 Vector en Vecteezy">
            <a:extLst>
              <a:ext uri="{FF2B5EF4-FFF2-40B4-BE49-F238E27FC236}">
                <a16:creationId xmlns:a16="http://schemas.microsoft.com/office/drawing/2014/main" xmlns="" id="{585826FF-5F1D-116A-7EDB-ECF2F6EA432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3"/>
          <a:stretch>
            <a:fillRect/>
          </a:stretch>
        </p:blipFill>
        <p:spPr bwMode="auto">
          <a:xfrm>
            <a:off x="4882342" y="2017222"/>
            <a:ext cx="6872554" cy="43281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372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02" y="844698"/>
            <a:ext cx="11154006" cy="871258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/>
              <a:t>Tecnologías utilizadas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BB3C702-702A-BE87-FE26-CC78B21E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2552987"/>
            <a:ext cx="1273864" cy="148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xmlns="" id="{850466B1-9229-DA87-8B21-83105A818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424" y="2552987"/>
            <a:ext cx="1485498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JavaScript Logo, symbol, meaning, history, PNG, brand">
            <a:extLst>
              <a:ext uri="{FF2B5EF4-FFF2-40B4-BE49-F238E27FC236}">
                <a16:creationId xmlns:a16="http://schemas.microsoft.com/office/drawing/2014/main" xmlns="" id="{0AEDAC79-0779-1470-3487-6AB787026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62" y="2552987"/>
            <a:ext cx="2186210" cy="1485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ree.js SVG Logo - Questions - three.js forum">
            <a:extLst>
              <a:ext uri="{FF2B5EF4-FFF2-40B4-BE49-F238E27FC236}">
                <a16:creationId xmlns:a16="http://schemas.microsoft.com/office/drawing/2014/main" xmlns="" id="{8C88ED66-83D8-CD4C-48FA-D3456DC77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329" y="2542610"/>
            <a:ext cx="1485497" cy="1497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3C llama a hacer uso de la API WebXR para dispositivos – W3C Hispano">
            <a:extLst>
              <a:ext uri="{FF2B5EF4-FFF2-40B4-BE49-F238E27FC236}">
                <a16:creationId xmlns:a16="http://schemas.microsoft.com/office/drawing/2014/main" xmlns="" id="{3E095A71-DB8A-48CB-C3CE-1E12E5164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448" y="2552986"/>
            <a:ext cx="1485497" cy="1485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ebgl logo - Iconos Social Media y Logos">
            <a:extLst>
              <a:ext uri="{FF2B5EF4-FFF2-40B4-BE49-F238E27FC236}">
                <a16:creationId xmlns:a16="http://schemas.microsoft.com/office/drawing/2014/main" xmlns="" id="{25ABF0AE-D2FB-B1FC-DA1B-7EE2FDDF6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785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xmlns="" id="{751243E1-CA56-D8C7-116A-DD3FD962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898" y="4268473"/>
            <a:ext cx="1273864" cy="117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Logo, symbol, meaning, history, PNG, brand">
            <a:extLst>
              <a:ext uri="{FF2B5EF4-FFF2-40B4-BE49-F238E27FC236}">
                <a16:creationId xmlns:a16="http://schemas.microsoft.com/office/drawing/2014/main" xmlns="" id="{CA2B6558-C937-7907-FCBD-3AF06D8D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68" y="4199520"/>
            <a:ext cx="2028861" cy="130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Meta: Contact Details, Revenue, Funding, Employees and Company Profile">
            <a:extLst>
              <a:ext uri="{FF2B5EF4-FFF2-40B4-BE49-F238E27FC236}">
                <a16:creationId xmlns:a16="http://schemas.microsoft.com/office/drawing/2014/main" xmlns="" id="{A4C480C9-DC31-D1C3-8994-74A97E8A7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075" y="4075481"/>
            <a:ext cx="1630119" cy="163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>
            <a:extLst>
              <a:ext uri="{FF2B5EF4-FFF2-40B4-BE49-F238E27FC236}">
                <a16:creationId xmlns:a16="http://schemas.microsoft.com/office/drawing/2014/main" xmlns="" id="{242C7161-15D1-6C48-A362-093D578E4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826" y="4576790"/>
            <a:ext cx="2028861" cy="93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E0696A-EC59-AEEC-926E-52105E38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noProof="0" dirty="0"/>
              <a:t>implementación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xmlns="" id="{721A3A4B-E5FF-B1E1-B571-5150480FE2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57334" y="2228003"/>
            <a:ext cx="2870107" cy="3633047"/>
          </a:xfr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F1254407-A1D7-ACDB-29EA-008B1B042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s-ES" noProof="0" dirty="0" err="1"/>
              <a:t>WebXR</a:t>
            </a:r>
            <a:endParaRPr lang="es-ES" noProof="0" dirty="0"/>
          </a:p>
          <a:p>
            <a:r>
              <a:rPr lang="es-ES" noProof="0" dirty="0"/>
              <a:t>Articulaciones</a:t>
            </a:r>
          </a:p>
          <a:p>
            <a:r>
              <a:rPr lang="es-ES" noProof="0" dirty="0"/>
              <a:t>Dibujo en la escena</a:t>
            </a:r>
          </a:p>
          <a:p>
            <a:r>
              <a:rPr lang="es-ES" noProof="0" dirty="0"/>
              <a:t>Detección de gestos</a:t>
            </a:r>
          </a:p>
        </p:txBody>
      </p:sp>
    </p:spTree>
    <p:extLst>
      <p:ext uri="{BB962C8B-B14F-4D97-AF65-F5344CB8AC3E}">
        <p14:creationId xmlns:p14="http://schemas.microsoft.com/office/powerpoint/2010/main" val="3544766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CE80B81-BF7A-61AD-1FEA-D23301C94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7" name="Marcador de contenido 6" descr="Imagen de la pantalla de un celular&#10;&#10;El contenido generado por IA puede ser incorrecto.">
            <a:extLst>
              <a:ext uri="{FF2B5EF4-FFF2-40B4-BE49-F238E27FC236}">
                <a16:creationId xmlns:a16="http://schemas.microsoft.com/office/drawing/2014/main" xmlns="" id="{363A8432-8183-77A3-5F54-0182D6E74A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518966"/>
            <a:ext cx="5422900" cy="3050381"/>
          </a:xfrm>
        </p:spPr>
      </p:pic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xmlns="" id="{B74ADE4E-93BD-BBA7-BA74-0FC0015671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1025" y="2518966"/>
            <a:ext cx="5422900" cy="305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6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AD13276-D651-31DB-39AC-D9CE76734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4E63F76-7E1A-BB2C-1632-9EF50B6C9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pic>
        <p:nvPicPr>
          <p:cNvPr id="10" name="Marcador de contenido 9" descr="Flecha&#10;&#10;El contenido generado por IA puede ser incorrecto.">
            <a:extLst>
              <a:ext uri="{FF2B5EF4-FFF2-40B4-BE49-F238E27FC236}">
                <a16:creationId xmlns:a16="http://schemas.microsoft.com/office/drawing/2014/main" xmlns="" id="{2F188675-DD19-2E42-3D3C-49654877B9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21683" y="2128878"/>
            <a:ext cx="3545807" cy="1994516"/>
          </a:xfrm>
        </p:spPr>
      </p:pic>
      <p:pic>
        <p:nvPicPr>
          <p:cNvPr id="12" name="Marcador de contenido 11" descr="Imagen que contiene Gráfico&#10;&#10;El contenido generado por IA puede ser incorrecto.">
            <a:extLst>
              <a:ext uri="{FF2B5EF4-FFF2-40B4-BE49-F238E27FC236}">
                <a16:creationId xmlns:a16="http://schemas.microsoft.com/office/drawing/2014/main" xmlns="" id="{B906A027-E11C-3167-21A3-147F33772B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24509" y="2128878"/>
            <a:ext cx="3545808" cy="1994517"/>
          </a:xfrm>
        </p:spPr>
      </p:pic>
      <p:pic>
        <p:nvPicPr>
          <p:cNvPr id="15" name="Imagen 14" descr="Imagen que contiene tabla, teléfono&#10;&#10;El contenido generado por IA puede ser incorrecto.">
            <a:extLst>
              <a:ext uri="{FF2B5EF4-FFF2-40B4-BE49-F238E27FC236}">
                <a16:creationId xmlns:a16="http://schemas.microsoft.com/office/drawing/2014/main" xmlns="" id="{E8A0FCCF-ED4F-434B-41DC-4E557A95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1683" y="4534282"/>
            <a:ext cx="3545805" cy="1994516"/>
          </a:xfrm>
          <a:prstGeom prst="rect">
            <a:avLst/>
          </a:prstGeom>
        </p:spPr>
      </p:pic>
      <p:pic>
        <p:nvPicPr>
          <p:cNvPr id="17" name="Imagen 16" descr="Imagen que contiene computadora&#10;&#10;El contenido generado por IA puede ser incorrecto.">
            <a:extLst>
              <a:ext uri="{FF2B5EF4-FFF2-40B4-BE49-F238E27FC236}">
                <a16:creationId xmlns:a16="http://schemas.microsoft.com/office/drawing/2014/main" xmlns="" id="{283209BE-81D2-5CF8-0A7C-39689412F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510" y="4534281"/>
            <a:ext cx="3545807" cy="199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3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9E835AF-BF43-22A2-B6ED-4C2D80FF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del proyecto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xmlns="" id="{6D475090-73A0-F59A-CCE1-CCD9E831D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452281"/>
              </p:ext>
            </p:extLst>
          </p:nvPr>
        </p:nvGraphicFramePr>
        <p:xfrm>
          <a:off x="581192" y="2469983"/>
          <a:ext cx="11018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718">
                  <a:extLst>
                    <a:ext uri="{9D8B030D-6E8A-4147-A177-3AD203B41FA5}">
                      <a16:colId xmlns:a16="http://schemas.microsoft.com/office/drawing/2014/main" xmlns="" val="1237714882"/>
                    </a:ext>
                  </a:extLst>
                </a:gridCol>
                <a:gridCol w="3487314"/>
                <a:gridCol w="2758984">
                  <a:extLst>
                    <a:ext uri="{9D8B030D-6E8A-4147-A177-3AD203B41FA5}">
                      <a16:colId xmlns:a16="http://schemas.microsoft.com/office/drawing/2014/main" xmlns="" val="2152919591"/>
                    </a:ext>
                  </a:extLst>
                </a:gridCol>
                <a:gridCol w="2758984">
                  <a:extLst>
                    <a:ext uri="{9D8B030D-6E8A-4147-A177-3AD203B41FA5}">
                      <a16:colId xmlns:a16="http://schemas.microsoft.com/office/drawing/2014/main" xmlns="" val="369035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Sprints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Titulo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Duración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Esfuerzo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31240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Puesta en</a:t>
                      </a:r>
                      <a:r>
                        <a:rPr lang="es-ES" baseline="0" dirty="0" smtClean="0"/>
                        <a:t> marcha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52713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Primeras manos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meses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80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25492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Sprint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Introducción</a:t>
                      </a:r>
                      <a:r>
                        <a:rPr lang="es-ES" baseline="0" dirty="0" smtClean="0"/>
                        <a:t> de eventos y gestos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15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4257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Nuevos gestos a la escena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852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Detección de colisiones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semana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9527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Incorporación de la función</a:t>
                      </a:r>
                      <a:r>
                        <a:rPr lang="es-ES" baseline="0" dirty="0" smtClean="0"/>
                        <a:t> Grabable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 semanas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22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7974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Sprint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mtClean="0"/>
                        <a:t>Manos finales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 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44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1260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48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FB5BFCC-2107-0DFB-A068-2BBD102A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/>
              <a:t>Experimentos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6B8E4937-A71A-F6D8-48A1-84038C893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/>
          <a:lstStyle/>
          <a:p>
            <a:r>
              <a:rPr lang="en-US" dirty="0" err="1"/>
              <a:t>Condiciones</a:t>
            </a:r>
            <a:endParaRPr lang="en-US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D0846E20-7171-924A-3312-27610FC73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/>
          <a:lstStyle/>
          <a:p>
            <a:r>
              <a:rPr lang="en-US" dirty="0"/>
              <a:t>Quest 3</a:t>
            </a:r>
          </a:p>
          <a:p>
            <a:r>
              <a:rPr lang="en-US" dirty="0"/>
              <a:t>Espacio </a:t>
            </a:r>
            <a:r>
              <a:rPr lang="en-US" dirty="0" err="1"/>
              <a:t>amplio</a:t>
            </a:r>
            <a:endParaRPr lang="en-US" dirty="0"/>
          </a:p>
          <a:p>
            <a:r>
              <a:rPr lang="en-US" dirty="0" err="1"/>
              <a:t>Introducidos</a:t>
            </a:r>
            <a:r>
              <a:rPr lang="en-US" dirty="0"/>
              <a:t> </a:t>
            </a:r>
            <a:r>
              <a:rPr lang="en-US" dirty="0" err="1"/>
              <a:t>directa</a:t>
            </a:r>
            <a:r>
              <a:rPr lang="en-US" dirty="0"/>
              <a:t> a la </a:t>
            </a:r>
            <a:r>
              <a:rPr lang="en-US" dirty="0" err="1"/>
              <a:t>escena</a:t>
            </a:r>
            <a:endParaRPr lang="en-US" dirty="0"/>
          </a:p>
          <a:p>
            <a:r>
              <a:rPr lang="en-US" dirty="0" err="1"/>
              <a:t>Instrucciones</a:t>
            </a:r>
            <a:endParaRPr lang="en-US" dirty="0"/>
          </a:p>
          <a:p>
            <a:pPr lvl="1"/>
            <a:r>
              <a:rPr lang="en-US" dirty="0"/>
              <a:t>Manos</a:t>
            </a:r>
          </a:p>
          <a:p>
            <a:pPr lvl="1"/>
            <a:r>
              <a:rPr lang="en-US" dirty="0" err="1"/>
              <a:t>Gestos</a:t>
            </a:r>
            <a:endParaRPr lang="en-US" dirty="0"/>
          </a:p>
          <a:p>
            <a:pPr lvl="1"/>
            <a:r>
              <a:rPr lang="en-US" dirty="0" err="1"/>
              <a:t>Alrededores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xmlns="" id="{4316A3DF-C36E-8EA9-2D3B-6723E8F08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/>
          <a:lstStyle/>
          <a:p>
            <a:r>
              <a:rPr lang="en-US" dirty="0"/>
              <a:t>Feedback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xmlns="" id="{EF6F9626-C8AD-34B6-CAAE-F187DF00F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/>
          <a:lstStyle/>
          <a:p>
            <a:r>
              <a:rPr lang="en-US" dirty="0"/>
              <a:t>Manos</a:t>
            </a:r>
          </a:p>
          <a:p>
            <a:r>
              <a:rPr lang="en-US" dirty="0" err="1"/>
              <a:t>Gestos</a:t>
            </a:r>
            <a:endParaRPr lang="en-US" dirty="0"/>
          </a:p>
          <a:p>
            <a:r>
              <a:rPr lang="en-US" dirty="0" err="1"/>
              <a:t>Interacciones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5533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{D4409967-CC73-4C94-951C-E19EF562CE16}tf56390039_win32</Template>
  <TotalTime>139</TotalTime>
  <Words>174</Words>
  <Application>Microsoft Office PowerPoint</Application>
  <PresentationFormat>Panorámica</PresentationFormat>
  <Paragraphs>88</Paragraphs>
  <Slides>11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Personalizado</vt:lpstr>
      <vt:lpstr>SISTEMA DE SEGUIMIENTO DE MANOS PARA ESCENAS EN REALIDAD EXTENDIDA (XR)</vt:lpstr>
      <vt:lpstr>CONTENIDOS</vt:lpstr>
      <vt:lpstr>Introducción</vt:lpstr>
      <vt:lpstr>Tecnologías utilizadas</vt:lpstr>
      <vt:lpstr>implementación</vt:lpstr>
      <vt:lpstr>implementación</vt:lpstr>
      <vt:lpstr>implementación</vt:lpstr>
      <vt:lpstr>Desarrollo del proyecto</vt:lpstr>
      <vt:lpstr>Experimentos</vt:lpstr>
      <vt:lpstr>Conclusiones</vt:lpstr>
      <vt:lpstr>Gracias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SEGUIMIENTO DE MANOS PARA ESCENAS EN REALIDAD EXTENDIDA (XR)</dc:title>
  <dc:creator>Juan José Arias Rojas</dc:creator>
  <cp:lastModifiedBy>Juan Jose Arias</cp:lastModifiedBy>
  <cp:revision>16</cp:revision>
  <dcterms:created xsi:type="dcterms:W3CDTF">2025-06-07T14:34:38Z</dcterms:created>
  <dcterms:modified xsi:type="dcterms:W3CDTF">2025-06-11T11:43:13Z</dcterms:modified>
</cp:coreProperties>
</file>