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  <p:sldId id="261" r:id="rId6"/>
    <p:sldId id="274" r:id="rId7"/>
    <p:sldId id="260" r:id="rId8"/>
    <p:sldId id="262" r:id="rId9"/>
    <p:sldId id="263" r:id="rId10"/>
    <p:sldId id="272" r:id="rId11"/>
    <p:sldId id="265" r:id="rId12"/>
    <p:sldId id="266" r:id="rId13"/>
    <p:sldId id="269" r:id="rId14"/>
    <p:sldId id="273" r:id="rId15"/>
    <p:sldId id="264" r:id="rId16"/>
    <p:sldId id="267" r:id="rId17"/>
    <p:sldId id="270" r:id="rId18"/>
    <p:sldId id="268" r:id="rId1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4" autoAdjust="0"/>
    <p:restoredTop sz="94660"/>
  </p:normalViewPr>
  <p:slideViewPr>
    <p:cSldViewPr snapToGrid="0">
      <p:cViewPr varScale="1">
        <p:scale>
          <a:sx n="91" d="100"/>
          <a:sy n="91" d="100"/>
        </p:scale>
        <p:origin x="534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EBC1-5CF6-46FF-BBDD-983D0BF81ED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734C-3DB1-48A7-9699-BBD49D3F3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304472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EBC1-5CF6-46FF-BBDD-983D0BF81ED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734C-3DB1-48A7-9699-BBD49D3F3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214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EBC1-5CF6-46FF-BBDD-983D0BF81ED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734C-3DB1-48A7-9699-BBD49D3F3E8D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7164091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EBC1-5CF6-46FF-BBDD-983D0BF81ED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734C-3DB1-48A7-9699-BBD49D3F3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45567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EBC1-5CF6-46FF-BBDD-983D0BF81ED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734C-3DB1-48A7-9699-BBD49D3F3E8D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2314032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EBC1-5CF6-46FF-BBDD-983D0BF81ED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734C-3DB1-48A7-9699-BBD49D3F3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211709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EBC1-5CF6-46FF-BBDD-983D0BF81ED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734C-3DB1-48A7-9699-BBD49D3F3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1039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EBC1-5CF6-46FF-BBDD-983D0BF81ED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734C-3DB1-48A7-9699-BBD49D3F3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311769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EBC1-5CF6-46FF-BBDD-983D0BF81ED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734C-3DB1-48A7-9699-BBD49D3F3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4004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EBC1-5CF6-46FF-BBDD-983D0BF81ED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734C-3DB1-48A7-9699-BBD49D3F3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98365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EBC1-5CF6-46FF-BBDD-983D0BF81ED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734C-3DB1-48A7-9699-BBD49D3F3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59845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EBC1-5CF6-46FF-BBDD-983D0BF81ED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734C-3DB1-48A7-9699-BBD49D3F3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59672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EBC1-5CF6-46FF-BBDD-983D0BF81ED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734C-3DB1-48A7-9699-BBD49D3F3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31452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EBC1-5CF6-46FF-BBDD-983D0BF81ED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734C-3DB1-48A7-9699-BBD49D3F3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20319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EBC1-5CF6-46FF-BBDD-983D0BF81ED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734C-3DB1-48A7-9699-BBD49D3F3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783683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0CEBC1-5CF6-46FF-BBDD-983D0BF81ED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C32734C-3DB1-48A7-9699-BBD49D3F3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87607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0CEBC1-5CF6-46FF-BBDD-983D0BF81ED9}" type="datetimeFigureOut">
              <a:rPr lang="en-US" smtClean="0"/>
              <a:t>10/17/2025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AC32734C-3DB1-48A7-9699-BBD49D3F3E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5445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  <p:sldLayoutId id="2147483708" r:id="rId12"/>
    <p:sldLayoutId id="2147483709" r:id="rId13"/>
    <p:sldLayoutId id="2147483710" r:id="rId14"/>
    <p:sldLayoutId id="2147483711" r:id="rId15"/>
    <p:sldLayoutId id="2147483712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s-MX" dirty="0" smtClean="0"/>
              <a:t>Modelo de detección de Fraude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s-MX" dirty="0" smtClean="0"/>
              <a:t>Andrés Julián Jurado Castaño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32254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8563" y="282690"/>
            <a:ext cx="6449325" cy="1705213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78642" y="1843408"/>
            <a:ext cx="5849166" cy="1019317"/>
          </a:xfrm>
          <a:prstGeom prst="rect">
            <a:avLst/>
          </a:prstGeom>
        </p:spPr>
      </p:pic>
      <p:pic>
        <p:nvPicPr>
          <p:cNvPr id="2" name="Picture 1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3371" y="2960042"/>
            <a:ext cx="8859486" cy="32580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946260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2024" y="661799"/>
            <a:ext cx="8596668" cy="1320800"/>
          </a:xfrm>
        </p:spPr>
        <p:txBody>
          <a:bodyPr/>
          <a:lstStyle/>
          <a:p>
            <a:r>
              <a:rPr lang="es-MX" dirty="0" err="1" smtClean="0"/>
              <a:t>Xgboost</a:t>
            </a:r>
            <a:r>
              <a:rPr lang="es-MX" dirty="0" smtClean="0"/>
              <a:t> Función personalizada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7638" y="1555531"/>
            <a:ext cx="8596668" cy="4766441"/>
          </a:xfrm>
        </p:spPr>
        <p:txBody>
          <a:bodyPr>
            <a:normAutofit/>
          </a:bodyPr>
          <a:lstStyle/>
          <a:p>
            <a:r>
              <a:rPr lang="es-MX" dirty="0"/>
              <a:t>Para </a:t>
            </a:r>
            <a:r>
              <a:rPr lang="es-MX" dirty="0" smtClean="0"/>
              <a:t>ambos modelos </a:t>
            </a:r>
            <a:r>
              <a:rPr lang="es-MX" dirty="0" err="1"/>
              <a:t>xgboost</a:t>
            </a:r>
            <a:r>
              <a:rPr lang="es-MX" dirty="0"/>
              <a:t> se usa </a:t>
            </a:r>
            <a:r>
              <a:rPr lang="es-MX" dirty="0" smtClean="0"/>
              <a:t> la </a:t>
            </a:r>
            <a:r>
              <a:rPr lang="en-US" b="1" dirty="0" err="1" smtClean="0"/>
              <a:t>Ganancia</a:t>
            </a:r>
            <a:r>
              <a:rPr lang="en-US" b="1" dirty="0" smtClean="0"/>
              <a:t> </a:t>
            </a:r>
            <a:r>
              <a:rPr lang="en-US" b="1" dirty="0" err="1"/>
              <a:t>Máxima</a:t>
            </a:r>
            <a:r>
              <a:rPr lang="en-US" b="1" dirty="0"/>
              <a:t> </a:t>
            </a:r>
            <a:r>
              <a:rPr lang="en-US" b="1" dirty="0" err="1"/>
              <a:t>Esperada</a:t>
            </a:r>
            <a:r>
              <a:rPr lang="en-US" dirty="0"/>
              <a:t> </a:t>
            </a:r>
            <a:r>
              <a:rPr lang="en-US" dirty="0" smtClean="0"/>
              <a:t> y se </a:t>
            </a:r>
            <a:r>
              <a:rPr lang="en-US" dirty="0" err="1" smtClean="0"/>
              <a:t>descarta</a:t>
            </a:r>
            <a:r>
              <a:rPr lang="en-US" dirty="0" smtClean="0"/>
              <a:t>  </a:t>
            </a:r>
            <a:r>
              <a:rPr lang="en-US" dirty="0" err="1" smtClean="0"/>
              <a:t>Logloss</a:t>
            </a:r>
            <a:r>
              <a:rPr lang="en-US" dirty="0" smtClean="0"/>
              <a:t> dado el </a:t>
            </a:r>
            <a:r>
              <a:rPr lang="en-US" dirty="0" err="1" smtClean="0"/>
              <a:t>problema</a:t>
            </a:r>
            <a:r>
              <a:rPr lang="en-US" dirty="0" smtClean="0"/>
              <a:t> de </a:t>
            </a:r>
            <a:r>
              <a:rPr lang="en-US" dirty="0" err="1" smtClean="0"/>
              <a:t>negocio</a:t>
            </a:r>
            <a:r>
              <a:rPr lang="en-US" dirty="0" smtClean="0"/>
              <a:t>. </a:t>
            </a:r>
            <a:r>
              <a:rPr lang="en-US" dirty="0" err="1"/>
              <a:t>A</a:t>
            </a:r>
            <a:r>
              <a:rPr lang="en-US" dirty="0" err="1" smtClean="0"/>
              <a:t>sí</a:t>
            </a:r>
            <a:r>
              <a:rPr lang="en-US" dirty="0" smtClean="0"/>
              <a:t>, la </a:t>
            </a:r>
            <a:r>
              <a:rPr lang="en-US" dirty="0" err="1" smtClean="0"/>
              <a:t>ganacia</a:t>
            </a:r>
            <a:r>
              <a:rPr lang="en-US" dirty="0" smtClean="0"/>
              <a:t> se define </a:t>
            </a:r>
            <a:r>
              <a:rPr lang="en-US" dirty="0" err="1" smtClean="0"/>
              <a:t>como</a:t>
            </a:r>
            <a:r>
              <a:rPr lang="en-US" dirty="0" smtClean="0"/>
              <a:t>:</a:t>
            </a:r>
            <a:endParaRPr lang="en-US" dirty="0"/>
          </a:p>
          <a:p>
            <a:r>
              <a:rPr lang="es-MX" dirty="0" smtClean="0"/>
              <a:t>La </a:t>
            </a:r>
            <a:r>
              <a:rPr lang="es-MX" b="1" dirty="0" smtClean="0"/>
              <a:t>utilidad </a:t>
            </a:r>
            <a:r>
              <a:rPr lang="es-MX" b="1" dirty="0"/>
              <a:t>neta</a:t>
            </a:r>
            <a:r>
              <a:rPr lang="es-MX" dirty="0"/>
              <a:t> calculada al evaluar el costo de los errores (Falsos Negativos) y el beneficio de los aciertos (Verdaderos </a:t>
            </a:r>
            <a:r>
              <a:rPr lang="es-MX" dirty="0" smtClean="0"/>
              <a:t>Negativos en </a:t>
            </a:r>
            <a:r>
              <a:rPr lang="es-MX" dirty="0"/>
              <a:t>el conjunto de </a:t>
            </a:r>
            <a:r>
              <a:rPr lang="es-MX" dirty="0" smtClean="0"/>
              <a:t>prueba) </a:t>
            </a:r>
            <a:r>
              <a:rPr lang="es-MX" dirty="0"/>
              <a:t>utilizando el monto real de la </a:t>
            </a:r>
            <a:r>
              <a:rPr lang="es-MX" dirty="0" smtClean="0"/>
              <a:t>transacción.</a:t>
            </a:r>
          </a:p>
          <a:p>
            <a:r>
              <a:rPr lang="es-MX" dirty="0" smtClean="0"/>
              <a:t>Por lo tanto el supuesto se define como, </a:t>
            </a:r>
            <a:r>
              <a:rPr lang="es-MX" dirty="0"/>
              <a:t>cuesta 4 veces más dejar pasar un fraude que rechazar una verdadera transacción.</a:t>
            </a:r>
          </a:p>
          <a:p>
            <a:r>
              <a:rPr lang="es-MX" dirty="0" smtClean="0"/>
              <a:t>Esta se puede definir como una función de perdida personalizada, que usa el </a:t>
            </a:r>
            <a:r>
              <a:rPr lang="es-MX" dirty="0" err="1" smtClean="0"/>
              <a:t>hessiano</a:t>
            </a:r>
            <a:r>
              <a:rPr lang="es-MX" dirty="0" smtClean="0"/>
              <a:t> y el gradiente especifico de la función para la construcción de los arboles previamente definido en las diapositivas anteriores siguiendo el método de convergencia del </a:t>
            </a:r>
            <a:r>
              <a:rPr lang="es-MX" dirty="0" err="1" smtClean="0"/>
              <a:t>Xgboost</a:t>
            </a:r>
            <a:r>
              <a:rPr lang="es-MX" dirty="0" smtClean="0"/>
              <a:t> basado en el gradiente y el </a:t>
            </a:r>
            <a:r>
              <a:rPr lang="es-MX" dirty="0" err="1" smtClean="0"/>
              <a:t>Hessiano</a:t>
            </a:r>
            <a:r>
              <a:rPr lang="es-MX" dirty="0" smtClean="0"/>
              <a:t> dado que la función es diferenciable.</a:t>
            </a:r>
          </a:p>
          <a:p>
            <a:r>
              <a:rPr lang="es-MX" dirty="0" smtClean="0"/>
              <a:t>Además, logra darle peso  a las transacciones </a:t>
            </a:r>
            <a:r>
              <a:rPr lang="es-MX" dirty="0" err="1" smtClean="0"/>
              <a:t>fraudelantas</a:t>
            </a:r>
            <a:r>
              <a:rPr lang="es-MX" dirty="0" smtClean="0"/>
              <a:t> balanceando los datos sin incurrir en parámetros de balanceo o técnicas SMOTE</a:t>
            </a:r>
          </a:p>
          <a:p>
            <a:endParaRPr lang="es-MX" dirty="0" smtClean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32760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err="1" smtClean="0"/>
              <a:t>Random</a:t>
            </a:r>
            <a:r>
              <a:rPr lang="es-MX" dirty="0" smtClean="0"/>
              <a:t> </a:t>
            </a:r>
            <a:r>
              <a:rPr lang="es-MX" dirty="0" err="1" smtClean="0"/>
              <a:t>forest</a:t>
            </a:r>
            <a:r>
              <a:rPr lang="es-MX" dirty="0" smtClean="0"/>
              <a:t> con Optimización Bayesiana</a:t>
            </a:r>
            <a:br>
              <a:rPr lang="es-MX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429407"/>
            <a:ext cx="8596668" cy="461195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s-MX" dirty="0" smtClean="0"/>
              <a:t>Este modelo debido a su naturaleza de creación de arboles, </a:t>
            </a:r>
            <a:r>
              <a:rPr lang="en-US" dirty="0" err="1" smtClean="0"/>
              <a:t>utiliza</a:t>
            </a:r>
            <a:r>
              <a:rPr lang="en-US" dirty="0" smtClean="0"/>
              <a:t> </a:t>
            </a:r>
            <a:r>
              <a:rPr lang="en-US" dirty="0" err="1"/>
              <a:t>métricas</a:t>
            </a:r>
            <a:r>
              <a:rPr lang="en-US" dirty="0"/>
              <a:t> de </a:t>
            </a:r>
            <a:r>
              <a:rPr lang="en-US" dirty="0" err="1"/>
              <a:t>pureza</a:t>
            </a:r>
            <a:r>
              <a:rPr lang="en-US" dirty="0"/>
              <a:t> (Gini o </a:t>
            </a:r>
            <a:r>
              <a:rPr lang="en-US" dirty="0" err="1" smtClean="0"/>
              <a:t>Entropía</a:t>
            </a:r>
            <a:r>
              <a:rPr lang="en-US" dirty="0" smtClean="0"/>
              <a:t>)</a:t>
            </a:r>
            <a:r>
              <a:rPr lang="es-MX" dirty="0" smtClean="0"/>
              <a:t>,estas no permiten usar la función de ganancia para entrenar, pero si usa la función de ganancia total para la evaluación y decisión del </a:t>
            </a:r>
            <a:r>
              <a:rPr lang="es-MX" dirty="0" err="1" smtClean="0"/>
              <a:t>random</a:t>
            </a:r>
            <a:r>
              <a:rPr lang="es-MX" dirty="0" smtClean="0"/>
              <a:t> </a:t>
            </a:r>
            <a:r>
              <a:rPr lang="es-MX" dirty="0" err="1" smtClean="0"/>
              <a:t>forest</a:t>
            </a:r>
            <a:r>
              <a:rPr lang="es-MX" dirty="0" smtClean="0"/>
              <a:t> para maximizar la rentabilidad.</a:t>
            </a:r>
          </a:p>
          <a:p>
            <a:pPr marL="0" indent="0">
              <a:buNone/>
            </a:pPr>
            <a:r>
              <a:rPr lang="es-MX" dirty="0" smtClean="0"/>
              <a:t>Se usa optimización bayesiana ya que es computacionalmente mas barato que usar </a:t>
            </a:r>
            <a:r>
              <a:rPr lang="en-US" dirty="0"/>
              <a:t>(</a:t>
            </a:r>
            <a:r>
              <a:rPr lang="en-US" i="1" dirty="0"/>
              <a:t>Grid </a:t>
            </a:r>
            <a:r>
              <a:rPr lang="en-US" i="1" dirty="0" smtClean="0"/>
              <a:t>Search</a:t>
            </a:r>
            <a:r>
              <a:rPr lang="en-US" dirty="0" smtClean="0"/>
              <a:t>).</a:t>
            </a:r>
          </a:p>
          <a:p>
            <a:pPr marL="0" indent="0">
              <a:buNone/>
            </a:pPr>
            <a:r>
              <a:rPr lang="es-MX" dirty="0"/>
              <a:t>E</a:t>
            </a:r>
            <a:r>
              <a:rPr lang="es-MX" dirty="0" smtClean="0"/>
              <a:t>l </a:t>
            </a:r>
            <a:r>
              <a:rPr lang="es-MX" dirty="0"/>
              <a:t>RF no entrena directamente con la ganancia, sino que entrena para un </a:t>
            </a:r>
            <a:r>
              <a:rPr lang="es-MX" dirty="0" smtClean="0"/>
              <a:t>excelente AUC, </a:t>
            </a:r>
            <a:r>
              <a:rPr lang="es-MX" dirty="0"/>
              <a:t>y luego usa la Ganancia como una métrica de calibración final para encontrar el umbral de negocio ideal</a:t>
            </a:r>
            <a:r>
              <a:rPr lang="es-MX" dirty="0" smtClean="0"/>
              <a:t>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28420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err="1" smtClean="0"/>
              <a:t>Xgboost</a:t>
            </a:r>
            <a:r>
              <a:rPr lang="es-MX" dirty="0" smtClean="0"/>
              <a:t> con Optimización Bayesiana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41" y="1477417"/>
            <a:ext cx="8596668" cy="3880773"/>
          </a:xfrm>
        </p:spPr>
        <p:txBody>
          <a:bodyPr/>
          <a:lstStyle/>
          <a:p>
            <a:pPr marL="0" indent="0">
              <a:buNone/>
            </a:pPr>
            <a:endParaRPr lang="es-MX" dirty="0" smtClean="0"/>
          </a:p>
          <a:p>
            <a:r>
              <a:rPr lang="es-MX" dirty="0"/>
              <a:t>El objetivo aquí es encontrar los </a:t>
            </a:r>
            <a:r>
              <a:rPr lang="es-MX" dirty="0" err="1"/>
              <a:t>hiperparámetros</a:t>
            </a:r>
            <a:r>
              <a:rPr lang="es-MX" dirty="0"/>
              <a:t> </a:t>
            </a:r>
            <a:r>
              <a:rPr lang="es-MX" dirty="0" smtClean="0"/>
              <a:t>que </a:t>
            </a:r>
            <a:r>
              <a:rPr lang="es-MX" dirty="0"/>
              <a:t>produzcan el mejor modelo estadístico, usando la eficiencia de la </a:t>
            </a:r>
            <a:r>
              <a:rPr lang="es-MX" dirty="0" smtClean="0"/>
              <a:t>Optimización</a:t>
            </a:r>
          </a:p>
          <a:p>
            <a:r>
              <a:rPr lang="es-MX" dirty="0"/>
              <a:t>La OB maximiza el AUC para </a:t>
            </a:r>
            <a:r>
              <a:rPr lang="es-MX" b="1" dirty="0"/>
              <a:t>seleccionar los </a:t>
            </a:r>
            <a:r>
              <a:rPr lang="es-MX" b="1" dirty="0" err="1"/>
              <a:t>HPs</a:t>
            </a:r>
            <a:r>
              <a:rPr lang="es-MX" dirty="0"/>
              <a:t>. El modelo que usa esos </a:t>
            </a:r>
            <a:r>
              <a:rPr lang="es-MX" dirty="0" err="1"/>
              <a:t>HPs</a:t>
            </a:r>
            <a:r>
              <a:rPr lang="es-MX" dirty="0"/>
              <a:t> se entrena a continuación, pero el proceso de entrenamiento </a:t>
            </a:r>
            <a:r>
              <a:rPr lang="es-MX" dirty="0" smtClean="0"/>
              <a:t>es el </a:t>
            </a:r>
            <a:r>
              <a:rPr lang="es-MX" dirty="0"/>
              <a:t>que necesita la función de </a:t>
            </a:r>
            <a:r>
              <a:rPr lang="es-MX" dirty="0" smtClean="0"/>
              <a:t>personalizada de perdida</a:t>
            </a:r>
          </a:p>
          <a:p>
            <a:r>
              <a:rPr lang="es-MX" dirty="0" smtClean="0"/>
              <a:t>La OB define </a:t>
            </a:r>
            <a:r>
              <a:rPr lang="es-MX" dirty="0"/>
              <a:t>la métrica de optimización para el entrenamiento final. Una vez que la OB encuentra la mejor "estructura" de </a:t>
            </a:r>
            <a:r>
              <a:rPr lang="es-MX" dirty="0" err="1"/>
              <a:t>HPs</a:t>
            </a:r>
            <a:r>
              <a:rPr lang="es-MX" dirty="0"/>
              <a:t> (por AUC), el modelo se entrena usando la Ganancia </a:t>
            </a:r>
            <a:r>
              <a:rPr lang="es-MX" dirty="0" smtClean="0"/>
              <a:t>personalizada </a:t>
            </a:r>
            <a:r>
              <a:rPr lang="es-MX" dirty="0"/>
              <a:t>como función de </a:t>
            </a:r>
            <a:r>
              <a:rPr lang="es-MX" dirty="0" smtClean="0"/>
              <a:t>pérdida. </a:t>
            </a:r>
            <a:r>
              <a:rPr lang="es-MX" dirty="0"/>
              <a:t>Esto asegura que los árboles se construyan para optimizar directamente la </a:t>
            </a:r>
            <a:r>
              <a:rPr lang="es-MX" dirty="0" smtClean="0"/>
              <a:t>rentabilidad, </a:t>
            </a:r>
            <a:r>
              <a:rPr lang="es-MX" dirty="0"/>
              <a:t>no solo el AUC.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98037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771927" y="2575034"/>
            <a:ext cx="8561259" cy="1366345"/>
          </a:xfrm>
        </p:spPr>
        <p:txBody>
          <a:bodyPr/>
          <a:lstStyle/>
          <a:p>
            <a:r>
              <a:rPr lang="es-MX" dirty="0" smtClean="0"/>
              <a:t>Métricas de los 3 modelos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707192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Comparación matrices de confusión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9509" y="1656009"/>
            <a:ext cx="3450035" cy="3077588"/>
          </a:xfr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3685" y="1655773"/>
            <a:ext cx="3457639" cy="307782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2787" y="1655933"/>
            <a:ext cx="3457461" cy="3077664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39917" y="5160579"/>
            <a:ext cx="413056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El modelo que no busca </a:t>
            </a:r>
            <a:r>
              <a:rPr lang="es-MX" dirty="0" err="1" smtClean="0"/>
              <a:t>hiperparametros</a:t>
            </a:r>
            <a:r>
              <a:rPr lang="es-MX" dirty="0" smtClean="0"/>
              <a:t> por AUC logra separar mejor el fraude, basado en la función de </a:t>
            </a:r>
            <a:r>
              <a:rPr lang="es-MX" dirty="0" err="1" smtClean="0"/>
              <a:t>pérdidad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2490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MX" dirty="0" smtClean="0"/>
              <a:t>Ganancias para neta para la compañía en test por modelo teniendo en cuenta el umbral</a:t>
            </a:r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882868" y="5013435"/>
            <a:ext cx="204951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err="1" smtClean="0"/>
              <a:t>Ganancia</a:t>
            </a:r>
            <a:r>
              <a:rPr lang="en-US" sz="1600" dirty="0" smtClean="0"/>
              <a:t> </a:t>
            </a:r>
            <a:r>
              <a:rPr lang="en-US" sz="1600" dirty="0" err="1"/>
              <a:t>máxima</a:t>
            </a:r>
            <a:r>
              <a:rPr lang="en-US" sz="1600" dirty="0"/>
              <a:t> </a:t>
            </a:r>
            <a:r>
              <a:rPr lang="en-US" sz="1600" dirty="0" err="1"/>
              <a:t>esperada</a:t>
            </a:r>
            <a:r>
              <a:rPr lang="en-US" sz="1600" dirty="0"/>
              <a:t>: </a:t>
            </a:r>
            <a:r>
              <a:rPr lang="en-US" sz="1600" dirty="0" smtClean="0"/>
              <a:t>75,446</a:t>
            </a:r>
            <a:endParaRPr lang="en-US" sz="1600" dirty="0"/>
          </a:p>
        </p:txBody>
      </p:sp>
      <p:sp>
        <p:nvSpPr>
          <p:cNvPr id="13" name="Rectangle 12"/>
          <p:cNvSpPr/>
          <p:nvPr/>
        </p:nvSpPr>
        <p:spPr>
          <a:xfrm>
            <a:off x="3926284" y="5058847"/>
            <a:ext cx="3021054" cy="107721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 smtClean="0"/>
              <a:t>Ganancia</a:t>
            </a:r>
            <a:r>
              <a:rPr lang="en-US" sz="1600" dirty="0" smtClean="0"/>
              <a:t> </a:t>
            </a:r>
            <a:r>
              <a:rPr lang="en-US" sz="1600" dirty="0" err="1"/>
              <a:t>máxima</a:t>
            </a:r>
            <a:r>
              <a:rPr lang="en-US" sz="1600" dirty="0"/>
              <a:t> </a:t>
            </a:r>
            <a:r>
              <a:rPr lang="en-US" sz="1600" dirty="0" err="1"/>
              <a:t>esperada</a:t>
            </a:r>
            <a:r>
              <a:rPr lang="en-US" sz="1600" dirty="0"/>
              <a:t> RF: </a:t>
            </a:r>
            <a:r>
              <a:rPr lang="en-US" sz="1600" dirty="0" smtClean="0"/>
              <a:t>70,379, el </a:t>
            </a:r>
            <a:r>
              <a:rPr lang="en-US" sz="1600" dirty="0" err="1" smtClean="0"/>
              <a:t>modelo</a:t>
            </a:r>
            <a:r>
              <a:rPr lang="en-US" sz="1600" dirty="0" smtClean="0"/>
              <a:t> </a:t>
            </a:r>
            <a:r>
              <a:rPr lang="en-US" sz="1600" dirty="0" err="1" smtClean="0"/>
              <a:t>es</a:t>
            </a:r>
            <a:r>
              <a:rPr lang="en-US" sz="1600" dirty="0" smtClean="0"/>
              <a:t> mas sensible </a:t>
            </a:r>
            <a:r>
              <a:rPr lang="en-US" sz="1600" dirty="0" err="1" smtClean="0"/>
              <a:t>frente</a:t>
            </a:r>
            <a:r>
              <a:rPr lang="en-US" sz="1600" dirty="0" smtClean="0"/>
              <a:t>  a </a:t>
            </a:r>
            <a:r>
              <a:rPr lang="en-US" sz="1600" dirty="0" err="1" smtClean="0"/>
              <a:t>cambios</a:t>
            </a:r>
            <a:r>
              <a:rPr lang="en-US" sz="1600" dirty="0" smtClean="0"/>
              <a:t> </a:t>
            </a:r>
            <a:r>
              <a:rPr lang="en-US" sz="1600" dirty="0" err="1" smtClean="0"/>
              <a:t>en</a:t>
            </a:r>
            <a:r>
              <a:rPr lang="en-US" sz="1600" dirty="0" smtClean="0"/>
              <a:t> el umbral</a:t>
            </a:r>
            <a:endParaRPr lang="en-US" sz="1600" dirty="0"/>
          </a:p>
        </p:txBody>
      </p:sp>
      <p:sp>
        <p:nvSpPr>
          <p:cNvPr id="14" name="Rectangle 13"/>
          <p:cNvSpPr/>
          <p:nvPr/>
        </p:nvSpPr>
        <p:spPr>
          <a:xfrm>
            <a:off x="7388772" y="5136545"/>
            <a:ext cx="4370052" cy="33855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600" dirty="0" err="1"/>
              <a:t>Ganancia</a:t>
            </a:r>
            <a:r>
              <a:rPr lang="en-US" sz="1600" dirty="0"/>
              <a:t> </a:t>
            </a:r>
            <a:r>
              <a:rPr lang="en-US" sz="1600" dirty="0" err="1"/>
              <a:t>máxima</a:t>
            </a:r>
            <a:r>
              <a:rPr lang="en-US" sz="1600" dirty="0"/>
              <a:t> </a:t>
            </a:r>
            <a:r>
              <a:rPr lang="en-US" sz="1600" dirty="0" err="1"/>
              <a:t>esperada</a:t>
            </a:r>
            <a:r>
              <a:rPr lang="en-US" sz="1600" dirty="0"/>
              <a:t> </a:t>
            </a:r>
            <a:r>
              <a:rPr lang="en-US" sz="1600" dirty="0" err="1"/>
              <a:t>XGBoost</a:t>
            </a:r>
            <a:r>
              <a:rPr lang="en-US" sz="1600" dirty="0"/>
              <a:t>: </a:t>
            </a:r>
            <a:r>
              <a:rPr lang="en-US" sz="1600" dirty="0" smtClean="0"/>
              <a:t>70,349</a:t>
            </a:r>
            <a:endParaRPr lang="en-US" sz="1600" dirty="0"/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88273" y="2135597"/>
            <a:ext cx="3632752" cy="2215686"/>
          </a:xfrm>
          <a:prstGeom prst="rect">
            <a:avLst/>
          </a:prstGeom>
        </p:spPr>
      </p:pic>
      <p:pic>
        <p:nvPicPr>
          <p:cNvPr id="3" name="Picture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0059" y="2135597"/>
            <a:ext cx="3766225" cy="2373416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58608" y="2102423"/>
            <a:ext cx="3867262" cy="24065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74362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1156138" y="5602014"/>
            <a:ext cx="963798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El modelo </a:t>
            </a:r>
            <a:r>
              <a:rPr lang="es-MX" dirty="0" err="1" smtClean="0"/>
              <a:t>Xgboost</a:t>
            </a:r>
            <a:r>
              <a:rPr lang="es-MX" dirty="0" smtClean="0"/>
              <a:t> que no contempla OB, entrena el modelo maximizando la ganancia, mas no el AUC, mientras que los otros dos usan </a:t>
            </a:r>
            <a:r>
              <a:rPr lang="es-MX" dirty="0" err="1" smtClean="0"/>
              <a:t>tunnig</a:t>
            </a:r>
            <a:r>
              <a:rPr lang="es-MX" dirty="0" smtClean="0"/>
              <a:t>  de </a:t>
            </a:r>
            <a:r>
              <a:rPr lang="es-MX" dirty="0" err="1" smtClean="0"/>
              <a:t>Hiperparametros</a:t>
            </a:r>
            <a:r>
              <a:rPr lang="es-MX" dirty="0" smtClean="0"/>
              <a:t> que Maximice el AUC pero usan la función personalizada para el entrenamiento.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1234965"/>
            <a:ext cx="3731172" cy="3798126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78915" y="1342620"/>
            <a:ext cx="3625416" cy="3690472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80243" y="1342620"/>
            <a:ext cx="3625414" cy="36904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342130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Conclusiones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82741" y="1740176"/>
            <a:ext cx="8596668" cy="4345314"/>
          </a:xfrm>
        </p:spPr>
        <p:txBody>
          <a:bodyPr>
            <a:normAutofit fontScale="92500" lnSpcReduction="20000"/>
          </a:bodyPr>
          <a:lstStyle/>
          <a:p>
            <a:r>
              <a:rPr lang="es-MX" dirty="0"/>
              <a:t>El modelo </a:t>
            </a:r>
            <a:r>
              <a:rPr lang="es-MX" dirty="0" err="1"/>
              <a:t>XGBoost</a:t>
            </a:r>
            <a:r>
              <a:rPr lang="es-MX" dirty="0"/>
              <a:t> que incorpora la función personalizada para minimizar la pérdida de ganancia es el de mejor desempeño, ya que optimiza directamente la métrica de negocio. Pese a que la mejora en resultados no es muy grande, el modelo es intrínsecamente eficiente en términos computacionales para la convergencia y el escalamiento, lo que lo hace ideal para incorporaciones en producción.</a:t>
            </a:r>
          </a:p>
          <a:p>
            <a:endParaRPr lang="es-MX" dirty="0"/>
          </a:p>
          <a:p>
            <a:r>
              <a:rPr lang="es-MX" dirty="0"/>
              <a:t>Se sugiere usar este modelo mientras se mantenga el margen de </a:t>
            </a:r>
            <a:r>
              <a:rPr lang="es-MX" dirty="0" smtClean="0"/>
              <a:t>ganancia</a:t>
            </a:r>
            <a:r>
              <a:rPr lang="es-MX" dirty="0"/>
              <a:t>, Para refinar aún más la estrategia, se pueden incorporar mejoras en la </a:t>
            </a:r>
            <a:r>
              <a:rPr lang="es-MX" dirty="0" smtClean="0"/>
              <a:t>función, por ejemplo incorporar  una función que logre capturar variaciones en ganancia en mercado pago en las transacciones, también podría evaluarse la perdida económica de pasar transacciones que no son </a:t>
            </a:r>
            <a:r>
              <a:rPr lang="es-MX" dirty="0" err="1" smtClean="0"/>
              <a:t>fraudelentas</a:t>
            </a:r>
            <a:r>
              <a:rPr lang="es-MX" dirty="0" smtClean="0"/>
              <a:t> como fraude y así optimizar el umbral de decisión, de este modo, se maximizaría </a:t>
            </a:r>
            <a:r>
              <a:rPr lang="es-MX" dirty="0"/>
              <a:t>la rentabilidad de las </a:t>
            </a:r>
            <a:r>
              <a:rPr lang="es-MX" dirty="0" smtClean="0"/>
              <a:t>transacciones aun mas. </a:t>
            </a:r>
            <a:r>
              <a:rPr lang="es-MX" dirty="0"/>
              <a:t>Por último, la función de ganancia personalizada puede adaptarse a modelos más sofisticados, como una red neuronal, pero debe evaluarse el </a:t>
            </a:r>
            <a:r>
              <a:rPr lang="es-MX" dirty="0" err="1"/>
              <a:t>trade</a:t>
            </a:r>
            <a:r>
              <a:rPr lang="es-MX" dirty="0"/>
              <a:t>-off entre la posible mejora de resultados y los costos de latencia, </a:t>
            </a:r>
            <a:r>
              <a:rPr lang="es-MX" dirty="0" err="1" smtClean="0"/>
              <a:t>intepretabilidad</a:t>
            </a:r>
            <a:r>
              <a:rPr lang="es-MX" dirty="0" smtClean="0"/>
              <a:t> </a:t>
            </a:r>
            <a:r>
              <a:rPr lang="es-MX" dirty="0"/>
              <a:t>y eficiencia de incorporación en un ambiente de producción.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25303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Introducción</a:t>
            </a:r>
            <a:br>
              <a:rPr lang="es-MX" dirty="0" smtClean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2192120"/>
            <a:ext cx="8596668" cy="3880773"/>
          </a:xfrm>
        </p:spPr>
        <p:txBody>
          <a:bodyPr/>
          <a:lstStyle/>
          <a:p>
            <a:r>
              <a:rPr lang="es-MX" dirty="0" smtClean="0"/>
              <a:t>El data set presenta (como es habitual) un desbalanceo en la variable a predecir (Fraude).</a:t>
            </a:r>
          </a:p>
          <a:p>
            <a:r>
              <a:rPr lang="es-MX" dirty="0" smtClean="0"/>
              <a:t>Las </a:t>
            </a:r>
            <a:r>
              <a:rPr lang="es-MX" dirty="0" err="1" smtClean="0"/>
              <a:t>features</a:t>
            </a:r>
            <a:r>
              <a:rPr lang="es-MX" dirty="0" smtClean="0"/>
              <a:t> </a:t>
            </a:r>
            <a:r>
              <a:rPr lang="es-MX" dirty="0" err="1" smtClean="0"/>
              <a:t>predictoras</a:t>
            </a:r>
            <a:r>
              <a:rPr lang="es-MX" dirty="0" smtClean="0"/>
              <a:t> no poseen un nombre especifico para entender en contexto lo que significa cada  una, por lo que se debe hacer un análisis exploratorio para explotar la capacidad </a:t>
            </a:r>
            <a:r>
              <a:rPr lang="es-MX" dirty="0" err="1" smtClean="0"/>
              <a:t>predictora</a:t>
            </a:r>
            <a:r>
              <a:rPr lang="es-MX" dirty="0" smtClean="0"/>
              <a:t> de cada una.</a:t>
            </a:r>
          </a:p>
          <a:p>
            <a:r>
              <a:rPr lang="es-MX" dirty="0" smtClean="0"/>
              <a:t>Mas allá de usar técnicas clásicas de Machine </a:t>
            </a:r>
            <a:r>
              <a:rPr lang="es-MX" dirty="0" err="1"/>
              <a:t>L</a:t>
            </a:r>
            <a:r>
              <a:rPr lang="es-MX" dirty="0" err="1" smtClean="0"/>
              <a:t>earning</a:t>
            </a:r>
            <a:r>
              <a:rPr lang="es-MX" dirty="0" smtClean="0"/>
              <a:t> para maximizar la capacidad de predicción y usar métricas de evaluación para estas, debe tenerse en cuenta la </a:t>
            </a:r>
            <a:r>
              <a:rPr lang="es-MX" dirty="0" smtClean="0"/>
              <a:t>ganancia esperada para </a:t>
            </a:r>
            <a:r>
              <a:rPr lang="es-MX" dirty="0" smtClean="0"/>
              <a:t>influir en el entrenamiento del modelo y </a:t>
            </a:r>
            <a:r>
              <a:rPr lang="es-MX" dirty="0" smtClean="0"/>
              <a:t>para </a:t>
            </a:r>
            <a:r>
              <a:rPr lang="es-MX" dirty="0" smtClean="0"/>
              <a:t>el calculo del umbral de predicción, de esta forma no existe ambigüedad en el manejo de este </a:t>
            </a:r>
            <a:r>
              <a:rPr lang="es-MX" dirty="0" smtClean="0"/>
              <a:t>umbral y en los resultados.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92761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Análisis exploratorio de los datos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Desbalanceo de la variable fraude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07496" y="2612204"/>
            <a:ext cx="5306165" cy="39248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279754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66823" y="199697"/>
            <a:ext cx="8596668" cy="1320800"/>
          </a:xfrm>
        </p:spPr>
        <p:txBody>
          <a:bodyPr/>
          <a:lstStyle/>
          <a:p>
            <a:r>
              <a:rPr lang="es-MX" dirty="0" smtClean="0"/>
              <a:t>Correlación de las variables </a:t>
            </a:r>
            <a:endParaRPr lang="en-US" dirty="0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6823" y="860097"/>
            <a:ext cx="6579476" cy="4523992"/>
          </a:xfrm>
        </p:spPr>
      </p:pic>
      <p:sp>
        <p:nvSpPr>
          <p:cNvPr id="5" name="TextBox 4"/>
          <p:cNvSpPr txBox="1"/>
          <p:nvPr/>
        </p:nvSpPr>
        <p:spPr>
          <a:xfrm>
            <a:off x="7246299" y="1058832"/>
            <a:ext cx="4056994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 smtClean="0"/>
              <a:t>No se observan correlaciones fuertes que lleven a pensar problemas de </a:t>
            </a:r>
            <a:r>
              <a:rPr lang="es-MX" dirty="0" err="1" smtClean="0"/>
              <a:t>multicolinealidad</a:t>
            </a:r>
            <a:r>
              <a:rPr lang="es-MX" dirty="0" smtClean="0"/>
              <a:t>.</a:t>
            </a:r>
          </a:p>
          <a:p>
            <a:r>
              <a:rPr lang="es-MX" dirty="0" smtClean="0"/>
              <a:t>La Variable K tiene alta cantidad de datos faltantes pero los datos que existen que tiene buena correlación con otras variables.</a:t>
            </a:r>
            <a:endParaRPr lang="es-MX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723388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5803" y="348885"/>
            <a:ext cx="8596668" cy="3880773"/>
          </a:xfrm>
        </p:spPr>
        <p:txBody>
          <a:bodyPr/>
          <a:lstStyle/>
          <a:p>
            <a:pPr marL="0" indent="0">
              <a:buNone/>
            </a:pPr>
            <a:r>
              <a:rPr lang="es-MX" dirty="0" smtClean="0"/>
              <a:t>Muchas de las variables contienen distribuciones sesgadas a hacia la derecha, el modelo a usar, puede manejar bien este tipo de variables con estas distribuciones, luego de hacer pruebas, no hubo una mejora significativa al aplicar logaritmo natural sobre la variable monto o con alguna otra, por lo que se usan sus versiones originales.</a:t>
            </a:r>
          </a:p>
          <a:p>
            <a:pPr marL="0" indent="0">
              <a:buNone/>
            </a:pPr>
            <a:r>
              <a:rPr lang="es-MX" dirty="0" smtClean="0"/>
              <a:t>A su vez los modelos pueden manejar las escalas originales de los datos.</a:t>
            </a:r>
          </a:p>
          <a:p>
            <a:pPr marL="0" indent="0">
              <a:buNone/>
            </a:pPr>
            <a:r>
              <a:rPr lang="es-MX" dirty="0" smtClean="0"/>
              <a:t>La </a:t>
            </a:r>
            <a:r>
              <a:rPr lang="es-MX" dirty="0"/>
              <a:t>columna ‘C’ </a:t>
            </a:r>
            <a:r>
              <a:rPr lang="es-MX" dirty="0" smtClean="0"/>
              <a:t>no tenia una cantidad significante de valores faltantes, por lo que debido a su distribución se imputó con la mediana.</a:t>
            </a:r>
            <a:endParaRPr lang="es-MX" dirty="0"/>
          </a:p>
          <a:p>
            <a:pPr marL="0" indent="0">
              <a:buNone/>
            </a:pP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9166" y="2891391"/>
            <a:ext cx="7422697" cy="3677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36964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3516" y="163623"/>
            <a:ext cx="8944303" cy="6436873"/>
          </a:xfrm>
        </p:spPr>
      </p:pic>
    </p:spTree>
    <p:extLst>
      <p:ext uri="{BB962C8B-B14F-4D97-AF65-F5344CB8AC3E}">
        <p14:creationId xmlns:p14="http://schemas.microsoft.com/office/powerpoint/2010/main" val="422262932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3251" y="1198179"/>
            <a:ext cx="8235439" cy="5192111"/>
          </a:xfrm>
        </p:spPr>
        <p:txBody>
          <a:bodyPr>
            <a:normAutofit fontScale="92500" lnSpcReduction="10000"/>
          </a:bodyPr>
          <a:lstStyle/>
          <a:p>
            <a:r>
              <a:rPr lang="es-MX" dirty="0"/>
              <a:t>La columna ‘J’, que representa los países, contiene algunas categorías con muy pocas observaciones. Para evitar la creación de variables </a:t>
            </a:r>
            <a:r>
              <a:rPr lang="es-MX" dirty="0" err="1"/>
              <a:t>dummies</a:t>
            </a:r>
            <a:r>
              <a:rPr lang="es-MX" dirty="0"/>
              <a:t> </a:t>
            </a:r>
            <a:r>
              <a:rPr lang="es-MX" dirty="0" smtClean="0"/>
              <a:t>con poca representación </a:t>
            </a:r>
            <a:r>
              <a:rPr lang="es-MX" dirty="0"/>
              <a:t>y </a:t>
            </a:r>
            <a:r>
              <a:rPr lang="es-MX" dirty="0" smtClean="0"/>
              <a:t>no caer en sobredimensión del dataset, </a:t>
            </a:r>
            <a:r>
              <a:rPr lang="es-MX" dirty="0"/>
              <a:t>estas categorías </a:t>
            </a:r>
            <a:r>
              <a:rPr lang="es-MX" dirty="0" smtClean="0"/>
              <a:t>con poca presencia  </a:t>
            </a:r>
            <a:r>
              <a:rPr lang="es-MX" dirty="0"/>
              <a:t>se agruparán en una nueva categoría denominada ‘Otros’ </a:t>
            </a:r>
            <a:r>
              <a:rPr lang="es-MX" dirty="0" smtClean="0"/>
              <a:t>al aplicar el </a:t>
            </a:r>
            <a:r>
              <a:rPr lang="es-MX" dirty="0" err="1" smtClean="0"/>
              <a:t>onehotencoder</a:t>
            </a:r>
            <a:endParaRPr lang="es-MX" dirty="0"/>
          </a:p>
          <a:p>
            <a:r>
              <a:rPr lang="es-MX" dirty="0" smtClean="0"/>
              <a:t>Específicamente los países que contengan menos de 10 observaciones</a:t>
            </a:r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endParaRPr lang="es-MX" dirty="0"/>
          </a:p>
          <a:p>
            <a:endParaRPr lang="es-MX" dirty="0" smtClean="0"/>
          </a:p>
          <a:p>
            <a:pPr marL="0" indent="0">
              <a:buNone/>
            </a:pPr>
            <a:r>
              <a:rPr lang="es-MX" dirty="0" smtClean="0"/>
              <a:t>Debido a la falta de contexto respecto a las variables, la columna ‘K’ será eliminada por </a:t>
            </a:r>
            <a:r>
              <a:rPr lang="es-MX" dirty="0" smtClean="0"/>
              <a:t>tener cerca del 80% de valores faltantes.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15162" y="2945119"/>
            <a:ext cx="1752845" cy="2076740"/>
          </a:xfrm>
          <a:prstGeom prst="rect">
            <a:avLst/>
          </a:prstGeom>
        </p:spPr>
      </p:pic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s-MX" dirty="0" smtClean="0"/>
              <a:t>Transformación de datos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856298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Modelos propuestos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s-MX" dirty="0" smtClean="0"/>
              <a:t>Se entrenan y se </a:t>
            </a:r>
            <a:r>
              <a:rPr lang="es-MX" dirty="0" smtClean="0"/>
              <a:t>comparan </a:t>
            </a:r>
            <a:r>
              <a:rPr lang="es-MX" dirty="0" smtClean="0"/>
              <a:t>3 modelos:</a:t>
            </a:r>
          </a:p>
          <a:p>
            <a:r>
              <a:rPr lang="es-MX" dirty="0" smtClean="0"/>
              <a:t>- </a:t>
            </a:r>
            <a:r>
              <a:rPr lang="es-MX" dirty="0" err="1" smtClean="0"/>
              <a:t>Xgboost</a:t>
            </a:r>
            <a:r>
              <a:rPr lang="es-MX" dirty="0" smtClean="0"/>
              <a:t> con función de ganancia personalizada</a:t>
            </a:r>
          </a:p>
          <a:p>
            <a:r>
              <a:rPr lang="es-MX" dirty="0" smtClean="0"/>
              <a:t>- </a:t>
            </a:r>
            <a:r>
              <a:rPr lang="es-MX" dirty="0" err="1" smtClean="0"/>
              <a:t>Xgboost</a:t>
            </a:r>
            <a:r>
              <a:rPr lang="es-MX" dirty="0" smtClean="0"/>
              <a:t> </a:t>
            </a:r>
            <a:r>
              <a:rPr lang="es-MX" dirty="0" smtClean="0"/>
              <a:t>con Optimización Bayesiana y función personalizada</a:t>
            </a:r>
          </a:p>
          <a:p>
            <a:r>
              <a:rPr lang="es-MX" dirty="0" smtClean="0"/>
              <a:t>- </a:t>
            </a:r>
            <a:r>
              <a:rPr lang="es-MX" dirty="0" err="1" smtClean="0"/>
              <a:t>Random</a:t>
            </a:r>
            <a:r>
              <a:rPr lang="es-MX" dirty="0" smtClean="0"/>
              <a:t> </a:t>
            </a:r>
            <a:r>
              <a:rPr lang="es-MX" dirty="0" err="1" smtClean="0"/>
              <a:t>Forest</a:t>
            </a:r>
            <a:r>
              <a:rPr lang="es-MX" dirty="0" smtClean="0"/>
              <a:t> con </a:t>
            </a:r>
            <a:r>
              <a:rPr lang="es-MX" dirty="0" smtClean="0"/>
              <a:t>Optimización </a:t>
            </a:r>
            <a:r>
              <a:rPr lang="es-MX" dirty="0"/>
              <a:t>B</a:t>
            </a:r>
            <a:r>
              <a:rPr lang="es-MX" dirty="0" smtClean="0"/>
              <a:t>ayesiana</a:t>
            </a:r>
            <a:endParaRPr lang="es-MX" dirty="0" smtClean="0"/>
          </a:p>
          <a:p>
            <a:r>
              <a:rPr lang="es-MX" dirty="0" smtClean="0"/>
              <a:t>Se hace una partición del 70% de los datos de entrenamiento y el 30% para evaluación.</a:t>
            </a:r>
          </a:p>
          <a:p>
            <a:endParaRPr lang="es-MX" dirty="0" smtClean="0"/>
          </a:p>
        </p:txBody>
      </p:sp>
    </p:spTree>
    <p:extLst>
      <p:ext uri="{BB962C8B-B14F-4D97-AF65-F5344CB8AC3E}">
        <p14:creationId xmlns:p14="http://schemas.microsoft.com/office/powerpoint/2010/main" val="36998374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MX" dirty="0" smtClean="0"/>
              <a:t>Funciones Personalizada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7334" y="1555531"/>
            <a:ext cx="8596668" cy="4590935"/>
          </a:xfrm>
        </p:spPr>
        <p:txBody>
          <a:bodyPr>
            <a:noAutofit/>
          </a:bodyPr>
          <a:lstStyle/>
          <a:p>
            <a:r>
              <a:rPr lang="es-MX" dirty="0" smtClean="0"/>
              <a:t>Teniendo en cuenta que la necesidad principal es maximizar las ganancias se usará una función personalizada para la evaluación </a:t>
            </a:r>
            <a:r>
              <a:rPr lang="es-MX" dirty="0" smtClean="0"/>
              <a:t>de los modelos </a:t>
            </a:r>
            <a:r>
              <a:rPr lang="es-MX" dirty="0" smtClean="0"/>
              <a:t>la cual se define como:     </a:t>
            </a:r>
          </a:p>
          <a:p>
            <a:endParaRPr lang="es-MX" dirty="0"/>
          </a:p>
          <a:p>
            <a:endParaRPr lang="es-MX" dirty="0" smtClean="0"/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El </a:t>
            </a:r>
            <a:r>
              <a:rPr lang="es-MX" dirty="0"/>
              <a:t>modelo con la mejor Ganancia Total es el que logra el </a:t>
            </a:r>
            <a:r>
              <a:rPr lang="es-MX" b="1" dirty="0"/>
              <a:t>mejor equilibrio</a:t>
            </a:r>
            <a:r>
              <a:rPr lang="es-MX" dirty="0"/>
              <a:t> entre:</a:t>
            </a:r>
          </a:p>
          <a:p>
            <a:r>
              <a:rPr lang="es-MX" b="1" dirty="0"/>
              <a:t>Maximizar</a:t>
            </a:r>
            <a:r>
              <a:rPr lang="es-MX" dirty="0"/>
              <a:t> la aprobación de transacciones legítimas (ganancia).</a:t>
            </a:r>
          </a:p>
          <a:p>
            <a:r>
              <a:rPr lang="es-MX" b="1" dirty="0"/>
              <a:t>Minimizar</a:t>
            </a:r>
            <a:r>
              <a:rPr lang="es-MX" dirty="0"/>
              <a:t> la aprobación de transacciones fraudulentas (pérdida).</a:t>
            </a:r>
          </a:p>
          <a:p>
            <a:pPr marL="0" indent="0">
              <a:buNone/>
            </a:pPr>
            <a:r>
              <a:rPr lang="es-MX" dirty="0" smtClean="0"/>
              <a:t>Esta la función explicita que se usará para escoger el umbral, teniendo en cuenta también la capacidad de este para hacer buenas </a:t>
            </a:r>
            <a:r>
              <a:rPr lang="es-MX" dirty="0" smtClean="0"/>
              <a:t>predicciones respecto al fraude.</a:t>
            </a:r>
            <a:endParaRPr lang="es-MX" dirty="0" smtClean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7637" y="2667763"/>
            <a:ext cx="9297698" cy="82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5429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1081</TotalTime>
  <Words>1228</Words>
  <Application>Microsoft Office PowerPoint</Application>
  <PresentationFormat>Widescreen</PresentationFormat>
  <Paragraphs>72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18</vt:i4>
      </vt:variant>
    </vt:vector>
  </HeadingPairs>
  <TitlesOfParts>
    <vt:vector size="22" baseType="lpstr">
      <vt:lpstr>Arial</vt:lpstr>
      <vt:lpstr>Trebuchet MS</vt:lpstr>
      <vt:lpstr>Wingdings 3</vt:lpstr>
      <vt:lpstr>Facet</vt:lpstr>
      <vt:lpstr>Modelo de detección de Fraude</vt:lpstr>
      <vt:lpstr>Introducción </vt:lpstr>
      <vt:lpstr>Análisis exploratorio de los datos</vt:lpstr>
      <vt:lpstr>Correlación de las variables </vt:lpstr>
      <vt:lpstr>PowerPoint Presentation</vt:lpstr>
      <vt:lpstr>PowerPoint Presentation</vt:lpstr>
      <vt:lpstr>Transformación de datos</vt:lpstr>
      <vt:lpstr>Modelos propuestos</vt:lpstr>
      <vt:lpstr>Funciones Personalizada</vt:lpstr>
      <vt:lpstr>PowerPoint Presentation</vt:lpstr>
      <vt:lpstr>Xgboost Función personalizada</vt:lpstr>
      <vt:lpstr>Random forest con Optimización Bayesiana </vt:lpstr>
      <vt:lpstr>Xgboost con Optimización Bayesiana</vt:lpstr>
      <vt:lpstr>Métricas de los 3 modelos</vt:lpstr>
      <vt:lpstr>Comparación matrices de confusión</vt:lpstr>
      <vt:lpstr>Ganancias para neta para la compañía en test por modelo teniendo en cuenta el umbral</vt:lpstr>
      <vt:lpstr>PowerPoint Presentation</vt:lpstr>
      <vt:lpstr>Conclusiones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Modelo de detección de Fraude</dc:title>
  <dc:creator>Andrés Julián Jurado Castaño</dc:creator>
  <cp:lastModifiedBy>Andrés Julián Jurado Castaño</cp:lastModifiedBy>
  <cp:revision>59</cp:revision>
  <dcterms:created xsi:type="dcterms:W3CDTF">2025-10-15T13:44:48Z</dcterms:created>
  <dcterms:modified xsi:type="dcterms:W3CDTF">2025-10-17T13:23:08Z</dcterms:modified>
</cp:coreProperties>
</file>