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3" r:id="rId8"/>
    <p:sldId id="262" r:id="rId9"/>
    <p:sldId id="265" r:id="rId10"/>
    <p:sldId id="266" r:id="rId11"/>
    <p:sldId id="269" r:id="rId12"/>
    <p:sldId id="267" r:id="rId13"/>
    <p:sldId id="264" r:id="rId14"/>
    <p:sldId id="270"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1" d="100"/>
          <a:sy n="91" d="100"/>
        </p:scale>
        <p:origin x="53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40CEBC1-5CF6-46FF-BBDD-983D0BF81ED9}" type="datetimeFigureOut">
              <a:rPr lang="en-US" smtClean="0"/>
              <a:t>10/16/2025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32734C-3DB1-48A7-9699-BBD49D3F3E8D}" type="slidenum">
              <a:rPr lang="en-US" smtClean="0"/>
              <a:t>‹#›</a:t>
            </a:fld>
            <a:endParaRPr lang="en-US"/>
          </a:p>
        </p:txBody>
      </p:sp>
    </p:spTree>
    <p:extLst>
      <p:ext uri="{BB962C8B-B14F-4D97-AF65-F5344CB8AC3E}">
        <p14:creationId xmlns:p14="http://schemas.microsoft.com/office/powerpoint/2010/main" val="2383044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40CEBC1-5CF6-46FF-BBDD-983D0BF81ED9}" type="datetimeFigureOut">
              <a:rPr lang="en-US" smtClean="0"/>
              <a:t>10/16/2025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32734C-3DB1-48A7-9699-BBD49D3F3E8D}" type="slidenum">
              <a:rPr lang="en-US" smtClean="0"/>
              <a:t>‹#›</a:t>
            </a:fld>
            <a:endParaRPr lang="en-US"/>
          </a:p>
        </p:txBody>
      </p:sp>
    </p:spTree>
    <p:extLst>
      <p:ext uri="{BB962C8B-B14F-4D97-AF65-F5344CB8AC3E}">
        <p14:creationId xmlns:p14="http://schemas.microsoft.com/office/powerpoint/2010/main" val="329802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40CEBC1-5CF6-46FF-BBDD-983D0BF81ED9}" type="datetimeFigureOut">
              <a:rPr lang="en-US" smtClean="0"/>
              <a:t>10/16/2025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32734C-3DB1-48A7-9699-BBD49D3F3E8D}"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7164091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40CEBC1-5CF6-46FF-BBDD-983D0BF81ED9}" type="datetimeFigureOut">
              <a:rPr lang="en-US" smtClean="0"/>
              <a:t>10/16/2025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32734C-3DB1-48A7-9699-BBD49D3F3E8D}" type="slidenum">
              <a:rPr lang="en-US" smtClean="0"/>
              <a:t>‹#›</a:t>
            </a:fld>
            <a:endParaRPr lang="en-US"/>
          </a:p>
        </p:txBody>
      </p:sp>
    </p:spTree>
    <p:extLst>
      <p:ext uri="{BB962C8B-B14F-4D97-AF65-F5344CB8AC3E}">
        <p14:creationId xmlns:p14="http://schemas.microsoft.com/office/powerpoint/2010/main" val="5184556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40CEBC1-5CF6-46FF-BBDD-983D0BF81ED9}" type="datetimeFigureOut">
              <a:rPr lang="en-US" smtClean="0"/>
              <a:t>10/16/2025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32734C-3DB1-48A7-9699-BBD49D3F3E8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231403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40CEBC1-5CF6-46FF-BBDD-983D0BF81ED9}" type="datetimeFigureOut">
              <a:rPr lang="en-US" smtClean="0"/>
              <a:t>10/16/2025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32734C-3DB1-48A7-9699-BBD49D3F3E8D}" type="slidenum">
              <a:rPr lang="en-US" smtClean="0"/>
              <a:t>‹#›</a:t>
            </a:fld>
            <a:endParaRPr lang="en-US"/>
          </a:p>
        </p:txBody>
      </p:sp>
    </p:spTree>
    <p:extLst>
      <p:ext uri="{BB962C8B-B14F-4D97-AF65-F5344CB8AC3E}">
        <p14:creationId xmlns:p14="http://schemas.microsoft.com/office/powerpoint/2010/main" val="27921170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0CEBC1-5CF6-46FF-BBDD-983D0BF81ED9}" type="datetimeFigureOut">
              <a:rPr lang="en-US" smtClean="0"/>
              <a:t>10/16/2025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32734C-3DB1-48A7-9699-BBD49D3F3E8D}" type="slidenum">
              <a:rPr lang="en-US" smtClean="0"/>
              <a:t>‹#›</a:t>
            </a:fld>
            <a:endParaRPr lang="en-US"/>
          </a:p>
        </p:txBody>
      </p:sp>
    </p:spTree>
    <p:extLst>
      <p:ext uri="{BB962C8B-B14F-4D97-AF65-F5344CB8AC3E}">
        <p14:creationId xmlns:p14="http://schemas.microsoft.com/office/powerpoint/2010/main" val="35910390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0CEBC1-5CF6-46FF-BBDD-983D0BF81ED9}" type="datetimeFigureOut">
              <a:rPr lang="en-US" smtClean="0"/>
              <a:t>10/16/2025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32734C-3DB1-48A7-9699-BBD49D3F3E8D}" type="slidenum">
              <a:rPr lang="en-US" smtClean="0"/>
              <a:t>‹#›</a:t>
            </a:fld>
            <a:endParaRPr lang="en-US"/>
          </a:p>
        </p:txBody>
      </p:sp>
    </p:spTree>
    <p:extLst>
      <p:ext uri="{BB962C8B-B14F-4D97-AF65-F5344CB8AC3E}">
        <p14:creationId xmlns:p14="http://schemas.microsoft.com/office/powerpoint/2010/main" val="3231176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0CEBC1-5CF6-46FF-BBDD-983D0BF81ED9}" type="datetimeFigureOut">
              <a:rPr lang="en-US" smtClean="0"/>
              <a:t>10/16/2025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32734C-3DB1-48A7-9699-BBD49D3F3E8D}" type="slidenum">
              <a:rPr lang="en-US" smtClean="0"/>
              <a:t>‹#›</a:t>
            </a:fld>
            <a:endParaRPr lang="en-US"/>
          </a:p>
        </p:txBody>
      </p:sp>
    </p:spTree>
    <p:extLst>
      <p:ext uri="{BB962C8B-B14F-4D97-AF65-F5344CB8AC3E}">
        <p14:creationId xmlns:p14="http://schemas.microsoft.com/office/powerpoint/2010/main" val="2226400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40CEBC1-5CF6-46FF-BBDD-983D0BF81ED9}" type="datetimeFigureOut">
              <a:rPr lang="en-US" smtClean="0"/>
              <a:t>10/16/2025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32734C-3DB1-48A7-9699-BBD49D3F3E8D}" type="slidenum">
              <a:rPr lang="en-US" smtClean="0"/>
              <a:t>‹#›</a:t>
            </a:fld>
            <a:endParaRPr lang="en-US"/>
          </a:p>
        </p:txBody>
      </p:sp>
    </p:spTree>
    <p:extLst>
      <p:ext uri="{BB962C8B-B14F-4D97-AF65-F5344CB8AC3E}">
        <p14:creationId xmlns:p14="http://schemas.microsoft.com/office/powerpoint/2010/main" val="2149836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40CEBC1-5CF6-46FF-BBDD-983D0BF81ED9}" type="datetimeFigureOut">
              <a:rPr lang="en-US" smtClean="0"/>
              <a:t>10/16/2025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32734C-3DB1-48A7-9699-BBD49D3F3E8D}" type="slidenum">
              <a:rPr lang="en-US" smtClean="0"/>
              <a:t>‹#›</a:t>
            </a:fld>
            <a:endParaRPr lang="en-US"/>
          </a:p>
        </p:txBody>
      </p:sp>
    </p:spTree>
    <p:extLst>
      <p:ext uri="{BB962C8B-B14F-4D97-AF65-F5344CB8AC3E}">
        <p14:creationId xmlns:p14="http://schemas.microsoft.com/office/powerpoint/2010/main" val="2635984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40CEBC1-5CF6-46FF-BBDD-983D0BF81ED9}" type="datetimeFigureOut">
              <a:rPr lang="en-US" smtClean="0"/>
              <a:t>10/16/2025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32734C-3DB1-48A7-9699-BBD49D3F3E8D}" type="slidenum">
              <a:rPr lang="en-US" smtClean="0"/>
              <a:t>‹#›</a:t>
            </a:fld>
            <a:endParaRPr lang="en-US"/>
          </a:p>
        </p:txBody>
      </p:sp>
    </p:spTree>
    <p:extLst>
      <p:ext uri="{BB962C8B-B14F-4D97-AF65-F5344CB8AC3E}">
        <p14:creationId xmlns:p14="http://schemas.microsoft.com/office/powerpoint/2010/main" val="2165967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40CEBC1-5CF6-46FF-BBDD-983D0BF81ED9}" type="datetimeFigureOut">
              <a:rPr lang="en-US" smtClean="0"/>
              <a:t>10/16/2025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32734C-3DB1-48A7-9699-BBD49D3F3E8D}" type="slidenum">
              <a:rPr lang="en-US" smtClean="0"/>
              <a:t>‹#›</a:t>
            </a:fld>
            <a:endParaRPr lang="en-US"/>
          </a:p>
        </p:txBody>
      </p:sp>
    </p:spTree>
    <p:extLst>
      <p:ext uri="{BB962C8B-B14F-4D97-AF65-F5344CB8AC3E}">
        <p14:creationId xmlns:p14="http://schemas.microsoft.com/office/powerpoint/2010/main" val="3283145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0CEBC1-5CF6-46FF-BBDD-983D0BF81ED9}" type="datetimeFigureOut">
              <a:rPr lang="en-US" smtClean="0"/>
              <a:t>10/16/2025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32734C-3DB1-48A7-9699-BBD49D3F3E8D}" type="slidenum">
              <a:rPr lang="en-US" smtClean="0"/>
              <a:t>‹#›</a:t>
            </a:fld>
            <a:endParaRPr lang="en-US"/>
          </a:p>
        </p:txBody>
      </p:sp>
    </p:spTree>
    <p:extLst>
      <p:ext uri="{BB962C8B-B14F-4D97-AF65-F5344CB8AC3E}">
        <p14:creationId xmlns:p14="http://schemas.microsoft.com/office/powerpoint/2010/main" val="1652031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40CEBC1-5CF6-46FF-BBDD-983D0BF81ED9}" type="datetimeFigureOut">
              <a:rPr lang="en-US" smtClean="0"/>
              <a:t>10/16/2025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32734C-3DB1-48A7-9699-BBD49D3F3E8D}" type="slidenum">
              <a:rPr lang="en-US" smtClean="0"/>
              <a:t>‹#›</a:t>
            </a:fld>
            <a:endParaRPr lang="en-US"/>
          </a:p>
        </p:txBody>
      </p:sp>
    </p:spTree>
    <p:extLst>
      <p:ext uri="{BB962C8B-B14F-4D97-AF65-F5344CB8AC3E}">
        <p14:creationId xmlns:p14="http://schemas.microsoft.com/office/powerpoint/2010/main" val="2287836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840CEBC1-5CF6-46FF-BBDD-983D0BF81ED9}" type="datetimeFigureOut">
              <a:rPr lang="en-US" smtClean="0"/>
              <a:t>10/16/2025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32734C-3DB1-48A7-9699-BBD49D3F3E8D}" type="slidenum">
              <a:rPr lang="en-US" smtClean="0"/>
              <a:t>‹#›</a:t>
            </a:fld>
            <a:endParaRPr lang="en-US"/>
          </a:p>
        </p:txBody>
      </p:sp>
    </p:spTree>
    <p:extLst>
      <p:ext uri="{BB962C8B-B14F-4D97-AF65-F5344CB8AC3E}">
        <p14:creationId xmlns:p14="http://schemas.microsoft.com/office/powerpoint/2010/main" val="3568760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40CEBC1-5CF6-46FF-BBDD-983D0BF81ED9}" type="datetimeFigureOut">
              <a:rPr lang="en-US" smtClean="0"/>
              <a:t>10/16/2025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C32734C-3DB1-48A7-9699-BBD49D3F3E8D}" type="slidenum">
              <a:rPr lang="en-US" smtClean="0"/>
              <a:t>‹#›</a:t>
            </a:fld>
            <a:endParaRPr lang="en-US"/>
          </a:p>
        </p:txBody>
      </p:sp>
    </p:spTree>
    <p:extLst>
      <p:ext uri="{BB962C8B-B14F-4D97-AF65-F5344CB8AC3E}">
        <p14:creationId xmlns:p14="http://schemas.microsoft.com/office/powerpoint/2010/main" val="107544575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s-MX" dirty="0" smtClean="0"/>
              <a:t>Modelo de detección de Fraude</a:t>
            </a:r>
            <a:endParaRPr lang="en-US" dirty="0"/>
          </a:p>
        </p:txBody>
      </p:sp>
      <p:sp>
        <p:nvSpPr>
          <p:cNvPr id="3" name="Subtitle 2"/>
          <p:cNvSpPr>
            <a:spLocks noGrp="1"/>
          </p:cNvSpPr>
          <p:nvPr>
            <p:ph type="subTitle" idx="1"/>
          </p:nvPr>
        </p:nvSpPr>
        <p:spPr/>
        <p:txBody>
          <a:bodyPr/>
          <a:lstStyle/>
          <a:p>
            <a:r>
              <a:rPr lang="es-MX" dirty="0" smtClean="0"/>
              <a:t>Andrés Julián Jurado Castaño</a:t>
            </a:r>
            <a:endParaRPr lang="en-US" dirty="0"/>
          </a:p>
        </p:txBody>
      </p:sp>
    </p:spTree>
    <p:extLst>
      <p:ext uri="{BB962C8B-B14F-4D97-AF65-F5344CB8AC3E}">
        <p14:creationId xmlns:p14="http://schemas.microsoft.com/office/powerpoint/2010/main" val="70322541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s-MX" dirty="0" err="1" smtClean="0"/>
              <a:t>Random</a:t>
            </a:r>
            <a:r>
              <a:rPr lang="es-MX" dirty="0" smtClean="0"/>
              <a:t> </a:t>
            </a:r>
            <a:r>
              <a:rPr lang="es-MX" dirty="0" err="1" smtClean="0"/>
              <a:t>forest</a:t>
            </a:r>
            <a:r>
              <a:rPr lang="es-MX" dirty="0" smtClean="0"/>
              <a:t> con Optimización Bayesiana</a:t>
            </a:r>
            <a:br>
              <a:rPr lang="es-MX" dirty="0" smtClean="0"/>
            </a:br>
            <a:endParaRPr lang="en-US" dirty="0"/>
          </a:p>
        </p:txBody>
      </p:sp>
      <p:sp>
        <p:nvSpPr>
          <p:cNvPr id="3" name="Content Placeholder 2"/>
          <p:cNvSpPr>
            <a:spLocks noGrp="1"/>
          </p:cNvSpPr>
          <p:nvPr>
            <p:ph idx="1"/>
          </p:nvPr>
        </p:nvSpPr>
        <p:spPr>
          <a:xfrm>
            <a:off x="677334" y="1429407"/>
            <a:ext cx="8596668" cy="4611955"/>
          </a:xfrm>
        </p:spPr>
        <p:txBody>
          <a:bodyPr>
            <a:normAutofit/>
          </a:bodyPr>
          <a:lstStyle/>
          <a:p>
            <a:pPr marL="0" indent="0">
              <a:buNone/>
            </a:pPr>
            <a:r>
              <a:rPr lang="es-MX" dirty="0" smtClean="0"/>
              <a:t>Este modelo debido a su naturaleza de creación de </a:t>
            </a:r>
            <a:r>
              <a:rPr lang="es-MX" dirty="0" smtClean="0"/>
              <a:t>arboles </a:t>
            </a:r>
            <a:r>
              <a:rPr lang="en-US" dirty="0" err="1" smtClean="0"/>
              <a:t>porque</a:t>
            </a:r>
            <a:r>
              <a:rPr lang="en-US" dirty="0" smtClean="0"/>
              <a:t> </a:t>
            </a:r>
            <a:r>
              <a:rPr lang="en-US" dirty="0" err="1"/>
              <a:t>utiliza</a:t>
            </a:r>
            <a:r>
              <a:rPr lang="en-US" dirty="0"/>
              <a:t> </a:t>
            </a:r>
            <a:r>
              <a:rPr lang="en-US" dirty="0" err="1"/>
              <a:t>métricas</a:t>
            </a:r>
            <a:r>
              <a:rPr lang="en-US" dirty="0"/>
              <a:t> de </a:t>
            </a:r>
            <a:r>
              <a:rPr lang="en-US" dirty="0" err="1"/>
              <a:t>pureza</a:t>
            </a:r>
            <a:r>
              <a:rPr lang="en-US" dirty="0"/>
              <a:t> (Gini o </a:t>
            </a:r>
            <a:r>
              <a:rPr lang="en-US" dirty="0" err="1"/>
              <a:t>Entropía</a:t>
            </a:r>
            <a:r>
              <a:rPr lang="en-US" dirty="0"/>
              <a:t>)</a:t>
            </a:r>
            <a:r>
              <a:rPr lang="es-MX" dirty="0" smtClean="0"/>
              <a:t> lo cual n admite </a:t>
            </a:r>
            <a:r>
              <a:rPr lang="es-MX" dirty="0" smtClean="0"/>
              <a:t>usar la función de ganancia, pero si usa la función de ganancia total para la evaluación y decisión del </a:t>
            </a:r>
            <a:r>
              <a:rPr lang="es-MX" dirty="0" err="1" smtClean="0"/>
              <a:t>random</a:t>
            </a:r>
            <a:r>
              <a:rPr lang="es-MX" dirty="0" smtClean="0"/>
              <a:t> </a:t>
            </a:r>
            <a:r>
              <a:rPr lang="es-MX" dirty="0" err="1" smtClean="0"/>
              <a:t>forest</a:t>
            </a:r>
            <a:r>
              <a:rPr lang="es-MX" dirty="0" smtClean="0"/>
              <a:t> para maximizar la rentabilidad.</a:t>
            </a:r>
          </a:p>
          <a:p>
            <a:pPr marL="0" indent="0">
              <a:buNone/>
            </a:pPr>
            <a:r>
              <a:rPr lang="es-MX" dirty="0" smtClean="0"/>
              <a:t>Se usa optimización bayesiana ya que es computacionalmente mas barato que usar </a:t>
            </a:r>
            <a:r>
              <a:rPr lang="en-US" dirty="0"/>
              <a:t>(</a:t>
            </a:r>
            <a:r>
              <a:rPr lang="en-US" i="1" dirty="0"/>
              <a:t>Grid </a:t>
            </a:r>
            <a:r>
              <a:rPr lang="en-US" i="1" dirty="0" smtClean="0"/>
              <a:t>Search</a:t>
            </a:r>
            <a:r>
              <a:rPr lang="en-US" dirty="0" smtClean="0"/>
              <a:t>).</a:t>
            </a:r>
          </a:p>
          <a:p>
            <a:pPr marL="0" indent="0">
              <a:buNone/>
            </a:pPr>
            <a:r>
              <a:rPr lang="es-MX" dirty="0" smtClean="0"/>
              <a:t>Se calcula la </a:t>
            </a:r>
            <a:r>
              <a:rPr lang="es-MX" dirty="0" err="1" smtClean="0"/>
              <a:t>Auc</a:t>
            </a:r>
            <a:r>
              <a:rPr lang="es-MX" dirty="0" smtClean="0"/>
              <a:t> la matriz de confusión y la ganancia neta de con respecto al umbral óptimo.</a:t>
            </a:r>
          </a:p>
          <a:p>
            <a:pPr marL="0" indent="0">
              <a:buNone/>
            </a:pPr>
            <a:endParaRPr lang="es-MX" dirty="0"/>
          </a:p>
          <a:p>
            <a:pPr marL="0" indent="0">
              <a:buNone/>
            </a:pPr>
            <a:endParaRPr lang="es-MX" dirty="0" smtClean="0"/>
          </a:p>
          <a:p>
            <a:pPr marL="0" indent="0">
              <a:buNone/>
            </a:pPr>
            <a:endParaRPr lang="es-MX" dirty="0"/>
          </a:p>
          <a:p>
            <a:pPr marL="0" indent="0">
              <a:buNone/>
            </a:pPr>
            <a:r>
              <a:rPr lang="es-MX" dirty="0" smtClean="0"/>
              <a:t>Esta ultima se usa para escoger el umbral que maximiza las ganancias en los 3 modelos</a:t>
            </a:r>
            <a:endParaRPr lang="en-US" dirty="0"/>
          </a:p>
        </p:txBody>
      </p:sp>
      <p:pic>
        <p:nvPicPr>
          <p:cNvPr id="4" name="Picture 3"/>
          <p:cNvPicPr>
            <a:picLocks noChangeAspect="1"/>
          </p:cNvPicPr>
          <p:nvPr/>
        </p:nvPicPr>
        <p:blipFill>
          <a:blip r:embed="rId2"/>
          <a:stretch>
            <a:fillRect/>
          </a:stretch>
        </p:blipFill>
        <p:spPr>
          <a:xfrm>
            <a:off x="677334" y="4232059"/>
            <a:ext cx="5601482" cy="1114581"/>
          </a:xfrm>
          <a:prstGeom prst="rect">
            <a:avLst/>
          </a:prstGeom>
        </p:spPr>
      </p:pic>
    </p:spTree>
    <p:extLst>
      <p:ext uri="{BB962C8B-B14F-4D97-AF65-F5344CB8AC3E}">
        <p14:creationId xmlns:p14="http://schemas.microsoft.com/office/powerpoint/2010/main" val="628420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smtClean="0"/>
              <a:t>Xgboost</a:t>
            </a:r>
            <a:r>
              <a:rPr lang="es-MX" dirty="0" smtClean="0"/>
              <a:t> con Optimización Bayesiana</a:t>
            </a:r>
            <a:endParaRPr lang="en-US" dirty="0"/>
          </a:p>
        </p:txBody>
      </p:sp>
      <p:sp>
        <p:nvSpPr>
          <p:cNvPr id="3" name="Content Placeholder 2"/>
          <p:cNvSpPr>
            <a:spLocks noGrp="1"/>
          </p:cNvSpPr>
          <p:nvPr>
            <p:ph idx="1"/>
          </p:nvPr>
        </p:nvSpPr>
        <p:spPr/>
        <p:txBody>
          <a:bodyPr/>
          <a:lstStyle/>
          <a:p>
            <a:r>
              <a:rPr lang="es-MX" dirty="0" smtClean="0"/>
              <a:t>Al  incorporar la optimización bayesiana debemos </a:t>
            </a:r>
            <a:r>
              <a:rPr lang="es-MX" dirty="0" smtClean="0"/>
              <a:t>también </a:t>
            </a:r>
            <a:r>
              <a:rPr lang="es-MX" dirty="0" smtClean="0"/>
              <a:t>modelo nos sirve para comparar la capacidad del modelo sencillo y para ver si es superior en términos de predicción al modelo inicial.</a:t>
            </a:r>
          </a:p>
          <a:p>
            <a:r>
              <a:rPr lang="es-MX" dirty="0" smtClean="0"/>
              <a:t>A diferencia del modelo de </a:t>
            </a:r>
            <a:r>
              <a:rPr lang="es-MX" dirty="0" err="1" smtClean="0"/>
              <a:t>Xgboost</a:t>
            </a:r>
            <a:r>
              <a:rPr lang="es-MX" dirty="0" smtClean="0"/>
              <a:t> anterior, aquí no se usa la </a:t>
            </a:r>
            <a:r>
              <a:rPr lang="es-MX" dirty="0" err="1" smtClean="0"/>
              <a:t>la</a:t>
            </a:r>
            <a:r>
              <a:rPr lang="es-MX" dirty="0" smtClean="0"/>
              <a:t> función de ganancia personalizada, ya que </a:t>
            </a:r>
            <a:r>
              <a:rPr lang="es-MX" dirty="0" err="1" smtClean="0"/>
              <a:t>BayessearchCV</a:t>
            </a:r>
            <a:r>
              <a:rPr lang="es-MX" dirty="0" smtClean="0"/>
              <a:t> usa la AUC-ROC para encontrar los mejores </a:t>
            </a:r>
            <a:r>
              <a:rPr lang="es-MX" dirty="0" err="1" smtClean="0"/>
              <a:t>hiperparámetros</a:t>
            </a:r>
            <a:r>
              <a:rPr lang="es-MX" dirty="0" smtClean="0"/>
              <a:t> en la validación cruzada. En la segunda fase se entrena el modelo con la función personalizada basado en los </a:t>
            </a:r>
            <a:r>
              <a:rPr lang="es-MX" dirty="0" err="1" smtClean="0"/>
              <a:t>hiperparametrsos</a:t>
            </a:r>
            <a:r>
              <a:rPr lang="es-MX" dirty="0" smtClean="0"/>
              <a:t> óptimos dados por la optimización bayesiana</a:t>
            </a:r>
          </a:p>
          <a:p>
            <a:r>
              <a:rPr lang="es-MX" dirty="0" smtClean="0"/>
              <a:t>Así, el modelo con OB puede tener un rendimiento relativamente mas bajo debido a que en la fase 1 de este se quiere maximizar la curva AUC y no la ganancia especifica como el modelo sin OB</a:t>
            </a:r>
          </a:p>
          <a:p>
            <a:endParaRPr lang="es-MX" dirty="0" smtClean="0"/>
          </a:p>
          <a:p>
            <a:endParaRPr lang="en-US" dirty="0"/>
          </a:p>
        </p:txBody>
      </p:sp>
    </p:spTree>
    <p:extLst>
      <p:ext uri="{BB962C8B-B14F-4D97-AF65-F5344CB8AC3E}">
        <p14:creationId xmlns:p14="http://schemas.microsoft.com/office/powerpoint/2010/main" val="26698037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smtClean="0"/>
              <a:t>Ganacias</a:t>
            </a:r>
            <a:r>
              <a:rPr lang="es-MX" dirty="0" smtClean="0"/>
              <a:t> para neta para la compañía para los modelos</a:t>
            </a:r>
            <a:endParaRPr lang="en-US" dirty="0"/>
          </a:p>
        </p:txBody>
      </p:sp>
      <p:pic>
        <p:nvPicPr>
          <p:cNvPr id="5" name="Picture 4"/>
          <p:cNvPicPr>
            <a:picLocks noChangeAspect="1"/>
          </p:cNvPicPr>
          <p:nvPr/>
        </p:nvPicPr>
        <p:blipFill>
          <a:blip r:embed="rId2"/>
          <a:stretch>
            <a:fillRect/>
          </a:stretch>
        </p:blipFill>
        <p:spPr>
          <a:xfrm>
            <a:off x="0" y="1930400"/>
            <a:ext cx="4067503" cy="2770277"/>
          </a:xfrm>
          <a:prstGeom prst="rect">
            <a:avLst/>
          </a:prstGeom>
        </p:spPr>
      </p:pic>
      <p:pic>
        <p:nvPicPr>
          <p:cNvPr id="6" name="Picture 5"/>
          <p:cNvPicPr>
            <a:picLocks noChangeAspect="1"/>
          </p:cNvPicPr>
          <p:nvPr/>
        </p:nvPicPr>
        <p:blipFill>
          <a:blip r:embed="rId3"/>
          <a:stretch>
            <a:fillRect/>
          </a:stretch>
        </p:blipFill>
        <p:spPr>
          <a:xfrm>
            <a:off x="4067503" y="2002667"/>
            <a:ext cx="3321269" cy="2698010"/>
          </a:xfrm>
          <a:prstGeom prst="rect">
            <a:avLst/>
          </a:prstGeom>
        </p:spPr>
      </p:pic>
      <p:sp>
        <p:nvSpPr>
          <p:cNvPr id="9" name="TextBox 8"/>
          <p:cNvSpPr txBox="1"/>
          <p:nvPr/>
        </p:nvSpPr>
        <p:spPr>
          <a:xfrm>
            <a:off x="882868" y="5013435"/>
            <a:ext cx="2049517" cy="584775"/>
          </a:xfrm>
          <a:prstGeom prst="rect">
            <a:avLst/>
          </a:prstGeom>
          <a:noFill/>
        </p:spPr>
        <p:txBody>
          <a:bodyPr wrap="square" rtlCol="0">
            <a:spAutoFit/>
          </a:bodyPr>
          <a:lstStyle/>
          <a:p>
            <a:r>
              <a:rPr lang="en-US" sz="1600" dirty="0" err="1"/>
              <a:t>Ganancia</a:t>
            </a:r>
            <a:r>
              <a:rPr lang="en-US" sz="1600" dirty="0"/>
              <a:t> </a:t>
            </a:r>
            <a:r>
              <a:rPr lang="en-US" sz="1600" dirty="0" err="1"/>
              <a:t>máxima</a:t>
            </a:r>
            <a:r>
              <a:rPr lang="en-US" sz="1600" dirty="0"/>
              <a:t> </a:t>
            </a:r>
            <a:r>
              <a:rPr lang="en-US" sz="1600" dirty="0" err="1"/>
              <a:t>esperada</a:t>
            </a:r>
            <a:r>
              <a:rPr lang="en-US" sz="1600" dirty="0"/>
              <a:t>: </a:t>
            </a:r>
            <a:r>
              <a:rPr lang="en-US" sz="1600" dirty="0" smtClean="0"/>
              <a:t>75,446</a:t>
            </a:r>
            <a:endParaRPr lang="en-US" sz="1600" dirty="0"/>
          </a:p>
        </p:txBody>
      </p:sp>
      <p:sp>
        <p:nvSpPr>
          <p:cNvPr id="13" name="Rectangle 12"/>
          <p:cNvSpPr/>
          <p:nvPr/>
        </p:nvSpPr>
        <p:spPr>
          <a:xfrm>
            <a:off x="3926284" y="5058847"/>
            <a:ext cx="3021054" cy="584775"/>
          </a:xfrm>
          <a:prstGeom prst="rect">
            <a:avLst/>
          </a:prstGeom>
        </p:spPr>
        <p:txBody>
          <a:bodyPr wrap="square">
            <a:spAutoFit/>
          </a:bodyPr>
          <a:lstStyle/>
          <a:p>
            <a:r>
              <a:rPr lang="en-US" sz="1600" dirty="0" err="1"/>
              <a:t>Ganancia</a:t>
            </a:r>
            <a:r>
              <a:rPr lang="en-US" sz="1600" dirty="0"/>
              <a:t> </a:t>
            </a:r>
            <a:r>
              <a:rPr lang="en-US" sz="1600" dirty="0" err="1"/>
              <a:t>máxima</a:t>
            </a:r>
            <a:r>
              <a:rPr lang="en-US" sz="1600" dirty="0"/>
              <a:t> </a:t>
            </a:r>
            <a:r>
              <a:rPr lang="en-US" sz="1600" dirty="0" err="1"/>
              <a:t>esperada</a:t>
            </a:r>
            <a:r>
              <a:rPr lang="en-US" sz="1600" dirty="0"/>
              <a:t> RF: </a:t>
            </a:r>
            <a:r>
              <a:rPr lang="en-US" sz="1600" dirty="0" smtClean="0"/>
              <a:t>70,379</a:t>
            </a:r>
            <a:endParaRPr lang="en-US" sz="1600" dirty="0"/>
          </a:p>
        </p:txBody>
      </p:sp>
      <p:sp>
        <p:nvSpPr>
          <p:cNvPr id="14" name="Rectangle 13"/>
          <p:cNvSpPr/>
          <p:nvPr/>
        </p:nvSpPr>
        <p:spPr>
          <a:xfrm>
            <a:off x="7388772" y="5136545"/>
            <a:ext cx="4370052" cy="338554"/>
          </a:xfrm>
          <a:prstGeom prst="rect">
            <a:avLst/>
          </a:prstGeom>
        </p:spPr>
        <p:txBody>
          <a:bodyPr wrap="square">
            <a:spAutoFit/>
          </a:bodyPr>
          <a:lstStyle/>
          <a:p>
            <a:r>
              <a:rPr lang="en-US" sz="1600" dirty="0" err="1"/>
              <a:t>Ganancia</a:t>
            </a:r>
            <a:r>
              <a:rPr lang="en-US" sz="1600" dirty="0"/>
              <a:t> </a:t>
            </a:r>
            <a:r>
              <a:rPr lang="en-US" sz="1600" dirty="0" err="1"/>
              <a:t>máxima</a:t>
            </a:r>
            <a:r>
              <a:rPr lang="en-US" sz="1600" dirty="0"/>
              <a:t> </a:t>
            </a:r>
            <a:r>
              <a:rPr lang="en-US" sz="1600" dirty="0" err="1"/>
              <a:t>esperada</a:t>
            </a:r>
            <a:r>
              <a:rPr lang="en-US" sz="1600" dirty="0"/>
              <a:t> </a:t>
            </a:r>
            <a:r>
              <a:rPr lang="en-US" sz="1600" dirty="0" err="1"/>
              <a:t>XGBoost</a:t>
            </a:r>
            <a:r>
              <a:rPr lang="en-US" sz="1600" dirty="0"/>
              <a:t>: </a:t>
            </a:r>
            <a:r>
              <a:rPr lang="en-US" sz="1600" dirty="0" smtClean="0"/>
              <a:t>70,349</a:t>
            </a:r>
            <a:endParaRPr lang="en-US" sz="1600" dirty="0"/>
          </a:p>
        </p:txBody>
      </p:sp>
      <p:pic>
        <p:nvPicPr>
          <p:cNvPr id="15" name="Picture 14"/>
          <p:cNvPicPr>
            <a:picLocks noChangeAspect="1"/>
          </p:cNvPicPr>
          <p:nvPr/>
        </p:nvPicPr>
        <p:blipFill>
          <a:blip r:embed="rId4"/>
          <a:stretch>
            <a:fillRect/>
          </a:stretch>
        </p:blipFill>
        <p:spPr>
          <a:xfrm>
            <a:off x="7388772" y="2060309"/>
            <a:ext cx="4234536" cy="2582726"/>
          </a:xfrm>
          <a:prstGeom prst="rect">
            <a:avLst/>
          </a:prstGeom>
        </p:spPr>
      </p:pic>
    </p:spTree>
    <p:extLst>
      <p:ext uri="{BB962C8B-B14F-4D97-AF65-F5344CB8AC3E}">
        <p14:creationId xmlns:p14="http://schemas.microsoft.com/office/powerpoint/2010/main" val="26674362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Comparación matrices de confusión</a:t>
            </a:r>
            <a:endParaRPr lang="en-US" dirty="0"/>
          </a:p>
        </p:txBody>
      </p:sp>
      <p:sp>
        <p:nvSpPr>
          <p:cNvPr id="3" name="Content Placeholder 2"/>
          <p:cNvSpPr>
            <a:spLocks noGrp="1"/>
          </p:cNvSpPr>
          <p:nvPr>
            <p:ph idx="1"/>
          </p:nvPr>
        </p:nvSpPr>
        <p:spPr/>
        <p:txBody>
          <a:bodyPr/>
          <a:lstStyle/>
          <a:p>
            <a:endParaRPr lang="en-US"/>
          </a:p>
        </p:txBody>
      </p:sp>
      <p:pic>
        <p:nvPicPr>
          <p:cNvPr id="5" name="Picture 4"/>
          <p:cNvPicPr>
            <a:picLocks noChangeAspect="1"/>
          </p:cNvPicPr>
          <p:nvPr/>
        </p:nvPicPr>
        <p:blipFill>
          <a:blip r:embed="rId2"/>
          <a:stretch>
            <a:fillRect/>
          </a:stretch>
        </p:blipFill>
        <p:spPr>
          <a:xfrm>
            <a:off x="4309243" y="1589791"/>
            <a:ext cx="3699640" cy="3489231"/>
          </a:xfrm>
          <a:prstGeom prst="rect">
            <a:avLst/>
          </a:prstGeom>
        </p:spPr>
      </p:pic>
      <p:pic>
        <p:nvPicPr>
          <p:cNvPr id="6" name="Picture 5"/>
          <p:cNvPicPr>
            <a:picLocks noChangeAspect="1"/>
          </p:cNvPicPr>
          <p:nvPr/>
        </p:nvPicPr>
        <p:blipFill>
          <a:blip r:embed="rId3"/>
          <a:stretch>
            <a:fillRect/>
          </a:stretch>
        </p:blipFill>
        <p:spPr>
          <a:xfrm>
            <a:off x="88141" y="1676400"/>
            <a:ext cx="4000384" cy="3630828"/>
          </a:xfrm>
          <a:prstGeom prst="rect">
            <a:avLst/>
          </a:prstGeom>
        </p:spPr>
      </p:pic>
      <p:pic>
        <p:nvPicPr>
          <p:cNvPr id="7" name="Picture 6"/>
          <p:cNvPicPr>
            <a:picLocks noChangeAspect="1"/>
          </p:cNvPicPr>
          <p:nvPr/>
        </p:nvPicPr>
        <p:blipFill>
          <a:blip r:embed="rId4"/>
          <a:stretch>
            <a:fillRect/>
          </a:stretch>
        </p:blipFill>
        <p:spPr>
          <a:xfrm>
            <a:off x="8156028" y="1676400"/>
            <a:ext cx="3553054" cy="3544220"/>
          </a:xfrm>
          <a:prstGeom prst="rect">
            <a:avLst/>
          </a:prstGeom>
        </p:spPr>
      </p:pic>
    </p:spTree>
    <p:extLst>
      <p:ext uri="{BB962C8B-B14F-4D97-AF65-F5344CB8AC3E}">
        <p14:creationId xmlns:p14="http://schemas.microsoft.com/office/powerpoint/2010/main" val="107249069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382952" y="963828"/>
            <a:ext cx="4972744" cy="5077534"/>
          </a:xfrm>
          <a:prstGeom prst="rect">
            <a:avLst/>
          </a:prstGeom>
        </p:spPr>
      </p:pic>
      <p:pic>
        <p:nvPicPr>
          <p:cNvPr id="5" name="Picture 4"/>
          <p:cNvPicPr>
            <a:picLocks noChangeAspect="1"/>
          </p:cNvPicPr>
          <p:nvPr/>
        </p:nvPicPr>
        <p:blipFill>
          <a:blip r:embed="rId3"/>
          <a:stretch>
            <a:fillRect/>
          </a:stretch>
        </p:blipFill>
        <p:spPr>
          <a:xfrm>
            <a:off x="5650078" y="609600"/>
            <a:ext cx="5172797" cy="5296639"/>
          </a:xfrm>
          <a:prstGeom prst="rect">
            <a:avLst/>
          </a:prstGeom>
        </p:spPr>
      </p:pic>
    </p:spTree>
    <p:extLst>
      <p:ext uri="{BB962C8B-B14F-4D97-AF65-F5344CB8AC3E}">
        <p14:creationId xmlns:p14="http://schemas.microsoft.com/office/powerpoint/2010/main" val="16434213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Conclusiones</a:t>
            </a:r>
            <a:endParaRPr lang="en-US" dirty="0"/>
          </a:p>
        </p:txBody>
      </p:sp>
      <p:sp>
        <p:nvSpPr>
          <p:cNvPr id="3" name="Content Placeholder 2"/>
          <p:cNvSpPr>
            <a:spLocks noGrp="1"/>
          </p:cNvSpPr>
          <p:nvPr>
            <p:ph idx="1"/>
          </p:nvPr>
        </p:nvSpPr>
        <p:spPr/>
        <p:txBody>
          <a:bodyPr>
            <a:normAutofit lnSpcReduction="10000"/>
          </a:bodyPr>
          <a:lstStyle/>
          <a:p>
            <a:r>
              <a:rPr lang="es-MX" dirty="0" smtClean="0"/>
              <a:t>El modelo que mejor funciona por poco es el modelo </a:t>
            </a:r>
            <a:r>
              <a:rPr lang="es-MX" dirty="0" err="1" smtClean="0"/>
              <a:t>xgboost</a:t>
            </a:r>
            <a:r>
              <a:rPr lang="es-MX" dirty="0" smtClean="0"/>
              <a:t> que incorpora la función </a:t>
            </a:r>
            <a:r>
              <a:rPr lang="es-MX" dirty="0" smtClean="0"/>
              <a:t>personaliza  </a:t>
            </a:r>
            <a:r>
              <a:rPr lang="es-MX" dirty="0" smtClean="0"/>
              <a:t>para la creación </a:t>
            </a:r>
            <a:r>
              <a:rPr lang="es-MX" dirty="0"/>
              <a:t> </a:t>
            </a:r>
            <a:r>
              <a:rPr lang="es-MX" dirty="0" smtClean="0"/>
              <a:t>de los arboles desarrollada a partir de la necesidad del negocio, pese a que la mejora en resultados no es muy </a:t>
            </a:r>
            <a:r>
              <a:rPr lang="es-MX" dirty="0" smtClean="0"/>
              <a:t>grande, esta es </a:t>
            </a:r>
            <a:r>
              <a:rPr lang="es-MX" dirty="0" smtClean="0"/>
              <a:t>computacionalmente </a:t>
            </a:r>
            <a:r>
              <a:rPr lang="es-MX" dirty="0" smtClean="0"/>
              <a:t>mas </a:t>
            </a:r>
            <a:r>
              <a:rPr lang="es-MX" dirty="0" smtClean="0"/>
              <a:t>económica </a:t>
            </a:r>
            <a:r>
              <a:rPr lang="es-MX" dirty="0" smtClean="0"/>
              <a:t>en términos de convergencia que los otros modelos</a:t>
            </a:r>
            <a:endParaRPr lang="es-MX" dirty="0" smtClean="0"/>
          </a:p>
          <a:p>
            <a:r>
              <a:rPr lang="es-MX" dirty="0" smtClean="0"/>
              <a:t>Por lo tanto se sugiere usar </a:t>
            </a:r>
            <a:r>
              <a:rPr lang="es-MX" dirty="0" smtClean="0"/>
              <a:t>este </a:t>
            </a:r>
            <a:r>
              <a:rPr lang="es-MX" dirty="0" smtClean="0"/>
              <a:t>para posibles incorporaciones en producción mientras se mantenga el margen de ganancia, por los montos de </a:t>
            </a:r>
            <a:r>
              <a:rPr lang="es-MX" dirty="0" smtClean="0"/>
              <a:t>transacción.</a:t>
            </a:r>
            <a:endParaRPr lang="es-MX" dirty="0" smtClean="0"/>
          </a:p>
          <a:p>
            <a:r>
              <a:rPr lang="es-MX" dirty="0" smtClean="0"/>
              <a:t>El modelo es bastante eficiente en términos computacionales lo que haría útil para asuntos de escalamiento</a:t>
            </a:r>
          </a:p>
          <a:p>
            <a:r>
              <a:rPr lang="es-MX" dirty="0" smtClean="0"/>
              <a:t>Por ultimo, esta función personalizada puede llevarse también  a modelos mas sofisticados como una red neuronal, pero debe estudiarse el </a:t>
            </a:r>
            <a:r>
              <a:rPr lang="es-MX" dirty="0" err="1" smtClean="0"/>
              <a:t>trade</a:t>
            </a:r>
            <a:r>
              <a:rPr lang="es-MX" dirty="0" smtClean="0"/>
              <a:t>-off entre mejores resultados y eficiencia de incorporación en un ambiente de producción</a:t>
            </a:r>
            <a:endParaRPr lang="en-US" dirty="0"/>
          </a:p>
        </p:txBody>
      </p:sp>
    </p:spTree>
    <p:extLst>
      <p:ext uri="{BB962C8B-B14F-4D97-AF65-F5344CB8AC3E}">
        <p14:creationId xmlns:p14="http://schemas.microsoft.com/office/powerpoint/2010/main" val="28425303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smtClean="0"/>
              <a:t>Intridocción</a:t>
            </a:r>
            <a:r>
              <a:rPr lang="es-MX" dirty="0" smtClean="0"/>
              <a:t/>
            </a:r>
            <a:br>
              <a:rPr lang="es-MX" dirty="0" smtClean="0"/>
            </a:br>
            <a:endParaRPr lang="en-US" dirty="0"/>
          </a:p>
        </p:txBody>
      </p:sp>
      <p:sp>
        <p:nvSpPr>
          <p:cNvPr id="3" name="Content Placeholder 2"/>
          <p:cNvSpPr>
            <a:spLocks noGrp="1"/>
          </p:cNvSpPr>
          <p:nvPr>
            <p:ph idx="1"/>
          </p:nvPr>
        </p:nvSpPr>
        <p:spPr>
          <a:xfrm>
            <a:off x="677334" y="2192120"/>
            <a:ext cx="8596668" cy="3880773"/>
          </a:xfrm>
        </p:spPr>
        <p:txBody>
          <a:bodyPr/>
          <a:lstStyle/>
          <a:p>
            <a:r>
              <a:rPr lang="es-MX" dirty="0" smtClean="0"/>
              <a:t>El data set presenta(como es habitual) un desbalanceo en la variable a predecir (Fraude).</a:t>
            </a:r>
          </a:p>
          <a:p>
            <a:r>
              <a:rPr lang="es-MX" dirty="0" smtClean="0"/>
              <a:t>Las </a:t>
            </a:r>
            <a:r>
              <a:rPr lang="es-MX" dirty="0" err="1" smtClean="0"/>
              <a:t>features</a:t>
            </a:r>
            <a:r>
              <a:rPr lang="es-MX" dirty="0" smtClean="0"/>
              <a:t> </a:t>
            </a:r>
            <a:r>
              <a:rPr lang="es-MX" dirty="0" err="1" smtClean="0"/>
              <a:t>predictoras</a:t>
            </a:r>
            <a:r>
              <a:rPr lang="es-MX" dirty="0" smtClean="0"/>
              <a:t> no poseen un nombre especifico para entender en contexto lo que significa cada  una, por que lo que se debe hacer un análisis exploratorio para explotar la capacidad </a:t>
            </a:r>
            <a:r>
              <a:rPr lang="es-MX" dirty="0" err="1" smtClean="0"/>
              <a:t>predictora</a:t>
            </a:r>
            <a:r>
              <a:rPr lang="es-MX" dirty="0" smtClean="0"/>
              <a:t> de cada una.</a:t>
            </a:r>
          </a:p>
          <a:p>
            <a:r>
              <a:rPr lang="es-MX" dirty="0" smtClean="0"/>
              <a:t>Mas allá de usar técnicas clásicas de machine </a:t>
            </a:r>
            <a:r>
              <a:rPr lang="es-MX" dirty="0" err="1" smtClean="0"/>
              <a:t>learning</a:t>
            </a:r>
            <a:r>
              <a:rPr lang="es-MX" dirty="0" smtClean="0"/>
              <a:t> para maximizar la capacidad de predicción y usar métricas de evaluación para estas, debe tenerse en cuenta la ganancia esperada para el calculo del umbral de predicción, de esta forma no existe ambigüedad en el manejo de este umbral.</a:t>
            </a:r>
            <a:endParaRPr lang="en-US" dirty="0"/>
          </a:p>
        </p:txBody>
      </p:sp>
    </p:spTree>
    <p:extLst>
      <p:ext uri="{BB962C8B-B14F-4D97-AF65-F5344CB8AC3E}">
        <p14:creationId xmlns:p14="http://schemas.microsoft.com/office/powerpoint/2010/main" val="33992761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Análisis exploratorio de los datos</a:t>
            </a:r>
            <a:endParaRPr lang="en-US" dirty="0"/>
          </a:p>
        </p:txBody>
      </p:sp>
      <p:sp>
        <p:nvSpPr>
          <p:cNvPr id="3" name="Content Placeholder 2"/>
          <p:cNvSpPr>
            <a:spLocks noGrp="1"/>
          </p:cNvSpPr>
          <p:nvPr>
            <p:ph idx="1"/>
          </p:nvPr>
        </p:nvSpPr>
        <p:spPr/>
        <p:txBody>
          <a:bodyPr/>
          <a:lstStyle/>
          <a:p>
            <a:r>
              <a:rPr lang="es-MX" dirty="0" smtClean="0"/>
              <a:t>Desbalanceo de la variable fraude</a:t>
            </a:r>
            <a:endParaRPr lang="en-US" dirty="0"/>
          </a:p>
        </p:txBody>
      </p:sp>
      <p:pic>
        <p:nvPicPr>
          <p:cNvPr id="4" name="Picture 3"/>
          <p:cNvPicPr>
            <a:picLocks noChangeAspect="1"/>
          </p:cNvPicPr>
          <p:nvPr/>
        </p:nvPicPr>
        <p:blipFill>
          <a:blip r:embed="rId2"/>
          <a:stretch>
            <a:fillRect/>
          </a:stretch>
        </p:blipFill>
        <p:spPr>
          <a:xfrm>
            <a:off x="2507496" y="2612204"/>
            <a:ext cx="5306165" cy="3924848"/>
          </a:xfrm>
          <a:prstGeom prst="rect">
            <a:avLst/>
          </a:prstGeom>
        </p:spPr>
      </p:pic>
    </p:spTree>
    <p:extLst>
      <p:ext uri="{BB962C8B-B14F-4D97-AF65-F5344CB8AC3E}">
        <p14:creationId xmlns:p14="http://schemas.microsoft.com/office/powerpoint/2010/main" val="26279754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err="1" smtClean="0"/>
              <a:t>Correlacion</a:t>
            </a:r>
            <a:r>
              <a:rPr lang="es-MX" dirty="0" smtClean="0"/>
              <a:t> de las variables </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765739" y="1270000"/>
            <a:ext cx="6579476" cy="4523992"/>
          </a:xfrm>
        </p:spPr>
      </p:pic>
      <p:sp>
        <p:nvSpPr>
          <p:cNvPr id="5" name="TextBox 4"/>
          <p:cNvSpPr txBox="1"/>
          <p:nvPr/>
        </p:nvSpPr>
        <p:spPr>
          <a:xfrm>
            <a:off x="1629103" y="5969876"/>
            <a:ext cx="4056994" cy="923330"/>
          </a:xfrm>
          <a:prstGeom prst="rect">
            <a:avLst/>
          </a:prstGeom>
          <a:noFill/>
        </p:spPr>
        <p:txBody>
          <a:bodyPr wrap="square" rtlCol="0">
            <a:spAutoFit/>
          </a:bodyPr>
          <a:lstStyle/>
          <a:p>
            <a:r>
              <a:rPr lang="es-MX" dirty="0" smtClean="0"/>
              <a:t>No se observan correlaciones fuertes que lleven a pensar problemas de </a:t>
            </a:r>
            <a:r>
              <a:rPr lang="es-MX" dirty="0" err="1" smtClean="0"/>
              <a:t>multicolinealidad</a:t>
            </a:r>
            <a:endParaRPr lang="en-US" dirty="0"/>
          </a:p>
        </p:txBody>
      </p:sp>
    </p:spTree>
    <p:extLst>
      <p:ext uri="{BB962C8B-B14F-4D97-AF65-F5344CB8AC3E}">
        <p14:creationId xmlns:p14="http://schemas.microsoft.com/office/powerpoint/2010/main" val="1972338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3251" y="699651"/>
            <a:ext cx="8596668" cy="5690639"/>
          </a:xfrm>
        </p:spPr>
        <p:txBody>
          <a:bodyPr>
            <a:normAutofit lnSpcReduction="10000"/>
          </a:bodyPr>
          <a:lstStyle/>
          <a:p>
            <a:r>
              <a:rPr lang="es-MX" dirty="0"/>
              <a:t>La columna ‘J’, que representa los países, contiene algunas categorías con muy pocas observaciones. Para evitar la creación de variables </a:t>
            </a:r>
            <a:r>
              <a:rPr lang="es-MX" dirty="0" err="1"/>
              <a:t>dummies</a:t>
            </a:r>
            <a:r>
              <a:rPr lang="es-MX" dirty="0"/>
              <a:t> </a:t>
            </a:r>
            <a:r>
              <a:rPr lang="es-MX" dirty="0" smtClean="0"/>
              <a:t>con poca representación </a:t>
            </a:r>
            <a:r>
              <a:rPr lang="es-MX" dirty="0"/>
              <a:t>y </a:t>
            </a:r>
            <a:r>
              <a:rPr lang="es-MX" dirty="0" smtClean="0"/>
              <a:t>no caer en sobredimensión del </a:t>
            </a:r>
            <a:r>
              <a:rPr lang="es-MX" dirty="0" err="1" smtClean="0"/>
              <a:t>dataset</a:t>
            </a:r>
            <a:r>
              <a:rPr lang="es-MX" dirty="0" smtClean="0"/>
              <a:t>, </a:t>
            </a:r>
            <a:r>
              <a:rPr lang="es-MX" dirty="0"/>
              <a:t>estas categorías </a:t>
            </a:r>
            <a:r>
              <a:rPr lang="es-MX" dirty="0" smtClean="0"/>
              <a:t>con poca presencia  </a:t>
            </a:r>
            <a:r>
              <a:rPr lang="es-MX" dirty="0"/>
              <a:t>se agruparán en una nueva categoría denominada ‘Otros’ </a:t>
            </a:r>
            <a:r>
              <a:rPr lang="es-MX" dirty="0" smtClean="0"/>
              <a:t>al aplicar el </a:t>
            </a:r>
            <a:r>
              <a:rPr lang="es-MX" dirty="0" err="1" smtClean="0"/>
              <a:t>onehotencoder</a:t>
            </a:r>
            <a:endParaRPr lang="es-MX" dirty="0"/>
          </a:p>
          <a:p>
            <a:r>
              <a:rPr lang="es-MX" dirty="0" smtClean="0"/>
              <a:t>Específicamente los países que contengan menos de 10 observaciones</a:t>
            </a:r>
          </a:p>
          <a:p>
            <a:endParaRPr lang="es-MX" dirty="0"/>
          </a:p>
          <a:p>
            <a:endParaRPr lang="es-MX" dirty="0" smtClean="0"/>
          </a:p>
          <a:p>
            <a:endParaRPr lang="es-MX" dirty="0"/>
          </a:p>
          <a:p>
            <a:endParaRPr lang="es-MX" dirty="0" smtClean="0"/>
          </a:p>
          <a:p>
            <a:endParaRPr lang="es-MX" dirty="0"/>
          </a:p>
          <a:p>
            <a:endParaRPr lang="es-MX" dirty="0" smtClean="0"/>
          </a:p>
          <a:p>
            <a:endParaRPr lang="es-MX" dirty="0"/>
          </a:p>
          <a:p>
            <a:endParaRPr lang="es-MX" dirty="0" smtClean="0"/>
          </a:p>
          <a:p>
            <a:pPr marL="0" indent="0">
              <a:buNone/>
            </a:pPr>
            <a:r>
              <a:rPr lang="es-MX" dirty="0" smtClean="0"/>
              <a:t>Debido a la falta de contexto respecto a las variables, la columna ‘K’ será </a:t>
            </a:r>
            <a:r>
              <a:rPr lang="es-MX" dirty="0" err="1" smtClean="0"/>
              <a:t>elimnada</a:t>
            </a:r>
            <a:r>
              <a:rPr lang="es-MX" dirty="0" smtClean="0"/>
              <a:t> por tener casi en su totalidad valores faltantes</a:t>
            </a:r>
            <a:endParaRPr lang="en-US" dirty="0"/>
          </a:p>
        </p:txBody>
      </p:sp>
      <p:pic>
        <p:nvPicPr>
          <p:cNvPr id="4" name="Picture 3"/>
          <p:cNvPicPr>
            <a:picLocks noChangeAspect="1"/>
          </p:cNvPicPr>
          <p:nvPr/>
        </p:nvPicPr>
        <p:blipFill>
          <a:blip r:embed="rId2"/>
          <a:stretch>
            <a:fillRect/>
          </a:stretch>
        </p:blipFill>
        <p:spPr>
          <a:xfrm>
            <a:off x="4015162" y="2945119"/>
            <a:ext cx="1752845" cy="2076740"/>
          </a:xfrm>
          <a:prstGeom prst="rect">
            <a:avLst/>
          </a:prstGeom>
        </p:spPr>
      </p:pic>
    </p:spTree>
    <p:extLst>
      <p:ext uri="{BB962C8B-B14F-4D97-AF65-F5344CB8AC3E}">
        <p14:creationId xmlns:p14="http://schemas.microsoft.com/office/powerpoint/2010/main" val="18856298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r>
              <a:rPr lang="es-MX" dirty="0" smtClean="0"/>
              <a:t>Muchas de las variables contienen distribuciones sesgadas a hacia la derecha, el modelo a usar, puede manejar bien este tipo de variables con estas distribuciones, luego de hacer pruebas, no hubo una mejora significativa al aplicar logaritmo natural sobre la variable monto.</a:t>
            </a:r>
          </a:p>
          <a:p>
            <a:pPr marL="0" indent="0">
              <a:buNone/>
            </a:pPr>
            <a:r>
              <a:rPr lang="es-MX" dirty="0"/>
              <a:t>LA columna ‘C’ </a:t>
            </a:r>
            <a:r>
              <a:rPr lang="es-MX" dirty="0" smtClean="0"/>
              <a:t>no tenia una cantidad significante de valores faltantes, por lo que debido a su distribución se imputó con la mediana</a:t>
            </a:r>
            <a:endParaRPr lang="es-MX" dirty="0"/>
          </a:p>
          <a:p>
            <a:pPr marL="0" indent="0">
              <a:buNone/>
            </a:pPr>
            <a:endParaRPr lang="en-US" dirty="0"/>
          </a:p>
        </p:txBody>
      </p:sp>
    </p:spTree>
    <p:extLst>
      <p:ext uri="{BB962C8B-B14F-4D97-AF65-F5344CB8AC3E}">
        <p14:creationId xmlns:p14="http://schemas.microsoft.com/office/powerpoint/2010/main" val="28236964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Funciones Personalizada</a:t>
            </a:r>
            <a:endParaRPr lang="en-US" dirty="0"/>
          </a:p>
        </p:txBody>
      </p:sp>
      <p:sp>
        <p:nvSpPr>
          <p:cNvPr id="3" name="Content Placeholder 2"/>
          <p:cNvSpPr>
            <a:spLocks noGrp="1"/>
          </p:cNvSpPr>
          <p:nvPr>
            <p:ph idx="1"/>
          </p:nvPr>
        </p:nvSpPr>
        <p:spPr>
          <a:xfrm>
            <a:off x="677334" y="1555531"/>
            <a:ext cx="8596668" cy="4590935"/>
          </a:xfrm>
        </p:spPr>
        <p:txBody>
          <a:bodyPr>
            <a:noAutofit/>
          </a:bodyPr>
          <a:lstStyle/>
          <a:p>
            <a:r>
              <a:rPr lang="es-MX" dirty="0" smtClean="0"/>
              <a:t>Teniendo en cuenta que la necesidad principal es maximizar las ganancias se usará una función customizada para la evaluación del modelo la cual se define como:     </a:t>
            </a:r>
          </a:p>
          <a:p>
            <a:endParaRPr lang="es-MX" dirty="0"/>
          </a:p>
          <a:p>
            <a:endParaRPr lang="es-MX" dirty="0" smtClean="0"/>
          </a:p>
          <a:p>
            <a:pPr marL="0" indent="0">
              <a:buNone/>
            </a:pPr>
            <a:endParaRPr lang="es-MX" dirty="0"/>
          </a:p>
          <a:p>
            <a:pPr marL="0" indent="0">
              <a:buNone/>
            </a:pPr>
            <a:r>
              <a:rPr lang="es-MX" dirty="0"/>
              <a:t> </a:t>
            </a:r>
            <a:r>
              <a:rPr lang="es-MX" dirty="0" smtClean="0"/>
              <a:t>M=monto</a:t>
            </a:r>
          </a:p>
          <a:p>
            <a:pPr marL="0" indent="0">
              <a:buNone/>
            </a:pPr>
            <a:r>
              <a:rPr lang="es-MX" dirty="0" smtClean="0"/>
              <a:t>El </a:t>
            </a:r>
            <a:r>
              <a:rPr lang="es-MX" dirty="0"/>
              <a:t>modelo con la mejor Ganancia Total es el que logra el </a:t>
            </a:r>
            <a:r>
              <a:rPr lang="es-MX" b="1" dirty="0"/>
              <a:t>mejor equilibrio</a:t>
            </a:r>
            <a:r>
              <a:rPr lang="es-MX" dirty="0"/>
              <a:t> entre:</a:t>
            </a:r>
          </a:p>
          <a:p>
            <a:r>
              <a:rPr lang="es-MX" b="1" dirty="0"/>
              <a:t>Maximizar</a:t>
            </a:r>
            <a:r>
              <a:rPr lang="es-MX" dirty="0"/>
              <a:t> la aprobación de transacciones legítimas (ganancia).</a:t>
            </a:r>
          </a:p>
          <a:p>
            <a:r>
              <a:rPr lang="es-MX" b="1" dirty="0"/>
              <a:t>Minimizar</a:t>
            </a:r>
            <a:r>
              <a:rPr lang="es-MX" dirty="0"/>
              <a:t> la aprobación de transacciones fraudulentas (pérdida).</a:t>
            </a:r>
          </a:p>
          <a:p>
            <a:pPr marL="0" indent="0">
              <a:buNone/>
            </a:pPr>
            <a:r>
              <a:rPr lang="es-MX" dirty="0" smtClean="0"/>
              <a:t>Esta </a:t>
            </a:r>
            <a:r>
              <a:rPr lang="es-MX" dirty="0" smtClean="0"/>
              <a:t>la función explicita que se usará para escoger el umbral, teniendo en cuenta también la capacidad de este para hacer buenas predicciones</a:t>
            </a:r>
          </a:p>
        </p:txBody>
      </p:sp>
      <p:pic>
        <p:nvPicPr>
          <p:cNvPr id="4" name="Picture 3"/>
          <p:cNvPicPr>
            <a:picLocks noChangeAspect="1"/>
          </p:cNvPicPr>
          <p:nvPr/>
        </p:nvPicPr>
        <p:blipFill>
          <a:blip r:embed="rId2"/>
          <a:stretch>
            <a:fillRect/>
          </a:stretch>
        </p:blipFill>
        <p:spPr>
          <a:xfrm>
            <a:off x="677334" y="2471176"/>
            <a:ext cx="9707330" cy="990738"/>
          </a:xfrm>
          <a:prstGeom prst="rect">
            <a:avLst/>
          </a:prstGeom>
        </p:spPr>
      </p:pic>
    </p:spTree>
    <p:extLst>
      <p:ext uri="{BB962C8B-B14F-4D97-AF65-F5344CB8AC3E}">
        <p14:creationId xmlns:p14="http://schemas.microsoft.com/office/powerpoint/2010/main" val="390542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smtClean="0"/>
              <a:t>Modelos propuestos</a:t>
            </a:r>
            <a:endParaRPr lang="en-US" dirty="0"/>
          </a:p>
        </p:txBody>
      </p:sp>
      <p:sp>
        <p:nvSpPr>
          <p:cNvPr id="3" name="Content Placeholder 2"/>
          <p:cNvSpPr>
            <a:spLocks noGrp="1"/>
          </p:cNvSpPr>
          <p:nvPr>
            <p:ph idx="1"/>
          </p:nvPr>
        </p:nvSpPr>
        <p:spPr/>
        <p:txBody>
          <a:bodyPr/>
          <a:lstStyle/>
          <a:p>
            <a:r>
              <a:rPr lang="es-MX" dirty="0" smtClean="0"/>
              <a:t>Se entrenan y se comparar 3 modelos:</a:t>
            </a:r>
          </a:p>
          <a:p>
            <a:r>
              <a:rPr lang="es-MX" dirty="0" smtClean="0"/>
              <a:t>- </a:t>
            </a:r>
            <a:r>
              <a:rPr lang="es-MX" dirty="0" err="1" smtClean="0"/>
              <a:t>Xgboost</a:t>
            </a:r>
            <a:r>
              <a:rPr lang="es-MX" dirty="0" smtClean="0"/>
              <a:t> con función de ganancia </a:t>
            </a:r>
            <a:r>
              <a:rPr lang="es-MX" dirty="0" smtClean="0"/>
              <a:t>personalizada</a:t>
            </a:r>
            <a:endParaRPr lang="es-MX" dirty="0" smtClean="0"/>
          </a:p>
          <a:p>
            <a:r>
              <a:rPr lang="es-MX" dirty="0" smtClean="0"/>
              <a:t>-</a:t>
            </a:r>
            <a:r>
              <a:rPr lang="es-MX" dirty="0" err="1" smtClean="0"/>
              <a:t>Xgboost</a:t>
            </a:r>
            <a:r>
              <a:rPr lang="es-MX" dirty="0" smtClean="0"/>
              <a:t> con Optimización </a:t>
            </a:r>
            <a:r>
              <a:rPr lang="es-MX" dirty="0" smtClean="0"/>
              <a:t>Bayesiana y función personalizada</a:t>
            </a:r>
            <a:endParaRPr lang="es-MX" dirty="0" smtClean="0"/>
          </a:p>
          <a:p>
            <a:r>
              <a:rPr lang="es-MX" dirty="0" smtClean="0"/>
              <a:t>-</a:t>
            </a:r>
            <a:r>
              <a:rPr lang="es-MX" dirty="0" err="1" smtClean="0"/>
              <a:t>Random</a:t>
            </a:r>
            <a:r>
              <a:rPr lang="es-MX" dirty="0" smtClean="0"/>
              <a:t> </a:t>
            </a:r>
            <a:r>
              <a:rPr lang="es-MX" dirty="0" err="1" smtClean="0"/>
              <a:t>Forest</a:t>
            </a:r>
            <a:r>
              <a:rPr lang="es-MX" dirty="0" smtClean="0"/>
              <a:t> con optimización bayesiana</a:t>
            </a:r>
          </a:p>
          <a:p>
            <a:r>
              <a:rPr lang="es-MX" dirty="0" smtClean="0"/>
              <a:t>Se hace una partición del 70% de los datos de entrenamiento y el 30% para evaluación.</a:t>
            </a:r>
          </a:p>
          <a:p>
            <a:endParaRPr lang="es-MX" dirty="0" smtClean="0"/>
          </a:p>
        </p:txBody>
      </p:sp>
    </p:spTree>
    <p:extLst>
      <p:ext uri="{BB962C8B-B14F-4D97-AF65-F5344CB8AC3E}">
        <p14:creationId xmlns:p14="http://schemas.microsoft.com/office/powerpoint/2010/main" val="369983747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2231" y="52199"/>
            <a:ext cx="8596668" cy="1320800"/>
          </a:xfrm>
        </p:spPr>
        <p:txBody>
          <a:bodyPr/>
          <a:lstStyle/>
          <a:p>
            <a:r>
              <a:rPr lang="es-MX" dirty="0" err="1" smtClean="0"/>
              <a:t>Xgboost</a:t>
            </a:r>
            <a:r>
              <a:rPr lang="es-MX" dirty="0" smtClean="0"/>
              <a:t> Función personalizada</a:t>
            </a:r>
            <a:endParaRPr lang="en-US" dirty="0"/>
          </a:p>
        </p:txBody>
      </p:sp>
      <p:sp>
        <p:nvSpPr>
          <p:cNvPr id="3" name="Content Placeholder 2"/>
          <p:cNvSpPr>
            <a:spLocks noGrp="1"/>
          </p:cNvSpPr>
          <p:nvPr>
            <p:ph idx="1"/>
          </p:nvPr>
        </p:nvSpPr>
        <p:spPr>
          <a:xfrm>
            <a:off x="477638" y="827147"/>
            <a:ext cx="8596668" cy="6030853"/>
          </a:xfrm>
        </p:spPr>
        <p:txBody>
          <a:bodyPr>
            <a:normAutofit/>
          </a:bodyPr>
          <a:lstStyle/>
          <a:p>
            <a:r>
              <a:rPr lang="es-MX" dirty="0"/>
              <a:t>Para el primer modelo </a:t>
            </a:r>
            <a:r>
              <a:rPr lang="es-MX" dirty="0" err="1"/>
              <a:t>xgboost</a:t>
            </a:r>
            <a:r>
              <a:rPr lang="es-MX" dirty="0"/>
              <a:t> se usa </a:t>
            </a:r>
            <a:r>
              <a:rPr lang="en-US" b="1" dirty="0" err="1"/>
              <a:t>Ganancia</a:t>
            </a:r>
            <a:r>
              <a:rPr lang="en-US" b="1" dirty="0"/>
              <a:t> </a:t>
            </a:r>
            <a:r>
              <a:rPr lang="en-US" b="1" dirty="0" err="1"/>
              <a:t>Máxima</a:t>
            </a:r>
            <a:r>
              <a:rPr lang="en-US" b="1" dirty="0"/>
              <a:t> </a:t>
            </a:r>
            <a:r>
              <a:rPr lang="en-US" b="1" dirty="0" err="1"/>
              <a:t>Esperada</a:t>
            </a:r>
            <a:r>
              <a:rPr lang="en-US" dirty="0"/>
              <a:t> </a:t>
            </a:r>
            <a:r>
              <a:rPr lang="en-US" dirty="0" smtClean="0"/>
              <a:t> y se </a:t>
            </a:r>
            <a:r>
              <a:rPr lang="en-US" dirty="0" err="1" smtClean="0"/>
              <a:t>descarta</a:t>
            </a:r>
            <a:r>
              <a:rPr lang="en-US" dirty="0" smtClean="0"/>
              <a:t>  </a:t>
            </a:r>
            <a:r>
              <a:rPr lang="en-US" dirty="0" err="1" smtClean="0"/>
              <a:t>Logloss</a:t>
            </a:r>
            <a:r>
              <a:rPr lang="en-US" dirty="0" smtClean="0"/>
              <a:t> dado el </a:t>
            </a:r>
            <a:r>
              <a:rPr lang="en-US" dirty="0" err="1" smtClean="0"/>
              <a:t>problema</a:t>
            </a:r>
            <a:r>
              <a:rPr lang="en-US" dirty="0" smtClean="0"/>
              <a:t> de </a:t>
            </a:r>
            <a:r>
              <a:rPr lang="en-US" dirty="0" err="1" smtClean="0"/>
              <a:t>negocio,así</a:t>
            </a:r>
            <a:r>
              <a:rPr lang="en-US" dirty="0" smtClean="0"/>
              <a:t>, la </a:t>
            </a:r>
            <a:r>
              <a:rPr lang="en-US" dirty="0" err="1" smtClean="0"/>
              <a:t>ganacia</a:t>
            </a:r>
            <a:r>
              <a:rPr lang="en-US" dirty="0" smtClean="0"/>
              <a:t> se define </a:t>
            </a:r>
            <a:r>
              <a:rPr lang="en-US" dirty="0" err="1" smtClean="0"/>
              <a:t>como</a:t>
            </a:r>
            <a:r>
              <a:rPr lang="en-US" dirty="0" smtClean="0"/>
              <a:t>:</a:t>
            </a:r>
            <a:endParaRPr lang="en-US" dirty="0"/>
          </a:p>
          <a:p>
            <a:r>
              <a:rPr lang="es-MX" dirty="0" smtClean="0"/>
              <a:t>LA </a:t>
            </a:r>
            <a:r>
              <a:rPr lang="es-MX" b="1" dirty="0" smtClean="0"/>
              <a:t>utilidad </a:t>
            </a:r>
            <a:r>
              <a:rPr lang="es-MX" b="1" dirty="0"/>
              <a:t>neta</a:t>
            </a:r>
            <a:r>
              <a:rPr lang="es-MX" dirty="0"/>
              <a:t> calculada al evaluar el costo de los errores (Falsos Negativos) y el beneficio de los aciertos (Verdaderos </a:t>
            </a:r>
            <a:r>
              <a:rPr lang="es-MX" dirty="0" smtClean="0"/>
              <a:t>Negativos en </a:t>
            </a:r>
            <a:r>
              <a:rPr lang="es-MX" dirty="0"/>
              <a:t>el conjunto de </a:t>
            </a:r>
            <a:r>
              <a:rPr lang="es-MX" dirty="0" smtClean="0"/>
              <a:t>prueba) </a:t>
            </a:r>
            <a:r>
              <a:rPr lang="es-MX" dirty="0"/>
              <a:t>utilizando el monto real de la </a:t>
            </a:r>
            <a:r>
              <a:rPr lang="es-MX" dirty="0" smtClean="0"/>
              <a:t>transacción.</a:t>
            </a:r>
          </a:p>
          <a:p>
            <a:r>
              <a:rPr lang="es-MX" dirty="0"/>
              <a:t>Se puede interpretar </a:t>
            </a:r>
            <a:r>
              <a:rPr lang="es-MX" dirty="0" smtClean="0"/>
              <a:t>esta función como, </a:t>
            </a:r>
            <a:r>
              <a:rPr lang="es-MX" dirty="0"/>
              <a:t>cuesta 4 veces más dejar pasar un fraude que rechazar una verdadera transacción.</a:t>
            </a:r>
          </a:p>
          <a:p>
            <a:r>
              <a:rPr lang="es-MX" dirty="0" smtClean="0"/>
              <a:t> Esta se puede definir como una función de perdida personalizada, que usa el </a:t>
            </a:r>
            <a:r>
              <a:rPr lang="es-MX" dirty="0" err="1" smtClean="0"/>
              <a:t>hessiano</a:t>
            </a:r>
            <a:r>
              <a:rPr lang="es-MX" dirty="0" smtClean="0"/>
              <a:t> y el gradiente especifico de la función para la construcción de los arboles.</a:t>
            </a:r>
          </a:p>
          <a:p>
            <a:endParaRPr lang="es-MX" dirty="0" smtClean="0"/>
          </a:p>
          <a:p>
            <a:endParaRPr lang="es-MX" dirty="0" smtClean="0"/>
          </a:p>
          <a:p>
            <a:endParaRPr lang="es-MX" dirty="0"/>
          </a:p>
          <a:p>
            <a:endParaRPr lang="es-MX" dirty="0" smtClean="0"/>
          </a:p>
          <a:p>
            <a:endParaRPr lang="es-MX" dirty="0" smtClean="0"/>
          </a:p>
          <a:p>
            <a:r>
              <a:rPr lang="es-MX" dirty="0" smtClean="0"/>
              <a:t>También, se calcula la matriz de confusión para ver como el modelo se comporta teniendo en cuenta la escogencia del umbral</a:t>
            </a:r>
            <a:endParaRPr lang="es-MX" dirty="0"/>
          </a:p>
          <a:p>
            <a:endParaRPr lang="en-US" dirty="0"/>
          </a:p>
        </p:txBody>
      </p:sp>
      <p:pic>
        <p:nvPicPr>
          <p:cNvPr id="4" name="Picture 3"/>
          <p:cNvPicPr>
            <a:picLocks noChangeAspect="1"/>
          </p:cNvPicPr>
          <p:nvPr/>
        </p:nvPicPr>
        <p:blipFill>
          <a:blip r:embed="rId2"/>
          <a:stretch>
            <a:fillRect/>
          </a:stretch>
        </p:blipFill>
        <p:spPr>
          <a:xfrm>
            <a:off x="572231" y="4113758"/>
            <a:ext cx="6941386" cy="1791038"/>
          </a:xfrm>
          <a:prstGeom prst="rect">
            <a:avLst/>
          </a:prstGeom>
        </p:spPr>
      </p:pic>
    </p:spTree>
    <p:extLst>
      <p:ext uri="{BB962C8B-B14F-4D97-AF65-F5344CB8AC3E}">
        <p14:creationId xmlns:p14="http://schemas.microsoft.com/office/powerpoint/2010/main" val="316327602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862</TotalTime>
  <Words>986</Words>
  <Application>Microsoft Office PowerPoint</Application>
  <PresentationFormat>Widescreen</PresentationFormat>
  <Paragraphs>72</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Trebuchet MS</vt:lpstr>
      <vt:lpstr>Wingdings 3</vt:lpstr>
      <vt:lpstr>Facet</vt:lpstr>
      <vt:lpstr>Modelo de detección de Fraude</vt:lpstr>
      <vt:lpstr>Intridocción </vt:lpstr>
      <vt:lpstr>Análisis exploratorio de los datos</vt:lpstr>
      <vt:lpstr>Correlacion de las variables </vt:lpstr>
      <vt:lpstr>PowerPoint Presentation</vt:lpstr>
      <vt:lpstr>PowerPoint Presentation</vt:lpstr>
      <vt:lpstr>Funciones Personalizada</vt:lpstr>
      <vt:lpstr>Modelos propuestos</vt:lpstr>
      <vt:lpstr>Xgboost Función personalizada</vt:lpstr>
      <vt:lpstr>Random forest con Optimización Bayesiana </vt:lpstr>
      <vt:lpstr>Xgboost con Optimización Bayesiana</vt:lpstr>
      <vt:lpstr>Ganacias para neta para la compañía para los modelos</vt:lpstr>
      <vt:lpstr>Comparación matrices de confusión</vt:lpstr>
      <vt:lpstr>PowerPoint Presentation</vt:lpstr>
      <vt:lpstr>Conclusiones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Modelo de detección de Fraude</dc:title>
  <dc:creator>Andrés Julián Jurado Castaño</dc:creator>
  <cp:lastModifiedBy>Andrés Julián Jurado Castaño</cp:lastModifiedBy>
  <cp:revision>37</cp:revision>
  <dcterms:created xsi:type="dcterms:W3CDTF">2025-10-15T13:44:48Z</dcterms:created>
  <dcterms:modified xsi:type="dcterms:W3CDTF">2025-10-16T20:23:47Z</dcterms:modified>
</cp:coreProperties>
</file>