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72" r:id="rId10"/>
    <p:sldId id="265" r:id="rId11"/>
    <p:sldId id="266" r:id="rId12"/>
    <p:sldId id="269" r:id="rId13"/>
    <p:sldId id="273" r:id="rId14"/>
    <p:sldId id="264" r:id="rId15"/>
    <p:sldId id="267" r:id="rId16"/>
    <p:sldId id="27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38304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2980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6409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51845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314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79211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59103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23117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22640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14983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0CEBC1-5CF6-46FF-BBDD-983D0BF81ED9}"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63598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0CEBC1-5CF6-46FF-BBDD-983D0BF81ED9}"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16596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0CEBC1-5CF6-46FF-BBDD-983D0BF81ED9}"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28314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CEBC1-5CF6-46FF-BBDD-983D0BF81ED9}" type="datetimeFigureOut">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16520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0CEBC1-5CF6-46FF-BBDD-983D0BF81ED9}"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28783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0CEBC1-5CF6-46FF-BBDD-983D0BF81ED9}"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56876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0CEBC1-5CF6-46FF-BBDD-983D0BF81ED9}" type="datetimeFigureOut">
              <a:rPr lang="en-US" smtClean="0"/>
              <a:t>10/16/2025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32734C-3DB1-48A7-9699-BBD49D3F3E8D}" type="slidenum">
              <a:rPr lang="en-US" smtClean="0"/>
              <a:t>‹#›</a:t>
            </a:fld>
            <a:endParaRPr lang="en-US"/>
          </a:p>
        </p:txBody>
      </p:sp>
    </p:spTree>
    <p:extLst>
      <p:ext uri="{BB962C8B-B14F-4D97-AF65-F5344CB8AC3E}">
        <p14:creationId xmlns:p14="http://schemas.microsoft.com/office/powerpoint/2010/main" val="10754457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Modelo de detección de Fraude</a:t>
            </a:r>
            <a:endParaRPr lang="en-US" dirty="0"/>
          </a:p>
        </p:txBody>
      </p:sp>
      <p:sp>
        <p:nvSpPr>
          <p:cNvPr id="3" name="Subtitle 2"/>
          <p:cNvSpPr>
            <a:spLocks noGrp="1"/>
          </p:cNvSpPr>
          <p:nvPr>
            <p:ph type="subTitle" idx="1"/>
          </p:nvPr>
        </p:nvSpPr>
        <p:spPr/>
        <p:txBody>
          <a:bodyPr/>
          <a:lstStyle/>
          <a:p>
            <a:r>
              <a:rPr lang="es-MX" dirty="0" smtClean="0"/>
              <a:t>Andrés Julián Jurado Castaño</a:t>
            </a:r>
            <a:endParaRPr lang="en-US" dirty="0"/>
          </a:p>
        </p:txBody>
      </p:sp>
    </p:spTree>
    <p:extLst>
      <p:ext uri="{BB962C8B-B14F-4D97-AF65-F5344CB8AC3E}">
        <p14:creationId xmlns:p14="http://schemas.microsoft.com/office/powerpoint/2010/main" val="703225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024" y="661799"/>
            <a:ext cx="8596668" cy="1320800"/>
          </a:xfrm>
        </p:spPr>
        <p:txBody>
          <a:bodyPr/>
          <a:lstStyle/>
          <a:p>
            <a:r>
              <a:rPr lang="es-MX" dirty="0" err="1" smtClean="0"/>
              <a:t>Xgboost</a:t>
            </a:r>
            <a:r>
              <a:rPr lang="es-MX" dirty="0" smtClean="0"/>
              <a:t> Función personalizada</a:t>
            </a:r>
            <a:endParaRPr lang="en-US" dirty="0"/>
          </a:p>
        </p:txBody>
      </p:sp>
      <p:sp>
        <p:nvSpPr>
          <p:cNvPr id="3" name="Content Placeholder 2"/>
          <p:cNvSpPr>
            <a:spLocks noGrp="1"/>
          </p:cNvSpPr>
          <p:nvPr>
            <p:ph idx="1"/>
          </p:nvPr>
        </p:nvSpPr>
        <p:spPr>
          <a:xfrm>
            <a:off x="477638" y="1555531"/>
            <a:ext cx="8596668" cy="4766441"/>
          </a:xfrm>
        </p:spPr>
        <p:txBody>
          <a:bodyPr>
            <a:normAutofit/>
          </a:bodyPr>
          <a:lstStyle/>
          <a:p>
            <a:r>
              <a:rPr lang="es-MX" dirty="0"/>
              <a:t>Para </a:t>
            </a:r>
            <a:r>
              <a:rPr lang="es-MX" dirty="0" smtClean="0"/>
              <a:t>ambos modelos </a:t>
            </a:r>
            <a:r>
              <a:rPr lang="es-MX" dirty="0" err="1"/>
              <a:t>xgboost</a:t>
            </a:r>
            <a:r>
              <a:rPr lang="es-MX" dirty="0"/>
              <a:t> se usa </a:t>
            </a:r>
            <a:r>
              <a:rPr lang="es-MX" dirty="0" smtClean="0"/>
              <a:t> la </a:t>
            </a:r>
            <a:r>
              <a:rPr lang="en-US" b="1" dirty="0" err="1" smtClean="0"/>
              <a:t>Ganancia</a:t>
            </a:r>
            <a:r>
              <a:rPr lang="en-US" b="1" dirty="0" smtClean="0"/>
              <a:t> </a:t>
            </a:r>
            <a:r>
              <a:rPr lang="en-US" b="1" dirty="0" err="1"/>
              <a:t>Máxima</a:t>
            </a:r>
            <a:r>
              <a:rPr lang="en-US" b="1" dirty="0"/>
              <a:t> </a:t>
            </a:r>
            <a:r>
              <a:rPr lang="en-US" b="1" dirty="0" err="1"/>
              <a:t>Esperada</a:t>
            </a:r>
            <a:r>
              <a:rPr lang="en-US" dirty="0"/>
              <a:t> </a:t>
            </a:r>
            <a:r>
              <a:rPr lang="en-US" dirty="0" smtClean="0"/>
              <a:t> y se </a:t>
            </a:r>
            <a:r>
              <a:rPr lang="en-US" dirty="0" err="1" smtClean="0"/>
              <a:t>descarta</a:t>
            </a:r>
            <a:r>
              <a:rPr lang="en-US" dirty="0" smtClean="0"/>
              <a:t>  </a:t>
            </a:r>
            <a:r>
              <a:rPr lang="en-US" dirty="0" err="1" smtClean="0"/>
              <a:t>Logloss</a:t>
            </a:r>
            <a:r>
              <a:rPr lang="en-US" dirty="0" smtClean="0"/>
              <a:t> dado el </a:t>
            </a:r>
            <a:r>
              <a:rPr lang="en-US" dirty="0" err="1" smtClean="0"/>
              <a:t>problema</a:t>
            </a:r>
            <a:r>
              <a:rPr lang="en-US" dirty="0" smtClean="0"/>
              <a:t> de </a:t>
            </a:r>
            <a:r>
              <a:rPr lang="en-US" dirty="0" err="1" smtClean="0"/>
              <a:t>negocio</a:t>
            </a:r>
            <a:r>
              <a:rPr lang="en-US" dirty="0" smtClean="0"/>
              <a:t>. </a:t>
            </a:r>
            <a:r>
              <a:rPr lang="en-US" dirty="0" err="1"/>
              <a:t>A</a:t>
            </a:r>
            <a:r>
              <a:rPr lang="en-US" dirty="0" err="1" smtClean="0"/>
              <a:t>sí</a:t>
            </a:r>
            <a:r>
              <a:rPr lang="en-US" dirty="0" smtClean="0"/>
              <a:t>, la </a:t>
            </a:r>
            <a:r>
              <a:rPr lang="en-US" dirty="0" err="1" smtClean="0"/>
              <a:t>ganacia</a:t>
            </a:r>
            <a:r>
              <a:rPr lang="en-US" dirty="0" smtClean="0"/>
              <a:t> se define </a:t>
            </a:r>
            <a:r>
              <a:rPr lang="en-US" dirty="0" err="1" smtClean="0"/>
              <a:t>como</a:t>
            </a:r>
            <a:r>
              <a:rPr lang="en-US" dirty="0" smtClean="0"/>
              <a:t>:</a:t>
            </a:r>
            <a:endParaRPr lang="en-US" dirty="0"/>
          </a:p>
          <a:p>
            <a:r>
              <a:rPr lang="es-MX" dirty="0" smtClean="0"/>
              <a:t>La </a:t>
            </a:r>
            <a:r>
              <a:rPr lang="es-MX" b="1" dirty="0" smtClean="0"/>
              <a:t>utilidad </a:t>
            </a:r>
            <a:r>
              <a:rPr lang="es-MX" b="1" dirty="0"/>
              <a:t>neta</a:t>
            </a:r>
            <a:r>
              <a:rPr lang="es-MX" dirty="0"/>
              <a:t> calculada al evaluar el costo de los errores (Falsos Negativos) y el beneficio de los aciertos (Verdaderos </a:t>
            </a:r>
            <a:r>
              <a:rPr lang="es-MX" dirty="0" smtClean="0"/>
              <a:t>Negativos en </a:t>
            </a:r>
            <a:r>
              <a:rPr lang="es-MX" dirty="0"/>
              <a:t>el conjunto de </a:t>
            </a:r>
            <a:r>
              <a:rPr lang="es-MX" dirty="0" smtClean="0"/>
              <a:t>prueba) </a:t>
            </a:r>
            <a:r>
              <a:rPr lang="es-MX" dirty="0"/>
              <a:t>utilizando el monto real de la </a:t>
            </a:r>
            <a:r>
              <a:rPr lang="es-MX" dirty="0" smtClean="0"/>
              <a:t>transacción.</a:t>
            </a:r>
          </a:p>
          <a:p>
            <a:r>
              <a:rPr lang="es-MX" dirty="0" smtClean="0"/>
              <a:t>Por lo tanto el supuesto se define como, </a:t>
            </a:r>
            <a:r>
              <a:rPr lang="es-MX" dirty="0"/>
              <a:t>cuesta 4 veces más dejar pasar un fraude que rechazar una verdadera transacción.</a:t>
            </a:r>
          </a:p>
          <a:p>
            <a:r>
              <a:rPr lang="es-MX" dirty="0" smtClean="0"/>
              <a:t>Esta </a:t>
            </a:r>
            <a:r>
              <a:rPr lang="es-MX" dirty="0" smtClean="0"/>
              <a:t>se puede definir como una función de perdida personalizada, que usa el </a:t>
            </a:r>
            <a:r>
              <a:rPr lang="es-MX" dirty="0" err="1" smtClean="0"/>
              <a:t>hessiano</a:t>
            </a:r>
            <a:r>
              <a:rPr lang="es-MX" dirty="0" smtClean="0"/>
              <a:t> y el gradiente especifico de la función para la construcción de los arboles previamente definido en las diapositivas anteriores </a:t>
            </a:r>
            <a:r>
              <a:rPr lang="es-MX" dirty="0" smtClean="0"/>
              <a:t>siguiendo </a:t>
            </a:r>
            <a:r>
              <a:rPr lang="es-MX" dirty="0" smtClean="0"/>
              <a:t>el método de convergencia del </a:t>
            </a:r>
            <a:r>
              <a:rPr lang="es-MX" dirty="0" err="1" smtClean="0"/>
              <a:t>Xgboost</a:t>
            </a:r>
            <a:r>
              <a:rPr lang="es-MX" dirty="0" smtClean="0"/>
              <a:t> basado en el gradiente y el </a:t>
            </a:r>
            <a:r>
              <a:rPr lang="es-MX" dirty="0" err="1" smtClean="0"/>
              <a:t>Hessiano</a:t>
            </a:r>
            <a:r>
              <a:rPr lang="es-MX" dirty="0" smtClean="0"/>
              <a:t> dado que la función es diferenciable.</a:t>
            </a:r>
          </a:p>
          <a:p>
            <a:r>
              <a:rPr lang="es-MX" dirty="0" smtClean="0"/>
              <a:t>Además, logra </a:t>
            </a:r>
            <a:r>
              <a:rPr lang="es-MX" dirty="0" smtClean="0"/>
              <a:t>darle peso  a las transacciones </a:t>
            </a:r>
            <a:r>
              <a:rPr lang="es-MX" dirty="0" err="1" smtClean="0"/>
              <a:t>fraudelantas</a:t>
            </a:r>
            <a:r>
              <a:rPr lang="es-MX" dirty="0" smtClean="0"/>
              <a:t> balanceando los datos sin incurrir en </a:t>
            </a:r>
            <a:r>
              <a:rPr lang="es-MX" dirty="0" smtClean="0"/>
              <a:t>parámetros </a:t>
            </a:r>
            <a:r>
              <a:rPr lang="es-MX" dirty="0" smtClean="0"/>
              <a:t>de balanceo o técnicas SMOTE</a:t>
            </a:r>
          </a:p>
          <a:p>
            <a:endParaRPr lang="es-MX" dirty="0" smtClean="0"/>
          </a:p>
          <a:p>
            <a:endParaRPr lang="es-MX" dirty="0" smtClean="0"/>
          </a:p>
          <a:p>
            <a:endParaRPr lang="es-MX" dirty="0"/>
          </a:p>
          <a:p>
            <a:endParaRPr lang="es-MX" dirty="0" smtClean="0"/>
          </a:p>
          <a:p>
            <a:endParaRPr lang="es-MX" dirty="0" smtClean="0"/>
          </a:p>
          <a:p>
            <a:endParaRPr lang="en-US" dirty="0"/>
          </a:p>
        </p:txBody>
      </p:sp>
    </p:spTree>
    <p:extLst>
      <p:ext uri="{BB962C8B-B14F-4D97-AF65-F5344CB8AC3E}">
        <p14:creationId xmlns:p14="http://schemas.microsoft.com/office/powerpoint/2010/main" val="3163276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err="1" smtClean="0"/>
              <a:t>Random</a:t>
            </a:r>
            <a:r>
              <a:rPr lang="es-MX" dirty="0" smtClean="0"/>
              <a:t> </a:t>
            </a:r>
            <a:r>
              <a:rPr lang="es-MX" dirty="0" err="1" smtClean="0"/>
              <a:t>forest</a:t>
            </a:r>
            <a:r>
              <a:rPr lang="es-MX" dirty="0" smtClean="0"/>
              <a:t> con Optimización Bayesiana</a:t>
            </a:r>
            <a:br>
              <a:rPr lang="es-MX" dirty="0" smtClean="0"/>
            </a:br>
            <a:endParaRPr lang="en-US" dirty="0"/>
          </a:p>
        </p:txBody>
      </p:sp>
      <p:sp>
        <p:nvSpPr>
          <p:cNvPr id="3" name="Content Placeholder 2"/>
          <p:cNvSpPr>
            <a:spLocks noGrp="1"/>
          </p:cNvSpPr>
          <p:nvPr>
            <p:ph idx="1"/>
          </p:nvPr>
        </p:nvSpPr>
        <p:spPr>
          <a:xfrm>
            <a:off x="677334" y="1429407"/>
            <a:ext cx="8596668" cy="4611955"/>
          </a:xfrm>
        </p:spPr>
        <p:txBody>
          <a:bodyPr>
            <a:normAutofit/>
          </a:bodyPr>
          <a:lstStyle/>
          <a:p>
            <a:pPr marL="0" indent="0">
              <a:buNone/>
            </a:pPr>
            <a:r>
              <a:rPr lang="es-MX" dirty="0" smtClean="0"/>
              <a:t>Este modelo debido a su naturaleza de creación de arboles, </a:t>
            </a:r>
            <a:r>
              <a:rPr lang="en-US" dirty="0" err="1" smtClean="0"/>
              <a:t>utiliza</a:t>
            </a:r>
            <a:r>
              <a:rPr lang="en-US" dirty="0" smtClean="0"/>
              <a:t> </a:t>
            </a:r>
            <a:r>
              <a:rPr lang="en-US" dirty="0" err="1"/>
              <a:t>métricas</a:t>
            </a:r>
            <a:r>
              <a:rPr lang="en-US" dirty="0"/>
              <a:t> de </a:t>
            </a:r>
            <a:r>
              <a:rPr lang="en-US" dirty="0" err="1"/>
              <a:t>pureza</a:t>
            </a:r>
            <a:r>
              <a:rPr lang="en-US" dirty="0"/>
              <a:t> (Gini o </a:t>
            </a:r>
            <a:r>
              <a:rPr lang="en-US" dirty="0" err="1" smtClean="0"/>
              <a:t>Entropía</a:t>
            </a:r>
            <a:r>
              <a:rPr lang="en-US" dirty="0" smtClean="0"/>
              <a:t>)</a:t>
            </a:r>
            <a:r>
              <a:rPr lang="es-MX" dirty="0" smtClean="0"/>
              <a:t>,estas no permiten usar la función de ganancia para entrenar, pero si usa la función de ganancia total para la evaluación y decisión del </a:t>
            </a:r>
            <a:r>
              <a:rPr lang="es-MX" dirty="0" err="1" smtClean="0"/>
              <a:t>random</a:t>
            </a:r>
            <a:r>
              <a:rPr lang="es-MX" dirty="0" smtClean="0"/>
              <a:t> </a:t>
            </a:r>
            <a:r>
              <a:rPr lang="es-MX" dirty="0" err="1" smtClean="0"/>
              <a:t>forest</a:t>
            </a:r>
            <a:r>
              <a:rPr lang="es-MX" dirty="0" smtClean="0"/>
              <a:t> para maximizar la rentabilidad.</a:t>
            </a:r>
          </a:p>
          <a:p>
            <a:pPr marL="0" indent="0">
              <a:buNone/>
            </a:pPr>
            <a:r>
              <a:rPr lang="es-MX" dirty="0" smtClean="0"/>
              <a:t>Se usa optimización bayesiana ya que es computacionalmente mas barato que usar </a:t>
            </a:r>
            <a:r>
              <a:rPr lang="en-US" dirty="0"/>
              <a:t>(</a:t>
            </a:r>
            <a:r>
              <a:rPr lang="en-US" i="1" dirty="0"/>
              <a:t>Grid </a:t>
            </a:r>
            <a:r>
              <a:rPr lang="en-US" i="1" dirty="0" smtClean="0"/>
              <a:t>Search</a:t>
            </a:r>
            <a:r>
              <a:rPr lang="en-US" dirty="0" smtClean="0"/>
              <a:t>).</a:t>
            </a:r>
          </a:p>
          <a:p>
            <a:pPr marL="0" indent="0">
              <a:buNone/>
            </a:pPr>
            <a:r>
              <a:rPr lang="es-MX" dirty="0"/>
              <a:t>E</a:t>
            </a:r>
            <a:r>
              <a:rPr lang="es-MX" dirty="0" smtClean="0"/>
              <a:t>l </a:t>
            </a:r>
            <a:r>
              <a:rPr lang="es-MX" dirty="0"/>
              <a:t>RF no entrena directamente con la ganancia, sino que entrena para un </a:t>
            </a:r>
            <a:r>
              <a:rPr lang="es-MX" dirty="0" smtClean="0"/>
              <a:t>excelente AUC, </a:t>
            </a:r>
            <a:r>
              <a:rPr lang="es-MX" dirty="0"/>
              <a:t>y luego usa la Ganancia como una métrica de calibración final para encontrar el umbral de negocio ideal</a:t>
            </a:r>
            <a:r>
              <a:rPr lang="es-MX" dirty="0" smtClean="0"/>
              <a:t>.</a:t>
            </a:r>
            <a:endParaRPr lang="en-US" dirty="0"/>
          </a:p>
        </p:txBody>
      </p:sp>
    </p:spTree>
    <p:extLst>
      <p:ext uri="{BB962C8B-B14F-4D97-AF65-F5344CB8AC3E}">
        <p14:creationId xmlns:p14="http://schemas.microsoft.com/office/powerpoint/2010/main" val="62842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Xgboost</a:t>
            </a:r>
            <a:r>
              <a:rPr lang="es-MX" dirty="0" smtClean="0"/>
              <a:t> con Optimización Bayesiana</a:t>
            </a:r>
            <a:endParaRPr lang="en-US" dirty="0"/>
          </a:p>
        </p:txBody>
      </p:sp>
      <p:sp>
        <p:nvSpPr>
          <p:cNvPr id="3" name="Content Placeholder 2"/>
          <p:cNvSpPr>
            <a:spLocks noGrp="1"/>
          </p:cNvSpPr>
          <p:nvPr>
            <p:ph idx="1"/>
          </p:nvPr>
        </p:nvSpPr>
        <p:spPr>
          <a:xfrm>
            <a:off x="582741" y="1477417"/>
            <a:ext cx="8596668" cy="3880773"/>
          </a:xfrm>
        </p:spPr>
        <p:txBody>
          <a:bodyPr/>
          <a:lstStyle/>
          <a:p>
            <a:pPr marL="0" indent="0">
              <a:buNone/>
            </a:pPr>
            <a:endParaRPr lang="es-MX" dirty="0" smtClean="0"/>
          </a:p>
          <a:p>
            <a:r>
              <a:rPr lang="es-MX" dirty="0"/>
              <a:t>El objetivo aquí es encontrar los </a:t>
            </a:r>
            <a:r>
              <a:rPr lang="es-MX" dirty="0" err="1"/>
              <a:t>hiperparámetros</a:t>
            </a:r>
            <a:r>
              <a:rPr lang="es-MX" dirty="0"/>
              <a:t> </a:t>
            </a:r>
            <a:r>
              <a:rPr lang="es-MX" dirty="0" smtClean="0"/>
              <a:t>que </a:t>
            </a:r>
            <a:r>
              <a:rPr lang="es-MX" dirty="0"/>
              <a:t>produzcan el mejor modelo estadístico, usando la eficiencia de la </a:t>
            </a:r>
            <a:r>
              <a:rPr lang="es-MX" dirty="0" smtClean="0"/>
              <a:t>Optimización</a:t>
            </a:r>
          </a:p>
          <a:p>
            <a:r>
              <a:rPr lang="es-MX" dirty="0"/>
              <a:t>La OB maximiza el AUC para </a:t>
            </a:r>
            <a:r>
              <a:rPr lang="es-MX" b="1" dirty="0"/>
              <a:t>seleccionar los </a:t>
            </a:r>
            <a:r>
              <a:rPr lang="es-MX" b="1" dirty="0" err="1"/>
              <a:t>HPs</a:t>
            </a:r>
            <a:r>
              <a:rPr lang="es-MX" dirty="0"/>
              <a:t>. El modelo que usa esos </a:t>
            </a:r>
            <a:r>
              <a:rPr lang="es-MX" dirty="0" err="1"/>
              <a:t>HPs</a:t>
            </a:r>
            <a:r>
              <a:rPr lang="es-MX" dirty="0"/>
              <a:t> se entrena a continuación, pero el proceso de entrenamiento </a:t>
            </a:r>
            <a:r>
              <a:rPr lang="es-MX" dirty="0" smtClean="0"/>
              <a:t>es el </a:t>
            </a:r>
            <a:r>
              <a:rPr lang="es-MX" dirty="0"/>
              <a:t>que necesita la función de </a:t>
            </a:r>
            <a:r>
              <a:rPr lang="es-MX" dirty="0" smtClean="0"/>
              <a:t>personalizada de perdida</a:t>
            </a:r>
          </a:p>
          <a:p>
            <a:r>
              <a:rPr lang="es-MX" dirty="0" smtClean="0"/>
              <a:t>La OB define </a:t>
            </a:r>
            <a:r>
              <a:rPr lang="es-MX" dirty="0"/>
              <a:t>la métrica de optimización para el entrenamiento final. Una vez que la OB encuentra la mejor "estructura" de </a:t>
            </a:r>
            <a:r>
              <a:rPr lang="es-MX" dirty="0" err="1"/>
              <a:t>HPs</a:t>
            </a:r>
            <a:r>
              <a:rPr lang="es-MX" dirty="0"/>
              <a:t> (por AUC), el modelo se entrena usando la Ganancia </a:t>
            </a:r>
            <a:r>
              <a:rPr lang="es-MX" dirty="0" smtClean="0"/>
              <a:t>personalizada </a:t>
            </a:r>
            <a:r>
              <a:rPr lang="es-MX" dirty="0"/>
              <a:t>como función de </a:t>
            </a:r>
            <a:r>
              <a:rPr lang="es-MX" dirty="0" smtClean="0"/>
              <a:t>pérdida. </a:t>
            </a:r>
            <a:r>
              <a:rPr lang="es-MX" dirty="0"/>
              <a:t>Esto asegura que los árboles se construyan para optimizar directamente la </a:t>
            </a:r>
            <a:r>
              <a:rPr lang="es-MX" dirty="0" smtClean="0"/>
              <a:t>rentabilidad, </a:t>
            </a:r>
            <a:r>
              <a:rPr lang="es-MX" dirty="0"/>
              <a:t>no solo el AUC.</a:t>
            </a:r>
            <a:endParaRPr lang="en-US" dirty="0"/>
          </a:p>
        </p:txBody>
      </p:sp>
    </p:spTree>
    <p:extLst>
      <p:ext uri="{BB962C8B-B14F-4D97-AF65-F5344CB8AC3E}">
        <p14:creationId xmlns:p14="http://schemas.microsoft.com/office/powerpoint/2010/main" val="2669803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71927" y="2575034"/>
            <a:ext cx="8561259" cy="1366345"/>
          </a:xfrm>
        </p:spPr>
        <p:txBody>
          <a:bodyPr/>
          <a:lstStyle/>
          <a:p>
            <a:r>
              <a:rPr lang="es-MX" dirty="0" smtClean="0"/>
              <a:t>Métricas de los 3 modelos</a:t>
            </a:r>
            <a:endParaRPr lang="en-US" dirty="0"/>
          </a:p>
        </p:txBody>
      </p:sp>
    </p:spTree>
    <p:extLst>
      <p:ext uri="{BB962C8B-B14F-4D97-AF65-F5344CB8AC3E}">
        <p14:creationId xmlns:p14="http://schemas.microsoft.com/office/powerpoint/2010/main" val="356707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Comparación matrices de confusión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09" y="1656009"/>
            <a:ext cx="3450035" cy="307758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685" y="1655773"/>
            <a:ext cx="3457639" cy="307782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787" y="1655933"/>
            <a:ext cx="3457461" cy="3077664"/>
          </a:xfrm>
          <a:prstGeom prst="rect">
            <a:avLst/>
          </a:prstGeom>
        </p:spPr>
      </p:pic>
      <p:sp>
        <p:nvSpPr>
          <p:cNvPr id="10" name="TextBox 9"/>
          <p:cNvSpPr txBox="1"/>
          <p:nvPr/>
        </p:nvSpPr>
        <p:spPr>
          <a:xfrm>
            <a:off x="1439917" y="5160579"/>
            <a:ext cx="4130566" cy="1200329"/>
          </a:xfrm>
          <a:prstGeom prst="rect">
            <a:avLst/>
          </a:prstGeom>
          <a:noFill/>
        </p:spPr>
        <p:txBody>
          <a:bodyPr wrap="square" rtlCol="0">
            <a:spAutoFit/>
          </a:bodyPr>
          <a:lstStyle/>
          <a:p>
            <a:r>
              <a:rPr lang="es-MX" dirty="0" smtClean="0"/>
              <a:t>El modelo que no busca </a:t>
            </a:r>
            <a:r>
              <a:rPr lang="es-MX" dirty="0" err="1" smtClean="0"/>
              <a:t>hiperparametros</a:t>
            </a:r>
            <a:r>
              <a:rPr lang="es-MX" dirty="0" smtClean="0"/>
              <a:t> por AUC logra separar mejor el fraude, basado en la función de </a:t>
            </a:r>
            <a:r>
              <a:rPr lang="es-MX" dirty="0" err="1" smtClean="0"/>
              <a:t>pérdidad</a:t>
            </a:r>
            <a:endParaRPr lang="en-US" dirty="0"/>
          </a:p>
        </p:txBody>
      </p:sp>
    </p:spTree>
    <p:extLst>
      <p:ext uri="{BB962C8B-B14F-4D97-AF65-F5344CB8AC3E}">
        <p14:creationId xmlns:p14="http://schemas.microsoft.com/office/powerpoint/2010/main" val="1072490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smtClean="0"/>
              <a:t>Ganancias para neta para la compañía en test por modelo teniendo en cuenta el umbral</a:t>
            </a:r>
            <a:endParaRPr lang="en-US" dirty="0"/>
          </a:p>
        </p:txBody>
      </p:sp>
      <p:sp>
        <p:nvSpPr>
          <p:cNvPr id="9" name="TextBox 8"/>
          <p:cNvSpPr txBox="1"/>
          <p:nvPr/>
        </p:nvSpPr>
        <p:spPr>
          <a:xfrm>
            <a:off x="882868" y="5013435"/>
            <a:ext cx="2049517" cy="584775"/>
          </a:xfrm>
          <a:prstGeom prst="rect">
            <a:avLst/>
          </a:prstGeom>
          <a:noFill/>
        </p:spPr>
        <p:txBody>
          <a:bodyPr wrap="square" rtlCol="0">
            <a:spAutoFit/>
          </a:bodyPr>
          <a:lstStyle/>
          <a:p>
            <a:r>
              <a:rPr lang="en-US" sz="1600" dirty="0" err="1" smtClean="0"/>
              <a:t>Ganancia</a:t>
            </a:r>
            <a:r>
              <a:rPr lang="en-US" sz="1600" dirty="0" smtClean="0"/>
              <a:t> </a:t>
            </a:r>
            <a:r>
              <a:rPr lang="en-US" sz="1600" dirty="0" err="1"/>
              <a:t>máxima</a:t>
            </a:r>
            <a:r>
              <a:rPr lang="en-US" sz="1600" dirty="0"/>
              <a:t> </a:t>
            </a:r>
            <a:r>
              <a:rPr lang="en-US" sz="1600" dirty="0" err="1"/>
              <a:t>esperada</a:t>
            </a:r>
            <a:r>
              <a:rPr lang="en-US" sz="1600" dirty="0"/>
              <a:t>: </a:t>
            </a:r>
            <a:r>
              <a:rPr lang="en-US" sz="1600" dirty="0" smtClean="0"/>
              <a:t>75,446</a:t>
            </a:r>
            <a:endParaRPr lang="en-US" sz="1600" dirty="0"/>
          </a:p>
        </p:txBody>
      </p:sp>
      <p:sp>
        <p:nvSpPr>
          <p:cNvPr id="13" name="Rectangle 12"/>
          <p:cNvSpPr/>
          <p:nvPr/>
        </p:nvSpPr>
        <p:spPr>
          <a:xfrm>
            <a:off x="3926284" y="5058847"/>
            <a:ext cx="3021054" cy="1077218"/>
          </a:xfrm>
          <a:prstGeom prst="rect">
            <a:avLst/>
          </a:prstGeom>
        </p:spPr>
        <p:txBody>
          <a:bodyPr wrap="square">
            <a:spAutoFit/>
          </a:bodyPr>
          <a:lstStyle/>
          <a:p>
            <a:r>
              <a:rPr lang="en-US" sz="1600" dirty="0" err="1" smtClean="0"/>
              <a:t>Ganancia</a:t>
            </a:r>
            <a:r>
              <a:rPr lang="en-US" sz="1600" dirty="0" smtClean="0"/>
              <a:t> </a:t>
            </a:r>
            <a:r>
              <a:rPr lang="en-US" sz="1600" dirty="0" err="1"/>
              <a:t>máxima</a:t>
            </a:r>
            <a:r>
              <a:rPr lang="en-US" sz="1600" dirty="0"/>
              <a:t> </a:t>
            </a:r>
            <a:r>
              <a:rPr lang="en-US" sz="1600" dirty="0" err="1"/>
              <a:t>esperada</a:t>
            </a:r>
            <a:r>
              <a:rPr lang="en-US" sz="1600" dirty="0"/>
              <a:t> RF: </a:t>
            </a:r>
            <a:r>
              <a:rPr lang="en-US" sz="1600" dirty="0" smtClean="0"/>
              <a:t>70,379, el </a:t>
            </a:r>
            <a:r>
              <a:rPr lang="en-US" sz="1600" dirty="0" err="1" smtClean="0"/>
              <a:t>modelo</a:t>
            </a:r>
            <a:r>
              <a:rPr lang="en-US" sz="1600" dirty="0" smtClean="0"/>
              <a:t> </a:t>
            </a:r>
            <a:r>
              <a:rPr lang="en-US" sz="1600" dirty="0" err="1" smtClean="0"/>
              <a:t>es</a:t>
            </a:r>
            <a:r>
              <a:rPr lang="en-US" sz="1600" dirty="0" smtClean="0"/>
              <a:t> mas sensible </a:t>
            </a:r>
            <a:r>
              <a:rPr lang="en-US" sz="1600" dirty="0" err="1" smtClean="0"/>
              <a:t>frente</a:t>
            </a:r>
            <a:r>
              <a:rPr lang="en-US" sz="1600" dirty="0" smtClean="0"/>
              <a:t>  a </a:t>
            </a:r>
            <a:r>
              <a:rPr lang="en-US" sz="1600" dirty="0" err="1" smtClean="0"/>
              <a:t>cambios</a:t>
            </a:r>
            <a:r>
              <a:rPr lang="en-US" sz="1600" dirty="0" smtClean="0"/>
              <a:t> </a:t>
            </a:r>
            <a:r>
              <a:rPr lang="en-US" sz="1600" dirty="0" err="1" smtClean="0"/>
              <a:t>en</a:t>
            </a:r>
            <a:r>
              <a:rPr lang="en-US" sz="1600" dirty="0" smtClean="0"/>
              <a:t> el umbral</a:t>
            </a:r>
            <a:endParaRPr lang="en-US" sz="1600" dirty="0"/>
          </a:p>
        </p:txBody>
      </p:sp>
      <p:sp>
        <p:nvSpPr>
          <p:cNvPr id="14" name="Rectangle 13"/>
          <p:cNvSpPr/>
          <p:nvPr/>
        </p:nvSpPr>
        <p:spPr>
          <a:xfrm>
            <a:off x="7388772" y="5136545"/>
            <a:ext cx="4370052" cy="338554"/>
          </a:xfrm>
          <a:prstGeom prst="rect">
            <a:avLst/>
          </a:prstGeom>
        </p:spPr>
        <p:txBody>
          <a:bodyPr wrap="square">
            <a:spAutoFit/>
          </a:bodyPr>
          <a:lstStyle/>
          <a:p>
            <a:r>
              <a:rPr lang="en-US" sz="1600" dirty="0" err="1"/>
              <a:t>Ganancia</a:t>
            </a:r>
            <a:r>
              <a:rPr lang="en-US" sz="1600" dirty="0"/>
              <a:t> </a:t>
            </a:r>
            <a:r>
              <a:rPr lang="en-US" sz="1600" dirty="0" err="1"/>
              <a:t>máxima</a:t>
            </a:r>
            <a:r>
              <a:rPr lang="en-US" sz="1600" dirty="0"/>
              <a:t> </a:t>
            </a:r>
            <a:r>
              <a:rPr lang="en-US" sz="1600" dirty="0" err="1"/>
              <a:t>esperada</a:t>
            </a:r>
            <a:r>
              <a:rPr lang="en-US" sz="1600" dirty="0"/>
              <a:t> </a:t>
            </a:r>
            <a:r>
              <a:rPr lang="en-US" sz="1600" dirty="0" err="1"/>
              <a:t>XGBoost</a:t>
            </a:r>
            <a:r>
              <a:rPr lang="en-US" sz="1600" dirty="0"/>
              <a:t>: </a:t>
            </a:r>
            <a:r>
              <a:rPr lang="en-US" sz="1600" dirty="0" smtClean="0"/>
              <a:t>70,349</a:t>
            </a:r>
            <a:endParaRPr lang="en-US" sz="1600" dirty="0"/>
          </a:p>
        </p:txBody>
      </p:sp>
      <p:pic>
        <p:nvPicPr>
          <p:cNvPr id="15" name="Picture 14"/>
          <p:cNvPicPr>
            <a:picLocks noChangeAspect="1"/>
          </p:cNvPicPr>
          <p:nvPr/>
        </p:nvPicPr>
        <p:blipFill>
          <a:blip r:embed="rId2"/>
          <a:stretch>
            <a:fillRect/>
          </a:stretch>
        </p:blipFill>
        <p:spPr>
          <a:xfrm>
            <a:off x="7688273" y="2135597"/>
            <a:ext cx="3632752" cy="22156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59" y="2135597"/>
            <a:ext cx="3766225" cy="237341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608" y="2102423"/>
            <a:ext cx="3867262" cy="2406589"/>
          </a:xfrm>
          <a:prstGeom prst="rect">
            <a:avLst/>
          </a:prstGeom>
        </p:spPr>
      </p:pic>
    </p:spTree>
    <p:extLst>
      <p:ext uri="{BB962C8B-B14F-4D97-AF65-F5344CB8AC3E}">
        <p14:creationId xmlns:p14="http://schemas.microsoft.com/office/powerpoint/2010/main" val="2667436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6138" y="5602014"/>
            <a:ext cx="9637986" cy="923330"/>
          </a:xfrm>
          <a:prstGeom prst="rect">
            <a:avLst/>
          </a:prstGeom>
          <a:noFill/>
        </p:spPr>
        <p:txBody>
          <a:bodyPr wrap="square" rtlCol="0">
            <a:spAutoFit/>
          </a:bodyPr>
          <a:lstStyle/>
          <a:p>
            <a:r>
              <a:rPr lang="es-MX" dirty="0" smtClean="0"/>
              <a:t>El modelo </a:t>
            </a:r>
            <a:r>
              <a:rPr lang="es-MX" dirty="0" err="1" smtClean="0"/>
              <a:t>Xgboost</a:t>
            </a:r>
            <a:r>
              <a:rPr lang="es-MX" dirty="0" smtClean="0"/>
              <a:t> que no contempla OB, entrena el modelo maximizando la ganancia, mas no el AUC, mientras que los otros dos usan </a:t>
            </a:r>
            <a:r>
              <a:rPr lang="es-MX" dirty="0" err="1" smtClean="0"/>
              <a:t>tunnig</a:t>
            </a:r>
            <a:r>
              <a:rPr lang="es-MX" dirty="0" smtClean="0"/>
              <a:t>  de </a:t>
            </a:r>
            <a:r>
              <a:rPr lang="es-MX" dirty="0" err="1" smtClean="0"/>
              <a:t>Hiperparametros</a:t>
            </a:r>
            <a:r>
              <a:rPr lang="es-MX" dirty="0" smtClean="0"/>
              <a:t> que Maximice el AUC pero usan la función personalizada para el entrenamiento.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34965"/>
            <a:ext cx="3731172" cy="379812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8915" y="1342620"/>
            <a:ext cx="3625416" cy="369047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0243" y="1342620"/>
            <a:ext cx="3625414" cy="3690471"/>
          </a:xfrm>
          <a:prstGeom prst="rect">
            <a:avLst/>
          </a:prstGeom>
        </p:spPr>
      </p:pic>
    </p:spTree>
    <p:extLst>
      <p:ext uri="{BB962C8B-B14F-4D97-AF65-F5344CB8AC3E}">
        <p14:creationId xmlns:p14="http://schemas.microsoft.com/office/powerpoint/2010/main" val="164342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Conclusiones</a:t>
            </a:r>
            <a:endParaRPr lang="en-US" dirty="0"/>
          </a:p>
        </p:txBody>
      </p:sp>
      <p:sp>
        <p:nvSpPr>
          <p:cNvPr id="3" name="Content Placeholder 2"/>
          <p:cNvSpPr>
            <a:spLocks noGrp="1"/>
          </p:cNvSpPr>
          <p:nvPr>
            <p:ph idx="1"/>
          </p:nvPr>
        </p:nvSpPr>
        <p:spPr>
          <a:xfrm>
            <a:off x="582741" y="1740176"/>
            <a:ext cx="8596668" cy="4345314"/>
          </a:xfrm>
        </p:spPr>
        <p:txBody>
          <a:bodyPr>
            <a:normAutofit fontScale="92500" lnSpcReduction="20000"/>
          </a:bodyPr>
          <a:lstStyle/>
          <a:p>
            <a:r>
              <a:rPr lang="es-MX" dirty="0"/>
              <a:t>El modelo </a:t>
            </a:r>
            <a:r>
              <a:rPr lang="es-MX" dirty="0" err="1"/>
              <a:t>XGBoost</a:t>
            </a:r>
            <a:r>
              <a:rPr lang="es-MX" dirty="0"/>
              <a:t> que incorpora la función personalizada para minimizar la pérdida de ganancia es el de mejor desempeño, ya que optimiza directamente la métrica de negocio. Pese a que la mejora en resultados no es muy grande, el modelo es intrínsecamente eficiente en términos computacionales para la convergencia y el escalamiento, lo que lo hace ideal para incorporaciones en producción.</a:t>
            </a:r>
          </a:p>
          <a:p>
            <a:endParaRPr lang="es-MX" dirty="0"/>
          </a:p>
          <a:p>
            <a:r>
              <a:rPr lang="es-MX" dirty="0"/>
              <a:t>Se sugiere usar este modelo mientras se mantenga el margen de </a:t>
            </a:r>
            <a:r>
              <a:rPr lang="es-MX" dirty="0" smtClean="0"/>
              <a:t>ganancia</a:t>
            </a:r>
            <a:r>
              <a:rPr lang="es-MX" dirty="0"/>
              <a:t>, Para refinar aún más la estrategia, se pueden incorporar mejoras en la </a:t>
            </a:r>
            <a:r>
              <a:rPr lang="es-MX" dirty="0" smtClean="0"/>
              <a:t>función, por ejemplo incorporar  una función que logre capturar variaciones en ganancia en mercado pago en las transacciones, también podría evaluarse la perdida económica de pasar transacciones que no son </a:t>
            </a:r>
            <a:r>
              <a:rPr lang="es-MX" dirty="0" err="1" smtClean="0"/>
              <a:t>fraudelentas</a:t>
            </a:r>
            <a:r>
              <a:rPr lang="es-MX" dirty="0" smtClean="0"/>
              <a:t> como fraude y así optimizar el umbral de decisión, de este modo, se maximizaría </a:t>
            </a:r>
            <a:r>
              <a:rPr lang="es-MX" dirty="0"/>
              <a:t>la rentabilidad de las </a:t>
            </a:r>
            <a:r>
              <a:rPr lang="es-MX" dirty="0" smtClean="0"/>
              <a:t>transacciones aun mas. </a:t>
            </a:r>
            <a:r>
              <a:rPr lang="es-MX" dirty="0"/>
              <a:t>Por último, la función de ganancia personalizada puede adaptarse a modelos más sofisticados, como una red neuronal, pero debe evaluarse el </a:t>
            </a:r>
            <a:r>
              <a:rPr lang="es-MX" dirty="0" err="1"/>
              <a:t>trade</a:t>
            </a:r>
            <a:r>
              <a:rPr lang="es-MX" dirty="0"/>
              <a:t>-off entre la posible mejora de resultados y los costos de latencia, </a:t>
            </a:r>
            <a:r>
              <a:rPr lang="es-MX" dirty="0" err="1" smtClean="0"/>
              <a:t>intepretabilidad</a:t>
            </a:r>
            <a:r>
              <a:rPr lang="es-MX" dirty="0" smtClean="0"/>
              <a:t> </a:t>
            </a:r>
            <a:r>
              <a:rPr lang="es-MX" dirty="0"/>
              <a:t>y eficiencia de incorporación en un ambiente de producción.</a:t>
            </a:r>
            <a:endParaRPr lang="en-US" dirty="0"/>
          </a:p>
        </p:txBody>
      </p:sp>
    </p:spTree>
    <p:extLst>
      <p:ext uri="{BB962C8B-B14F-4D97-AF65-F5344CB8AC3E}">
        <p14:creationId xmlns:p14="http://schemas.microsoft.com/office/powerpoint/2010/main" val="2842530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Introducción</a:t>
            </a:r>
            <a:r>
              <a:rPr lang="es-MX" dirty="0" smtClean="0"/>
              <a:t/>
            </a:r>
            <a:br>
              <a:rPr lang="es-MX" dirty="0" smtClean="0"/>
            </a:br>
            <a:endParaRPr lang="en-US" dirty="0"/>
          </a:p>
        </p:txBody>
      </p:sp>
      <p:sp>
        <p:nvSpPr>
          <p:cNvPr id="3" name="Content Placeholder 2"/>
          <p:cNvSpPr>
            <a:spLocks noGrp="1"/>
          </p:cNvSpPr>
          <p:nvPr>
            <p:ph idx="1"/>
          </p:nvPr>
        </p:nvSpPr>
        <p:spPr>
          <a:xfrm>
            <a:off x="677334" y="2192120"/>
            <a:ext cx="8596668" cy="3880773"/>
          </a:xfrm>
        </p:spPr>
        <p:txBody>
          <a:bodyPr/>
          <a:lstStyle/>
          <a:p>
            <a:r>
              <a:rPr lang="es-MX" dirty="0" smtClean="0"/>
              <a:t>El data set </a:t>
            </a:r>
            <a:r>
              <a:rPr lang="es-MX" dirty="0" smtClean="0"/>
              <a:t>presenta (</a:t>
            </a:r>
            <a:r>
              <a:rPr lang="es-MX" dirty="0" smtClean="0"/>
              <a:t>como es habitual) un desbalanceo en la variable a predecir (Fraude).</a:t>
            </a:r>
          </a:p>
          <a:p>
            <a:r>
              <a:rPr lang="es-MX" dirty="0" smtClean="0"/>
              <a:t>Las </a:t>
            </a:r>
            <a:r>
              <a:rPr lang="es-MX" dirty="0" err="1" smtClean="0"/>
              <a:t>features</a:t>
            </a:r>
            <a:r>
              <a:rPr lang="es-MX" dirty="0" smtClean="0"/>
              <a:t> </a:t>
            </a:r>
            <a:r>
              <a:rPr lang="es-MX" dirty="0" err="1" smtClean="0"/>
              <a:t>predictoras</a:t>
            </a:r>
            <a:r>
              <a:rPr lang="es-MX" dirty="0" smtClean="0"/>
              <a:t> no poseen un nombre especifico para entender en contexto lo que significa cada  una, por lo que se debe hacer un análisis exploratorio para explotar la capacidad </a:t>
            </a:r>
            <a:r>
              <a:rPr lang="es-MX" dirty="0" err="1" smtClean="0"/>
              <a:t>predictora</a:t>
            </a:r>
            <a:r>
              <a:rPr lang="es-MX" dirty="0" smtClean="0"/>
              <a:t> de cada una.</a:t>
            </a:r>
          </a:p>
          <a:p>
            <a:r>
              <a:rPr lang="es-MX" dirty="0" smtClean="0"/>
              <a:t>Mas allá de usar técnicas clásicas de Machine </a:t>
            </a:r>
            <a:r>
              <a:rPr lang="es-MX" dirty="0" err="1"/>
              <a:t>L</a:t>
            </a:r>
            <a:r>
              <a:rPr lang="es-MX" dirty="0" err="1" smtClean="0"/>
              <a:t>earning</a:t>
            </a:r>
            <a:r>
              <a:rPr lang="es-MX" dirty="0" smtClean="0"/>
              <a:t> para maximizar la capacidad de predicción y usar métricas de evaluación para estas, debe tenerse en cuenta la ganancia esperada para el calculo del umbral de predicción, de esta forma no existe ambigüedad en el manejo de este umbral.</a:t>
            </a:r>
            <a:endParaRPr lang="en-US" dirty="0"/>
          </a:p>
        </p:txBody>
      </p:sp>
    </p:spTree>
    <p:extLst>
      <p:ext uri="{BB962C8B-B14F-4D97-AF65-F5344CB8AC3E}">
        <p14:creationId xmlns:p14="http://schemas.microsoft.com/office/powerpoint/2010/main" val="3399276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Análisis exploratorio de los datos</a:t>
            </a:r>
            <a:endParaRPr lang="en-US" dirty="0"/>
          </a:p>
        </p:txBody>
      </p:sp>
      <p:sp>
        <p:nvSpPr>
          <p:cNvPr id="3" name="Content Placeholder 2"/>
          <p:cNvSpPr>
            <a:spLocks noGrp="1"/>
          </p:cNvSpPr>
          <p:nvPr>
            <p:ph idx="1"/>
          </p:nvPr>
        </p:nvSpPr>
        <p:spPr/>
        <p:txBody>
          <a:bodyPr/>
          <a:lstStyle/>
          <a:p>
            <a:r>
              <a:rPr lang="es-MX" dirty="0" smtClean="0"/>
              <a:t>Desbalanceo de la variable fraude</a:t>
            </a:r>
            <a:endParaRPr lang="en-US" dirty="0"/>
          </a:p>
        </p:txBody>
      </p:sp>
      <p:pic>
        <p:nvPicPr>
          <p:cNvPr id="4" name="Picture 3"/>
          <p:cNvPicPr>
            <a:picLocks noChangeAspect="1"/>
          </p:cNvPicPr>
          <p:nvPr/>
        </p:nvPicPr>
        <p:blipFill>
          <a:blip r:embed="rId2"/>
          <a:stretch>
            <a:fillRect/>
          </a:stretch>
        </p:blipFill>
        <p:spPr>
          <a:xfrm>
            <a:off x="2507496" y="2612204"/>
            <a:ext cx="5306165" cy="3924848"/>
          </a:xfrm>
          <a:prstGeom prst="rect">
            <a:avLst/>
          </a:prstGeom>
        </p:spPr>
      </p:pic>
    </p:spTree>
    <p:extLst>
      <p:ext uri="{BB962C8B-B14F-4D97-AF65-F5344CB8AC3E}">
        <p14:creationId xmlns:p14="http://schemas.microsoft.com/office/powerpoint/2010/main" val="262797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823" y="199697"/>
            <a:ext cx="8596668" cy="1320800"/>
          </a:xfrm>
        </p:spPr>
        <p:txBody>
          <a:bodyPr/>
          <a:lstStyle/>
          <a:p>
            <a:r>
              <a:rPr lang="es-MX" dirty="0" smtClean="0"/>
              <a:t>Correlación de las variables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6823" y="860097"/>
            <a:ext cx="6579476" cy="4523992"/>
          </a:xfrm>
        </p:spPr>
      </p:pic>
      <p:sp>
        <p:nvSpPr>
          <p:cNvPr id="5" name="TextBox 4"/>
          <p:cNvSpPr txBox="1"/>
          <p:nvPr/>
        </p:nvSpPr>
        <p:spPr>
          <a:xfrm>
            <a:off x="7246299" y="1058832"/>
            <a:ext cx="4056994" cy="1200329"/>
          </a:xfrm>
          <a:prstGeom prst="rect">
            <a:avLst/>
          </a:prstGeom>
          <a:noFill/>
        </p:spPr>
        <p:txBody>
          <a:bodyPr wrap="square" rtlCol="0">
            <a:spAutoFit/>
          </a:bodyPr>
          <a:lstStyle/>
          <a:p>
            <a:r>
              <a:rPr lang="es-MX" dirty="0" smtClean="0"/>
              <a:t>No se observan correlaciones fuertes que lleven a pensar problemas de </a:t>
            </a:r>
            <a:r>
              <a:rPr lang="es-MX" dirty="0" err="1" smtClean="0"/>
              <a:t>multicolinealidad</a:t>
            </a:r>
            <a:r>
              <a:rPr lang="es-MX" dirty="0" smtClean="0"/>
              <a:t>.</a:t>
            </a:r>
          </a:p>
          <a:p>
            <a:endParaRPr lang="en-US" dirty="0"/>
          </a:p>
        </p:txBody>
      </p:sp>
    </p:spTree>
    <p:extLst>
      <p:ext uri="{BB962C8B-B14F-4D97-AF65-F5344CB8AC3E}">
        <p14:creationId xmlns:p14="http://schemas.microsoft.com/office/powerpoint/2010/main" val="197233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251" y="699651"/>
            <a:ext cx="8596668" cy="5690639"/>
          </a:xfrm>
        </p:spPr>
        <p:txBody>
          <a:bodyPr>
            <a:normAutofit lnSpcReduction="10000"/>
          </a:bodyPr>
          <a:lstStyle/>
          <a:p>
            <a:r>
              <a:rPr lang="es-MX" dirty="0"/>
              <a:t>La columna ‘J’, que representa los países, contiene algunas categorías con muy pocas observaciones. Para evitar la creación de variables </a:t>
            </a:r>
            <a:r>
              <a:rPr lang="es-MX" dirty="0" err="1"/>
              <a:t>dummies</a:t>
            </a:r>
            <a:r>
              <a:rPr lang="es-MX" dirty="0"/>
              <a:t> </a:t>
            </a:r>
            <a:r>
              <a:rPr lang="es-MX" dirty="0" smtClean="0"/>
              <a:t>con poca representación </a:t>
            </a:r>
            <a:r>
              <a:rPr lang="es-MX" dirty="0"/>
              <a:t>y </a:t>
            </a:r>
            <a:r>
              <a:rPr lang="es-MX" dirty="0" smtClean="0"/>
              <a:t>no caer en sobredimensión del dataset, </a:t>
            </a:r>
            <a:r>
              <a:rPr lang="es-MX" dirty="0"/>
              <a:t>estas categorías </a:t>
            </a:r>
            <a:r>
              <a:rPr lang="es-MX" dirty="0" smtClean="0"/>
              <a:t>con poca presencia  </a:t>
            </a:r>
            <a:r>
              <a:rPr lang="es-MX" dirty="0"/>
              <a:t>se agruparán en una nueva categoría denominada ‘Otros’ </a:t>
            </a:r>
            <a:r>
              <a:rPr lang="es-MX" dirty="0" smtClean="0"/>
              <a:t>al aplicar el </a:t>
            </a:r>
            <a:r>
              <a:rPr lang="es-MX" dirty="0" err="1" smtClean="0"/>
              <a:t>onehotencoder</a:t>
            </a:r>
            <a:endParaRPr lang="es-MX" dirty="0"/>
          </a:p>
          <a:p>
            <a:r>
              <a:rPr lang="es-MX" dirty="0" smtClean="0"/>
              <a:t>Específicamente los países que contengan menos de 10 observaciones</a:t>
            </a:r>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pPr marL="0" indent="0">
              <a:buNone/>
            </a:pPr>
            <a:r>
              <a:rPr lang="es-MX" dirty="0" smtClean="0"/>
              <a:t>Debido a la falta de contexto respecto a las variables, la columna ‘K’ será eliminada por tener casi en su totalidad valores faltantes</a:t>
            </a:r>
            <a:endParaRPr lang="en-US" dirty="0"/>
          </a:p>
        </p:txBody>
      </p:sp>
      <p:pic>
        <p:nvPicPr>
          <p:cNvPr id="4" name="Picture 3"/>
          <p:cNvPicPr>
            <a:picLocks noChangeAspect="1"/>
          </p:cNvPicPr>
          <p:nvPr/>
        </p:nvPicPr>
        <p:blipFill>
          <a:blip r:embed="rId2"/>
          <a:stretch>
            <a:fillRect/>
          </a:stretch>
        </p:blipFill>
        <p:spPr>
          <a:xfrm>
            <a:off x="4015162" y="2945119"/>
            <a:ext cx="1752845" cy="2076740"/>
          </a:xfrm>
          <a:prstGeom prst="rect">
            <a:avLst/>
          </a:prstGeom>
        </p:spPr>
      </p:pic>
    </p:spTree>
    <p:extLst>
      <p:ext uri="{BB962C8B-B14F-4D97-AF65-F5344CB8AC3E}">
        <p14:creationId xmlns:p14="http://schemas.microsoft.com/office/powerpoint/2010/main" val="1885629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803" y="348885"/>
            <a:ext cx="8596668" cy="3880773"/>
          </a:xfrm>
        </p:spPr>
        <p:txBody>
          <a:bodyPr/>
          <a:lstStyle/>
          <a:p>
            <a:pPr marL="0" indent="0">
              <a:buNone/>
            </a:pPr>
            <a:r>
              <a:rPr lang="es-MX" dirty="0" smtClean="0"/>
              <a:t>Muchas de las variables contienen distribuciones sesgadas a hacia la derecha, el modelo a usar, puede manejar bien este tipo de variables con estas distribuciones, luego de hacer pruebas, no hubo una mejora significativa al aplicar logaritmo natural sobre la variable monto o con alguna otra, por lo que se usan sus versiones </a:t>
            </a:r>
            <a:r>
              <a:rPr lang="es-MX" dirty="0" smtClean="0"/>
              <a:t>originales.</a:t>
            </a:r>
            <a:endParaRPr lang="es-MX" dirty="0" smtClean="0"/>
          </a:p>
          <a:p>
            <a:pPr marL="0" indent="0">
              <a:buNone/>
            </a:pPr>
            <a:r>
              <a:rPr lang="es-MX" dirty="0" smtClean="0"/>
              <a:t>A su vez los modelos pueden manejar las escalas originales de los datos.</a:t>
            </a:r>
          </a:p>
          <a:p>
            <a:pPr marL="0" indent="0">
              <a:buNone/>
            </a:pPr>
            <a:r>
              <a:rPr lang="es-MX" dirty="0" smtClean="0"/>
              <a:t>La </a:t>
            </a:r>
            <a:r>
              <a:rPr lang="es-MX" dirty="0"/>
              <a:t>columna ‘C’ </a:t>
            </a:r>
            <a:r>
              <a:rPr lang="es-MX" dirty="0" smtClean="0"/>
              <a:t>no tenia una cantidad significante de valores faltantes, por lo que debido a su distribución se imputó con la mediana.</a:t>
            </a:r>
            <a:endParaRPr lang="es-MX"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66" y="2891391"/>
            <a:ext cx="7422697" cy="3677575"/>
          </a:xfrm>
          <a:prstGeom prst="rect">
            <a:avLst/>
          </a:prstGeom>
        </p:spPr>
      </p:pic>
    </p:spTree>
    <p:extLst>
      <p:ext uri="{BB962C8B-B14F-4D97-AF65-F5344CB8AC3E}">
        <p14:creationId xmlns:p14="http://schemas.microsoft.com/office/powerpoint/2010/main" val="282369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Modelos propuestos</a:t>
            </a:r>
            <a:endParaRPr lang="en-US" dirty="0"/>
          </a:p>
        </p:txBody>
      </p:sp>
      <p:sp>
        <p:nvSpPr>
          <p:cNvPr id="3" name="Content Placeholder 2"/>
          <p:cNvSpPr>
            <a:spLocks noGrp="1"/>
          </p:cNvSpPr>
          <p:nvPr>
            <p:ph idx="1"/>
          </p:nvPr>
        </p:nvSpPr>
        <p:spPr/>
        <p:txBody>
          <a:bodyPr/>
          <a:lstStyle/>
          <a:p>
            <a:r>
              <a:rPr lang="es-MX" dirty="0" smtClean="0"/>
              <a:t>Se entrenan y se comparar 3 modelos:</a:t>
            </a:r>
          </a:p>
          <a:p>
            <a:r>
              <a:rPr lang="es-MX" dirty="0" smtClean="0"/>
              <a:t>- </a:t>
            </a:r>
            <a:r>
              <a:rPr lang="es-MX" dirty="0" err="1" smtClean="0"/>
              <a:t>Xgboost</a:t>
            </a:r>
            <a:r>
              <a:rPr lang="es-MX" dirty="0" smtClean="0"/>
              <a:t> con función de ganancia personalizada</a:t>
            </a:r>
          </a:p>
          <a:p>
            <a:r>
              <a:rPr lang="es-MX" dirty="0" smtClean="0"/>
              <a:t>-</a:t>
            </a:r>
            <a:r>
              <a:rPr lang="es-MX" dirty="0" err="1" smtClean="0"/>
              <a:t>Xgboost</a:t>
            </a:r>
            <a:r>
              <a:rPr lang="es-MX" dirty="0" smtClean="0"/>
              <a:t> con Optimización Bayesiana y función personalizada</a:t>
            </a:r>
          </a:p>
          <a:p>
            <a:r>
              <a:rPr lang="es-MX" dirty="0" smtClean="0"/>
              <a:t>-</a:t>
            </a:r>
            <a:r>
              <a:rPr lang="es-MX" dirty="0" err="1" smtClean="0"/>
              <a:t>Random</a:t>
            </a:r>
            <a:r>
              <a:rPr lang="es-MX" dirty="0" smtClean="0"/>
              <a:t> </a:t>
            </a:r>
            <a:r>
              <a:rPr lang="es-MX" dirty="0" err="1" smtClean="0"/>
              <a:t>Forest</a:t>
            </a:r>
            <a:r>
              <a:rPr lang="es-MX" dirty="0" smtClean="0"/>
              <a:t> con optimización bayesiana</a:t>
            </a:r>
          </a:p>
          <a:p>
            <a:r>
              <a:rPr lang="es-MX" dirty="0" smtClean="0"/>
              <a:t>Se hace una partición del 70% de los datos de entrenamiento y el 30% para evaluación.</a:t>
            </a:r>
          </a:p>
          <a:p>
            <a:endParaRPr lang="es-MX" dirty="0" smtClean="0"/>
          </a:p>
        </p:txBody>
      </p:sp>
    </p:spTree>
    <p:extLst>
      <p:ext uri="{BB962C8B-B14F-4D97-AF65-F5344CB8AC3E}">
        <p14:creationId xmlns:p14="http://schemas.microsoft.com/office/powerpoint/2010/main" val="3699837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Funciones Personalizada</a:t>
            </a:r>
            <a:endParaRPr lang="en-US" dirty="0"/>
          </a:p>
        </p:txBody>
      </p:sp>
      <p:sp>
        <p:nvSpPr>
          <p:cNvPr id="3" name="Content Placeholder 2"/>
          <p:cNvSpPr>
            <a:spLocks noGrp="1"/>
          </p:cNvSpPr>
          <p:nvPr>
            <p:ph idx="1"/>
          </p:nvPr>
        </p:nvSpPr>
        <p:spPr>
          <a:xfrm>
            <a:off x="677334" y="1555531"/>
            <a:ext cx="8596668" cy="4590935"/>
          </a:xfrm>
        </p:spPr>
        <p:txBody>
          <a:bodyPr>
            <a:noAutofit/>
          </a:bodyPr>
          <a:lstStyle/>
          <a:p>
            <a:r>
              <a:rPr lang="es-MX" dirty="0" smtClean="0"/>
              <a:t>Teniendo en cuenta que la necesidad principal es maximizar las ganancias se usará una función personalizada para la evaluación del modelo la cual se define como:     </a:t>
            </a:r>
          </a:p>
          <a:p>
            <a:endParaRPr lang="es-MX" dirty="0"/>
          </a:p>
          <a:p>
            <a:endParaRPr lang="es-MX" dirty="0" smtClean="0"/>
          </a:p>
          <a:p>
            <a:pPr marL="0" indent="0">
              <a:buNone/>
            </a:pPr>
            <a:endParaRPr lang="es-MX" dirty="0"/>
          </a:p>
          <a:p>
            <a:pPr marL="0" indent="0">
              <a:buNone/>
            </a:pPr>
            <a:r>
              <a:rPr lang="es-MX" dirty="0" smtClean="0"/>
              <a:t>El </a:t>
            </a:r>
            <a:r>
              <a:rPr lang="es-MX" dirty="0"/>
              <a:t>modelo con la mejor Ganancia Total es el que logra el </a:t>
            </a:r>
            <a:r>
              <a:rPr lang="es-MX" b="1" dirty="0"/>
              <a:t>mejor equilibrio</a:t>
            </a:r>
            <a:r>
              <a:rPr lang="es-MX" dirty="0"/>
              <a:t> entre:</a:t>
            </a:r>
          </a:p>
          <a:p>
            <a:r>
              <a:rPr lang="es-MX" b="1" dirty="0"/>
              <a:t>Maximizar</a:t>
            </a:r>
            <a:r>
              <a:rPr lang="es-MX" dirty="0"/>
              <a:t> la aprobación de transacciones legítimas (ganancia).</a:t>
            </a:r>
          </a:p>
          <a:p>
            <a:r>
              <a:rPr lang="es-MX" b="1" dirty="0"/>
              <a:t>Minimizar</a:t>
            </a:r>
            <a:r>
              <a:rPr lang="es-MX" dirty="0"/>
              <a:t> la aprobación de transacciones fraudulentas (pérdida).</a:t>
            </a:r>
          </a:p>
          <a:p>
            <a:pPr marL="0" indent="0">
              <a:buNone/>
            </a:pPr>
            <a:r>
              <a:rPr lang="es-MX" dirty="0" smtClean="0"/>
              <a:t>Esta la función explicita que se usará para escoger el umbral, teniendo en cuenta también la capacidad de este para hacer buenas predicciones.</a:t>
            </a:r>
          </a:p>
        </p:txBody>
      </p:sp>
      <p:pic>
        <p:nvPicPr>
          <p:cNvPr id="5" name="Picture 4"/>
          <p:cNvPicPr>
            <a:picLocks noChangeAspect="1"/>
          </p:cNvPicPr>
          <p:nvPr/>
        </p:nvPicPr>
        <p:blipFill>
          <a:blip r:embed="rId2"/>
          <a:stretch>
            <a:fillRect/>
          </a:stretch>
        </p:blipFill>
        <p:spPr>
          <a:xfrm>
            <a:off x="477637" y="2667763"/>
            <a:ext cx="9297698" cy="828791"/>
          </a:xfrm>
          <a:prstGeom prst="rect">
            <a:avLst/>
          </a:prstGeom>
        </p:spPr>
      </p:pic>
    </p:spTree>
    <p:extLst>
      <p:ext uri="{BB962C8B-B14F-4D97-AF65-F5344CB8AC3E}">
        <p14:creationId xmlns:p14="http://schemas.microsoft.com/office/powerpoint/2010/main" val="39054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8563" y="282690"/>
            <a:ext cx="6449325" cy="1705213"/>
          </a:xfrm>
          <a:prstGeom prst="rect">
            <a:avLst/>
          </a:prstGeom>
        </p:spPr>
      </p:pic>
      <p:pic>
        <p:nvPicPr>
          <p:cNvPr id="5" name="Picture 4"/>
          <p:cNvPicPr>
            <a:picLocks noChangeAspect="1"/>
          </p:cNvPicPr>
          <p:nvPr/>
        </p:nvPicPr>
        <p:blipFill>
          <a:blip r:embed="rId3"/>
          <a:stretch>
            <a:fillRect/>
          </a:stretch>
        </p:blipFill>
        <p:spPr>
          <a:xfrm>
            <a:off x="377245" y="2862725"/>
            <a:ext cx="9154803" cy="3553321"/>
          </a:xfrm>
          <a:prstGeom prst="rect">
            <a:avLst/>
          </a:prstGeom>
        </p:spPr>
      </p:pic>
      <p:pic>
        <p:nvPicPr>
          <p:cNvPr id="6" name="Picture 5"/>
          <p:cNvPicPr>
            <a:picLocks noChangeAspect="1"/>
          </p:cNvPicPr>
          <p:nvPr/>
        </p:nvPicPr>
        <p:blipFill>
          <a:blip r:embed="rId4"/>
          <a:stretch>
            <a:fillRect/>
          </a:stretch>
        </p:blipFill>
        <p:spPr>
          <a:xfrm>
            <a:off x="1878642" y="1843408"/>
            <a:ext cx="5849166" cy="1019317"/>
          </a:xfrm>
          <a:prstGeom prst="rect">
            <a:avLst/>
          </a:prstGeom>
        </p:spPr>
      </p:pic>
    </p:spTree>
    <p:extLst>
      <p:ext uri="{BB962C8B-B14F-4D97-AF65-F5344CB8AC3E}">
        <p14:creationId xmlns:p14="http://schemas.microsoft.com/office/powerpoint/2010/main" val="33894626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1069</TotalTime>
  <Words>1185</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Modelo de detección de Fraude</vt:lpstr>
      <vt:lpstr>Introducción </vt:lpstr>
      <vt:lpstr>Análisis exploratorio de los datos</vt:lpstr>
      <vt:lpstr>Correlación de las variables </vt:lpstr>
      <vt:lpstr>PowerPoint Presentation</vt:lpstr>
      <vt:lpstr>PowerPoint Presentation</vt:lpstr>
      <vt:lpstr>Modelos propuestos</vt:lpstr>
      <vt:lpstr>Funciones Personalizada</vt:lpstr>
      <vt:lpstr>PowerPoint Presentation</vt:lpstr>
      <vt:lpstr>Xgboost Función personalizada</vt:lpstr>
      <vt:lpstr>Random forest con Optimización Bayesiana </vt:lpstr>
      <vt:lpstr>Xgboost con Optimización Bayesiana</vt:lpstr>
      <vt:lpstr>Métricas de los 3 modelos</vt:lpstr>
      <vt:lpstr>Comparación matrices de confusión</vt:lpstr>
      <vt:lpstr>Ganancias para neta para la compañía en test por modelo teniendo en cuenta el umbral</vt:lpstr>
      <vt:lpstr>PowerPoint Presentation</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detección de Fraude</dc:title>
  <dc:creator>Andrés Julián Jurado Castaño</dc:creator>
  <cp:lastModifiedBy>Andrés Julián Jurado Castaño</cp:lastModifiedBy>
  <cp:revision>55</cp:revision>
  <dcterms:created xsi:type="dcterms:W3CDTF">2025-10-15T13:44:48Z</dcterms:created>
  <dcterms:modified xsi:type="dcterms:W3CDTF">2025-10-17T01:56:22Z</dcterms:modified>
</cp:coreProperties>
</file>