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drawings/drawing1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1"/>
  </p:handoutMasterIdLst>
  <p:sldIdLst>
    <p:sldId id="259" r:id="rId3"/>
    <p:sldId id="285" r:id="rId4"/>
    <p:sldId id="256" r:id="rId5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chartUserShapes" Target="../drawings/drawing1.xml"/><Relationship Id="rId1" Type="http://schemas.openxmlformats.org/officeDocument/2006/relationships/oleObject" Target="&#24037;&#20316;&#31807;1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&#24037;&#20316;&#31807;1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&#24037;&#20316;&#31807;1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&#24037;&#20316;&#31807;1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&#24037;&#20316;&#31807;1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&#24037;&#20316;&#31807;1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&#24037;&#20316;&#31807;1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&#24037;&#20316;&#31807;1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&#24037;&#20316;&#31807;1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&#24037;&#20316;&#31807;1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&#24037;&#20316;&#31807;1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&#24037;&#20316;&#31807;1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oleObject" Target="&#24037;&#20316;&#31807;1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&#24037;&#20316;&#31807;1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&#24037;&#20316;&#31807;1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&#24037;&#20316;&#31807;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&#24037;&#20316;&#31807;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&#24037;&#20316;&#31807;1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&#24037;&#20316;&#31807;1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杭州市各地区最低价格</a:t>
            </a:r>
          </a:p>
        </c:rich>
      </c:tx>
      <c:layout>
        <c:manualLayout>
          <c:xMode val="edge"/>
          <c:yMode val="edge"/>
          <c:x val="0.413745876590505"/>
          <c:y val="0.025690177629706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[工作簿1]Sheet1!$A$1:$B$11</c:f>
              <c:multiLvlStrCache>
                <c:ptCount val="11"/>
                <c:lvl>
                  <c:pt idx="0">
                    <c:v>五洲国际广场</c:v>
                  </c:pt>
                  <c:pt idx="1">
                    <c:v>水印康庭</c:v>
                  </c:pt>
                  <c:pt idx="2">
                    <c:v>之江铭楼</c:v>
                  </c:pt>
                  <c:pt idx="3">
                    <c:v>深蓝绿景国际</c:v>
                  </c:pt>
                  <c:pt idx="4">
                    <c:v>凤凰城广场</c:v>
                  </c:pt>
                  <c:pt idx="5">
                    <c:v>超级星期天</c:v>
                  </c:pt>
                  <c:pt idx="6">
                    <c:v>远顺大厦</c:v>
                  </c:pt>
                  <c:pt idx="7">
                    <c:v>南润名座</c:v>
                  </c:pt>
                  <c:pt idx="8">
                    <c:v>天鸿美和院</c:v>
                  </c:pt>
                  <c:pt idx="9">
                    <c:v>青山鹤岭</c:v>
                  </c:pt>
                  <c:pt idx="10">
                    <c:v>宝龙城市广场</c:v>
                  </c:pt>
                </c:lvl>
                <c:lvl>
                  <c:pt idx="0">
                    <c:v>西湖</c:v>
                  </c:pt>
                  <c:pt idx="1">
                    <c:v>下城</c:v>
                  </c:pt>
                  <c:pt idx="2">
                    <c:v>江干</c:v>
                  </c:pt>
                  <c:pt idx="3">
                    <c:v>拱墅</c:v>
                  </c:pt>
                  <c:pt idx="4">
                    <c:v>上城</c:v>
                  </c:pt>
                  <c:pt idx="5">
                    <c:v>滨江</c:v>
                  </c:pt>
                  <c:pt idx="6">
                    <c:v>余杭</c:v>
                  </c:pt>
                  <c:pt idx="7">
                    <c:v>萧山</c:v>
                  </c:pt>
                  <c:pt idx="8">
                    <c:v>富阳</c:v>
                  </c:pt>
                  <c:pt idx="9">
                    <c:v>临安</c:v>
                  </c:pt>
                  <c:pt idx="10">
                    <c:v>下沙   </c:v>
                  </c:pt>
                </c:lvl>
              </c:multiLvlStrCache>
            </c:multiLvlStrRef>
          </c:cat>
          <c:val>
            <c:numRef>
              <c:f>[工作簿1]Sheet1!$C$1:$C$11</c:f>
              <c:numCache>
                <c:formatCode>General</c:formatCode>
                <c:ptCount val="11"/>
                <c:pt idx="0">
                  <c:v>76</c:v>
                </c:pt>
                <c:pt idx="1">
                  <c:v>47</c:v>
                </c:pt>
                <c:pt idx="2">
                  <c:v>60</c:v>
                </c:pt>
                <c:pt idx="3">
                  <c:v>42.5</c:v>
                </c:pt>
                <c:pt idx="4">
                  <c:v>100</c:v>
                </c:pt>
                <c:pt idx="5">
                  <c:v>67</c:v>
                </c:pt>
                <c:pt idx="6">
                  <c:v>42</c:v>
                </c:pt>
                <c:pt idx="7">
                  <c:v>43</c:v>
                </c:pt>
                <c:pt idx="8">
                  <c:v>61</c:v>
                </c:pt>
                <c:pt idx="9">
                  <c:v>50</c:v>
                </c:pt>
                <c:pt idx="10">
                  <c:v>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48363931"/>
        <c:axId val="968874851"/>
      </c:lineChart>
      <c:catAx>
        <c:axId val="64836393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8874851"/>
        <c:crosses val="autoZero"/>
        <c:auto val="1"/>
        <c:lblAlgn val="ctr"/>
        <c:lblOffset val="100"/>
        <c:noMultiLvlLbl val="0"/>
      </c:catAx>
      <c:valAx>
        <c:axId val="9688748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83639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拱墅区各小区最高价格前十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[工作簿1]Sheet1!$D$264:$E$273</c:f>
              <c:multiLvlStrCache>
                <c:ptCount val="10"/>
                <c:lvl>
                  <c:pt idx="0">
                    <c:v>6室2厅</c:v>
                  </c:pt>
                  <c:pt idx="1">
                    <c:v>5室2厅</c:v>
                  </c:pt>
                  <c:pt idx="2">
                    <c:v>联排别墅</c:v>
                  </c:pt>
                  <c:pt idx="3">
                    <c:v>6室2厅</c:v>
                  </c:pt>
                  <c:pt idx="4">
                    <c:v>5室2厅</c:v>
                  </c:pt>
                  <c:pt idx="5">
                    <c:v>联排别墅</c:v>
                  </c:pt>
                  <c:pt idx="6">
                    <c:v>4室2厅</c:v>
                  </c:pt>
                  <c:pt idx="7">
                    <c:v>6室3厅</c:v>
                  </c:pt>
                  <c:pt idx="8">
                    <c:v>3室2厅</c:v>
                  </c:pt>
                  <c:pt idx="9">
                    <c:v>5室2厅</c:v>
                  </c:pt>
                </c:lvl>
                <c:lvl>
                  <c:pt idx="0">
                    <c:v>武林壹号</c:v>
                  </c:pt>
                  <c:pt idx="1">
                    <c:v>武林壹号</c:v>
                  </c:pt>
                  <c:pt idx="2">
                    <c:v>南北西岸</c:v>
                  </c:pt>
                  <c:pt idx="3">
                    <c:v>名城公馆</c:v>
                  </c:pt>
                  <c:pt idx="4">
                    <c:v>名城公馆</c:v>
                  </c:pt>
                  <c:pt idx="5">
                    <c:v>顺发吉祥半岛</c:v>
                  </c:pt>
                  <c:pt idx="6">
                    <c:v>九龙仓碧玺</c:v>
                  </c:pt>
                  <c:pt idx="7">
                    <c:v>清水公寓</c:v>
                  </c:pt>
                  <c:pt idx="8">
                    <c:v>德信臻园</c:v>
                  </c:pt>
                  <c:pt idx="9">
                    <c:v>凯德龙湾</c:v>
                  </c:pt>
                </c:lvl>
              </c:multiLvlStrCache>
            </c:multiLvlStrRef>
          </c:cat>
          <c:val>
            <c:numRef>
              <c:f>[工作簿1]Sheet1!$F$264:$F$273</c:f>
              <c:numCache>
                <c:formatCode>General</c:formatCode>
                <c:ptCount val="10"/>
                <c:pt idx="0">
                  <c:v>7000</c:v>
                </c:pt>
                <c:pt idx="1">
                  <c:v>6236</c:v>
                </c:pt>
                <c:pt idx="2">
                  <c:v>2400</c:v>
                </c:pt>
                <c:pt idx="3">
                  <c:v>2300</c:v>
                </c:pt>
                <c:pt idx="4">
                  <c:v>2150</c:v>
                </c:pt>
                <c:pt idx="5">
                  <c:v>2000</c:v>
                </c:pt>
                <c:pt idx="6">
                  <c:v>1850</c:v>
                </c:pt>
                <c:pt idx="7">
                  <c:v>1611</c:v>
                </c:pt>
                <c:pt idx="8">
                  <c:v>1600</c:v>
                </c:pt>
                <c:pt idx="9">
                  <c:v>1600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97208892"/>
        <c:axId val="991372921"/>
      </c:barChart>
      <c:catAx>
        <c:axId val="2972088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1372921"/>
        <c:crosses val="autoZero"/>
        <c:auto val="1"/>
        <c:lblAlgn val="ctr"/>
        <c:lblOffset val="100"/>
        <c:noMultiLvlLbl val="0"/>
      </c:catAx>
      <c:valAx>
        <c:axId val="99137292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72088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拱墅区各小区最低价格前十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[工作簿1]Sheet1!$E$298:$F$307</c:f>
              <c:multiLvlStrCache>
                <c:ptCount val="10"/>
                <c:lvl>
                  <c:pt idx="0">
                    <c:v>1室0厅</c:v>
                  </c:pt>
                  <c:pt idx="1">
                    <c:v>1室0厅</c:v>
                  </c:pt>
                  <c:pt idx="2">
                    <c:v>1室1厅</c:v>
                  </c:pt>
                  <c:pt idx="3">
                    <c:v>1室0厅</c:v>
                  </c:pt>
                  <c:pt idx="4">
                    <c:v>1室1厅</c:v>
                  </c:pt>
                  <c:pt idx="5">
                    <c:v>1室1厅</c:v>
                  </c:pt>
                  <c:pt idx="6">
                    <c:v>1室0厅</c:v>
                  </c:pt>
                  <c:pt idx="7">
                    <c:v>1室1厅</c:v>
                  </c:pt>
                  <c:pt idx="8">
                    <c:v>1室1厅</c:v>
                  </c:pt>
                  <c:pt idx="9">
                    <c:v>1室1厅</c:v>
                  </c:pt>
                </c:lvl>
                <c:lvl>
                  <c:pt idx="0">
                    <c:v>深蓝绿景国际</c:v>
                  </c:pt>
                  <c:pt idx="1">
                    <c:v>深蓝绿景国际</c:v>
                  </c:pt>
                  <c:pt idx="2">
                    <c:v>易构大厦</c:v>
                  </c:pt>
                  <c:pt idx="3">
                    <c:v>易构大厦</c:v>
                  </c:pt>
                  <c:pt idx="4">
                    <c:v>新青年广场</c:v>
                  </c:pt>
                  <c:pt idx="5">
                    <c:v>新青年广场</c:v>
                  </c:pt>
                  <c:pt idx="6">
                    <c:v>美都广场</c:v>
                  </c:pt>
                  <c:pt idx="7">
                    <c:v>阅城新座</c:v>
                  </c:pt>
                  <c:pt idx="8">
                    <c:v>易构大厦</c:v>
                  </c:pt>
                  <c:pt idx="9">
                    <c:v>新青年广场</c:v>
                  </c:pt>
                </c:lvl>
              </c:multiLvlStrCache>
            </c:multiLvlStrRef>
          </c:cat>
          <c:val>
            <c:numRef>
              <c:f>[工作簿1]Sheet1!$G$298:$G$307</c:f>
              <c:numCache>
                <c:formatCode>General</c:formatCode>
                <c:ptCount val="10"/>
                <c:pt idx="0">
                  <c:v>42.5</c:v>
                </c:pt>
                <c:pt idx="1">
                  <c:v>42.5</c:v>
                </c:pt>
                <c:pt idx="2">
                  <c:v>55</c:v>
                </c:pt>
                <c:pt idx="3">
                  <c:v>63</c:v>
                </c:pt>
                <c:pt idx="4">
                  <c:v>68</c:v>
                </c:pt>
                <c:pt idx="5">
                  <c:v>70</c:v>
                </c:pt>
                <c:pt idx="6">
                  <c:v>73</c:v>
                </c:pt>
                <c:pt idx="7">
                  <c:v>75</c:v>
                </c:pt>
                <c:pt idx="8">
                  <c:v>78</c:v>
                </c:pt>
                <c:pt idx="9">
                  <c:v>80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15934157"/>
        <c:axId val="560907287"/>
      </c:barChart>
      <c:catAx>
        <c:axId val="71593415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0907287"/>
        <c:crosses val="autoZero"/>
        <c:auto val="1"/>
        <c:lblAlgn val="ctr"/>
        <c:lblOffset val="100"/>
        <c:noMultiLvlLbl val="0"/>
      </c:catAx>
      <c:valAx>
        <c:axId val="560907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593415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上城区各小区最高价格前十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[工作簿1]Sheet1!$D$323:$E$332</c:f>
              <c:multiLvlStrCache>
                <c:ptCount val="10"/>
                <c:lvl>
                  <c:pt idx="0">
                    <c:v>5室2厅</c:v>
                  </c:pt>
                  <c:pt idx="1">
                    <c:v>5室2厅</c:v>
                  </c:pt>
                  <c:pt idx="2">
                    <c:v>5室2厅</c:v>
                  </c:pt>
                  <c:pt idx="3">
                    <c:v>4室2厅</c:v>
                  </c:pt>
                  <c:pt idx="4">
                    <c:v>5室2厅</c:v>
                  </c:pt>
                  <c:pt idx="5">
                    <c:v>5室2厅</c:v>
                  </c:pt>
                  <c:pt idx="6">
                    <c:v>5室2厅</c:v>
                  </c:pt>
                  <c:pt idx="7">
                    <c:v>1室0厅</c:v>
                  </c:pt>
                  <c:pt idx="8">
                    <c:v>3室2厅</c:v>
                  </c:pt>
                  <c:pt idx="9">
                    <c:v>5室3厅</c:v>
                  </c:pt>
                </c:lvl>
                <c:lvl>
                  <c:pt idx="0">
                    <c:v>绿城元福里</c:v>
                  </c:pt>
                  <c:pt idx="1">
                    <c:v>绿城蓝色钱江</c:v>
                  </c:pt>
                  <c:pt idx="2">
                    <c:v>绿城蓝色钱江</c:v>
                  </c:pt>
                  <c:pt idx="3">
                    <c:v>绿城蓝色钱江</c:v>
                  </c:pt>
                  <c:pt idx="4">
                    <c:v>金色海岸</c:v>
                  </c:pt>
                  <c:pt idx="5">
                    <c:v>赛丽绿城丽园</c:v>
                  </c:pt>
                  <c:pt idx="6">
                    <c:v>金色海岸</c:v>
                  </c:pt>
                  <c:pt idx="7">
                    <c:v>宋浇造巷</c:v>
                  </c:pt>
                  <c:pt idx="8">
                    <c:v>名珏公寓</c:v>
                  </c:pt>
                  <c:pt idx="9">
                    <c:v>赞成林风和风苑</c:v>
                  </c:pt>
                </c:lvl>
              </c:multiLvlStrCache>
            </c:multiLvlStrRef>
          </c:cat>
          <c:val>
            <c:numRef>
              <c:f>[工作簿1]Sheet1!$F$323:$F$332</c:f>
              <c:numCache>
                <c:formatCode>General</c:formatCode>
                <c:ptCount val="10"/>
                <c:pt idx="0">
                  <c:v>3900</c:v>
                </c:pt>
                <c:pt idx="1">
                  <c:v>3350</c:v>
                </c:pt>
                <c:pt idx="2">
                  <c:v>3350</c:v>
                </c:pt>
                <c:pt idx="3">
                  <c:v>3000</c:v>
                </c:pt>
                <c:pt idx="4">
                  <c:v>2600</c:v>
                </c:pt>
                <c:pt idx="5">
                  <c:v>2500</c:v>
                </c:pt>
                <c:pt idx="6">
                  <c:v>2400</c:v>
                </c:pt>
                <c:pt idx="7">
                  <c:v>2380</c:v>
                </c:pt>
                <c:pt idx="8">
                  <c:v>2300</c:v>
                </c:pt>
                <c:pt idx="9">
                  <c:v>2200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5874389"/>
        <c:axId val="154791560"/>
      </c:barChart>
      <c:catAx>
        <c:axId val="858743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4791560"/>
        <c:crosses val="autoZero"/>
        <c:auto val="1"/>
        <c:lblAlgn val="ctr"/>
        <c:lblOffset val="100"/>
        <c:noMultiLvlLbl val="0"/>
      </c:catAx>
      <c:valAx>
        <c:axId val="15479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87438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上城区各小区最低价前十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[工作簿1]Sheet1!$E$360:$F$369</c:f>
              <c:multiLvlStrCache>
                <c:ptCount val="10"/>
                <c:lvl>
                  <c:pt idx="0">
                    <c:v>车位</c:v>
                  </c:pt>
                  <c:pt idx="1">
                    <c:v>1室1厅</c:v>
                  </c:pt>
                  <c:pt idx="2">
                    <c:v>1室1厅</c:v>
                  </c:pt>
                  <c:pt idx="3">
                    <c:v>1室1厅</c:v>
                  </c:pt>
                  <c:pt idx="4">
                    <c:v>1室1厅</c:v>
                  </c:pt>
                  <c:pt idx="5">
                    <c:v>1室1厅</c:v>
                  </c:pt>
                  <c:pt idx="6">
                    <c:v>1室1厅</c:v>
                  </c:pt>
                  <c:pt idx="7">
                    <c:v>1室1厅</c:v>
                  </c:pt>
                  <c:pt idx="8">
                    <c:v>1室1厅</c:v>
                  </c:pt>
                  <c:pt idx="9">
                    <c:v>1室1厅</c:v>
                  </c:pt>
                </c:lvl>
                <c:lvl>
                  <c:pt idx="0">
                    <c:v>复兴北苑</c:v>
                  </c:pt>
                  <c:pt idx="1">
                    <c:v>凤凰城广场</c:v>
                  </c:pt>
                  <c:pt idx="2">
                    <c:v>凤凰城广场</c:v>
                  </c:pt>
                  <c:pt idx="3">
                    <c:v>凤凰城广场</c:v>
                  </c:pt>
                  <c:pt idx="4">
                    <c:v>景江城市花园</c:v>
                  </c:pt>
                  <c:pt idx="5">
                    <c:v>凤凰城广场</c:v>
                  </c:pt>
                  <c:pt idx="6">
                    <c:v>凤凰城广场</c:v>
                  </c:pt>
                  <c:pt idx="7">
                    <c:v>凤凰城广场</c:v>
                  </c:pt>
                  <c:pt idx="8">
                    <c:v>景江城市花园</c:v>
                  </c:pt>
                  <c:pt idx="9">
                    <c:v>景江城市花园</c:v>
                  </c:pt>
                </c:lvl>
              </c:multiLvlStrCache>
            </c:multiLvlStrRef>
          </c:cat>
          <c:val>
            <c:numRef>
              <c:f>[工作簿1]Sheet1!$G$360:$G$369</c:f>
              <c:numCache>
                <c:formatCode>General</c:formatCode>
                <c:ptCount val="10"/>
                <c:pt idx="0">
                  <c:v>60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105</c:v>
                </c:pt>
                <c:pt idx="5">
                  <c:v>105</c:v>
                </c:pt>
                <c:pt idx="6">
                  <c:v>105</c:v>
                </c:pt>
                <c:pt idx="7">
                  <c:v>105</c:v>
                </c:pt>
                <c:pt idx="8">
                  <c:v>120</c:v>
                </c:pt>
                <c:pt idx="9">
                  <c:v>120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6618278"/>
        <c:axId val="117787992"/>
      </c:barChart>
      <c:catAx>
        <c:axId val="42661827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7787992"/>
        <c:crosses val="autoZero"/>
        <c:auto val="1"/>
        <c:lblAlgn val="ctr"/>
        <c:lblOffset val="100"/>
        <c:noMultiLvlLbl val="0"/>
      </c:catAx>
      <c:valAx>
        <c:axId val="117787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661827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滨江区各小区最高价格前十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[工作簿1]Sheet1!$C$1:$D$10</c:f>
              <c:multiLvlStrCache>
                <c:ptCount val="10"/>
                <c:lvl>
                  <c:pt idx="0">
                    <c:v>4室3厅</c:v>
                  </c:pt>
                  <c:pt idx="1">
                    <c:v>7室4厅</c:v>
                  </c:pt>
                  <c:pt idx="2">
                    <c:v>6室3厅</c:v>
                  </c:pt>
                  <c:pt idx="3">
                    <c:v>独栋别墅</c:v>
                  </c:pt>
                  <c:pt idx="4">
                    <c:v>1室1厅</c:v>
                  </c:pt>
                  <c:pt idx="5">
                    <c:v>5室1厅</c:v>
                  </c:pt>
                  <c:pt idx="6">
                    <c:v>4室2厅</c:v>
                  </c:pt>
                  <c:pt idx="7">
                    <c:v>5室1厅</c:v>
                  </c:pt>
                  <c:pt idx="8">
                    <c:v>6室3厅</c:v>
                  </c:pt>
                  <c:pt idx="9">
                    <c:v>5室2厅</c:v>
                  </c:pt>
                </c:lvl>
                <c:lvl>
                  <c:pt idx="0">
                    <c:v>钱江水晶澜轩</c:v>
                  </c:pt>
                  <c:pt idx="1">
                    <c:v>钱塘大观</c:v>
                  </c:pt>
                  <c:pt idx="2">
                    <c:v>水印城</c:v>
                  </c:pt>
                  <c:pt idx="3">
                    <c:v>之江花园</c:v>
                  </c:pt>
                  <c:pt idx="4">
                    <c:v>中兴花园百合苑</c:v>
                  </c:pt>
                  <c:pt idx="5">
                    <c:v>彩虹豪庭</c:v>
                  </c:pt>
                  <c:pt idx="6">
                    <c:v>世茂之西湖</c:v>
                  </c:pt>
                  <c:pt idx="7">
                    <c:v>太阳国际公寓</c:v>
                  </c:pt>
                  <c:pt idx="8">
                    <c:v>江南豪园</c:v>
                  </c:pt>
                  <c:pt idx="9">
                    <c:v>寰宇天下</c:v>
                  </c:pt>
                </c:lvl>
              </c:multiLvlStrCache>
            </c:multiLvlStrRef>
          </c:cat>
          <c:val>
            <c:numRef>
              <c:f>[工作簿1]Sheet1!$E$1:$E$10</c:f>
              <c:numCache>
                <c:formatCode>General</c:formatCode>
                <c:ptCount val="10"/>
                <c:pt idx="0">
                  <c:v>2700</c:v>
                </c:pt>
                <c:pt idx="1">
                  <c:v>2000</c:v>
                </c:pt>
                <c:pt idx="2">
                  <c:v>1900</c:v>
                </c:pt>
                <c:pt idx="3">
                  <c:v>1900</c:v>
                </c:pt>
                <c:pt idx="4">
                  <c:v>1700</c:v>
                </c:pt>
                <c:pt idx="5">
                  <c:v>1650</c:v>
                </c:pt>
                <c:pt idx="6">
                  <c:v>1600</c:v>
                </c:pt>
                <c:pt idx="7">
                  <c:v>1510</c:v>
                </c:pt>
                <c:pt idx="8">
                  <c:v>1500</c:v>
                </c:pt>
                <c:pt idx="9">
                  <c:v>1495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22160948"/>
        <c:axId val="81114720"/>
      </c:barChart>
      <c:catAx>
        <c:axId val="6221609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114720"/>
        <c:crosses val="autoZero"/>
        <c:auto val="1"/>
        <c:lblAlgn val="ctr"/>
        <c:lblOffset val="100"/>
        <c:noMultiLvlLbl val="0"/>
      </c:catAx>
      <c:valAx>
        <c:axId val="8111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21609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滨江区各小区最低价格前十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[工作簿1]Sheet1!$D$45:$E$54</c:f>
              <c:multiLvlStrCache>
                <c:ptCount val="10"/>
                <c:lvl>
                  <c:pt idx="0">
                    <c:v>1室1厅</c:v>
                  </c:pt>
                  <c:pt idx="1">
                    <c:v>1室0厅</c:v>
                  </c:pt>
                  <c:pt idx="2">
                    <c:v>1室1厅</c:v>
                  </c:pt>
                  <c:pt idx="3">
                    <c:v>1室0厅</c:v>
                  </c:pt>
                  <c:pt idx="4">
                    <c:v>1室0厅</c:v>
                  </c:pt>
                  <c:pt idx="5">
                    <c:v>1室1厅</c:v>
                  </c:pt>
                  <c:pt idx="6">
                    <c:v>1室1厅</c:v>
                  </c:pt>
                  <c:pt idx="7">
                    <c:v>1室0厅</c:v>
                  </c:pt>
                  <c:pt idx="8">
                    <c:v>1室1厅</c:v>
                  </c:pt>
                  <c:pt idx="9">
                    <c:v>1室1厅</c:v>
                  </c:pt>
                </c:lvl>
                <c:lvl>
                  <c:pt idx="0">
                    <c:v>超级星期天</c:v>
                  </c:pt>
                  <c:pt idx="1">
                    <c:v>超级星期天</c:v>
                  </c:pt>
                  <c:pt idx="2">
                    <c:v>朗庭公馆</c:v>
                  </c:pt>
                  <c:pt idx="3">
                    <c:v>现代印象广场</c:v>
                  </c:pt>
                  <c:pt idx="4">
                    <c:v>现代印象广场</c:v>
                  </c:pt>
                  <c:pt idx="5">
                    <c:v>现代印象广场</c:v>
                  </c:pt>
                  <c:pt idx="6">
                    <c:v>现代印象广场</c:v>
                  </c:pt>
                  <c:pt idx="7">
                    <c:v>现代印象广场</c:v>
                  </c:pt>
                  <c:pt idx="8">
                    <c:v>现代印象广场</c:v>
                  </c:pt>
                  <c:pt idx="9">
                    <c:v>潮人汇</c:v>
                  </c:pt>
                </c:lvl>
              </c:multiLvlStrCache>
            </c:multiLvlStrRef>
          </c:cat>
          <c:val>
            <c:numRef>
              <c:f>[工作簿1]Sheet1!$F$45:$F$54</c:f>
              <c:numCache>
                <c:formatCode>General</c:formatCode>
                <c:ptCount val="10"/>
                <c:pt idx="0">
                  <c:v>67</c:v>
                </c:pt>
                <c:pt idx="1">
                  <c:v>70</c:v>
                </c:pt>
                <c:pt idx="2">
                  <c:v>75</c:v>
                </c:pt>
                <c:pt idx="3">
                  <c:v>78</c:v>
                </c:pt>
                <c:pt idx="4">
                  <c:v>80</c:v>
                </c:pt>
                <c:pt idx="5">
                  <c:v>80</c:v>
                </c:pt>
                <c:pt idx="6">
                  <c:v>84</c:v>
                </c:pt>
                <c:pt idx="7">
                  <c:v>85</c:v>
                </c:pt>
                <c:pt idx="8">
                  <c:v>85</c:v>
                </c:pt>
                <c:pt idx="9">
                  <c:v>90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47071053"/>
        <c:axId val="822877770"/>
      </c:barChart>
      <c:catAx>
        <c:axId val="74707105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2877770"/>
        <c:crosses val="autoZero"/>
        <c:auto val="1"/>
        <c:lblAlgn val="ctr"/>
        <c:lblOffset val="100"/>
        <c:noMultiLvlLbl val="0"/>
      </c:catAx>
      <c:valAx>
        <c:axId val="8228777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4707105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余杭区各小区最高价格前十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[工作簿1]Sheet1!$G$76:$H$85</c:f>
              <c:multiLvlStrCache>
                <c:ptCount val="10"/>
                <c:lvl>
                  <c:pt idx="0">
                    <c:v>5室3厅</c:v>
                  </c:pt>
                  <c:pt idx="1">
                    <c:v>独栋别墅</c:v>
                  </c:pt>
                  <c:pt idx="2">
                    <c:v>联排别墅</c:v>
                  </c:pt>
                  <c:pt idx="3">
                    <c:v>联排别墅</c:v>
                  </c:pt>
                  <c:pt idx="4">
                    <c:v>联排别墅</c:v>
                  </c:pt>
                  <c:pt idx="5">
                    <c:v>联排别墅</c:v>
                  </c:pt>
                  <c:pt idx="6">
                    <c:v>联排别墅</c:v>
                  </c:pt>
                  <c:pt idx="7">
                    <c:v>4室2厅</c:v>
                  </c:pt>
                  <c:pt idx="8">
                    <c:v>联排别墅</c:v>
                  </c:pt>
                  <c:pt idx="9">
                    <c:v>4室2厅</c:v>
                  </c:pt>
                </c:lvl>
                <c:lvl>
                  <c:pt idx="0">
                    <c:v>绿城桃花源</c:v>
                  </c:pt>
                  <c:pt idx="1">
                    <c:v>新湖香格里拉</c:v>
                  </c:pt>
                  <c:pt idx="2">
                    <c:v>溪上玫瑰园</c:v>
                  </c:pt>
                  <c:pt idx="3">
                    <c:v>翠湖苑</c:v>
                  </c:pt>
                  <c:pt idx="4">
                    <c:v>翠湖苑</c:v>
                  </c:pt>
                  <c:pt idx="5">
                    <c:v>西溪玫瑰</c:v>
                  </c:pt>
                  <c:pt idx="6">
                    <c:v>西溪玫瑰</c:v>
                  </c:pt>
                  <c:pt idx="7">
                    <c:v>大华西溪风情</c:v>
                  </c:pt>
                  <c:pt idx="8">
                    <c:v>昆仑府</c:v>
                  </c:pt>
                  <c:pt idx="9">
                    <c:v>大华西溪风情</c:v>
                  </c:pt>
                </c:lvl>
              </c:multiLvlStrCache>
            </c:multiLvlStrRef>
          </c:cat>
          <c:val>
            <c:numRef>
              <c:f>[工作簿1]Sheet1!$I$76:$I$85</c:f>
              <c:numCache>
                <c:formatCode>General</c:formatCode>
                <c:ptCount val="10"/>
                <c:pt idx="0">
                  <c:v>2700</c:v>
                </c:pt>
                <c:pt idx="1">
                  <c:v>1850</c:v>
                </c:pt>
                <c:pt idx="2">
                  <c:v>1850</c:v>
                </c:pt>
                <c:pt idx="3">
                  <c:v>1550</c:v>
                </c:pt>
                <c:pt idx="4">
                  <c:v>1520</c:v>
                </c:pt>
                <c:pt idx="5">
                  <c:v>1480</c:v>
                </c:pt>
                <c:pt idx="6">
                  <c:v>1400</c:v>
                </c:pt>
                <c:pt idx="7">
                  <c:v>1350</c:v>
                </c:pt>
                <c:pt idx="8">
                  <c:v>1180</c:v>
                </c:pt>
                <c:pt idx="9">
                  <c:v>1100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90811093"/>
        <c:axId val="908248399"/>
      </c:barChart>
      <c:catAx>
        <c:axId val="29081109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8248399"/>
        <c:crosses val="autoZero"/>
        <c:auto val="1"/>
        <c:lblAlgn val="ctr"/>
        <c:lblOffset val="100"/>
        <c:noMultiLvlLbl val="0"/>
      </c:catAx>
      <c:valAx>
        <c:axId val="908248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081109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余杭区各小区最低价格前十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[工作簿1]Sheet1!$H$103:$I$112</c:f>
              <c:multiLvlStrCache>
                <c:ptCount val="10"/>
                <c:lvl>
                  <c:pt idx="0">
                    <c:v>1室1厅</c:v>
                  </c:pt>
                  <c:pt idx="1">
                    <c:v>1室1厅</c:v>
                  </c:pt>
                  <c:pt idx="2">
                    <c:v>1室1厅</c:v>
                  </c:pt>
                  <c:pt idx="3">
                    <c:v>1室0厅</c:v>
                  </c:pt>
                  <c:pt idx="4">
                    <c:v>2室1厅</c:v>
                  </c:pt>
                  <c:pt idx="5">
                    <c:v>1室1厅</c:v>
                  </c:pt>
                  <c:pt idx="6">
                    <c:v>2室1厅</c:v>
                  </c:pt>
                  <c:pt idx="7">
                    <c:v>1室1厅</c:v>
                  </c:pt>
                  <c:pt idx="8">
                    <c:v>1室1厅</c:v>
                  </c:pt>
                  <c:pt idx="9">
                    <c:v>1室1厅</c:v>
                  </c:pt>
                </c:lvl>
                <c:lvl>
                  <c:pt idx="0">
                    <c:v>远顺大厦</c:v>
                  </c:pt>
                  <c:pt idx="1">
                    <c:v>远顺大厦</c:v>
                  </c:pt>
                  <c:pt idx="2">
                    <c:v>欣北钱江国际广场</c:v>
                  </c:pt>
                  <c:pt idx="3">
                    <c:v>远顺大厦</c:v>
                  </c:pt>
                  <c:pt idx="4">
                    <c:v>万宝城</c:v>
                  </c:pt>
                  <c:pt idx="5">
                    <c:v>华元欢乐城</c:v>
                  </c:pt>
                  <c:pt idx="6">
                    <c:v>欣北钱江国际广场</c:v>
                  </c:pt>
                  <c:pt idx="7">
                    <c:v>德雅金座</c:v>
                  </c:pt>
                  <c:pt idx="8">
                    <c:v>万宝城</c:v>
                  </c:pt>
                  <c:pt idx="9">
                    <c:v>华元欢乐城</c:v>
                  </c:pt>
                </c:lvl>
              </c:multiLvlStrCache>
            </c:multiLvlStrRef>
          </c:cat>
          <c:val>
            <c:numRef>
              <c:f>[工作簿1]Sheet1!$J$103:$J$112</c:f>
              <c:numCache>
                <c:formatCode>General</c:formatCode>
                <c:ptCount val="10"/>
                <c:pt idx="0">
                  <c:v>42</c:v>
                </c:pt>
                <c:pt idx="1">
                  <c:v>45</c:v>
                </c:pt>
                <c:pt idx="2">
                  <c:v>48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50</c:v>
                </c:pt>
                <c:pt idx="7">
                  <c:v>51</c:v>
                </c:pt>
                <c:pt idx="8">
                  <c:v>52</c:v>
                </c:pt>
                <c:pt idx="9">
                  <c:v>53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6634264"/>
        <c:axId val="353289014"/>
      </c:barChart>
      <c:catAx>
        <c:axId val="5766342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3289014"/>
        <c:crosses val="autoZero"/>
        <c:auto val="1"/>
        <c:lblAlgn val="ctr"/>
        <c:lblOffset val="100"/>
        <c:noMultiLvlLbl val="0"/>
      </c:catAx>
      <c:valAx>
        <c:axId val="3532890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663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萧山区各小区最高价格前十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[工作簿1]Sheet1!$L$134:$M$143</c:f>
              <c:multiLvlStrCache>
                <c:ptCount val="10"/>
                <c:lvl>
                  <c:pt idx="0">
                    <c:v>8室4厅</c:v>
                  </c:pt>
                  <c:pt idx="1">
                    <c:v>独栋别墅</c:v>
                  </c:pt>
                  <c:pt idx="2">
                    <c:v>5室2厅</c:v>
                  </c:pt>
                  <c:pt idx="3">
                    <c:v>独栋别墅</c:v>
                  </c:pt>
                  <c:pt idx="4">
                    <c:v>6室3厅</c:v>
                  </c:pt>
                  <c:pt idx="5">
                    <c:v>独栋别墅</c:v>
                  </c:pt>
                  <c:pt idx="6">
                    <c:v>独栋别墅</c:v>
                  </c:pt>
                  <c:pt idx="7">
                    <c:v>7室3厅</c:v>
                  </c:pt>
                  <c:pt idx="8">
                    <c:v>联排别墅</c:v>
                  </c:pt>
                  <c:pt idx="9">
                    <c:v>独栋别墅</c:v>
                  </c:pt>
                </c:lvl>
                <c:lvl>
                  <c:pt idx="0">
                    <c:v>索菲特世外桃源</c:v>
                  </c:pt>
                  <c:pt idx="1">
                    <c:v>南岸花城</c:v>
                  </c:pt>
                  <c:pt idx="2">
                    <c:v>湘湖壹号</c:v>
                  </c:pt>
                  <c:pt idx="3">
                    <c:v>南岸花城</c:v>
                  </c:pt>
                  <c:pt idx="4">
                    <c:v>绿都湖滨花园</c:v>
                  </c:pt>
                  <c:pt idx="5">
                    <c:v>苏黎士小镇</c:v>
                  </c:pt>
                  <c:pt idx="6">
                    <c:v>府尚别墅</c:v>
                  </c:pt>
                  <c:pt idx="7">
                    <c:v>奥兰多小镇</c:v>
                  </c:pt>
                  <c:pt idx="8">
                    <c:v>保利霞飞郡</c:v>
                  </c:pt>
                  <c:pt idx="9">
                    <c:v>府尚别墅</c:v>
                  </c:pt>
                </c:lvl>
              </c:multiLvlStrCache>
            </c:multiLvlStrRef>
          </c:cat>
          <c:val>
            <c:numRef>
              <c:f>[工作簿1]Sheet1!$N$134:$N$143</c:f>
              <c:numCache>
                <c:formatCode>General</c:formatCode>
                <c:ptCount val="10"/>
                <c:pt idx="0">
                  <c:v>4000</c:v>
                </c:pt>
                <c:pt idx="1">
                  <c:v>2800</c:v>
                </c:pt>
                <c:pt idx="2">
                  <c:v>2700</c:v>
                </c:pt>
                <c:pt idx="3">
                  <c:v>2300</c:v>
                </c:pt>
                <c:pt idx="4">
                  <c:v>2100</c:v>
                </c:pt>
                <c:pt idx="5">
                  <c:v>1950</c:v>
                </c:pt>
                <c:pt idx="6">
                  <c:v>1880</c:v>
                </c:pt>
                <c:pt idx="7">
                  <c:v>1800</c:v>
                </c:pt>
                <c:pt idx="8">
                  <c:v>1788</c:v>
                </c:pt>
                <c:pt idx="9">
                  <c:v>1780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0656140"/>
        <c:axId val="858083390"/>
      </c:barChart>
      <c:catAx>
        <c:axId val="3106561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8083390"/>
        <c:crosses val="autoZero"/>
        <c:auto val="1"/>
        <c:lblAlgn val="ctr"/>
        <c:lblOffset val="100"/>
        <c:noMultiLvlLbl val="0"/>
      </c:catAx>
      <c:valAx>
        <c:axId val="8580833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06561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萧山区各小区最低价格前十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[工作簿1]Sheet1!$M$158:$N$167</c:f>
              <c:multiLvlStrCache>
                <c:ptCount val="10"/>
                <c:lvl>
                  <c:pt idx="0">
                    <c:v>1室1厅</c:v>
                  </c:pt>
                  <c:pt idx="1">
                    <c:v>1室1厅</c:v>
                  </c:pt>
                  <c:pt idx="2">
                    <c:v>1室1厅</c:v>
                  </c:pt>
                  <c:pt idx="3">
                    <c:v>1室0厅</c:v>
                  </c:pt>
                  <c:pt idx="4">
                    <c:v>1室1厅</c:v>
                  </c:pt>
                  <c:pt idx="5">
                    <c:v>1室1厅</c:v>
                  </c:pt>
                  <c:pt idx="6">
                    <c:v>1室1厅</c:v>
                  </c:pt>
                  <c:pt idx="7">
                    <c:v>1室1厅</c:v>
                  </c:pt>
                  <c:pt idx="8">
                    <c:v>1室1厅</c:v>
                  </c:pt>
                  <c:pt idx="9">
                    <c:v>1室0厅</c:v>
                  </c:pt>
                </c:lvl>
                <c:lvl>
                  <c:pt idx="0">
                    <c:v>南润名座</c:v>
                  </c:pt>
                  <c:pt idx="1">
                    <c:v>南润名座</c:v>
                  </c:pt>
                  <c:pt idx="2">
                    <c:v>南润名座</c:v>
                  </c:pt>
                  <c:pt idx="3">
                    <c:v>风情街小区</c:v>
                  </c:pt>
                  <c:pt idx="4">
                    <c:v>南润名座</c:v>
                  </c:pt>
                  <c:pt idx="5">
                    <c:v>南润名座</c:v>
                  </c:pt>
                  <c:pt idx="6">
                    <c:v>名城大厦</c:v>
                  </c:pt>
                  <c:pt idx="7">
                    <c:v>摩卡商务馆</c:v>
                  </c:pt>
                  <c:pt idx="8">
                    <c:v>南润名座</c:v>
                  </c:pt>
                  <c:pt idx="9">
                    <c:v>湘湖路85-4号</c:v>
                  </c:pt>
                </c:lvl>
              </c:multiLvlStrCache>
            </c:multiLvlStrRef>
          </c:cat>
          <c:val>
            <c:numRef>
              <c:f>[工作簿1]Sheet1!$O$158:$O$167</c:f>
              <c:numCache>
                <c:formatCode>General</c:formatCode>
                <c:ptCount val="10"/>
                <c:pt idx="0">
                  <c:v>43</c:v>
                </c:pt>
                <c:pt idx="1">
                  <c:v>51</c:v>
                </c:pt>
                <c:pt idx="2">
                  <c:v>51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55</c:v>
                </c:pt>
                <c:pt idx="7">
                  <c:v>56</c:v>
                </c:pt>
                <c:pt idx="8">
                  <c:v>58</c:v>
                </c:pt>
                <c:pt idx="9">
                  <c:v>60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44118595"/>
        <c:axId val="587317602"/>
      </c:barChart>
      <c:catAx>
        <c:axId val="6441185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7317602"/>
        <c:crosses val="autoZero"/>
        <c:auto val="1"/>
        <c:lblAlgn val="ctr"/>
        <c:lblOffset val="100"/>
        <c:noMultiLvlLbl val="0"/>
      </c:catAx>
      <c:valAx>
        <c:axId val="58731760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41185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杭州市各地区最高价格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[工作簿1]Sheet1!$C$40</c:f>
              <c:strCache>
                <c:ptCount val="1"/>
                <c:pt idx="0">
                  <c:v>售价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[工作簿1]Sheet1!$A$41:$B$51</c:f>
              <c:multiLvlStrCache>
                <c:ptCount val="11"/>
                <c:lvl>
                  <c:pt idx="0">
                    <c:v>桂花城</c:v>
                  </c:pt>
                  <c:pt idx="1">
                    <c:v>野风现代中心</c:v>
                  </c:pt>
                  <c:pt idx="2">
                    <c:v>东方润园</c:v>
                  </c:pt>
                  <c:pt idx="3">
                    <c:v>武林壹号</c:v>
                  </c:pt>
                  <c:pt idx="4">
                    <c:v>绿城元福里</c:v>
                  </c:pt>
                  <c:pt idx="5">
                    <c:v>钱江水晶澜轩</c:v>
                  </c:pt>
                  <c:pt idx="6">
                    <c:v>绿城桃花源</c:v>
                  </c:pt>
                  <c:pt idx="7">
                    <c:v>索菲特世外桃源</c:v>
                  </c:pt>
                  <c:pt idx="8">
                    <c:v>万安秀水山庄</c:v>
                  </c:pt>
                  <c:pt idx="9">
                    <c:v>青山湖玫瑰园</c:v>
                  </c:pt>
                  <c:pt idx="10">
                    <c:v>宝龙城市广场</c:v>
                  </c:pt>
                </c:lvl>
                <c:lvl>
                  <c:pt idx="0">
                    <c:v>西湖</c:v>
                  </c:pt>
                  <c:pt idx="1">
                    <c:v>下城</c:v>
                  </c:pt>
                  <c:pt idx="2">
                    <c:v>江干</c:v>
                  </c:pt>
                  <c:pt idx="3">
                    <c:v>拱墅</c:v>
                  </c:pt>
                  <c:pt idx="4">
                    <c:v>上城</c:v>
                  </c:pt>
                  <c:pt idx="5">
                    <c:v>滨江</c:v>
                  </c:pt>
                  <c:pt idx="6">
                    <c:v>余杭</c:v>
                  </c:pt>
                  <c:pt idx="7">
                    <c:v>萧山</c:v>
                  </c:pt>
                  <c:pt idx="8">
                    <c:v>富阳</c:v>
                  </c:pt>
                  <c:pt idx="9">
                    <c:v>临安</c:v>
                  </c:pt>
                  <c:pt idx="10">
                    <c:v>下沙</c:v>
                  </c:pt>
                </c:lvl>
              </c:multiLvlStrCache>
            </c:multiLvlStrRef>
          </c:cat>
          <c:val>
            <c:numRef>
              <c:f>[工作簿1]Sheet1!$C$41:$C$51</c:f>
              <c:numCache>
                <c:formatCode>General</c:formatCode>
                <c:ptCount val="11"/>
                <c:pt idx="0">
                  <c:v>4500</c:v>
                </c:pt>
                <c:pt idx="1">
                  <c:v>3780</c:v>
                </c:pt>
                <c:pt idx="2">
                  <c:v>2850</c:v>
                </c:pt>
                <c:pt idx="3">
                  <c:v>7000</c:v>
                </c:pt>
                <c:pt idx="4">
                  <c:v>3900</c:v>
                </c:pt>
                <c:pt idx="5">
                  <c:v>2700</c:v>
                </c:pt>
                <c:pt idx="6">
                  <c:v>2700</c:v>
                </c:pt>
                <c:pt idx="7">
                  <c:v>4000</c:v>
                </c:pt>
                <c:pt idx="8">
                  <c:v>1500</c:v>
                </c:pt>
                <c:pt idx="9">
                  <c:v>2000</c:v>
                </c:pt>
                <c:pt idx="10">
                  <c:v>150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462292670"/>
        <c:axId val="172354790"/>
      </c:lineChart>
      <c:catAx>
        <c:axId val="46229267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2354790"/>
        <c:crosses val="autoZero"/>
        <c:auto val="1"/>
        <c:lblAlgn val="ctr"/>
        <c:lblOffset val="100"/>
        <c:noMultiLvlLbl val="0"/>
      </c:catAx>
      <c:valAx>
        <c:axId val="17235479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229267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富阳区各小区最高价格前十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[工作簿1]Sheet1!$M$208:$N$217</c:f>
              <c:multiLvlStrCache>
                <c:ptCount val="10"/>
                <c:lvl>
                  <c:pt idx="0">
                    <c:v>独栋别墅</c:v>
                  </c:pt>
                  <c:pt idx="1">
                    <c:v>5室2厅</c:v>
                  </c:pt>
                  <c:pt idx="2">
                    <c:v>独栋别墅</c:v>
                  </c:pt>
                  <c:pt idx="3">
                    <c:v>独栋别墅</c:v>
                  </c:pt>
                  <c:pt idx="4">
                    <c:v>联排别墅</c:v>
                  </c:pt>
                  <c:pt idx="5">
                    <c:v>联排别墅</c:v>
                  </c:pt>
                  <c:pt idx="6">
                    <c:v>联排别墅</c:v>
                  </c:pt>
                  <c:pt idx="7">
                    <c:v>独栋别墅</c:v>
                  </c:pt>
                  <c:pt idx="8">
                    <c:v>联排别墅</c:v>
                  </c:pt>
                  <c:pt idx="9">
                    <c:v>联排别墅</c:v>
                  </c:pt>
                </c:lvl>
                <c:lvl>
                  <c:pt idx="0">
                    <c:v>万安秀水山庄</c:v>
                  </c:pt>
                  <c:pt idx="1">
                    <c:v>上林湖</c:v>
                  </c:pt>
                  <c:pt idx="2">
                    <c:v>九龙山庄</c:v>
                  </c:pt>
                  <c:pt idx="3">
                    <c:v>富春山居</c:v>
                  </c:pt>
                  <c:pt idx="4">
                    <c:v>阳光城上林湖</c:v>
                  </c:pt>
                  <c:pt idx="5">
                    <c:v>泰禾野风大城小院</c:v>
                  </c:pt>
                  <c:pt idx="6">
                    <c:v>九龙仓雍景山</c:v>
                  </c:pt>
                  <c:pt idx="7">
                    <c:v>万安秀水山庄</c:v>
                  </c:pt>
                  <c:pt idx="8">
                    <c:v>阳光城上林湖</c:v>
                  </c:pt>
                  <c:pt idx="9">
                    <c:v>阳光城上林湖</c:v>
                  </c:pt>
                </c:lvl>
              </c:multiLvlStrCache>
            </c:multiLvlStrRef>
          </c:cat>
          <c:val>
            <c:numRef>
              <c:f>[工作簿1]Sheet1!$O$208:$O$217</c:f>
              <c:numCache>
                <c:formatCode>General</c:formatCode>
                <c:ptCount val="10"/>
                <c:pt idx="0">
                  <c:v>1500</c:v>
                </c:pt>
                <c:pt idx="1">
                  <c:v>1088</c:v>
                </c:pt>
                <c:pt idx="2">
                  <c:v>1040</c:v>
                </c:pt>
                <c:pt idx="3">
                  <c:v>750</c:v>
                </c:pt>
                <c:pt idx="4">
                  <c:v>750</c:v>
                </c:pt>
                <c:pt idx="5">
                  <c:v>728</c:v>
                </c:pt>
                <c:pt idx="6">
                  <c:v>725</c:v>
                </c:pt>
                <c:pt idx="7">
                  <c:v>600</c:v>
                </c:pt>
                <c:pt idx="8">
                  <c:v>560</c:v>
                </c:pt>
                <c:pt idx="9">
                  <c:v>550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656100"/>
        <c:axId val="329499192"/>
      </c:barChart>
      <c:catAx>
        <c:axId val="586561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29499192"/>
        <c:crosses val="autoZero"/>
        <c:auto val="1"/>
        <c:lblAlgn val="ctr"/>
        <c:lblOffset val="100"/>
        <c:noMultiLvlLbl val="0"/>
      </c:catAx>
      <c:valAx>
        <c:axId val="329499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6561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富阳区各小区最低价格前十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[工作簿1]Sheet1!$N$239:$O$248</c:f>
              <c:multiLvlStrCache>
                <c:ptCount val="10"/>
                <c:lvl>
                  <c:pt idx="0">
                    <c:v>1室1厅</c:v>
                  </c:pt>
                  <c:pt idx="1">
                    <c:v>1室1厅</c:v>
                  </c:pt>
                  <c:pt idx="2">
                    <c:v>1室1厅</c:v>
                  </c:pt>
                  <c:pt idx="3">
                    <c:v>1室1厅</c:v>
                  </c:pt>
                  <c:pt idx="4">
                    <c:v>1室1厅</c:v>
                  </c:pt>
                  <c:pt idx="5">
                    <c:v>3室1厅</c:v>
                  </c:pt>
                  <c:pt idx="6">
                    <c:v>1室1厅</c:v>
                  </c:pt>
                  <c:pt idx="7">
                    <c:v>1室1厅</c:v>
                  </c:pt>
                  <c:pt idx="8">
                    <c:v>2室1厅</c:v>
                  </c:pt>
                  <c:pt idx="9">
                    <c:v>1室0厅</c:v>
                  </c:pt>
                </c:lvl>
                <c:lvl>
                  <c:pt idx="0">
                    <c:v>天鸿美和院</c:v>
                  </c:pt>
                  <c:pt idx="1">
                    <c:v>天鸿美和院</c:v>
                  </c:pt>
                  <c:pt idx="2">
                    <c:v>天鸿美和院</c:v>
                  </c:pt>
                  <c:pt idx="3">
                    <c:v>富阳宝龙城市广场</c:v>
                  </c:pt>
                  <c:pt idx="4">
                    <c:v>天鸿美和院</c:v>
                  </c:pt>
                  <c:pt idx="5">
                    <c:v>富阳宝龙城市广场</c:v>
                  </c:pt>
                  <c:pt idx="6">
                    <c:v>天鸿美和院</c:v>
                  </c:pt>
                  <c:pt idx="7">
                    <c:v>天鸿美和院</c:v>
                  </c:pt>
                  <c:pt idx="8">
                    <c:v>天鸿美和院</c:v>
                  </c:pt>
                  <c:pt idx="9">
                    <c:v>野风春晓</c:v>
                  </c:pt>
                </c:lvl>
              </c:multiLvlStrCache>
            </c:multiLvlStrRef>
          </c:cat>
          <c:val>
            <c:numRef>
              <c:f>[工作簿1]Sheet1!$P$239:$P$248</c:f>
              <c:numCache>
                <c:formatCode>General</c:formatCode>
                <c:ptCount val="10"/>
                <c:pt idx="0">
                  <c:v>61</c:v>
                </c:pt>
                <c:pt idx="1">
                  <c:v>70</c:v>
                </c:pt>
                <c:pt idx="2">
                  <c:v>72</c:v>
                </c:pt>
                <c:pt idx="3">
                  <c:v>75</c:v>
                </c:pt>
                <c:pt idx="4">
                  <c:v>75</c:v>
                </c:pt>
                <c:pt idx="5">
                  <c:v>78</c:v>
                </c:pt>
                <c:pt idx="6">
                  <c:v>80</c:v>
                </c:pt>
                <c:pt idx="7">
                  <c:v>80</c:v>
                </c:pt>
                <c:pt idx="8">
                  <c:v>88</c:v>
                </c:pt>
                <c:pt idx="9">
                  <c:v>93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3721366"/>
        <c:axId val="682418124"/>
      </c:barChart>
      <c:catAx>
        <c:axId val="40372136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2418124"/>
        <c:crosses val="autoZero"/>
        <c:auto val="1"/>
        <c:lblAlgn val="ctr"/>
        <c:lblOffset val="100"/>
        <c:noMultiLvlLbl val="0"/>
      </c:catAx>
      <c:valAx>
        <c:axId val="6824181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372136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临安区各小区最高价格前十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[工作簿1]Sheet1!$M$273:$N$282</c:f>
              <c:multiLvlStrCache>
                <c:ptCount val="10"/>
                <c:lvl>
                  <c:pt idx="0">
                    <c:v>6室2厅</c:v>
                  </c:pt>
                  <c:pt idx="1">
                    <c:v>独栋别墅</c:v>
                  </c:pt>
                  <c:pt idx="2">
                    <c:v>独栋别墅</c:v>
                  </c:pt>
                  <c:pt idx="3">
                    <c:v>6室3厅</c:v>
                  </c:pt>
                  <c:pt idx="4">
                    <c:v>5室2厅</c:v>
                  </c:pt>
                  <c:pt idx="5">
                    <c:v>4室2厅</c:v>
                  </c:pt>
                  <c:pt idx="6">
                    <c:v>3室2厅</c:v>
                  </c:pt>
                  <c:pt idx="7">
                    <c:v>3室2厅</c:v>
                  </c:pt>
                  <c:pt idx="8">
                    <c:v>5室2厅</c:v>
                  </c:pt>
                  <c:pt idx="9">
                    <c:v>4室2厅</c:v>
                  </c:pt>
                </c:lvl>
                <c:lvl>
                  <c:pt idx="0">
                    <c:v>青山湖玫瑰园</c:v>
                  </c:pt>
                  <c:pt idx="1">
                    <c:v>绿城曼陀花园</c:v>
                  </c:pt>
                  <c:pt idx="2">
                    <c:v>青山湖玫瑰园</c:v>
                  </c:pt>
                  <c:pt idx="3">
                    <c:v>中天珺府</c:v>
                  </c:pt>
                  <c:pt idx="4">
                    <c:v>中天珺府</c:v>
                  </c:pt>
                  <c:pt idx="5">
                    <c:v>绿城玉兰花园</c:v>
                  </c:pt>
                  <c:pt idx="6">
                    <c:v>春天华府(临天路)</c:v>
                  </c:pt>
                  <c:pt idx="7">
                    <c:v>春天华府(临天路)</c:v>
                  </c:pt>
                  <c:pt idx="8">
                    <c:v>恒晟云中绿园</c:v>
                  </c:pt>
                  <c:pt idx="9">
                    <c:v>官山邸</c:v>
                  </c:pt>
                </c:lvl>
              </c:multiLvlStrCache>
            </c:multiLvlStrRef>
          </c:cat>
          <c:val>
            <c:numRef>
              <c:f>[工作簿1]Sheet1!$O$273:$O$282</c:f>
              <c:numCache>
                <c:formatCode>General</c:formatCode>
                <c:ptCount val="10"/>
                <c:pt idx="0">
                  <c:v>2000</c:v>
                </c:pt>
                <c:pt idx="1">
                  <c:v>1200</c:v>
                </c:pt>
                <c:pt idx="2">
                  <c:v>660</c:v>
                </c:pt>
                <c:pt idx="3">
                  <c:v>520</c:v>
                </c:pt>
                <c:pt idx="4">
                  <c:v>520</c:v>
                </c:pt>
                <c:pt idx="5">
                  <c:v>370</c:v>
                </c:pt>
                <c:pt idx="6">
                  <c:v>335</c:v>
                </c:pt>
                <c:pt idx="7">
                  <c:v>295</c:v>
                </c:pt>
                <c:pt idx="8">
                  <c:v>278</c:v>
                </c:pt>
                <c:pt idx="9">
                  <c:v>265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7233493"/>
        <c:axId val="865922946"/>
      </c:barChart>
      <c:catAx>
        <c:axId val="61723349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65922946"/>
        <c:crosses val="autoZero"/>
        <c:auto val="1"/>
        <c:lblAlgn val="ctr"/>
        <c:lblOffset val="100"/>
        <c:noMultiLvlLbl val="0"/>
      </c:catAx>
      <c:valAx>
        <c:axId val="86592294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723349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临安区各小区最低价格前十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48415746519443"/>
          <c:y val="0.0744957709824333"/>
          <c:w val="0.952856457033125"/>
          <c:h val="0.79423118629364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[工作簿1]Sheet1!$O$303:$P$312</c:f>
              <c:multiLvlStrCache>
                <c:ptCount val="10"/>
                <c:lvl>
                  <c:pt idx="0">
                    <c:v>1室1厅</c:v>
                  </c:pt>
                  <c:pt idx="1">
                    <c:v>1室1厅</c:v>
                  </c:pt>
                  <c:pt idx="2">
                    <c:v>1室1厅</c:v>
                  </c:pt>
                  <c:pt idx="3">
                    <c:v>1室1厅</c:v>
                  </c:pt>
                  <c:pt idx="4">
                    <c:v>3室1厅</c:v>
                  </c:pt>
                  <c:pt idx="5">
                    <c:v>3室2厅</c:v>
                  </c:pt>
                  <c:pt idx="6">
                    <c:v>2室1厅</c:v>
                  </c:pt>
                  <c:pt idx="7">
                    <c:v>2室1厅</c:v>
                  </c:pt>
                  <c:pt idx="8">
                    <c:v>3室2厅</c:v>
                  </c:pt>
                  <c:pt idx="9">
                    <c:v>3室2厅</c:v>
                  </c:pt>
                </c:lvl>
                <c:lvl>
                  <c:pt idx="0">
                    <c:v>青山鹤岭</c:v>
                  </c:pt>
                  <c:pt idx="1">
                    <c:v>国瑞中心</c:v>
                  </c:pt>
                  <c:pt idx="2">
                    <c:v>远洋山水花园</c:v>
                  </c:pt>
                  <c:pt idx="3">
                    <c:v>临安大厦（单身公寓）</c:v>
                  </c:pt>
                  <c:pt idx="4">
                    <c:v>南苑小区</c:v>
                  </c:pt>
                  <c:pt idx="5">
                    <c:v>南苑小区</c:v>
                  </c:pt>
                  <c:pt idx="6">
                    <c:v>颐和山庄</c:v>
                  </c:pt>
                  <c:pt idx="7">
                    <c:v>颐和山庄</c:v>
                  </c:pt>
                  <c:pt idx="8">
                    <c:v>官山邸</c:v>
                  </c:pt>
                  <c:pt idx="9">
                    <c:v>锦尚唐宁郡</c:v>
                  </c:pt>
                </c:lvl>
              </c:multiLvlStrCache>
            </c:multiLvlStrRef>
          </c:cat>
          <c:val>
            <c:numRef>
              <c:f>[工作簿1]Sheet1!$Q$303:$Q$312</c:f>
              <c:numCache>
                <c:formatCode>General</c:formatCode>
                <c:ptCount val="10"/>
                <c:pt idx="0">
                  <c:v>50</c:v>
                </c:pt>
                <c:pt idx="1">
                  <c:v>60</c:v>
                </c:pt>
                <c:pt idx="2">
                  <c:v>81</c:v>
                </c:pt>
                <c:pt idx="3">
                  <c:v>98</c:v>
                </c:pt>
                <c:pt idx="4">
                  <c:v>110</c:v>
                </c:pt>
                <c:pt idx="5">
                  <c:v>122</c:v>
                </c:pt>
                <c:pt idx="6">
                  <c:v>125</c:v>
                </c:pt>
                <c:pt idx="7">
                  <c:v>128</c:v>
                </c:pt>
                <c:pt idx="8">
                  <c:v>135</c:v>
                </c:pt>
                <c:pt idx="9">
                  <c:v>135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6159536"/>
        <c:axId val="765108246"/>
      </c:barChart>
      <c:catAx>
        <c:axId val="1161595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5108246"/>
        <c:crosses val="autoZero"/>
        <c:auto val="1"/>
        <c:lblAlgn val="ctr"/>
        <c:lblOffset val="100"/>
        <c:noMultiLvlLbl val="0"/>
      </c:catAx>
      <c:valAx>
        <c:axId val="76510824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6159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下沙区各小区最高价格前十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[工作簿1]Sheet1!$O$325:$P$334</c:f>
              <c:multiLvlStrCache>
                <c:ptCount val="10"/>
                <c:lvl>
                  <c:pt idx="0">
                    <c:v>3室1厅</c:v>
                  </c:pt>
                  <c:pt idx="1">
                    <c:v>3室2厅</c:v>
                  </c:pt>
                  <c:pt idx="2">
                    <c:v>2室1厅</c:v>
                  </c:pt>
                  <c:pt idx="3">
                    <c:v>3室1厅</c:v>
                  </c:pt>
                  <c:pt idx="4">
                    <c:v>1室1厅</c:v>
                  </c:pt>
                  <c:pt idx="5">
                    <c:v>3室1厅</c:v>
                  </c:pt>
                  <c:pt idx="6">
                    <c:v>3室2厅</c:v>
                  </c:pt>
                  <c:pt idx="7">
                    <c:v>2室1厅</c:v>
                  </c:pt>
                  <c:pt idx="8">
                    <c:v>1室1厅</c:v>
                  </c:pt>
                  <c:pt idx="9">
                    <c:v>3室1厅</c:v>
                  </c:pt>
                </c:lvl>
                <c:lvl>
                  <c:pt idx="0">
                    <c:v>宝龙城市广场</c:v>
                  </c:pt>
                  <c:pt idx="1">
                    <c:v>宝龙城市广场</c:v>
                  </c:pt>
                  <c:pt idx="2">
                    <c:v>宝龙城市广场</c:v>
                  </c:pt>
                  <c:pt idx="3">
                    <c:v>宝龙城市广场</c:v>
                  </c:pt>
                  <c:pt idx="4">
                    <c:v>宝龙城市广场</c:v>
                  </c:pt>
                  <c:pt idx="5">
                    <c:v>宝龙城市广场</c:v>
                  </c:pt>
                  <c:pt idx="6">
                    <c:v>宝龙城市广场</c:v>
                  </c:pt>
                  <c:pt idx="7">
                    <c:v>宝龙城市广场</c:v>
                  </c:pt>
                  <c:pt idx="8">
                    <c:v>宝龙城市广场</c:v>
                  </c:pt>
                  <c:pt idx="9">
                    <c:v>宝龙城市广场</c:v>
                  </c:pt>
                </c:lvl>
              </c:multiLvlStrCache>
            </c:multiLvlStrRef>
          </c:cat>
          <c:val>
            <c:numRef>
              <c:f>[工作簿1]Sheet1!$Q$325:$Q$334</c:f>
              <c:numCache>
                <c:formatCode>General</c:formatCode>
                <c:ptCount val="10"/>
                <c:pt idx="0">
                  <c:v>150</c:v>
                </c:pt>
                <c:pt idx="1">
                  <c:v>123</c:v>
                </c:pt>
                <c:pt idx="2">
                  <c:v>113</c:v>
                </c:pt>
                <c:pt idx="3">
                  <c:v>110</c:v>
                </c:pt>
                <c:pt idx="4">
                  <c:v>110</c:v>
                </c:pt>
                <c:pt idx="5">
                  <c:v>110</c:v>
                </c:pt>
                <c:pt idx="6">
                  <c:v>108</c:v>
                </c:pt>
                <c:pt idx="7">
                  <c:v>105</c:v>
                </c:pt>
                <c:pt idx="8">
                  <c:v>105</c:v>
                </c:pt>
                <c:pt idx="9">
                  <c:v>102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89478913"/>
        <c:axId val="401553218"/>
      </c:barChart>
      <c:catAx>
        <c:axId val="98947891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1553218"/>
        <c:crosses val="autoZero"/>
        <c:auto val="1"/>
        <c:lblAlgn val="ctr"/>
        <c:lblOffset val="100"/>
        <c:noMultiLvlLbl val="0"/>
      </c:catAx>
      <c:valAx>
        <c:axId val="40155321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947891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下沙区各小区最低价格前十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[工作簿1]Sheet1!$S$342:$T$351</c:f>
              <c:multiLvlStrCache>
                <c:ptCount val="10"/>
                <c:lvl>
                  <c:pt idx="0">
                    <c:v>1室0厅</c:v>
                  </c:pt>
                  <c:pt idx="1">
                    <c:v>2室1厅</c:v>
                  </c:pt>
                  <c:pt idx="2">
                    <c:v>1室1厅</c:v>
                  </c:pt>
                  <c:pt idx="3">
                    <c:v>1室1厅</c:v>
                  </c:pt>
                  <c:pt idx="4">
                    <c:v>3室1厅</c:v>
                  </c:pt>
                  <c:pt idx="5">
                    <c:v>3室1厅</c:v>
                  </c:pt>
                  <c:pt idx="6">
                    <c:v>2室2厅</c:v>
                  </c:pt>
                  <c:pt idx="7">
                    <c:v>3室1厅</c:v>
                  </c:pt>
                  <c:pt idx="8">
                    <c:v>3室1厅</c:v>
                  </c:pt>
                  <c:pt idx="9">
                    <c:v>2室1厅</c:v>
                  </c:pt>
                </c:lvl>
                <c:lvl>
                  <c:pt idx="0">
                    <c:v>宝龙城市广场</c:v>
                  </c:pt>
                  <c:pt idx="1">
                    <c:v>宝龙城市广场</c:v>
                  </c:pt>
                  <c:pt idx="2">
                    <c:v>宝龙城市广场</c:v>
                  </c:pt>
                  <c:pt idx="3">
                    <c:v>宝龙城市广场</c:v>
                  </c:pt>
                  <c:pt idx="4">
                    <c:v>宝龙城市广场</c:v>
                  </c:pt>
                  <c:pt idx="5">
                    <c:v>宝龙城市广场</c:v>
                  </c:pt>
                  <c:pt idx="6">
                    <c:v>宝龙城市广场</c:v>
                  </c:pt>
                  <c:pt idx="7">
                    <c:v>宝龙城市广场</c:v>
                  </c:pt>
                  <c:pt idx="8">
                    <c:v>宝龙城市广场</c:v>
                  </c:pt>
                  <c:pt idx="9">
                    <c:v>宝龙城市广场</c:v>
                  </c:pt>
                </c:lvl>
              </c:multiLvlStrCache>
            </c:multiLvlStrRef>
          </c:cat>
          <c:val>
            <c:numRef>
              <c:f>[工作簿1]Sheet1!$U$342:$U$351</c:f>
              <c:numCache>
                <c:formatCode>General</c:formatCode>
                <c:ptCount val="10"/>
                <c:pt idx="0">
                  <c:v>77</c:v>
                </c:pt>
                <c:pt idx="1">
                  <c:v>77</c:v>
                </c:pt>
                <c:pt idx="2">
                  <c:v>85</c:v>
                </c:pt>
                <c:pt idx="3">
                  <c:v>86</c:v>
                </c:pt>
                <c:pt idx="4">
                  <c:v>88</c:v>
                </c:pt>
                <c:pt idx="5">
                  <c:v>88</c:v>
                </c:pt>
                <c:pt idx="6">
                  <c:v>90</c:v>
                </c:pt>
                <c:pt idx="7">
                  <c:v>93</c:v>
                </c:pt>
                <c:pt idx="8">
                  <c:v>95</c:v>
                </c:pt>
                <c:pt idx="9">
                  <c:v>95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4214100"/>
        <c:axId val="944161926"/>
      </c:barChart>
      <c:catAx>
        <c:axId val="2042141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4161926"/>
        <c:crosses val="autoZero"/>
        <c:auto val="1"/>
        <c:lblAlgn val="ctr"/>
        <c:lblOffset val="100"/>
        <c:noMultiLvlLbl val="0"/>
      </c:catAx>
      <c:valAx>
        <c:axId val="94416192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42141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杭州市各地区均价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[工作簿1]Sheet1!$F$98:$F$108</c:f>
              <c:strCache>
                <c:ptCount val="11"/>
                <c:pt idx="0">
                  <c:v>西湖</c:v>
                </c:pt>
                <c:pt idx="1">
                  <c:v>下城</c:v>
                </c:pt>
                <c:pt idx="2">
                  <c:v>江干</c:v>
                </c:pt>
                <c:pt idx="3">
                  <c:v>拱墅</c:v>
                </c:pt>
                <c:pt idx="4">
                  <c:v>上城</c:v>
                </c:pt>
                <c:pt idx="5">
                  <c:v>滨江</c:v>
                </c:pt>
                <c:pt idx="6">
                  <c:v>余杭</c:v>
                </c:pt>
                <c:pt idx="7">
                  <c:v>萧山</c:v>
                </c:pt>
                <c:pt idx="8">
                  <c:v>富阳</c:v>
                </c:pt>
                <c:pt idx="9">
                  <c:v>临安</c:v>
                </c:pt>
                <c:pt idx="10">
                  <c:v>下沙</c:v>
                </c:pt>
              </c:strCache>
            </c:strRef>
          </c:cat>
          <c:val>
            <c:numRef>
              <c:f>[工作簿1]Sheet1!$G$98:$G$108</c:f>
              <c:numCache>
                <c:formatCode>General</c:formatCode>
                <c:ptCount val="11"/>
                <c:pt idx="0">
                  <c:v>487</c:v>
                </c:pt>
                <c:pt idx="1">
                  <c:v>341</c:v>
                </c:pt>
                <c:pt idx="2">
                  <c:v>339</c:v>
                </c:pt>
                <c:pt idx="3">
                  <c:v>374</c:v>
                </c:pt>
                <c:pt idx="4">
                  <c:v>449</c:v>
                </c:pt>
                <c:pt idx="5">
                  <c:v>447</c:v>
                </c:pt>
                <c:pt idx="6">
                  <c:v>287</c:v>
                </c:pt>
                <c:pt idx="7">
                  <c:v>331</c:v>
                </c:pt>
                <c:pt idx="8">
                  <c:v>300</c:v>
                </c:pt>
                <c:pt idx="9">
                  <c:v>236</c:v>
                </c:pt>
                <c:pt idx="10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91326075"/>
        <c:axId val="856044608"/>
      </c:lineChart>
      <c:catAx>
        <c:axId val="49132607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6044608"/>
        <c:crosses val="autoZero"/>
        <c:auto val="1"/>
        <c:lblAlgn val="ctr"/>
        <c:lblOffset val="100"/>
        <c:noMultiLvlLbl val="0"/>
      </c:catAx>
      <c:valAx>
        <c:axId val="8560446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13260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西湖区各小区最高价格前十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[工作簿1]Sheet1!$B$112:$C$121</c:f>
              <c:multiLvlStrCache>
                <c:ptCount val="10"/>
                <c:lvl>
                  <c:pt idx="0">
                    <c:v>独栋别墅</c:v>
                  </c:pt>
                  <c:pt idx="1">
                    <c:v>3室3厅</c:v>
                  </c:pt>
                  <c:pt idx="2">
                    <c:v>6室2厅</c:v>
                  </c:pt>
                  <c:pt idx="3">
                    <c:v>6室2厅</c:v>
                  </c:pt>
                  <c:pt idx="4">
                    <c:v>联排别墅</c:v>
                  </c:pt>
                  <c:pt idx="5">
                    <c:v>双拼别墅</c:v>
                  </c:pt>
                  <c:pt idx="6">
                    <c:v>双拼别墅</c:v>
                  </c:pt>
                  <c:pt idx="7">
                    <c:v>5室2厅</c:v>
                  </c:pt>
                  <c:pt idx="8">
                    <c:v>5室2厅</c:v>
                  </c:pt>
                  <c:pt idx="9">
                    <c:v>6室2厅</c:v>
                  </c:pt>
                </c:lvl>
                <c:lvl>
                  <c:pt idx="0">
                    <c:v>桂花城</c:v>
                  </c:pt>
                  <c:pt idx="1">
                    <c:v>九溪玫瑰园</c:v>
                  </c:pt>
                  <c:pt idx="2">
                    <c:v>世纪西溪</c:v>
                  </c:pt>
                  <c:pt idx="3">
                    <c:v>九月森林</c:v>
                  </c:pt>
                  <c:pt idx="4">
                    <c:v>月桂花园</c:v>
                  </c:pt>
                  <c:pt idx="5">
                    <c:v>坤和和家园</c:v>
                  </c:pt>
                  <c:pt idx="6">
                    <c:v>坤和和家园</c:v>
                  </c:pt>
                  <c:pt idx="7">
                    <c:v>月桂花园</c:v>
                  </c:pt>
                  <c:pt idx="8">
                    <c:v>西溪诚园正信苑</c:v>
                  </c:pt>
                  <c:pt idx="9">
                    <c:v>新西湖花园</c:v>
                  </c:pt>
                </c:lvl>
              </c:multiLvlStrCache>
            </c:multiLvlStrRef>
          </c:cat>
          <c:val>
            <c:numRef>
              <c:f>[工作簿1]Sheet1!$D$112:$D$121</c:f>
              <c:numCache>
                <c:formatCode>General</c:formatCode>
                <c:ptCount val="10"/>
                <c:pt idx="0">
                  <c:v>4500</c:v>
                </c:pt>
                <c:pt idx="1">
                  <c:v>3350</c:v>
                </c:pt>
                <c:pt idx="2">
                  <c:v>3000</c:v>
                </c:pt>
                <c:pt idx="3">
                  <c:v>3000</c:v>
                </c:pt>
                <c:pt idx="4">
                  <c:v>2780</c:v>
                </c:pt>
                <c:pt idx="5">
                  <c:v>2700</c:v>
                </c:pt>
                <c:pt idx="6">
                  <c:v>2680</c:v>
                </c:pt>
                <c:pt idx="7">
                  <c:v>2580</c:v>
                </c:pt>
                <c:pt idx="8">
                  <c:v>2580</c:v>
                </c:pt>
                <c:pt idx="9">
                  <c:v>2500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47277956"/>
        <c:axId val="237395659"/>
      </c:barChart>
      <c:catAx>
        <c:axId val="8472779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7395659"/>
        <c:crosses val="autoZero"/>
        <c:auto val="1"/>
        <c:lblAlgn val="ctr"/>
        <c:lblOffset val="100"/>
        <c:noMultiLvlLbl val="0"/>
      </c:catAx>
      <c:valAx>
        <c:axId val="2373956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72779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西湖区各小区最低价格前十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[工作簿1]Sheet1!$D$141:$E$150</c:f>
              <c:multiLvlStrCache>
                <c:ptCount val="10"/>
                <c:lvl>
                  <c:pt idx="0">
                    <c:v>车位</c:v>
                  </c:pt>
                  <c:pt idx="1">
                    <c:v>1室0厅</c:v>
                  </c:pt>
                  <c:pt idx="2">
                    <c:v>1室1厅</c:v>
                  </c:pt>
                  <c:pt idx="3">
                    <c:v>1室1厅</c:v>
                  </c:pt>
                  <c:pt idx="4">
                    <c:v>1室1厅</c:v>
                  </c:pt>
                  <c:pt idx="5">
                    <c:v>1室0厅</c:v>
                  </c:pt>
                  <c:pt idx="6">
                    <c:v>1室1厅</c:v>
                  </c:pt>
                  <c:pt idx="7">
                    <c:v>1室1厅</c:v>
                  </c:pt>
                  <c:pt idx="8">
                    <c:v>1室0厅</c:v>
                  </c:pt>
                  <c:pt idx="9">
                    <c:v>1室1厅</c:v>
                  </c:pt>
                </c:lvl>
                <c:lvl>
                  <c:pt idx="0">
                    <c:v>物华小区</c:v>
                  </c:pt>
                  <c:pt idx="1">
                    <c:v>五洲国际广场</c:v>
                  </c:pt>
                  <c:pt idx="2">
                    <c:v>钱江之江新天地</c:v>
                  </c:pt>
                  <c:pt idx="3">
                    <c:v>钱江之江新天地</c:v>
                  </c:pt>
                  <c:pt idx="4">
                    <c:v>爱尚里</c:v>
                  </c:pt>
                  <c:pt idx="5">
                    <c:v>学苑春晓</c:v>
                  </c:pt>
                  <c:pt idx="6">
                    <c:v>紫金庭园</c:v>
                  </c:pt>
                  <c:pt idx="7">
                    <c:v>五洲国际广场</c:v>
                  </c:pt>
                  <c:pt idx="8">
                    <c:v>同人精华</c:v>
                  </c:pt>
                  <c:pt idx="9">
                    <c:v>爱尚里</c:v>
                  </c:pt>
                </c:lvl>
              </c:multiLvlStrCache>
            </c:multiLvlStrRef>
          </c:cat>
          <c:val>
            <c:numRef>
              <c:f>[工作簿1]Sheet1!$F$141:$F$150</c:f>
              <c:numCache>
                <c:formatCode>General</c:formatCode>
                <c:ptCount val="10"/>
                <c:pt idx="0">
                  <c:v>30</c:v>
                </c:pt>
                <c:pt idx="1">
                  <c:v>76</c:v>
                </c:pt>
                <c:pt idx="2">
                  <c:v>78</c:v>
                </c:pt>
                <c:pt idx="3">
                  <c:v>80</c:v>
                </c:pt>
                <c:pt idx="4">
                  <c:v>85</c:v>
                </c:pt>
                <c:pt idx="5">
                  <c:v>85</c:v>
                </c:pt>
                <c:pt idx="6">
                  <c:v>88</c:v>
                </c:pt>
                <c:pt idx="7">
                  <c:v>90</c:v>
                </c:pt>
                <c:pt idx="8">
                  <c:v>90</c:v>
                </c:pt>
                <c:pt idx="9">
                  <c:v>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22806819"/>
        <c:axId val="776396814"/>
      </c:barChart>
      <c:catAx>
        <c:axId val="6228068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6396814"/>
        <c:crosses val="autoZero"/>
        <c:auto val="1"/>
        <c:lblAlgn val="ctr"/>
        <c:lblOffset val="100"/>
        <c:noMultiLvlLbl val="0"/>
      </c:catAx>
      <c:valAx>
        <c:axId val="7763968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28068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下城区各小区最高价格前十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[工作簿1]Sheet1!$D$164:$E$173</c:f>
              <c:multiLvlStrCache>
                <c:ptCount val="10"/>
                <c:lvl>
                  <c:pt idx="0">
                    <c:v>1室0厅</c:v>
                  </c:pt>
                  <c:pt idx="1">
                    <c:v>6室2厅</c:v>
                  </c:pt>
                  <c:pt idx="2">
                    <c:v>6室2厅</c:v>
                  </c:pt>
                  <c:pt idx="3">
                    <c:v>3室3厅</c:v>
                  </c:pt>
                  <c:pt idx="4">
                    <c:v>5室2厅</c:v>
                  </c:pt>
                  <c:pt idx="5">
                    <c:v>6室2厅</c:v>
                  </c:pt>
                  <c:pt idx="6">
                    <c:v>4室1厅</c:v>
                  </c:pt>
                  <c:pt idx="7">
                    <c:v>2室2厅</c:v>
                  </c:pt>
                  <c:pt idx="8">
                    <c:v>4室3厅</c:v>
                  </c:pt>
                  <c:pt idx="9">
                    <c:v>4室2厅</c:v>
                  </c:pt>
                </c:lvl>
                <c:lvl>
                  <c:pt idx="0">
                    <c:v>野风现代中心</c:v>
                  </c:pt>
                  <c:pt idx="1">
                    <c:v>武林外滩</c:v>
                  </c:pt>
                  <c:pt idx="2">
                    <c:v>武林外滩</c:v>
                  </c:pt>
                  <c:pt idx="3">
                    <c:v>绿城深蓝广场</c:v>
                  </c:pt>
                  <c:pt idx="4">
                    <c:v>武林外滩</c:v>
                  </c:pt>
                  <c:pt idx="5">
                    <c:v>新湖武林国际公寓</c:v>
                  </c:pt>
                  <c:pt idx="6">
                    <c:v>锦绣天地</c:v>
                  </c:pt>
                  <c:pt idx="7">
                    <c:v>西湖花苑</c:v>
                  </c:pt>
                  <c:pt idx="8">
                    <c:v>米兰公寓</c:v>
                  </c:pt>
                  <c:pt idx="9">
                    <c:v>绿城兰园</c:v>
                  </c:pt>
                </c:lvl>
              </c:multiLvlStrCache>
            </c:multiLvlStrRef>
          </c:cat>
          <c:val>
            <c:numRef>
              <c:f>[工作簿1]Sheet1!$F$164:$F$173</c:f>
              <c:numCache>
                <c:formatCode>General</c:formatCode>
                <c:ptCount val="10"/>
                <c:pt idx="0">
                  <c:v>3780</c:v>
                </c:pt>
                <c:pt idx="1">
                  <c:v>3300</c:v>
                </c:pt>
                <c:pt idx="2">
                  <c:v>3200</c:v>
                </c:pt>
                <c:pt idx="3">
                  <c:v>2880</c:v>
                </c:pt>
                <c:pt idx="4">
                  <c:v>2800</c:v>
                </c:pt>
                <c:pt idx="5">
                  <c:v>2300</c:v>
                </c:pt>
                <c:pt idx="6">
                  <c:v>2200</c:v>
                </c:pt>
                <c:pt idx="7">
                  <c:v>2180</c:v>
                </c:pt>
                <c:pt idx="8">
                  <c:v>2175</c:v>
                </c:pt>
                <c:pt idx="9">
                  <c:v>1880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666431"/>
        <c:axId val="713501970"/>
      </c:barChart>
      <c:catAx>
        <c:axId val="566664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3501970"/>
        <c:crosses val="autoZero"/>
        <c:auto val="1"/>
        <c:lblAlgn val="ctr"/>
        <c:lblOffset val="100"/>
        <c:noMultiLvlLbl val="0"/>
      </c:catAx>
      <c:valAx>
        <c:axId val="7135019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666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下城区各小区最低价格前十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[工作簿1]Sheet1!$D$187:$E$196</c:f>
              <c:multiLvlStrCache>
                <c:ptCount val="10"/>
                <c:lvl>
                  <c:pt idx="0">
                    <c:v>1室1厅</c:v>
                  </c:pt>
                  <c:pt idx="1">
                    <c:v>车位</c:v>
                  </c:pt>
                  <c:pt idx="2">
                    <c:v>1室1厅</c:v>
                  </c:pt>
                  <c:pt idx="3">
                    <c:v>1室1厅</c:v>
                  </c:pt>
                  <c:pt idx="4">
                    <c:v>1室1厅</c:v>
                  </c:pt>
                  <c:pt idx="5">
                    <c:v>1室0厅</c:v>
                  </c:pt>
                  <c:pt idx="6">
                    <c:v>1室1厅</c:v>
                  </c:pt>
                  <c:pt idx="7">
                    <c:v>1室1厅</c:v>
                  </c:pt>
                  <c:pt idx="8">
                    <c:v>1室1厅</c:v>
                  </c:pt>
                  <c:pt idx="9">
                    <c:v>1室0厅</c:v>
                  </c:pt>
                </c:lvl>
                <c:lvl>
                  <c:pt idx="0">
                    <c:v>水印康庭</c:v>
                  </c:pt>
                  <c:pt idx="1">
                    <c:v>皇亲苑</c:v>
                  </c:pt>
                  <c:pt idx="2">
                    <c:v>新天地G193广场</c:v>
                  </c:pt>
                  <c:pt idx="3">
                    <c:v>泰地北上新城</c:v>
                  </c:pt>
                  <c:pt idx="4">
                    <c:v>新天地G193广场</c:v>
                  </c:pt>
                  <c:pt idx="5">
                    <c:v>泰地北上新城</c:v>
                  </c:pt>
                  <c:pt idx="6">
                    <c:v>泰地北上新城</c:v>
                  </c:pt>
                  <c:pt idx="7">
                    <c:v>新天地G193广场</c:v>
                  </c:pt>
                  <c:pt idx="8">
                    <c:v>水印康庭</c:v>
                  </c:pt>
                  <c:pt idx="9">
                    <c:v>新天地G193广场</c:v>
                  </c:pt>
                </c:lvl>
              </c:multiLvlStrCache>
            </c:multiLvlStrRef>
          </c:cat>
          <c:val>
            <c:numRef>
              <c:f>[工作簿1]Sheet1!$F$187:$F$196</c:f>
              <c:numCache>
                <c:formatCode>General</c:formatCode>
                <c:ptCount val="10"/>
                <c:pt idx="0">
                  <c:v>47</c:v>
                </c:pt>
                <c:pt idx="1">
                  <c:v>60</c:v>
                </c:pt>
                <c:pt idx="2">
                  <c:v>62</c:v>
                </c:pt>
                <c:pt idx="3">
                  <c:v>65</c:v>
                </c:pt>
                <c:pt idx="4">
                  <c:v>65</c:v>
                </c:pt>
                <c:pt idx="5">
                  <c:v>65</c:v>
                </c:pt>
                <c:pt idx="6">
                  <c:v>66</c:v>
                </c:pt>
                <c:pt idx="7">
                  <c:v>68</c:v>
                </c:pt>
                <c:pt idx="8">
                  <c:v>68</c:v>
                </c:pt>
                <c:pt idx="9">
                  <c:v>69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7256582"/>
        <c:axId val="870698387"/>
      </c:barChart>
      <c:catAx>
        <c:axId val="15725658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0698387"/>
        <c:crosses val="autoZero"/>
        <c:auto val="1"/>
        <c:lblAlgn val="ctr"/>
        <c:lblOffset val="100"/>
        <c:noMultiLvlLbl val="0"/>
      </c:catAx>
      <c:valAx>
        <c:axId val="8706983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725658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江干区各小区最高价格前十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[工作簿1]Sheet1!$D$212:$E$221</c:f>
              <c:multiLvlStrCache>
                <c:ptCount val="10"/>
                <c:lvl>
                  <c:pt idx="0">
                    <c:v>6室3厅</c:v>
                  </c:pt>
                  <c:pt idx="1">
                    <c:v>6室2厅</c:v>
                  </c:pt>
                  <c:pt idx="2">
                    <c:v>5室2厅</c:v>
                  </c:pt>
                  <c:pt idx="3">
                    <c:v>4室2厅</c:v>
                  </c:pt>
                  <c:pt idx="4">
                    <c:v>3室2厅</c:v>
                  </c:pt>
                  <c:pt idx="5">
                    <c:v>4室2厅</c:v>
                  </c:pt>
                  <c:pt idx="6">
                    <c:v>3室2厅</c:v>
                  </c:pt>
                  <c:pt idx="7">
                    <c:v>4室2厅</c:v>
                  </c:pt>
                  <c:pt idx="8">
                    <c:v>4室2厅</c:v>
                  </c:pt>
                  <c:pt idx="9">
                    <c:v>联排别墅</c:v>
                  </c:pt>
                </c:lvl>
                <c:lvl>
                  <c:pt idx="0">
                    <c:v>东方润园</c:v>
                  </c:pt>
                  <c:pt idx="1">
                    <c:v>东方润园</c:v>
                  </c:pt>
                  <c:pt idx="2">
                    <c:v>滨江城市之星</c:v>
                  </c:pt>
                  <c:pt idx="3">
                    <c:v>滨江城市之星</c:v>
                  </c:pt>
                  <c:pt idx="4">
                    <c:v>万象城悦府</c:v>
                  </c:pt>
                  <c:pt idx="5">
                    <c:v>万象城悦府</c:v>
                  </c:pt>
                  <c:pt idx="6">
                    <c:v>东方润园</c:v>
                  </c:pt>
                  <c:pt idx="7">
                    <c:v>滨江城市之星</c:v>
                  </c:pt>
                  <c:pt idx="8">
                    <c:v>水岸帝景</c:v>
                  </c:pt>
                  <c:pt idx="9">
                    <c:v>保利鹭沙郡府</c:v>
                  </c:pt>
                </c:lvl>
              </c:multiLvlStrCache>
            </c:multiLvlStrRef>
          </c:cat>
          <c:val>
            <c:numRef>
              <c:f>[工作簿1]Sheet1!$F$212:$F$221</c:f>
              <c:numCache>
                <c:formatCode>General</c:formatCode>
                <c:ptCount val="10"/>
                <c:pt idx="0">
                  <c:v>2850</c:v>
                </c:pt>
                <c:pt idx="1">
                  <c:v>2800</c:v>
                </c:pt>
                <c:pt idx="2">
                  <c:v>2752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1794</c:v>
                </c:pt>
                <c:pt idx="7">
                  <c:v>1700</c:v>
                </c:pt>
                <c:pt idx="8">
                  <c:v>1600</c:v>
                </c:pt>
                <c:pt idx="9">
                  <c:v>1600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4925571"/>
        <c:axId val="71484475"/>
      </c:barChart>
      <c:catAx>
        <c:axId val="3949255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484475"/>
        <c:crosses val="autoZero"/>
        <c:auto val="1"/>
        <c:lblAlgn val="ctr"/>
        <c:lblOffset val="100"/>
        <c:noMultiLvlLbl val="0"/>
      </c:catAx>
      <c:valAx>
        <c:axId val="714844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49255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江干区各小区最低价格前十</a:t>
            </a:r>
          </a:p>
        </c:rich>
      </c:tx>
      <c:layout>
        <c:manualLayout>
          <c:xMode val="edge"/>
          <c:yMode val="edge"/>
          <c:x val="0.367298605054323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[工作簿1]Sheet1!$D$238:$E$247</c:f>
              <c:multiLvlStrCache>
                <c:ptCount val="10"/>
                <c:lvl>
                  <c:pt idx="0">
                    <c:v>1室1厅</c:v>
                  </c:pt>
                  <c:pt idx="1">
                    <c:v>1室0厅</c:v>
                  </c:pt>
                  <c:pt idx="2">
                    <c:v>1室1厅</c:v>
                  </c:pt>
                  <c:pt idx="3">
                    <c:v>1室1厅</c:v>
                  </c:pt>
                  <c:pt idx="4">
                    <c:v>1室1厅</c:v>
                  </c:pt>
                  <c:pt idx="5">
                    <c:v>1室1厅</c:v>
                  </c:pt>
                  <c:pt idx="6">
                    <c:v>1室1厅</c:v>
                  </c:pt>
                  <c:pt idx="7">
                    <c:v>1室1厅</c:v>
                  </c:pt>
                  <c:pt idx="8">
                    <c:v>1室0厅</c:v>
                  </c:pt>
                  <c:pt idx="9">
                    <c:v>1室1厅</c:v>
                  </c:pt>
                </c:lvl>
                <c:lvl>
                  <c:pt idx="0">
                    <c:v>之江铭楼</c:v>
                  </c:pt>
                  <c:pt idx="1">
                    <c:v>华元十六街区</c:v>
                  </c:pt>
                  <c:pt idx="2">
                    <c:v>西子阳光星城</c:v>
                  </c:pt>
                  <c:pt idx="3">
                    <c:v>之江铭楼</c:v>
                  </c:pt>
                  <c:pt idx="4">
                    <c:v>金沙居</c:v>
                  </c:pt>
                  <c:pt idx="5">
                    <c:v>之江铭楼</c:v>
                  </c:pt>
                  <c:pt idx="6">
                    <c:v>金沙居</c:v>
                  </c:pt>
                  <c:pt idx="7">
                    <c:v>金沙居</c:v>
                  </c:pt>
                  <c:pt idx="8">
                    <c:v>华元云水苑</c:v>
                  </c:pt>
                  <c:pt idx="9">
                    <c:v>华元云水苑</c:v>
                  </c:pt>
                </c:lvl>
              </c:multiLvlStrCache>
            </c:multiLvlStrRef>
          </c:cat>
          <c:val>
            <c:numRef>
              <c:f>[工作簿1]Sheet1!$F$238:$F$247</c:f>
              <c:numCache>
                <c:formatCode>General</c:formatCode>
                <c:ptCount val="10"/>
                <c:pt idx="0">
                  <c:v>60</c:v>
                </c:pt>
                <c:pt idx="1">
                  <c:v>60</c:v>
                </c:pt>
                <c:pt idx="2">
                  <c:v>61.5</c:v>
                </c:pt>
                <c:pt idx="3">
                  <c:v>62</c:v>
                </c:pt>
                <c:pt idx="4">
                  <c:v>62</c:v>
                </c:pt>
                <c:pt idx="5">
                  <c:v>63</c:v>
                </c:pt>
                <c:pt idx="6">
                  <c:v>65</c:v>
                </c:pt>
                <c:pt idx="7">
                  <c:v>65</c:v>
                </c:pt>
                <c:pt idx="8">
                  <c:v>65</c:v>
                </c:pt>
                <c:pt idx="9">
                  <c:v>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7209994"/>
        <c:axId val="935754244"/>
      </c:barChart>
      <c:catAx>
        <c:axId val="66720999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5754244"/>
        <c:crosses val="autoZero"/>
        <c:auto val="1"/>
        <c:lblAlgn val="ctr"/>
        <c:lblOffset val="100"/>
        <c:noMultiLvlLbl val="0"/>
      </c:catAx>
      <c:valAx>
        <c:axId val="9357542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720999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0.804071520896165</cdr:x>
      <cdr:y>0.0584007187780773</cdr:y>
    </cdr:from>
    <cdr:to>
      <cdr:x>1</cdr:x>
      <cdr:y>0.131176999101527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4740275" y="206375"/>
          <a:ext cx="1155065" cy="257175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horzOverflow="clip" vert="horz" wrap="square" lIns="45720" tIns="45720" rIns="45720" bIns="45720" rtlCol="0" anchor="t" anchorCtr="0">
          <a:normAutofit/>
        </a:bodyPr>
        <a:lstStyle>
          <a:defPPr>
            <a:defRPr lang="zh-CN"/>
          </a:defPPr>
          <a:lvl1pPr marL="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9pPr>
        </a:lstStyle>
        <a:p>
          <a:r>
            <a:rPr lang="zh-CN" altLang="en-US">
              <a:latin typeface="华文仿宋" panose="02010600040101010101" charset="-122"/>
              <a:ea typeface="华文仿宋" panose="02010600040101010101" charset="-122"/>
            </a:rPr>
            <a:t>单位：万</a:t>
          </a:r>
          <a:endParaRPr lang="zh-CN" altLang="en-US">
            <a:latin typeface="华文仿宋" panose="02010600040101010101" charset="-122"/>
            <a:ea typeface="华文仿宋" panose="02010600040101010101" charset="-122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chart" Target="../charts/char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chart" Target="../charts/char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chart" Target="../charts/char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chart" Target="../charts/char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chart" Target="../charts/char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chart" Target="../charts/char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chart" Target="../charts/char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chart" Target="../charts/char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chart" Target="../charts/char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chart" Target="../charts/char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chart" Target="../charts/chart2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1525" y="2363470"/>
            <a:ext cx="10515600" cy="1325563"/>
          </a:xfrm>
        </p:spPr>
        <p:txBody>
          <a:bodyPr/>
          <a:p>
            <a:pPr algn="ctr"/>
            <a:r>
              <a:rPr lang="zh-CN" altLang="en-US"/>
              <a:t>杭州市某小区楼盘价格分析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14" name="内容占位符 13"/>
          <p:cNvGraphicFramePr/>
          <p:nvPr>
            <p:ph idx="1"/>
          </p:nvPr>
        </p:nvGraphicFramePr>
        <p:xfrm>
          <a:off x="0" y="-3175"/>
          <a:ext cx="10220325" cy="5751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42575" y="32632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百利鹭沙郡府</a:t>
            </a:r>
            <a:endParaRPr lang="zh-CN" altLang="en-US"/>
          </a:p>
          <a:p>
            <a:r>
              <a:rPr lang="en-US" altLang="zh-CN"/>
              <a:t>1600w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42575" y="54229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东方润园</a:t>
            </a:r>
            <a:endParaRPr lang="zh-CN" altLang="en-US"/>
          </a:p>
          <a:p>
            <a:r>
              <a:rPr lang="en-US" altLang="zh-CN"/>
              <a:t>2850w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670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内容占位符 14"/>
          <p:cNvGraphicFramePr/>
          <p:nvPr>
            <p:ph idx="1"/>
          </p:nvPr>
        </p:nvGraphicFramePr>
        <p:xfrm>
          <a:off x="9525" y="-22225"/>
          <a:ext cx="10334625" cy="5332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42575" y="32632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之江铭楼</a:t>
            </a:r>
            <a:endParaRPr lang="zh-CN" altLang="en-US"/>
          </a:p>
          <a:p>
            <a:r>
              <a:rPr lang="en-US" altLang="zh-CN"/>
              <a:t>60w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42575" y="54229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华元云水苑</a:t>
            </a:r>
            <a:endParaRPr lang="zh-CN" altLang="en-US"/>
          </a:p>
          <a:p>
            <a:r>
              <a:rPr lang="en-US" altLang="zh-CN"/>
              <a:t>66w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670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" name="内容占位符 15"/>
          <p:cNvGraphicFramePr/>
          <p:nvPr>
            <p:ph idx="1"/>
          </p:nvPr>
        </p:nvGraphicFramePr>
        <p:xfrm>
          <a:off x="0" y="-21590"/>
          <a:ext cx="10306050" cy="5855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42575" y="32632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凯德龙湾</a:t>
            </a:r>
            <a:endParaRPr lang="zh-CN" altLang="en-US"/>
          </a:p>
          <a:p>
            <a:r>
              <a:rPr lang="en-US" altLang="zh-CN"/>
              <a:t>1600w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42575" y="54229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武林壹号</a:t>
            </a:r>
            <a:endParaRPr lang="zh-CN" altLang="en-US"/>
          </a:p>
          <a:p>
            <a:r>
              <a:rPr lang="en-US" altLang="zh-CN"/>
              <a:t>7000w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670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" name="内容占位符 16"/>
          <p:cNvGraphicFramePr/>
          <p:nvPr>
            <p:ph idx="1"/>
          </p:nvPr>
        </p:nvGraphicFramePr>
        <p:xfrm>
          <a:off x="9525" y="-2540"/>
          <a:ext cx="10259060" cy="543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42575" y="32632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深蓝绿景国际</a:t>
            </a:r>
            <a:r>
              <a:rPr lang="en-US" altLang="zh-CN"/>
              <a:t>42.5w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42575" y="54229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新青年广场</a:t>
            </a:r>
            <a:endParaRPr lang="zh-CN" altLang="en-US"/>
          </a:p>
          <a:p>
            <a:r>
              <a:rPr lang="en-US" altLang="zh-CN"/>
              <a:t>80w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670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" name="内容占位符 17"/>
          <p:cNvGraphicFramePr/>
          <p:nvPr>
            <p:ph idx="1"/>
          </p:nvPr>
        </p:nvGraphicFramePr>
        <p:xfrm>
          <a:off x="3175" y="-3175"/>
          <a:ext cx="10439400" cy="5561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42575" y="32632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赞成林风和风苑</a:t>
            </a:r>
            <a:r>
              <a:rPr lang="en-US" altLang="zh-CN"/>
              <a:t>2200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42575" y="54229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绿城元福里</a:t>
            </a:r>
            <a:endParaRPr lang="zh-CN" altLang="en-US"/>
          </a:p>
          <a:p>
            <a:r>
              <a:rPr lang="en-US" altLang="zh-CN"/>
              <a:t>3900w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670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" name="内容占位符 18"/>
          <p:cNvGraphicFramePr/>
          <p:nvPr>
            <p:ph idx="1"/>
          </p:nvPr>
        </p:nvGraphicFramePr>
        <p:xfrm>
          <a:off x="-28575" y="-2540"/>
          <a:ext cx="10487025" cy="5494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42575" y="32632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复兴北苑</a:t>
            </a:r>
            <a:endParaRPr lang="zh-CN" altLang="en-US"/>
          </a:p>
          <a:p>
            <a:r>
              <a:rPr lang="en-US" altLang="zh-CN"/>
              <a:t>60w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518775" y="42481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景江城市花园</a:t>
            </a:r>
            <a:endParaRPr lang="zh-CN" altLang="en-US"/>
          </a:p>
          <a:p>
            <a:r>
              <a:rPr lang="en-US" altLang="zh-CN"/>
              <a:t>120w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670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" name="内容占位符 19"/>
          <p:cNvGraphicFramePr/>
          <p:nvPr>
            <p:ph idx="1"/>
          </p:nvPr>
        </p:nvGraphicFramePr>
        <p:xfrm>
          <a:off x="-19050" y="34925"/>
          <a:ext cx="10439400" cy="5922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20350" y="32632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寰宇天下</a:t>
            </a:r>
            <a:endParaRPr lang="zh-CN" altLang="en-US"/>
          </a:p>
          <a:p>
            <a:r>
              <a:rPr lang="en-US" altLang="zh-CN"/>
              <a:t>1495w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96550" y="42481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钱江水晶澜轩</a:t>
            </a:r>
            <a:endParaRPr lang="zh-CN" altLang="en-US"/>
          </a:p>
          <a:p>
            <a:r>
              <a:rPr lang="en-US" altLang="zh-CN"/>
              <a:t>2700w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44815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" name="内容占位符 20"/>
          <p:cNvGraphicFramePr/>
          <p:nvPr>
            <p:ph idx="1"/>
          </p:nvPr>
        </p:nvGraphicFramePr>
        <p:xfrm>
          <a:off x="-47625" y="-31115"/>
          <a:ext cx="10600690" cy="5713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553065" y="32632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超级星期天</a:t>
            </a:r>
            <a:endParaRPr lang="zh-CN" altLang="en-US"/>
          </a:p>
          <a:p>
            <a:r>
              <a:rPr lang="en-US" altLang="zh-CN"/>
              <a:t>67w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96550" y="42481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潮人汇</a:t>
            </a:r>
            <a:endParaRPr lang="zh-CN" altLang="en-US"/>
          </a:p>
          <a:p>
            <a:r>
              <a:rPr lang="en-US" altLang="zh-CN"/>
              <a:t>90w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44815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22" name="内容占位符 21"/>
          <p:cNvGraphicFramePr/>
          <p:nvPr>
            <p:ph idx="1"/>
          </p:nvPr>
        </p:nvGraphicFramePr>
        <p:xfrm>
          <a:off x="19050" y="6350"/>
          <a:ext cx="10325100" cy="593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553065" y="32632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大华西溪风情</a:t>
            </a:r>
            <a:endParaRPr lang="zh-CN" altLang="en-US"/>
          </a:p>
          <a:p>
            <a:r>
              <a:rPr lang="en-US" altLang="zh-CN"/>
              <a:t>1100w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96550" y="42481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绿城桃花源</a:t>
            </a:r>
            <a:endParaRPr lang="zh-CN" altLang="en-US"/>
          </a:p>
          <a:p>
            <a:r>
              <a:rPr lang="en-US" altLang="zh-CN"/>
              <a:t>2700w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44815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" name="内容占位符 22"/>
          <p:cNvGraphicFramePr/>
          <p:nvPr>
            <p:ph idx="1"/>
          </p:nvPr>
        </p:nvGraphicFramePr>
        <p:xfrm>
          <a:off x="-37465" y="-59690"/>
          <a:ext cx="10534015" cy="590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553065" y="32632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远顺大厦</a:t>
            </a:r>
            <a:endParaRPr lang="zh-CN" altLang="en-US"/>
          </a:p>
          <a:p>
            <a:r>
              <a:rPr lang="en-US" altLang="zh-CN"/>
              <a:t>42w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96550" y="42481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华元欢乐城</a:t>
            </a:r>
            <a:endParaRPr lang="zh-CN" altLang="en-US"/>
          </a:p>
          <a:p>
            <a:r>
              <a:rPr lang="en-US" altLang="zh-CN"/>
              <a:t>53w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44815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sz="1800"/>
              <a:t>1.</a:t>
            </a:r>
            <a:r>
              <a:rPr lang="zh-CN" altLang="en-US" sz="1800"/>
              <a:t>杭州市各地区均价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</a:t>
            </a:r>
            <a:r>
              <a:rPr lang="en-US" altLang="zh-CN" sz="1200"/>
              <a:t>-1.1 </a:t>
            </a:r>
            <a:r>
              <a:rPr lang="zh-CN" altLang="en-US" sz="1200"/>
              <a:t>杭州各地区最低最高价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</a:t>
            </a:r>
            <a:r>
              <a:rPr lang="en-US" altLang="zh-CN" sz="1200"/>
              <a:t>-1.2</a:t>
            </a:r>
            <a:r>
              <a:rPr lang="zh-CN" altLang="en-US" sz="1200"/>
              <a:t> 杭州市各地区均价</a:t>
            </a:r>
            <a:endParaRPr lang="zh-CN" altLang="en-US" sz="1200"/>
          </a:p>
          <a:p>
            <a:pPr marL="0" indent="0">
              <a:buNone/>
            </a:pPr>
            <a:r>
              <a:rPr lang="en-US" altLang="zh-CN" sz="1800"/>
              <a:t>2.</a:t>
            </a:r>
            <a:r>
              <a:rPr lang="zh-CN" altLang="en-US" sz="1800"/>
              <a:t>杭州市各地区最高价最低价前十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zh-CN" altLang="en-US" sz="1200"/>
              <a:t>     </a:t>
            </a:r>
            <a:r>
              <a:rPr lang="en-US" altLang="zh-CN" sz="1200"/>
              <a:t>-2.1 西湖区</a:t>
            </a:r>
            <a:endParaRPr lang="en-US" altLang="zh-CN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-2.2 </a:t>
            </a:r>
            <a:r>
              <a:rPr lang="zh-CN" altLang="en-US" sz="1200">
                <a:sym typeface="+mn-ea"/>
              </a:rPr>
              <a:t>下城</a:t>
            </a:r>
            <a:r>
              <a:rPr lang="en-US" altLang="zh-CN" sz="1200">
                <a:sym typeface="+mn-ea"/>
              </a:rPr>
              <a:t>区</a:t>
            </a:r>
            <a:endParaRPr lang="en-US" altLang="zh-CN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-2.3 </a:t>
            </a:r>
            <a:r>
              <a:rPr lang="zh-CN" altLang="en-US" sz="1200">
                <a:sym typeface="+mn-ea"/>
              </a:rPr>
              <a:t>江干</a:t>
            </a:r>
            <a:r>
              <a:rPr lang="en-US" altLang="zh-CN" sz="1200">
                <a:sym typeface="+mn-ea"/>
              </a:rPr>
              <a:t>区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-2.4 </a:t>
            </a:r>
            <a:r>
              <a:rPr lang="zh-CN" altLang="en-US" sz="1200">
                <a:sym typeface="+mn-ea"/>
              </a:rPr>
              <a:t>拱墅</a:t>
            </a:r>
            <a:r>
              <a:rPr lang="en-US" altLang="zh-CN" sz="1200">
                <a:sym typeface="+mn-ea"/>
              </a:rPr>
              <a:t>区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-2.5 </a:t>
            </a:r>
            <a:r>
              <a:rPr lang="zh-CN" altLang="en-US" sz="1200">
                <a:sym typeface="+mn-ea"/>
              </a:rPr>
              <a:t>上城区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-2.6 </a:t>
            </a:r>
            <a:r>
              <a:rPr lang="zh-CN" altLang="en-US" sz="1200">
                <a:sym typeface="+mn-ea"/>
              </a:rPr>
              <a:t>滨江区</a:t>
            </a:r>
            <a:endParaRPr lang="en-US" altLang="zh-CN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-2.7 </a:t>
            </a:r>
            <a:r>
              <a:rPr lang="zh-CN" altLang="en-US" sz="1200">
                <a:sym typeface="+mn-ea"/>
              </a:rPr>
              <a:t>余杭区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-2.8 </a:t>
            </a:r>
            <a:r>
              <a:rPr lang="zh-CN" altLang="en-US" sz="1200">
                <a:sym typeface="+mn-ea"/>
              </a:rPr>
              <a:t>萧山区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-2.9 </a:t>
            </a:r>
            <a:r>
              <a:rPr lang="zh-CN" altLang="en-US" sz="1200">
                <a:sym typeface="+mn-ea"/>
              </a:rPr>
              <a:t>富阳区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-2.10 </a:t>
            </a:r>
            <a:r>
              <a:rPr lang="zh-CN" altLang="en-US" sz="1200">
                <a:sym typeface="+mn-ea"/>
              </a:rPr>
              <a:t>临安</a:t>
            </a:r>
            <a:r>
              <a:rPr lang="zh-CN" altLang="en-US" sz="1200">
                <a:sym typeface="+mn-ea"/>
              </a:rPr>
              <a:t>区</a:t>
            </a:r>
            <a:endParaRPr lang="en-US" altLang="zh-CN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-2.11 </a:t>
            </a:r>
            <a:r>
              <a:rPr lang="zh-CN" altLang="en-US" sz="1200">
                <a:sym typeface="+mn-ea"/>
              </a:rPr>
              <a:t>下沙</a:t>
            </a:r>
            <a:r>
              <a:rPr lang="zh-CN" altLang="en-US" sz="1200">
                <a:sym typeface="+mn-ea"/>
              </a:rPr>
              <a:t>区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" name="内容占位符 23"/>
          <p:cNvGraphicFramePr/>
          <p:nvPr>
            <p:ph idx="1"/>
          </p:nvPr>
        </p:nvGraphicFramePr>
        <p:xfrm>
          <a:off x="-38100" y="-22225"/>
          <a:ext cx="10419715" cy="622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562590" y="32632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府尚别墅</a:t>
            </a:r>
            <a:endParaRPr lang="zh-CN" altLang="en-US"/>
          </a:p>
          <a:p>
            <a:r>
              <a:rPr lang="en-US" altLang="zh-CN"/>
              <a:t>1780w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48290" y="5200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索菲特世外桃源</a:t>
            </a:r>
            <a:endParaRPr lang="zh-CN" altLang="en-US"/>
          </a:p>
          <a:p>
            <a:r>
              <a:rPr lang="en-US" altLang="zh-CN"/>
              <a:t>4000w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543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" name="内容占位符 24"/>
          <p:cNvGraphicFramePr/>
          <p:nvPr>
            <p:ph idx="1"/>
          </p:nvPr>
        </p:nvGraphicFramePr>
        <p:xfrm>
          <a:off x="0" y="-3175"/>
          <a:ext cx="10296525" cy="586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562590" y="32632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南润名座</a:t>
            </a:r>
            <a:endParaRPr lang="zh-CN" altLang="en-US"/>
          </a:p>
          <a:p>
            <a:r>
              <a:rPr lang="en-US" altLang="zh-CN"/>
              <a:t>43w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506075" y="42481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湘湖路85-4号</a:t>
            </a:r>
            <a:endParaRPr lang="zh-CN" altLang="en-US"/>
          </a:p>
          <a:p>
            <a:r>
              <a:rPr lang="en-US" altLang="zh-CN"/>
              <a:t>60w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543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" name="内容占位符 25"/>
          <p:cNvGraphicFramePr/>
          <p:nvPr>
            <p:ph idx="1"/>
          </p:nvPr>
        </p:nvGraphicFramePr>
        <p:xfrm>
          <a:off x="-28575" y="6985"/>
          <a:ext cx="10554335" cy="5560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525760" y="327279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阳光城上林湖</a:t>
            </a:r>
            <a:endParaRPr lang="zh-CN" altLang="en-US"/>
          </a:p>
          <a:p>
            <a:r>
              <a:rPr lang="en-US" altLang="zh-CN"/>
              <a:t>550w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69245" y="43434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万安秀水山庄</a:t>
            </a:r>
            <a:endParaRPr lang="zh-CN" altLang="en-US"/>
          </a:p>
          <a:p>
            <a:r>
              <a:rPr lang="en-US" altLang="zh-CN"/>
              <a:t>1500w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17510" y="97155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" name="内容占位符 26"/>
          <p:cNvGraphicFramePr/>
          <p:nvPr>
            <p:ph idx="1"/>
          </p:nvPr>
        </p:nvGraphicFramePr>
        <p:xfrm>
          <a:off x="0" y="-3175"/>
          <a:ext cx="10373360" cy="5951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516235" y="327279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天鸿美和院</a:t>
            </a:r>
            <a:endParaRPr lang="zh-CN" altLang="en-US"/>
          </a:p>
          <a:p>
            <a:r>
              <a:rPr lang="en-US" altLang="zh-CN"/>
              <a:t>61w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59720" y="43434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野风春晓</a:t>
            </a:r>
            <a:endParaRPr lang="zh-CN" altLang="en-US"/>
          </a:p>
          <a:p>
            <a:r>
              <a:rPr lang="en-US" altLang="zh-CN"/>
              <a:t>93w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07985" y="97155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" name="内容占位符 27"/>
          <p:cNvGraphicFramePr/>
          <p:nvPr>
            <p:ph idx="1"/>
          </p:nvPr>
        </p:nvGraphicFramePr>
        <p:xfrm>
          <a:off x="-9525" y="6350"/>
          <a:ext cx="10267950" cy="6132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516235" y="328231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官山邸</a:t>
            </a:r>
            <a:endParaRPr lang="zh-CN" altLang="en-US"/>
          </a:p>
          <a:p>
            <a:r>
              <a:rPr lang="en-US" altLang="zh-CN"/>
              <a:t>265w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459720" y="4438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青山湖玫瑰园</a:t>
            </a:r>
            <a:endParaRPr lang="zh-CN" altLang="en-US"/>
          </a:p>
          <a:p>
            <a:r>
              <a:rPr lang="en-US" altLang="zh-CN"/>
              <a:t>2000w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007985" y="10668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" name="内容占位符 28"/>
          <p:cNvGraphicFramePr/>
          <p:nvPr>
            <p:ph idx="1"/>
          </p:nvPr>
        </p:nvGraphicFramePr>
        <p:xfrm>
          <a:off x="-19050" y="15875"/>
          <a:ext cx="10478770" cy="6074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59720" y="329184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青山鹤岭</a:t>
            </a:r>
            <a:endParaRPr lang="zh-CN" altLang="en-US"/>
          </a:p>
          <a:p>
            <a:r>
              <a:rPr lang="en-US" altLang="zh-CN"/>
              <a:t>50w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403205" y="45339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锦尚唐宁郡</a:t>
            </a:r>
            <a:endParaRPr lang="zh-CN" altLang="en-US"/>
          </a:p>
          <a:p>
            <a:r>
              <a:rPr lang="en-US" altLang="zh-CN"/>
              <a:t>135w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951470" y="116205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" name="内容占位符 29"/>
          <p:cNvGraphicFramePr/>
          <p:nvPr>
            <p:ph idx="1"/>
          </p:nvPr>
        </p:nvGraphicFramePr>
        <p:xfrm>
          <a:off x="0" y="15875"/>
          <a:ext cx="10325100" cy="5980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59720" y="329184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宝龙城市广场</a:t>
            </a:r>
            <a:endParaRPr lang="zh-CN" altLang="en-US"/>
          </a:p>
          <a:p>
            <a:r>
              <a:rPr lang="en-US" altLang="zh-CN"/>
              <a:t>102w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459720" y="4438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宝龙城市广场</a:t>
            </a:r>
            <a:endParaRPr lang="zh-CN" altLang="en-US"/>
          </a:p>
          <a:p>
            <a:r>
              <a:rPr lang="en-US" altLang="zh-CN"/>
              <a:t>150w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007985" y="10668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" name="内容占位符 30"/>
          <p:cNvGraphicFramePr/>
          <p:nvPr>
            <p:ph idx="1"/>
          </p:nvPr>
        </p:nvGraphicFramePr>
        <p:xfrm>
          <a:off x="-359410" y="290195"/>
          <a:ext cx="10468610" cy="6103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59720" y="329184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宝龙城市广场</a:t>
            </a:r>
            <a:endParaRPr lang="zh-CN" altLang="en-US"/>
          </a:p>
          <a:p>
            <a:r>
              <a:rPr lang="en-US" altLang="zh-CN"/>
              <a:t>77w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459720" y="4438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宝龙城市广场</a:t>
            </a:r>
            <a:endParaRPr lang="zh-CN" altLang="en-US"/>
          </a:p>
          <a:p>
            <a:r>
              <a:rPr lang="en-US" altLang="zh-CN"/>
              <a:t>95w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007985" y="10668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表 9"/>
          <p:cNvGraphicFramePr/>
          <p:nvPr/>
        </p:nvGraphicFramePr>
        <p:xfrm>
          <a:off x="-23495" y="-42545"/>
          <a:ext cx="9845040" cy="572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070465" y="888365"/>
            <a:ext cx="1895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上城区</a:t>
            </a:r>
            <a:endParaRPr lang="zh-CN" altLang="en-US"/>
          </a:p>
          <a:p>
            <a:r>
              <a:rPr lang="zh-CN" altLang="en-US"/>
              <a:t>凤凰城广场</a:t>
            </a:r>
            <a:endParaRPr lang="zh-CN" altLang="en-US"/>
          </a:p>
          <a:p>
            <a:r>
              <a:rPr lang="en-US" altLang="zh-CN"/>
              <a:t>100W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070465" y="2406015"/>
            <a:ext cx="1895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余杭区</a:t>
            </a:r>
            <a:endParaRPr lang="zh-CN" altLang="en-US"/>
          </a:p>
          <a:p>
            <a:r>
              <a:rPr lang="zh-CN" altLang="en-US"/>
              <a:t>远顺大厦</a:t>
            </a:r>
            <a:endParaRPr lang="zh-CN" altLang="en-US"/>
          </a:p>
          <a:p>
            <a:r>
              <a:rPr lang="en-US" altLang="zh-CN"/>
              <a:t>42W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内容占位符 6"/>
          <p:cNvGraphicFramePr/>
          <p:nvPr>
            <p:ph idx="1"/>
          </p:nvPr>
        </p:nvGraphicFramePr>
        <p:xfrm>
          <a:off x="28575" y="6350"/>
          <a:ext cx="10046970" cy="5351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384790" y="640715"/>
            <a:ext cx="1895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拱墅区</a:t>
            </a:r>
            <a:endParaRPr lang="zh-CN" altLang="en-US"/>
          </a:p>
          <a:p>
            <a:r>
              <a:rPr lang="zh-CN" altLang="en-US"/>
              <a:t>武林壹号</a:t>
            </a:r>
            <a:endParaRPr lang="zh-CN" altLang="en-US"/>
          </a:p>
          <a:p>
            <a:r>
              <a:rPr lang="en-US" altLang="zh-CN"/>
              <a:t>7000W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384790" y="2625090"/>
            <a:ext cx="1895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下沙区</a:t>
            </a:r>
            <a:endParaRPr lang="zh-CN" altLang="en-US"/>
          </a:p>
          <a:p>
            <a:r>
              <a:rPr lang="zh-CN" altLang="en-US"/>
              <a:t>宝龙城市广场</a:t>
            </a:r>
            <a:endParaRPr lang="zh-CN" altLang="en-US"/>
          </a:p>
          <a:p>
            <a:r>
              <a:rPr lang="en-US" altLang="zh-CN"/>
              <a:t>150W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0670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0270490" y="48831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最高均价为：</a:t>
            </a:r>
            <a:endParaRPr lang="zh-CN" altLang="en-US"/>
          </a:p>
          <a:p>
            <a:r>
              <a:rPr lang="zh-CN" altLang="en-US"/>
              <a:t>西湖区</a:t>
            </a:r>
            <a:endParaRPr lang="zh-CN" altLang="en-US"/>
          </a:p>
          <a:p>
            <a:r>
              <a:rPr lang="en-US" altLang="zh-CN"/>
              <a:t>487W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270490" y="252984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最低均价为：</a:t>
            </a:r>
            <a:endParaRPr lang="zh-CN" altLang="en-US"/>
          </a:p>
          <a:p>
            <a:r>
              <a:rPr lang="zh-CN" altLang="en-US"/>
              <a:t>下沙区</a:t>
            </a:r>
            <a:endParaRPr lang="zh-CN" altLang="en-US"/>
          </a:p>
          <a:p>
            <a:r>
              <a:rPr lang="en-US" altLang="zh-CN"/>
              <a:t>100W</a:t>
            </a:r>
            <a:endParaRPr lang="en-US" altLang="zh-CN"/>
          </a:p>
        </p:txBody>
      </p:sp>
      <p:graphicFrame>
        <p:nvGraphicFramePr>
          <p:cNvPr id="8" name="图表 7"/>
          <p:cNvGraphicFramePr/>
          <p:nvPr/>
        </p:nvGraphicFramePr>
        <p:xfrm>
          <a:off x="-9525" y="-19050"/>
          <a:ext cx="9878060" cy="560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0670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-13335" y="635"/>
          <a:ext cx="9970770" cy="597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270490" y="48831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桂花城</a:t>
            </a:r>
            <a:endParaRPr lang="zh-CN" altLang="en-US"/>
          </a:p>
          <a:p>
            <a:r>
              <a:rPr lang="en-US" altLang="zh-CN"/>
              <a:t>4500w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270490" y="245364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新西湖花园</a:t>
            </a:r>
            <a:endParaRPr lang="zh-CN" altLang="en-US"/>
          </a:p>
          <a:p>
            <a:r>
              <a:rPr lang="en-US" altLang="zh-CN"/>
              <a:t>2500w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670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" name="图表 10"/>
          <p:cNvGraphicFramePr/>
          <p:nvPr/>
        </p:nvGraphicFramePr>
        <p:xfrm>
          <a:off x="-13970" y="-13335"/>
          <a:ext cx="10248265" cy="584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0670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32415" y="42481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爱尚里</a:t>
            </a:r>
            <a:endParaRPr lang="zh-CN" altLang="en-US"/>
          </a:p>
          <a:p>
            <a:r>
              <a:rPr lang="en-US" altLang="zh-CN"/>
              <a:t>91w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432415" y="244983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物华小区</a:t>
            </a:r>
            <a:endParaRPr lang="zh-CN" altLang="en-US"/>
          </a:p>
          <a:p>
            <a:r>
              <a:rPr lang="en-US" altLang="zh-CN"/>
              <a:t>30w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" name="图表 11"/>
          <p:cNvGraphicFramePr/>
          <p:nvPr/>
        </p:nvGraphicFramePr>
        <p:xfrm>
          <a:off x="-13970" y="-13335"/>
          <a:ext cx="10019665" cy="6314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0670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32415" y="42481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野风现代中心</a:t>
            </a:r>
            <a:endParaRPr lang="zh-CN" altLang="en-US"/>
          </a:p>
          <a:p>
            <a:r>
              <a:rPr lang="en-US" altLang="zh-CN"/>
              <a:t>3780w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32415" y="268287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绿城兰园</a:t>
            </a:r>
            <a:endParaRPr lang="zh-CN" altLang="en-US"/>
          </a:p>
          <a:p>
            <a:r>
              <a:rPr lang="en-US" altLang="zh-CN"/>
              <a:t>1880w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" name="内容占位符 12"/>
          <p:cNvGraphicFramePr/>
          <p:nvPr>
            <p:ph idx="1"/>
          </p:nvPr>
        </p:nvGraphicFramePr>
        <p:xfrm>
          <a:off x="-66675" y="-3175"/>
          <a:ext cx="10258425" cy="5818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42575" y="3263265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最低价格为：</a:t>
            </a:r>
            <a:endParaRPr lang="zh-CN" altLang="en-US"/>
          </a:p>
          <a:p>
            <a:r>
              <a:rPr lang="zh-CN" altLang="en-US"/>
              <a:t>水印康庭</a:t>
            </a:r>
            <a:endParaRPr lang="zh-CN" altLang="en-US"/>
          </a:p>
          <a:p>
            <a:r>
              <a:rPr lang="en-US" altLang="zh-CN"/>
              <a:t>47W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442575" y="542290"/>
            <a:ext cx="189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最高价格为：</a:t>
            </a:r>
            <a:endParaRPr lang="zh-CN" altLang="en-US"/>
          </a:p>
          <a:p>
            <a:r>
              <a:rPr lang="zh-CN" altLang="en-US"/>
              <a:t>新天地</a:t>
            </a:r>
            <a:r>
              <a:rPr lang="en-US" altLang="zh-CN"/>
              <a:t>G193</a:t>
            </a:r>
            <a:r>
              <a:rPr lang="zh-CN" altLang="en-US"/>
              <a:t>广场</a:t>
            </a:r>
            <a:endParaRPr lang="zh-CN" altLang="en-US"/>
          </a:p>
          <a:p>
            <a:r>
              <a:rPr lang="en-US" altLang="zh-CN"/>
              <a:t>69W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067040" y="87630"/>
            <a:ext cx="1247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单位：万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演示</Application>
  <PresentationFormat>宽屏</PresentationFormat>
  <Paragraphs>271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华文仿宋</vt:lpstr>
      <vt:lpstr>微软雅黑</vt:lpstr>
      <vt:lpstr>Arial Unicode MS</vt:lpstr>
      <vt:lpstr>等线</vt:lpstr>
      <vt:lpstr>Office 主题​​</vt:lpstr>
      <vt:lpstr>杭州市某小区楼盘价格分析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Kuli</cp:lastModifiedBy>
  <cp:revision>398</cp:revision>
  <dcterms:created xsi:type="dcterms:W3CDTF">2017-08-03T09:01:00Z</dcterms:created>
  <dcterms:modified xsi:type="dcterms:W3CDTF">2018-12-02T15:15:49Z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