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58" r:id="rId5"/>
    <p:sldId id="260" r:id="rId6"/>
    <p:sldId id="261" r:id="rId7"/>
    <p:sldId id="262" r:id="rId8"/>
    <p:sldId id="268" r:id="rId9"/>
    <p:sldId id="264" r:id="rId10"/>
    <p:sldId id="263" r:id="rId11"/>
    <p:sldId id="265" r:id="rId12"/>
    <p:sldId id="266" r:id="rId13"/>
    <p:sldId id="267" r:id="rId14"/>
    <p:sldId id="269" r:id="rId15"/>
    <p:sldId id="270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F1F1F1"/>
    <a:srgbClr val="CC66FF"/>
    <a:srgbClr val="A6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D466-0D17-4CF3-9BA0-A0F7DEBA5BE4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E396-4A84-4DAC-BF10-07FBD4F08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26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D466-0D17-4CF3-9BA0-A0F7DEBA5BE4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E396-4A84-4DAC-BF10-07FBD4F08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089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D466-0D17-4CF3-9BA0-A0F7DEBA5BE4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E396-4A84-4DAC-BF10-07FBD4F08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9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D466-0D17-4CF3-9BA0-A0F7DEBA5BE4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E396-4A84-4DAC-BF10-07FBD4F08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06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D466-0D17-4CF3-9BA0-A0F7DEBA5BE4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E396-4A84-4DAC-BF10-07FBD4F08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56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D466-0D17-4CF3-9BA0-A0F7DEBA5BE4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E396-4A84-4DAC-BF10-07FBD4F08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1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D466-0D17-4CF3-9BA0-A0F7DEBA5BE4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E396-4A84-4DAC-BF10-07FBD4F08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25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D466-0D17-4CF3-9BA0-A0F7DEBA5BE4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E396-4A84-4DAC-BF10-07FBD4F08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97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D466-0D17-4CF3-9BA0-A0F7DEBA5BE4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E396-4A84-4DAC-BF10-07FBD4F08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62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D466-0D17-4CF3-9BA0-A0F7DEBA5BE4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E396-4A84-4DAC-BF10-07FBD4F08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98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D466-0D17-4CF3-9BA0-A0F7DEBA5BE4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E396-4A84-4DAC-BF10-07FBD4F08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684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1D466-0D17-4CF3-9BA0-A0F7DEBA5BE4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0E396-4A84-4DAC-BF10-07FBD4F08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64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20581" y="85883"/>
          <a:ext cx="11970660" cy="762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3668">
                  <a:extLst>
                    <a:ext uri="{9D8B030D-6E8A-4147-A177-3AD203B41FA5}">
                      <a16:colId xmlns:a16="http://schemas.microsoft.com/office/drawing/2014/main" val="3528142457"/>
                    </a:ext>
                  </a:extLst>
                </a:gridCol>
                <a:gridCol w="2116552">
                  <a:extLst>
                    <a:ext uri="{9D8B030D-6E8A-4147-A177-3AD203B41FA5}">
                      <a16:colId xmlns:a16="http://schemas.microsoft.com/office/drawing/2014/main" val="3639112359"/>
                    </a:ext>
                  </a:extLst>
                </a:gridCol>
                <a:gridCol w="1747889">
                  <a:extLst>
                    <a:ext uri="{9D8B030D-6E8A-4147-A177-3AD203B41FA5}">
                      <a16:colId xmlns:a16="http://schemas.microsoft.com/office/drawing/2014/main" val="3722391322"/>
                    </a:ext>
                  </a:extLst>
                </a:gridCol>
                <a:gridCol w="2242331">
                  <a:extLst>
                    <a:ext uri="{9D8B030D-6E8A-4147-A177-3AD203B41FA5}">
                      <a16:colId xmlns:a16="http://schemas.microsoft.com/office/drawing/2014/main" val="1828333490"/>
                    </a:ext>
                  </a:extLst>
                </a:gridCol>
                <a:gridCol w="1309834">
                  <a:extLst>
                    <a:ext uri="{9D8B030D-6E8A-4147-A177-3AD203B41FA5}">
                      <a16:colId xmlns:a16="http://schemas.microsoft.com/office/drawing/2014/main" val="3242672780"/>
                    </a:ext>
                  </a:extLst>
                </a:gridCol>
                <a:gridCol w="2680386">
                  <a:extLst>
                    <a:ext uri="{9D8B030D-6E8A-4147-A177-3AD203B41FA5}">
                      <a16:colId xmlns:a16="http://schemas.microsoft.com/office/drawing/2014/main" val="3921991124"/>
                    </a:ext>
                  </a:extLst>
                </a:gridCol>
              </a:tblGrid>
              <a:tr h="389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PROJECT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931604"/>
                  </a:ext>
                </a:extLst>
              </a:tr>
              <a:tr h="372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WRITER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LOCATION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Size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D4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15972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742151" y="982987"/>
            <a:ext cx="2349092" cy="4352686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42151" y="5830349"/>
            <a:ext cx="2349092" cy="906010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42151" y="982987"/>
            <a:ext cx="2349092" cy="1761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Description</a:t>
            </a:r>
            <a:endParaRPr lang="ko-KR" altLang="en-US" sz="105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645967"/>
              </p:ext>
            </p:extLst>
          </p:nvPr>
        </p:nvGraphicFramePr>
        <p:xfrm>
          <a:off x="9761891" y="1254668"/>
          <a:ext cx="2329350" cy="400739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{3C2FFA5D-87B4-456A-9821-1D502468CF0F}</a:tableStyleId>
              </a:tblPr>
              <a:tblGrid>
                <a:gridCol w="436468">
                  <a:extLst>
                    <a:ext uri="{9D8B030D-6E8A-4147-A177-3AD203B41FA5}">
                      <a16:colId xmlns:a16="http://schemas.microsoft.com/office/drawing/2014/main" val="1813454548"/>
                    </a:ext>
                  </a:extLst>
                </a:gridCol>
                <a:gridCol w="1892882">
                  <a:extLst>
                    <a:ext uri="{9D8B030D-6E8A-4147-A177-3AD203B41FA5}">
                      <a16:colId xmlns:a16="http://schemas.microsoft.com/office/drawing/2014/main" val="1798582524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450248"/>
                  </a:ext>
                </a:extLst>
              </a:tr>
              <a:tr h="78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421534"/>
                  </a:ext>
                </a:extLst>
              </a:tr>
              <a:tr h="645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353678"/>
                  </a:ext>
                </a:extLst>
              </a:tr>
              <a:tr h="645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978019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632550"/>
                  </a:ext>
                </a:extLst>
              </a:tr>
              <a:tr h="6501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380620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9742151" y="5830349"/>
            <a:ext cx="2349092" cy="1761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Information</a:t>
            </a:r>
            <a:endParaRPr lang="ko-KR" altLang="en-US" sz="105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1" y="1159157"/>
            <a:ext cx="9452627" cy="53171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120581" y="1070940"/>
            <a:ext cx="1895889" cy="1039635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71505" y="4206665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3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426848" y="1891779"/>
            <a:ext cx="115542" cy="115542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426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1" y="1159157"/>
            <a:ext cx="9452627" cy="53171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120581" y="1159157"/>
            <a:ext cx="9451258" cy="5317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742151" y="982987"/>
            <a:ext cx="2349092" cy="1663474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42151" y="5830349"/>
            <a:ext cx="2349092" cy="906010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42151" y="982987"/>
            <a:ext cx="2349092" cy="1761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Description</a:t>
            </a:r>
            <a:endParaRPr lang="ko-KR" altLang="en-US" sz="105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602079"/>
              </p:ext>
            </p:extLst>
          </p:nvPr>
        </p:nvGraphicFramePr>
        <p:xfrm>
          <a:off x="9752021" y="1159117"/>
          <a:ext cx="2339219" cy="215172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{3C2FFA5D-87B4-456A-9821-1D502468CF0F}</a:tableStyleId>
              </a:tblPr>
              <a:tblGrid>
                <a:gridCol w="419577">
                  <a:extLst>
                    <a:ext uri="{9D8B030D-6E8A-4147-A177-3AD203B41FA5}">
                      <a16:colId xmlns:a16="http://schemas.microsoft.com/office/drawing/2014/main" val="1813454548"/>
                    </a:ext>
                  </a:extLst>
                </a:gridCol>
                <a:gridCol w="1919642">
                  <a:extLst>
                    <a:ext uri="{9D8B030D-6E8A-4147-A177-3AD203B41FA5}">
                      <a16:colId xmlns:a16="http://schemas.microsoft.com/office/drawing/2014/main" val="910562524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사다리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캐릭터가 올라갈 수 있음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450248"/>
                  </a:ext>
                </a:extLst>
              </a:tr>
              <a:tr h="78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철창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스위치를 눌러 떨어뜨리면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철창 사이에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몬스터를 가둘 수 있음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421534"/>
                  </a:ext>
                </a:extLst>
              </a:tr>
              <a:tr h="78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캐릭터를 향해 달려들어 공격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4341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9742151" y="5830349"/>
            <a:ext cx="2349092" cy="1761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Information</a:t>
            </a:r>
            <a:endParaRPr lang="ko-KR" altLang="en-US" sz="1050" dirty="0"/>
          </a:p>
        </p:txBody>
      </p:sp>
      <p:sp>
        <p:nvSpPr>
          <p:cNvPr id="3" name="직사각형 2"/>
          <p:cNvSpPr/>
          <p:nvPr/>
        </p:nvSpPr>
        <p:spPr>
          <a:xfrm>
            <a:off x="120581" y="5094083"/>
            <a:ext cx="9451258" cy="1375840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기본 바닥</a:t>
            </a:r>
          </a:p>
        </p:txBody>
      </p:sp>
      <p:sp>
        <p:nvSpPr>
          <p:cNvPr id="13" name="타원 12"/>
          <p:cNvSpPr/>
          <p:nvPr/>
        </p:nvSpPr>
        <p:spPr>
          <a:xfrm>
            <a:off x="185893" y="5178557"/>
            <a:ext cx="1241691" cy="1241691"/>
          </a:xfrm>
          <a:prstGeom prst="ellipse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방향키</a:t>
            </a:r>
            <a:endParaRPr lang="en-US" altLang="ko-KR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6" name="직사각형 15"/>
          <p:cNvSpPr/>
          <p:nvPr/>
        </p:nvSpPr>
        <p:spPr>
          <a:xfrm>
            <a:off x="8070979" y="5292811"/>
            <a:ext cx="1346717" cy="984421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세팅</a:t>
            </a:r>
            <a:r>
              <a:rPr lang="en-US" altLang="ko-KR" dirty="0"/>
              <a:t>(</a:t>
            </a:r>
            <a:r>
              <a:rPr lang="ko-KR" altLang="en-US" dirty="0"/>
              <a:t>설정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120581" y="4894907"/>
            <a:ext cx="9451258" cy="199135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기본 바닥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119443"/>
              </p:ext>
            </p:extLst>
          </p:nvPr>
        </p:nvGraphicFramePr>
        <p:xfrm>
          <a:off x="120581" y="85883"/>
          <a:ext cx="11970660" cy="762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3668">
                  <a:extLst>
                    <a:ext uri="{9D8B030D-6E8A-4147-A177-3AD203B41FA5}">
                      <a16:colId xmlns:a16="http://schemas.microsoft.com/office/drawing/2014/main" val="3528142457"/>
                    </a:ext>
                  </a:extLst>
                </a:gridCol>
                <a:gridCol w="2116552">
                  <a:extLst>
                    <a:ext uri="{9D8B030D-6E8A-4147-A177-3AD203B41FA5}">
                      <a16:colId xmlns:a16="http://schemas.microsoft.com/office/drawing/2014/main" val="3639112359"/>
                    </a:ext>
                  </a:extLst>
                </a:gridCol>
                <a:gridCol w="1747889">
                  <a:extLst>
                    <a:ext uri="{9D8B030D-6E8A-4147-A177-3AD203B41FA5}">
                      <a16:colId xmlns:a16="http://schemas.microsoft.com/office/drawing/2014/main" val="3722391322"/>
                    </a:ext>
                  </a:extLst>
                </a:gridCol>
                <a:gridCol w="2242331">
                  <a:extLst>
                    <a:ext uri="{9D8B030D-6E8A-4147-A177-3AD203B41FA5}">
                      <a16:colId xmlns:a16="http://schemas.microsoft.com/office/drawing/2014/main" val="1828333490"/>
                    </a:ext>
                  </a:extLst>
                </a:gridCol>
                <a:gridCol w="1309834">
                  <a:extLst>
                    <a:ext uri="{9D8B030D-6E8A-4147-A177-3AD203B41FA5}">
                      <a16:colId xmlns:a16="http://schemas.microsoft.com/office/drawing/2014/main" val="3242672780"/>
                    </a:ext>
                  </a:extLst>
                </a:gridCol>
                <a:gridCol w="2680386">
                  <a:extLst>
                    <a:ext uri="{9D8B030D-6E8A-4147-A177-3AD203B41FA5}">
                      <a16:colId xmlns:a16="http://schemas.microsoft.com/office/drawing/2014/main" val="3921991124"/>
                    </a:ext>
                  </a:extLst>
                </a:gridCol>
              </a:tblGrid>
              <a:tr h="389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PROJECT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Chapter 01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Stage 04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Normal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Stage 01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931604"/>
                  </a:ext>
                </a:extLst>
              </a:tr>
              <a:tr h="372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WRITER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유호열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LOCATION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(06/00)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Size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D4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1920*1080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159721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>
            <a:off x="121258" y="1165904"/>
            <a:ext cx="415645" cy="31430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dirty="0" err="1"/>
              <a:t>벽문</a:t>
            </a:r>
            <a:r>
              <a:rPr lang="en-US" altLang="ko-KR" dirty="0"/>
              <a:t> (</a:t>
            </a:r>
            <a:r>
              <a:rPr lang="ko-KR" altLang="en-US" dirty="0"/>
              <a:t>상하 개폐형</a:t>
            </a:r>
            <a:r>
              <a:rPr lang="en-US" altLang="ko-KR" dirty="0"/>
              <a:t>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85950" y="1165904"/>
            <a:ext cx="7685889" cy="7906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15716" y="3284258"/>
            <a:ext cx="737835" cy="10247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1050" b="1" dirty="0"/>
              <a:t>캐릭터</a:t>
            </a:r>
            <a:endParaRPr lang="ko-KR" altLang="en-US" sz="1100" dirty="0"/>
          </a:p>
        </p:txBody>
      </p:sp>
      <p:sp>
        <p:nvSpPr>
          <p:cNvPr id="29" name="직사각형 28"/>
          <p:cNvSpPr/>
          <p:nvPr/>
        </p:nvSpPr>
        <p:spPr>
          <a:xfrm>
            <a:off x="119213" y="4315761"/>
            <a:ext cx="9452626" cy="5791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스위치 가동형 바닥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3878799" y="1165856"/>
            <a:ext cx="966727" cy="3149883"/>
            <a:chOff x="1896893" y="1159116"/>
            <a:chExt cx="966727" cy="3149883"/>
          </a:xfrm>
        </p:grpSpPr>
        <p:sp>
          <p:nvSpPr>
            <p:cNvPr id="4" name="직사각형 3"/>
            <p:cNvSpPr/>
            <p:nvPr/>
          </p:nvSpPr>
          <p:spPr>
            <a:xfrm>
              <a:off x="1896893" y="1159117"/>
              <a:ext cx="175097" cy="31498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688523" y="1159116"/>
              <a:ext cx="175097" cy="31498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909793" y="1361759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909793" y="1755495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922692" y="2149256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922692" y="2542992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922692" y="2934140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896893" y="3358311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922692" y="3747929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896893" y="4060083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413697" y="1926945"/>
            <a:ext cx="3158143" cy="616047"/>
            <a:chOff x="6413697" y="1926945"/>
            <a:chExt cx="3158143" cy="966727"/>
          </a:xfrm>
        </p:grpSpPr>
        <p:sp>
          <p:nvSpPr>
            <p:cNvPr id="46" name="직사각형 45"/>
            <p:cNvSpPr/>
            <p:nvPr/>
          </p:nvSpPr>
          <p:spPr>
            <a:xfrm rot="5400000">
              <a:off x="7909349" y="439553"/>
              <a:ext cx="175097" cy="314988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 rot="5400000">
              <a:off x="7909350" y="1231183"/>
              <a:ext cx="175097" cy="314988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 rot="5400000">
              <a:off x="8803185" y="2315565"/>
              <a:ext cx="940928" cy="1714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 rot="5400000">
              <a:off x="8419271" y="2324584"/>
              <a:ext cx="940928" cy="1714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 rot="5400000">
              <a:off x="8025510" y="2337483"/>
              <a:ext cx="940928" cy="1714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 rot="5400000">
              <a:off x="7631774" y="2337483"/>
              <a:ext cx="940928" cy="1714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 rot="5400000">
              <a:off x="7240626" y="2337483"/>
              <a:ext cx="940928" cy="1714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 rot="5400000">
              <a:off x="6816455" y="2311684"/>
              <a:ext cx="940928" cy="1714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 rot="5400000">
              <a:off x="6426837" y="2337483"/>
              <a:ext cx="940928" cy="1714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 rot="5400000">
              <a:off x="6028958" y="2331854"/>
              <a:ext cx="940928" cy="1714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원통형 58"/>
          <p:cNvSpPr/>
          <p:nvPr/>
        </p:nvSpPr>
        <p:spPr>
          <a:xfrm>
            <a:off x="8294037" y="2537566"/>
            <a:ext cx="979612" cy="1778152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몬스터</a:t>
            </a:r>
          </a:p>
        </p:txBody>
      </p:sp>
      <p:sp>
        <p:nvSpPr>
          <p:cNvPr id="60" name="화살표: 아래쪽 59"/>
          <p:cNvSpPr/>
          <p:nvPr/>
        </p:nvSpPr>
        <p:spPr>
          <a:xfrm rot="5400000">
            <a:off x="8025922" y="3484756"/>
            <a:ext cx="484632" cy="1142432"/>
          </a:xfrm>
          <a:prstGeom prst="downArrow">
            <a:avLst>
              <a:gd name="adj1" fmla="val 29491"/>
              <a:gd name="adj2" fmla="val 88966"/>
            </a:avLst>
          </a:prstGeom>
          <a:solidFill>
            <a:srgbClr val="FF0000"/>
          </a:solidFill>
          <a:ln w="349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3648324" y="1155406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1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6201233" y="1740579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2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8023425" y="2551939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3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807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1" y="1159157"/>
            <a:ext cx="9452627" cy="53171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120581" y="1159157"/>
            <a:ext cx="9451258" cy="5317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742151" y="982987"/>
            <a:ext cx="2349092" cy="1334370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42151" y="5830349"/>
            <a:ext cx="2349092" cy="906010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42151" y="982987"/>
            <a:ext cx="2349092" cy="1761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Description</a:t>
            </a:r>
            <a:endParaRPr lang="ko-KR" altLang="en-US" sz="105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211989"/>
              </p:ext>
            </p:extLst>
          </p:nvPr>
        </p:nvGraphicFramePr>
        <p:xfrm>
          <a:off x="9752021" y="1159117"/>
          <a:ext cx="2339219" cy="11582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{3C2FFA5D-87B4-456A-9821-1D502468CF0F}</a:tableStyleId>
              </a:tblPr>
              <a:tblGrid>
                <a:gridCol w="419577">
                  <a:extLst>
                    <a:ext uri="{9D8B030D-6E8A-4147-A177-3AD203B41FA5}">
                      <a16:colId xmlns:a16="http://schemas.microsoft.com/office/drawing/2014/main" val="1813454548"/>
                    </a:ext>
                  </a:extLst>
                </a:gridCol>
                <a:gridCol w="1919642">
                  <a:extLst>
                    <a:ext uri="{9D8B030D-6E8A-4147-A177-3AD203B41FA5}">
                      <a16:colId xmlns:a16="http://schemas.microsoft.com/office/drawing/2014/main" val="910562524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가벽을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밑으로 떨어뜨리면 스위치 작동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450248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스위치가 정상적으로 작동하면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떨어짐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878924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9742151" y="5830349"/>
            <a:ext cx="2349092" cy="1761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Information</a:t>
            </a:r>
            <a:endParaRPr lang="ko-KR" altLang="en-US" sz="1050" dirty="0"/>
          </a:p>
        </p:txBody>
      </p:sp>
      <p:sp>
        <p:nvSpPr>
          <p:cNvPr id="16" name="직사각형 15"/>
          <p:cNvSpPr/>
          <p:nvPr/>
        </p:nvSpPr>
        <p:spPr>
          <a:xfrm>
            <a:off x="8070979" y="5292811"/>
            <a:ext cx="1346717" cy="984421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세팅</a:t>
            </a:r>
            <a:r>
              <a:rPr lang="en-US" altLang="ko-KR" dirty="0"/>
              <a:t>(</a:t>
            </a:r>
            <a:r>
              <a:rPr lang="ko-KR" altLang="en-US" dirty="0"/>
              <a:t>설정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876275"/>
              </p:ext>
            </p:extLst>
          </p:nvPr>
        </p:nvGraphicFramePr>
        <p:xfrm>
          <a:off x="120581" y="85883"/>
          <a:ext cx="11970660" cy="762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3668">
                  <a:extLst>
                    <a:ext uri="{9D8B030D-6E8A-4147-A177-3AD203B41FA5}">
                      <a16:colId xmlns:a16="http://schemas.microsoft.com/office/drawing/2014/main" val="3528142457"/>
                    </a:ext>
                  </a:extLst>
                </a:gridCol>
                <a:gridCol w="2116552">
                  <a:extLst>
                    <a:ext uri="{9D8B030D-6E8A-4147-A177-3AD203B41FA5}">
                      <a16:colId xmlns:a16="http://schemas.microsoft.com/office/drawing/2014/main" val="3639112359"/>
                    </a:ext>
                  </a:extLst>
                </a:gridCol>
                <a:gridCol w="1747889">
                  <a:extLst>
                    <a:ext uri="{9D8B030D-6E8A-4147-A177-3AD203B41FA5}">
                      <a16:colId xmlns:a16="http://schemas.microsoft.com/office/drawing/2014/main" val="3722391322"/>
                    </a:ext>
                  </a:extLst>
                </a:gridCol>
                <a:gridCol w="2242331">
                  <a:extLst>
                    <a:ext uri="{9D8B030D-6E8A-4147-A177-3AD203B41FA5}">
                      <a16:colId xmlns:a16="http://schemas.microsoft.com/office/drawing/2014/main" val="1828333490"/>
                    </a:ext>
                  </a:extLst>
                </a:gridCol>
                <a:gridCol w="1309834">
                  <a:extLst>
                    <a:ext uri="{9D8B030D-6E8A-4147-A177-3AD203B41FA5}">
                      <a16:colId xmlns:a16="http://schemas.microsoft.com/office/drawing/2014/main" val="3242672780"/>
                    </a:ext>
                  </a:extLst>
                </a:gridCol>
                <a:gridCol w="2680386">
                  <a:extLst>
                    <a:ext uri="{9D8B030D-6E8A-4147-A177-3AD203B41FA5}">
                      <a16:colId xmlns:a16="http://schemas.microsoft.com/office/drawing/2014/main" val="3921991124"/>
                    </a:ext>
                  </a:extLst>
                </a:gridCol>
              </a:tblGrid>
              <a:tr h="389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PROJECT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Chapter 01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Stage 04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Normal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Stage 01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931604"/>
                  </a:ext>
                </a:extLst>
              </a:tr>
              <a:tr h="372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WRITER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유호열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LOCATION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(07/00)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Size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D4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1920*1080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159721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410922" y="3285443"/>
            <a:ext cx="737835" cy="10247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050" b="1" dirty="0"/>
              <a:t>1</a:t>
            </a:r>
            <a:r>
              <a:rPr lang="ko-KR" altLang="en-US" sz="1050" b="1" dirty="0"/>
              <a:t> 캐릭터</a:t>
            </a:r>
            <a:endParaRPr lang="ko-KR" altLang="en-US" sz="1100" dirty="0"/>
          </a:p>
        </p:txBody>
      </p:sp>
      <p:sp>
        <p:nvSpPr>
          <p:cNvPr id="29" name="직사각형 28"/>
          <p:cNvSpPr/>
          <p:nvPr/>
        </p:nvSpPr>
        <p:spPr>
          <a:xfrm>
            <a:off x="119212" y="4315718"/>
            <a:ext cx="5693043" cy="5791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스위치 가동형 바닥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323374" y="4315718"/>
            <a:ext cx="966727" cy="2167289"/>
            <a:chOff x="1896893" y="1159116"/>
            <a:chExt cx="966727" cy="3149883"/>
          </a:xfrm>
        </p:grpSpPr>
        <p:sp>
          <p:nvSpPr>
            <p:cNvPr id="4" name="직사각형 3"/>
            <p:cNvSpPr/>
            <p:nvPr/>
          </p:nvSpPr>
          <p:spPr>
            <a:xfrm>
              <a:off x="1896893" y="1159117"/>
              <a:ext cx="175097" cy="31498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688523" y="1159116"/>
              <a:ext cx="175097" cy="31498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909793" y="1361759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909793" y="1755495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922692" y="2149256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922692" y="2542992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922692" y="2934140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896893" y="3358311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922692" y="3747929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896893" y="4060083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원통형 58"/>
          <p:cNvSpPr/>
          <p:nvPr/>
        </p:nvSpPr>
        <p:spPr>
          <a:xfrm>
            <a:off x="3198855" y="5540630"/>
            <a:ext cx="979612" cy="942376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몬스터</a:t>
            </a:r>
          </a:p>
        </p:txBody>
      </p:sp>
      <p:sp>
        <p:nvSpPr>
          <p:cNvPr id="13" name="타원 12"/>
          <p:cNvSpPr/>
          <p:nvPr/>
        </p:nvSpPr>
        <p:spPr>
          <a:xfrm>
            <a:off x="185893" y="5178557"/>
            <a:ext cx="1241691" cy="1241691"/>
          </a:xfrm>
          <a:prstGeom prst="ellipse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방향키</a:t>
            </a:r>
            <a:endParaRPr lang="en-US" altLang="ko-KR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2357984" y="4897568"/>
            <a:ext cx="3158142" cy="616318"/>
            <a:chOff x="2654113" y="4897568"/>
            <a:chExt cx="3158142" cy="616318"/>
          </a:xfrm>
        </p:grpSpPr>
        <p:sp>
          <p:nvSpPr>
            <p:cNvPr id="46" name="직사각형 45"/>
            <p:cNvSpPr/>
            <p:nvPr/>
          </p:nvSpPr>
          <p:spPr>
            <a:xfrm rot="5400000">
              <a:off x="4181522" y="3378553"/>
              <a:ext cx="111581" cy="314988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 rot="5400000">
              <a:off x="4181523" y="3883019"/>
              <a:ext cx="111581" cy="314988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 rot="5400000">
              <a:off x="5119579" y="5125133"/>
              <a:ext cx="599607" cy="1714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 rot="5400000">
              <a:off x="4762992" y="5128222"/>
              <a:ext cx="599607" cy="1714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 rot="5400000">
              <a:off x="4399436" y="5128222"/>
              <a:ext cx="599607" cy="1714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 rot="5400000">
              <a:off x="4004806" y="5128222"/>
              <a:ext cx="599607" cy="1714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 rot="5400000">
              <a:off x="3604037" y="5117518"/>
              <a:ext cx="599607" cy="1714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 rot="5400000">
              <a:off x="3198094" y="5111647"/>
              <a:ext cx="599607" cy="1714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 rot="5400000">
              <a:off x="2798363" y="5128222"/>
              <a:ext cx="599607" cy="1714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 rot="5400000">
              <a:off x="2440034" y="5124635"/>
              <a:ext cx="599607" cy="1714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 rot="5400000">
              <a:off x="5424153" y="5128358"/>
              <a:ext cx="599607" cy="1714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893942" y="6307096"/>
            <a:ext cx="1589437" cy="504090"/>
            <a:chOff x="2922561" y="5517009"/>
            <a:chExt cx="1589437" cy="504090"/>
          </a:xfrm>
        </p:grpSpPr>
        <p:sp>
          <p:nvSpPr>
            <p:cNvPr id="60" name="화살표: 아래쪽 59"/>
            <p:cNvSpPr/>
            <p:nvPr/>
          </p:nvSpPr>
          <p:spPr>
            <a:xfrm rot="5400000">
              <a:off x="3251461" y="5188109"/>
              <a:ext cx="484632" cy="1142432"/>
            </a:xfrm>
            <a:prstGeom prst="downArrow">
              <a:avLst>
                <a:gd name="adj1" fmla="val 29491"/>
                <a:gd name="adj2" fmla="val 88966"/>
              </a:avLst>
            </a:prstGeom>
            <a:solidFill>
              <a:srgbClr val="FF0000"/>
            </a:solidFill>
            <a:ln w="349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화살표: 아래쪽 44"/>
            <p:cNvSpPr/>
            <p:nvPr/>
          </p:nvSpPr>
          <p:spPr>
            <a:xfrm rot="16200000">
              <a:off x="3698466" y="5207567"/>
              <a:ext cx="484632" cy="1142432"/>
            </a:xfrm>
            <a:prstGeom prst="downArrow">
              <a:avLst>
                <a:gd name="adj1" fmla="val 29491"/>
                <a:gd name="adj2" fmla="val 88966"/>
              </a:avLst>
            </a:prstGeom>
            <a:solidFill>
              <a:srgbClr val="FF0000"/>
            </a:solidFill>
            <a:ln w="349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1974036" y="2526517"/>
            <a:ext cx="1198325" cy="17714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050" b="1" dirty="0"/>
              <a:t>캐릭터 </a:t>
            </a:r>
            <a:r>
              <a:rPr lang="en-US" altLang="ko-KR" sz="1050" b="1" dirty="0"/>
              <a:t>2</a:t>
            </a:r>
          </a:p>
          <a:p>
            <a:pPr algn="ctr"/>
            <a:endParaRPr lang="en-US" altLang="ko-KR" sz="1050" b="1" dirty="0"/>
          </a:p>
          <a:p>
            <a:pPr algn="ctr"/>
            <a:r>
              <a:rPr lang="en-US" altLang="ko-KR" sz="1050" b="1" dirty="0"/>
              <a:t>(Strong)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4181745" y="3530107"/>
            <a:ext cx="998392" cy="785475"/>
            <a:chOff x="3856501" y="1957335"/>
            <a:chExt cx="998392" cy="785475"/>
          </a:xfrm>
        </p:grpSpPr>
        <p:sp>
          <p:nvSpPr>
            <p:cNvPr id="62" name="액자 61"/>
            <p:cNvSpPr/>
            <p:nvPr/>
          </p:nvSpPr>
          <p:spPr>
            <a:xfrm>
              <a:off x="3856501" y="1957335"/>
              <a:ext cx="998392" cy="785475"/>
            </a:xfrm>
            <a:prstGeom prst="frame">
              <a:avLst>
                <a:gd name="adj1" fmla="val 2668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035126" y="2140299"/>
              <a:ext cx="634152" cy="427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가벽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타원 32"/>
          <p:cNvSpPr/>
          <p:nvPr/>
        </p:nvSpPr>
        <p:spPr>
          <a:xfrm>
            <a:off x="6135322" y="6214928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1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73" name="화살표: 아래쪽 72"/>
          <p:cNvSpPr/>
          <p:nvPr/>
        </p:nvSpPr>
        <p:spPr>
          <a:xfrm rot="21600000">
            <a:off x="5366377" y="4864087"/>
            <a:ext cx="484632" cy="1142432"/>
          </a:xfrm>
          <a:prstGeom prst="downArrow">
            <a:avLst>
              <a:gd name="adj1" fmla="val 29491"/>
              <a:gd name="adj2" fmla="val 88966"/>
            </a:avLst>
          </a:prstGeom>
          <a:solidFill>
            <a:srgbClr val="FF0000"/>
          </a:solidFill>
          <a:ln w="349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2172847" y="4748175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2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72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1" y="1159157"/>
            <a:ext cx="9452627" cy="53171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120581" y="1159157"/>
            <a:ext cx="9451258" cy="5317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742151" y="982987"/>
            <a:ext cx="2349092" cy="1541554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42151" y="5830349"/>
            <a:ext cx="2349092" cy="906010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42151" y="982987"/>
            <a:ext cx="2349092" cy="1761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Description</a:t>
            </a:r>
            <a:endParaRPr lang="ko-KR" altLang="en-US" sz="105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683720"/>
              </p:ext>
            </p:extLst>
          </p:nvPr>
        </p:nvGraphicFramePr>
        <p:xfrm>
          <a:off x="9752021" y="1159117"/>
          <a:ext cx="2339219" cy="136542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{3C2FFA5D-87B4-456A-9821-1D502468CF0F}</a:tableStyleId>
              </a:tblPr>
              <a:tblGrid>
                <a:gridCol w="419577">
                  <a:extLst>
                    <a:ext uri="{9D8B030D-6E8A-4147-A177-3AD203B41FA5}">
                      <a16:colId xmlns:a16="http://schemas.microsoft.com/office/drawing/2014/main" val="1813454548"/>
                    </a:ext>
                  </a:extLst>
                </a:gridCol>
                <a:gridCol w="1919642">
                  <a:extLst>
                    <a:ext uri="{9D8B030D-6E8A-4147-A177-3AD203B41FA5}">
                      <a16:colId xmlns:a16="http://schemas.microsoft.com/office/drawing/2014/main" val="910562524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바닥 스위치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위에서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가벽을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떨어뜨리면 옆 철창이 떨어짐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450248"/>
                  </a:ext>
                </a:extLst>
              </a:tr>
              <a:tr h="78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도르래 작동 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도르래 벽 상승 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421534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9742151" y="5830349"/>
            <a:ext cx="2349092" cy="1761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Information</a:t>
            </a:r>
            <a:endParaRPr lang="ko-KR" altLang="en-US" sz="1050" dirty="0"/>
          </a:p>
        </p:txBody>
      </p:sp>
      <p:sp>
        <p:nvSpPr>
          <p:cNvPr id="3" name="직사각형 2"/>
          <p:cNvSpPr/>
          <p:nvPr/>
        </p:nvSpPr>
        <p:spPr>
          <a:xfrm>
            <a:off x="120581" y="5498779"/>
            <a:ext cx="9451258" cy="971144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기본 바닥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20581" y="5293232"/>
            <a:ext cx="9451258" cy="199135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기본 바닥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587680"/>
              </p:ext>
            </p:extLst>
          </p:nvPr>
        </p:nvGraphicFramePr>
        <p:xfrm>
          <a:off x="120581" y="85883"/>
          <a:ext cx="11970660" cy="762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3668">
                  <a:extLst>
                    <a:ext uri="{9D8B030D-6E8A-4147-A177-3AD203B41FA5}">
                      <a16:colId xmlns:a16="http://schemas.microsoft.com/office/drawing/2014/main" val="3528142457"/>
                    </a:ext>
                  </a:extLst>
                </a:gridCol>
                <a:gridCol w="2116552">
                  <a:extLst>
                    <a:ext uri="{9D8B030D-6E8A-4147-A177-3AD203B41FA5}">
                      <a16:colId xmlns:a16="http://schemas.microsoft.com/office/drawing/2014/main" val="3639112359"/>
                    </a:ext>
                  </a:extLst>
                </a:gridCol>
                <a:gridCol w="1747889">
                  <a:extLst>
                    <a:ext uri="{9D8B030D-6E8A-4147-A177-3AD203B41FA5}">
                      <a16:colId xmlns:a16="http://schemas.microsoft.com/office/drawing/2014/main" val="3722391322"/>
                    </a:ext>
                  </a:extLst>
                </a:gridCol>
                <a:gridCol w="2242331">
                  <a:extLst>
                    <a:ext uri="{9D8B030D-6E8A-4147-A177-3AD203B41FA5}">
                      <a16:colId xmlns:a16="http://schemas.microsoft.com/office/drawing/2014/main" val="1828333490"/>
                    </a:ext>
                  </a:extLst>
                </a:gridCol>
                <a:gridCol w="1309834">
                  <a:extLst>
                    <a:ext uri="{9D8B030D-6E8A-4147-A177-3AD203B41FA5}">
                      <a16:colId xmlns:a16="http://schemas.microsoft.com/office/drawing/2014/main" val="3242672780"/>
                    </a:ext>
                  </a:extLst>
                </a:gridCol>
                <a:gridCol w="2680386">
                  <a:extLst>
                    <a:ext uri="{9D8B030D-6E8A-4147-A177-3AD203B41FA5}">
                      <a16:colId xmlns:a16="http://schemas.microsoft.com/office/drawing/2014/main" val="3921991124"/>
                    </a:ext>
                  </a:extLst>
                </a:gridCol>
              </a:tblGrid>
              <a:tr h="389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PROJECT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Chapter 01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Stage 04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Normal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Stage 01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931604"/>
                  </a:ext>
                </a:extLst>
              </a:tr>
              <a:tr h="372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WRITER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유호열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LOCATION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(08/00)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Size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D4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1920*1080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159721"/>
                  </a:ext>
                </a:extLst>
              </a:tr>
            </a:tbl>
          </a:graphicData>
        </a:graphic>
      </p:graphicFrame>
      <p:sp>
        <p:nvSpPr>
          <p:cNvPr id="33" name="타원 32"/>
          <p:cNvSpPr/>
          <p:nvPr/>
        </p:nvSpPr>
        <p:spPr>
          <a:xfrm>
            <a:off x="1998321" y="3944548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1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0419" y="1158509"/>
            <a:ext cx="1975081" cy="7906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080562" y="2487518"/>
            <a:ext cx="737835" cy="10247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1050" b="1" dirty="0"/>
              <a:t>캐릭터</a:t>
            </a:r>
            <a:endParaRPr lang="ko-KR" altLang="en-US" sz="1100" dirty="0"/>
          </a:p>
        </p:txBody>
      </p:sp>
      <p:sp>
        <p:nvSpPr>
          <p:cNvPr id="29" name="직사각형 28"/>
          <p:cNvSpPr/>
          <p:nvPr/>
        </p:nvSpPr>
        <p:spPr>
          <a:xfrm>
            <a:off x="119213" y="4322440"/>
            <a:ext cx="3758217" cy="9707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스위치 가동형 바닥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19210" y="1949170"/>
            <a:ext cx="1201921" cy="2416182"/>
            <a:chOff x="119210" y="1949170"/>
            <a:chExt cx="1201921" cy="2416182"/>
          </a:xfrm>
        </p:grpSpPr>
        <p:sp>
          <p:nvSpPr>
            <p:cNvPr id="46" name="직사각형 45"/>
            <p:cNvSpPr/>
            <p:nvPr/>
          </p:nvSpPr>
          <p:spPr>
            <a:xfrm rot="16200000">
              <a:off x="653206" y="1919950"/>
              <a:ext cx="125022" cy="119239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 rot="16200000">
              <a:off x="653205" y="1415484"/>
              <a:ext cx="125022" cy="119239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 rot="16200000">
              <a:off x="-750599" y="3090879"/>
              <a:ext cx="2386299" cy="16264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 rot="16200000">
              <a:off x="-360981" y="3074438"/>
              <a:ext cx="2386300" cy="16264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 rot="16200000">
              <a:off x="56144" y="3058779"/>
              <a:ext cx="2356200" cy="17103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 rot="16200000">
              <a:off x="662424" y="2231289"/>
              <a:ext cx="125022" cy="119239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 rot="16200000">
              <a:off x="653206" y="2558325"/>
              <a:ext cx="125022" cy="119239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 rot="16200000">
              <a:off x="653205" y="2888246"/>
              <a:ext cx="125022" cy="119239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 rot="16200000">
              <a:off x="652897" y="3196201"/>
              <a:ext cx="125022" cy="119239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 rot="16200000">
              <a:off x="652896" y="3526123"/>
              <a:ext cx="125022" cy="119239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2867752" y="3518596"/>
            <a:ext cx="998392" cy="785475"/>
            <a:chOff x="3856501" y="1957335"/>
            <a:chExt cx="998392" cy="785475"/>
          </a:xfrm>
        </p:grpSpPr>
        <p:sp>
          <p:nvSpPr>
            <p:cNvPr id="63" name="액자 62"/>
            <p:cNvSpPr/>
            <p:nvPr/>
          </p:nvSpPr>
          <p:spPr>
            <a:xfrm>
              <a:off x="3856501" y="1957335"/>
              <a:ext cx="998392" cy="785475"/>
            </a:xfrm>
            <a:prstGeom prst="frame">
              <a:avLst>
                <a:gd name="adj1" fmla="val 2668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035126" y="2140299"/>
              <a:ext cx="634152" cy="427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가벽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2098227" y="4313094"/>
            <a:ext cx="1781929" cy="183869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스위치 범위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3877429" y="3114675"/>
            <a:ext cx="4904621" cy="21849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5243286" y="2126917"/>
            <a:ext cx="802432" cy="795042"/>
          </a:xfrm>
          <a:prstGeom prst="rect">
            <a:avLst/>
          </a:prstGeom>
          <a:solidFill>
            <a:srgbClr val="9900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5343508" y="2223444"/>
            <a:ext cx="601987" cy="601987"/>
          </a:xfrm>
          <a:prstGeom prst="ellipse">
            <a:avLst/>
          </a:prstGeom>
          <a:solidFill>
            <a:srgbClr val="CC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도르래</a:t>
            </a:r>
          </a:p>
        </p:txBody>
      </p:sp>
      <p:cxnSp>
        <p:nvCxnSpPr>
          <p:cNvPr id="71" name="직선 연결선 70"/>
          <p:cNvCxnSpPr>
            <a:cxnSpLocks/>
          </p:cNvCxnSpPr>
          <p:nvPr/>
        </p:nvCxnSpPr>
        <p:spPr>
          <a:xfrm>
            <a:off x="8797236" y="1158509"/>
            <a:ext cx="0" cy="4134302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cxnSpLocks/>
          </p:cNvCxnSpPr>
          <p:nvPr/>
        </p:nvCxnSpPr>
        <p:spPr>
          <a:xfrm flipH="1">
            <a:off x="8797236" y="5292811"/>
            <a:ext cx="78123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185893" y="5178557"/>
            <a:ext cx="1241691" cy="1241691"/>
          </a:xfrm>
          <a:prstGeom prst="ellipse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방향키</a:t>
            </a:r>
            <a:endParaRPr lang="en-US" altLang="ko-KR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6" name="직사각형 15"/>
          <p:cNvSpPr/>
          <p:nvPr/>
        </p:nvSpPr>
        <p:spPr>
          <a:xfrm>
            <a:off x="8070979" y="5292811"/>
            <a:ext cx="1346717" cy="984421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세팅</a:t>
            </a:r>
            <a:r>
              <a:rPr lang="en-US" altLang="ko-KR" dirty="0"/>
              <a:t>(</a:t>
            </a:r>
            <a:r>
              <a:rPr lang="ko-KR" altLang="en-US" dirty="0"/>
              <a:t>설정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74" name="직사각형 73"/>
          <p:cNvSpPr/>
          <p:nvPr/>
        </p:nvSpPr>
        <p:spPr>
          <a:xfrm>
            <a:off x="8821377" y="4858466"/>
            <a:ext cx="732947" cy="4037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sp>
        <p:nvSpPr>
          <p:cNvPr id="76" name="타원 75"/>
          <p:cNvSpPr/>
          <p:nvPr/>
        </p:nvSpPr>
        <p:spPr>
          <a:xfrm>
            <a:off x="5001570" y="1949169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2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77" name="화살표: 아래쪽 76"/>
          <p:cNvSpPr/>
          <p:nvPr/>
        </p:nvSpPr>
        <p:spPr>
          <a:xfrm rot="10800000">
            <a:off x="8651065" y="3957614"/>
            <a:ext cx="484632" cy="1142432"/>
          </a:xfrm>
          <a:prstGeom prst="downArrow">
            <a:avLst>
              <a:gd name="adj1" fmla="val 29491"/>
              <a:gd name="adj2" fmla="val 88966"/>
            </a:avLst>
          </a:prstGeom>
          <a:solidFill>
            <a:srgbClr val="FF0000"/>
          </a:solidFill>
          <a:ln w="349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217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1" y="1159157"/>
            <a:ext cx="9452627" cy="53171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120581" y="1159157"/>
            <a:ext cx="9451258" cy="5317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742151" y="982987"/>
            <a:ext cx="2349092" cy="755250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42151" y="5830349"/>
            <a:ext cx="2349092" cy="906010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42151" y="982987"/>
            <a:ext cx="2349092" cy="1761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Description</a:t>
            </a:r>
            <a:endParaRPr lang="ko-KR" altLang="en-US" sz="105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735269"/>
              </p:ext>
            </p:extLst>
          </p:nvPr>
        </p:nvGraphicFramePr>
        <p:xfrm>
          <a:off x="9752021" y="1159117"/>
          <a:ext cx="2339219" cy="57912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{3C2FFA5D-87B4-456A-9821-1D502468CF0F}</a:tableStyleId>
              </a:tblPr>
              <a:tblGrid>
                <a:gridCol w="419577">
                  <a:extLst>
                    <a:ext uri="{9D8B030D-6E8A-4147-A177-3AD203B41FA5}">
                      <a16:colId xmlns:a16="http://schemas.microsoft.com/office/drawing/2014/main" val="1813454548"/>
                    </a:ext>
                  </a:extLst>
                </a:gridCol>
                <a:gridCol w="1919642">
                  <a:extLst>
                    <a:ext uri="{9D8B030D-6E8A-4147-A177-3AD203B41FA5}">
                      <a16:colId xmlns:a16="http://schemas.microsoft.com/office/drawing/2014/main" val="910562524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출구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450248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9742151" y="5830349"/>
            <a:ext cx="2349092" cy="1761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Information</a:t>
            </a:r>
            <a:endParaRPr lang="ko-KR" altLang="en-US" sz="1050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001564"/>
              </p:ext>
            </p:extLst>
          </p:nvPr>
        </p:nvGraphicFramePr>
        <p:xfrm>
          <a:off x="120581" y="85883"/>
          <a:ext cx="11970660" cy="762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3668">
                  <a:extLst>
                    <a:ext uri="{9D8B030D-6E8A-4147-A177-3AD203B41FA5}">
                      <a16:colId xmlns:a16="http://schemas.microsoft.com/office/drawing/2014/main" val="3528142457"/>
                    </a:ext>
                  </a:extLst>
                </a:gridCol>
                <a:gridCol w="2116552">
                  <a:extLst>
                    <a:ext uri="{9D8B030D-6E8A-4147-A177-3AD203B41FA5}">
                      <a16:colId xmlns:a16="http://schemas.microsoft.com/office/drawing/2014/main" val="3639112359"/>
                    </a:ext>
                  </a:extLst>
                </a:gridCol>
                <a:gridCol w="1747889">
                  <a:extLst>
                    <a:ext uri="{9D8B030D-6E8A-4147-A177-3AD203B41FA5}">
                      <a16:colId xmlns:a16="http://schemas.microsoft.com/office/drawing/2014/main" val="3722391322"/>
                    </a:ext>
                  </a:extLst>
                </a:gridCol>
                <a:gridCol w="2242331">
                  <a:extLst>
                    <a:ext uri="{9D8B030D-6E8A-4147-A177-3AD203B41FA5}">
                      <a16:colId xmlns:a16="http://schemas.microsoft.com/office/drawing/2014/main" val="1828333490"/>
                    </a:ext>
                  </a:extLst>
                </a:gridCol>
                <a:gridCol w="1309834">
                  <a:extLst>
                    <a:ext uri="{9D8B030D-6E8A-4147-A177-3AD203B41FA5}">
                      <a16:colId xmlns:a16="http://schemas.microsoft.com/office/drawing/2014/main" val="3242672780"/>
                    </a:ext>
                  </a:extLst>
                </a:gridCol>
                <a:gridCol w="2680386">
                  <a:extLst>
                    <a:ext uri="{9D8B030D-6E8A-4147-A177-3AD203B41FA5}">
                      <a16:colId xmlns:a16="http://schemas.microsoft.com/office/drawing/2014/main" val="3921991124"/>
                    </a:ext>
                  </a:extLst>
                </a:gridCol>
              </a:tblGrid>
              <a:tr h="389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PROJECT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Chapter 01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Stage 04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Normal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Stage 01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931604"/>
                  </a:ext>
                </a:extLst>
              </a:tr>
              <a:tr h="372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WRITER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유호열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LOCATION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(09/00)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Size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D4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1920*1080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159721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119212" y="2076731"/>
            <a:ext cx="737835" cy="10247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1050" b="1" dirty="0"/>
              <a:t>캐릭터</a:t>
            </a:r>
            <a:endParaRPr lang="ko-KR" altLang="en-US" sz="1100" dirty="0"/>
          </a:p>
        </p:txBody>
      </p:sp>
      <p:sp>
        <p:nvSpPr>
          <p:cNvPr id="64" name="직사각형 63"/>
          <p:cNvSpPr/>
          <p:nvPr/>
        </p:nvSpPr>
        <p:spPr>
          <a:xfrm>
            <a:off x="119213" y="3107884"/>
            <a:ext cx="1968004" cy="21849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120581" y="5498779"/>
            <a:ext cx="9451258" cy="971144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기본 바닥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20581" y="5293232"/>
            <a:ext cx="9451258" cy="199135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기본 바닥</a:t>
            </a:r>
          </a:p>
        </p:txBody>
      </p:sp>
      <p:sp>
        <p:nvSpPr>
          <p:cNvPr id="13" name="타원 12"/>
          <p:cNvSpPr/>
          <p:nvPr/>
        </p:nvSpPr>
        <p:spPr>
          <a:xfrm>
            <a:off x="185893" y="5178557"/>
            <a:ext cx="1241691" cy="1241691"/>
          </a:xfrm>
          <a:prstGeom prst="ellipse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방향키</a:t>
            </a:r>
            <a:endParaRPr lang="en-US" altLang="ko-KR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grpSp>
        <p:nvGrpSpPr>
          <p:cNvPr id="67" name="그룹 66"/>
          <p:cNvGrpSpPr/>
          <p:nvPr/>
        </p:nvGrpSpPr>
        <p:grpSpPr>
          <a:xfrm>
            <a:off x="2087217" y="1159117"/>
            <a:ext cx="1797692" cy="2359336"/>
            <a:chOff x="3450595" y="1159116"/>
            <a:chExt cx="1797692" cy="1590072"/>
          </a:xfrm>
        </p:grpSpPr>
        <p:cxnSp>
          <p:nvCxnSpPr>
            <p:cNvPr id="68" name="직선 연결선 67"/>
            <p:cNvCxnSpPr>
              <a:cxnSpLocks/>
            </p:cNvCxnSpPr>
            <p:nvPr/>
          </p:nvCxnSpPr>
          <p:spPr>
            <a:xfrm flipH="1">
              <a:off x="3465844" y="1159157"/>
              <a:ext cx="15251" cy="1590031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cxnSpLocks/>
            </p:cNvCxnSpPr>
            <p:nvPr/>
          </p:nvCxnSpPr>
          <p:spPr>
            <a:xfrm flipH="1">
              <a:off x="5233036" y="1159116"/>
              <a:ext cx="15251" cy="1590031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cxnSpLocks/>
            </p:cNvCxnSpPr>
            <p:nvPr/>
          </p:nvCxnSpPr>
          <p:spPr>
            <a:xfrm flipH="1">
              <a:off x="3450595" y="2749147"/>
              <a:ext cx="1797692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직사각형 70"/>
          <p:cNvSpPr/>
          <p:nvPr/>
        </p:nvSpPr>
        <p:spPr>
          <a:xfrm>
            <a:off x="2128879" y="3108265"/>
            <a:ext cx="1726897" cy="4037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3896071" y="3113126"/>
            <a:ext cx="5675768" cy="21849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070979" y="5292811"/>
            <a:ext cx="1346717" cy="984421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세팅</a:t>
            </a:r>
            <a:r>
              <a:rPr lang="en-US" altLang="ko-KR" dirty="0"/>
              <a:t>(</a:t>
            </a:r>
            <a:r>
              <a:rPr lang="ko-KR" altLang="en-US" dirty="0"/>
              <a:t>설정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74" name="직사각형 73"/>
          <p:cNvSpPr/>
          <p:nvPr/>
        </p:nvSpPr>
        <p:spPr>
          <a:xfrm>
            <a:off x="8199453" y="1449956"/>
            <a:ext cx="1372386" cy="16515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en-US" altLang="ko-KR" sz="1100" b="1" dirty="0"/>
          </a:p>
          <a:p>
            <a:pPr algn="ctr"/>
            <a:r>
              <a:rPr lang="ko-KR" altLang="en-US" sz="1100" b="1" dirty="0"/>
              <a:t>출구</a:t>
            </a:r>
            <a:endParaRPr lang="en-US" altLang="ko-KR" sz="1100" b="1" dirty="0"/>
          </a:p>
        </p:txBody>
      </p:sp>
      <p:sp>
        <p:nvSpPr>
          <p:cNvPr id="76" name="직사각형 75"/>
          <p:cNvSpPr/>
          <p:nvPr/>
        </p:nvSpPr>
        <p:spPr>
          <a:xfrm>
            <a:off x="8199450" y="1347934"/>
            <a:ext cx="1372386" cy="1977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7962191" y="1360612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1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292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1" y="1159157"/>
            <a:ext cx="9452627" cy="53171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120581" y="1159157"/>
            <a:ext cx="9451258" cy="5317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793148"/>
              </p:ext>
            </p:extLst>
          </p:nvPr>
        </p:nvGraphicFramePr>
        <p:xfrm>
          <a:off x="120581" y="85883"/>
          <a:ext cx="11970660" cy="762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3668">
                  <a:extLst>
                    <a:ext uri="{9D8B030D-6E8A-4147-A177-3AD203B41FA5}">
                      <a16:colId xmlns:a16="http://schemas.microsoft.com/office/drawing/2014/main" val="3528142457"/>
                    </a:ext>
                  </a:extLst>
                </a:gridCol>
                <a:gridCol w="2116552">
                  <a:extLst>
                    <a:ext uri="{9D8B030D-6E8A-4147-A177-3AD203B41FA5}">
                      <a16:colId xmlns:a16="http://schemas.microsoft.com/office/drawing/2014/main" val="3639112359"/>
                    </a:ext>
                  </a:extLst>
                </a:gridCol>
                <a:gridCol w="1747889">
                  <a:extLst>
                    <a:ext uri="{9D8B030D-6E8A-4147-A177-3AD203B41FA5}">
                      <a16:colId xmlns:a16="http://schemas.microsoft.com/office/drawing/2014/main" val="3722391322"/>
                    </a:ext>
                  </a:extLst>
                </a:gridCol>
                <a:gridCol w="2242331">
                  <a:extLst>
                    <a:ext uri="{9D8B030D-6E8A-4147-A177-3AD203B41FA5}">
                      <a16:colId xmlns:a16="http://schemas.microsoft.com/office/drawing/2014/main" val="1828333490"/>
                    </a:ext>
                  </a:extLst>
                </a:gridCol>
                <a:gridCol w="1309834">
                  <a:extLst>
                    <a:ext uri="{9D8B030D-6E8A-4147-A177-3AD203B41FA5}">
                      <a16:colId xmlns:a16="http://schemas.microsoft.com/office/drawing/2014/main" val="3242672780"/>
                    </a:ext>
                  </a:extLst>
                </a:gridCol>
                <a:gridCol w="2680386">
                  <a:extLst>
                    <a:ext uri="{9D8B030D-6E8A-4147-A177-3AD203B41FA5}">
                      <a16:colId xmlns:a16="http://schemas.microsoft.com/office/drawing/2014/main" val="3921991124"/>
                    </a:ext>
                  </a:extLst>
                </a:gridCol>
              </a:tblGrid>
              <a:tr h="389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PROJECT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Chapter 01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Stage 05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Normal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Stage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02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931604"/>
                  </a:ext>
                </a:extLst>
              </a:tr>
              <a:tr h="372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WRITER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유호열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LOCATION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(10/00)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Size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D4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1920*1080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15972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760521" y="982987"/>
            <a:ext cx="2330722" cy="4352686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42151" y="5830349"/>
            <a:ext cx="2349092" cy="906010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61891" y="982987"/>
            <a:ext cx="2329352" cy="13694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Description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9742151" y="5830349"/>
            <a:ext cx="2349092" cy="1761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Information</a:t>
            </a:r>
            <a:endParaRPr lang="ko-KR" altLang="en-US" sz="1050" dirty="0"/>
          </a:p>
        </p:txBody>
      </p:sp>
      <p:sp>
        <p:nvSpPr>
          <p:cNvPr id="22" name="직사각형 21"/>
          <p:cNvSpPr/>
          <p:nvPr/>
        </p:nvSpPr>
        <p:spPr>
          <a:xfrm>
            <a:off x="120580" y="1461569"/>
            <a:ext cx="1554100" cy="16515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en-US" altLang="ko-KR" sz="1100" b="1" dirty="0"/>
          </a:p>
          <a:p>
            <a:pPr algn="ctr"/>
            <a:r>
              <a:rPr lang="ko-KR" altLang="en-US" sz="1100" b="1" dirty="0"/>
              <a:t>입구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861993" y="2077949"/>
            <a:ext cx="737835" cy="10543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1100" b="1" dirty="0"/>
              <a:t>캐릭터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20580" y="1340360"/>
            <a:ext cx="1554100" cy="1977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19212" y="3113126"/>
            <a:ext cx="5675768" cy="17817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20581" y="4894865"/>
            <a:ext cx="5674399" cy="198729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인게임</a:t>
            </a:r>
            <a:r>
              <a:rPr lang="ko-KR" altLang="en-US" sz="1200" dirty="0"/>
              <a:t> 바닥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201025" y="2162175"/>
            <a:ext cx="1370814" cy="13665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8201025" y="1159116"/>
            <a:ext cx="1370814" cy="3993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5777635" y="1165495"/>
            <a:ext cx="651223" cy="53108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4828253" y="3132308"/>
            <a:ext cx="966727" cy="3337615"/>
            <a:chOff x="1896893" y="1159116"/>
            <a:chExt cx="966727" cy="3149883"/>
          </a:xfrm>
        </p:grpSpPr>
        <p:sp>
          <p:nvSpPr>
            <p:cNvPr id="47" name="직사각형 46"/>
            <p:cNvSpPr/>
            <p:nvPr/>
          </p:nvSpPr>
          <p:spPr>
            <a:xfrm>
              <a:off x="1896893" y="1159117"/>
              <a:ext cx="175097" cy="31498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688523" y="1159116"/>
              <a:ext cx="175097" cy="31498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909793" y="1361759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909793" y="1755495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922692" y="2149256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922692" y="2542992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922692" y="2934140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896893" y="3358311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922692" y="3747929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896893" y="4060083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타원 12"/>
          <p:cNvSpPr/>
          <p:nvPr/>
        </p:nvSpPr>
        <p:spPr>
          <a:xfrm>
            <a:off x="185893" y="5178557"/>
            <a:ext cx="1241691" cy="1241691"/>
          </a:xfrm>
          <a:prstGeom prst="ellipse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방향키</a:t>
            </a:r>
            <a:endParaRPr lang="en-US" altLang="ko-KR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6" name="직사각형 15"/>
          <p:cNvSpPr/>
          <p:nvPr/>
        </p:nvSpPr>
        <p:spPr>
          <a:xfrm>
            <a:off x="8070979" y="5292811"/>
            <a:ext cx="1346717" cy="984421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세팅</a:t>
            </a:r>
            <a:r>
              <a:rPr lang="en-US" altLang="ko-KR" dirty="0"/>
              <a:t>(</a:t>
            </a:r>
            <a:r>
              <a:rPr lang="ko-KR" altLang="en-US" dirty="0"/>
              <a:t>설정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821073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1" y="1159157"/>
            <a:ext cx="9452627" cy="53171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120581" y="1159157"/>
            <a:ext cx="9451258" cy="5317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714681"/>
              </p:ext>
            </p:extLst>
          </p:nvPr>
        </p:nvGraphicFramePr>
        <p:xfrm>
          <a:off x="120581" y="85883"/>
          <a:ext cx="11970660" cy="762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3668">
                  <a:extLst>
                    <a:ext uri="{9D8B030D-6E8A-4147-A177-3AD203B41FA5}">
                      <a16:colId xmlns:a16="http://schemas.microsoft.com/office/drawing/2014/main" val="3528142457"/>
                    </a:ext>
                  </a:extLst>
                </a:gridCol>
                <a:gridCol w="2116552">
                  <a:extLst>
                    <a:ext uri="{9D8B030D-6E8A-4147-A177-3AD203B41FA5}">
                      <a16:colId xmlns:a16="http://schemas.microsoft.com/office/drawing/2014/main" val="3639112359"/>
                    </a:ext>
                  </a:extLst>
                </a:gridCol>
                <a:gridCol w="1747889">
                  <a:extLst>
                    <a:ext uri="{9D8B030D-6E8A-4147-A177-3AD203B41FA5}">
                      <a16:colId xmlns:a16="http://schemas.microsoft.com/office/drawing/2014/main" val="3722391322"/>
                    </a:ext>
                  </a:extLst>
                </a:gridCol>
                <a:gridCol w="2242331">
                  <a:extLst>
                    <a:ext uri="{9D8B030D-6E8A-4147-A177-3AD203B41FA5}">
                      <a16:colId xmlns:a16="http://schemas.microsoft.com/office/drawing/2014/main" val="1828333490"/>
                    </a:ext>
                  </a:extLst>
                </a:gridCol>
                <a:gridCol w="1309834">
                  <a:extLst>
                    <a:ext uri="{9D8B030D-6E8A-4147-A177-3AD203B41FA5}">
                      <a16:colId xmlns:a16="http://schemas.microsoft.com/office/drawing/2014/main" val="3242672780"/>
                    </a:ext>
                  </a:extLst>
                </a:gridCol>
                <a:gridCol w="2680386">
                  <a:extLst>
                    <a:ext uri="{9D8B030D-6E8A-4147-A177-3AD203B41FA5}">
                      <a16:colId xmlns:a16="http://schemas.microsoft.com/office/drawing/2014/main" val="3921991124"/>
                    </a:ext>
                  </a:extLst>
                </a:gridCol>
              </a:tblGrid>
              <a:tr h="389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PROJECT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Chapter 01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Stage 05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Normal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Stage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02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931604"/>
                  </a:ext>
                </a:extLst>
              </a:tr>
              <a:tr h="372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WRITER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유호열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LOCATION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(11/00)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Size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D4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1920*1080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15972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760521" y="982987"/>
            <a:ext cx="2330722" cy="4352686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42151" y="5830349"/>
            <a:ext cx="2349092" cy="906010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61891" y="982987"/>
            <a:ext cx="2329352" cy="13694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Description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9742151" y="5830349"/>
            <a:ext cx="2349092" cy="1761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Information</a:t>
            </a:r>
            <a:endParaRPr lang="ko-KR" altLang="en-US" sz="1050" dirty="0"/>
          </a:p>
        </p:txBody>
      </p:sp>
      <p:sp>
        <p:nvSpPr>
          <p:cNvPr id="38" name="직사각형 37"/>
          <p:cNvSpPr/>
          <p:nvPr/>
        </p:nvSpPr>
        <p:spPr>
          <a:xfrm>
            <a:off x="119212" y="1160626"/>
            <a:ext cx="5675768" cy="17817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8201025" y="1159116"/>
            <a:ext cx="1370814" cy="3993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5777635" y="1161178"/>
            <a:ext cx="651223" cy="37368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6444421" y="3845565"/>
            <a:ext cx="737835" cy="10543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100" b="1" dirty="0"/>
              <a:t>2 </a:t>
            </a:r>
            <a:r>
              <a:rPr lang="ko-KR" altLang="en-US" sz="1100" b="1" dirty="0"/>
              <a:t>캐릭터</a:t>
            </a:r>
          </a:p>
        </p:txBody>
      </p:sp>
      <p:sp>
        <p:nvSpPr>
          <p:cNvPr id="68" name="원통형 67"/>
          <p:cNvSpPr/>
          <p:nvPr/>
        </p:nvSpPr>
        <p:spPr>
          <a:xfrm>
            <a:off x="211600" y="3142759"/>
            <a:ext cx="979612" cy="1778152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몬스터</a:t>
            </a:r>
          </a:p>
        </p:txBody>
      </p:sp>
      <p:sp>
        <p:nvSpPr>
          <p:cNvPr id="69" name="화살표: 아래쪽 68"/>
          <p:cNvSpPr/>
          <p:nvPr/>
        </p:nvSpPr>
        <p:spPr>
          <a:xfrm rot="16200000">
            <a:off x="528394" y="4128608"/>
            <a:ext cx="484632" cy="1142432"/>
          </a:xfrm>
          <a:prstGeom prst="downArrow">
            <a:avLst>
              <a:gd name="adj1" fmla="val 29491"/>
              <a:gd name="adj2" fmla="val 88966"/>
            </a:avLst>
          </a:prstGeom>
          <a:solidFill>
            <a:srgbClr val="FF0000"/>
          </a:solidFill>
          <a:ln w="349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원통형 69"/>
          <p:cNvSpPr/>
          <p:nvPr/>
        </p:nvSpPr>
        <p:spPr>
          <a:xfrm>
            <a:off x="6712708" y="1160626"/>
            <a:ext cx="979612" cy="1114201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몬스터</a:t>
            </a:r>
          </a:p>
        </p:txBody>
      </p:sp>
      <p:sp>
        <p:nvSpPr>
          <p:cNvPr id="71" name="화살표: 아래쪽 70"/>
          <p:cNvSpPr/>
          <p:nvPr/>
        </p:nvSpPr>
        <p:spPr>
          <a:xfrm rot="21600000">
            <a:off x="7692320" y="1480279"/>
            <a:ext cx="484632" cy="1142432"/>
          </a:xfrm>
          <a:prstGeom prst="downArrow">
            <a:avLst>
              <a:gd name="adj1" fmla="val 29491"/>
              <a:gd name="adj2" fmla="val 88966"/>
            </a:avLst>
          </a:prstGeom>
          <a:solidFill>
            <a:srgbClr val="FF0000"/>
          </a:solidFill>
          <a:ln w="349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120581" y="5094083"/>
            <a:ext cx="9451258" cy="1375840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기본 바닥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070979" y="5292811"/>
            <a:ext cx="1346717" cy="984421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세팅</a:t>
            </a:r>
            <a:r>
              <a:rPr lang="en-US" altLang="ko-KR" dirty="0"/>
              <a:t>(</a:t>
            </a:r>
            <a:r>
              <a:rPr lang="ko-KR" altLang="en-US" dirty="0"/>
              <a:t>설정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3" name="타원 12"/>
          <p:cNvSpPr/>
          <p:nvPr/>
        </p:nvSpPr>
        <p:spPr>
          <a:xfrm>
            <a:off x="185893" y="5178557"/>
            <a:ext cx="1241691" cy="1241691"/>
          </a:xfrm>
          <a:prstGeom prst="ellipse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방향키</a:t>
            </a:r>
            <a:endParaRPr lang="en-US" altLang="ko-KR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120581" y="4904411"/>
            <a:ext cx="9451258" cy="183336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인게임</a:t>
            </a:r>
            <a:r>
              <a:rPr lang="ko-KR" altLang="en-US" sz="1200" dirty="0"/>
              <a:t> 바닥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19212" y="2941756"/>
            <a:ext cx="5789470" cy="164030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인게임</a:t>
            </a:r>
            <a:r>
              <a:rPr lang="ko-KR" altLang="en-US" sz="1200" dirty="0"/>
              <a:t> 바닥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9155538" y="2296246"/>
            <a:ext cx="415984" cy="8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4967754" y="1153007"/>
            <a:ext cx="966727" cy="3337615"/>
            <a:chOff x="1896893" y="1159116"/>
            <a:chExt cx="966727" cy="3149883"/>
          </a:xfrm>
        </p:grpSpPr>
        <p:sp>
          <p:nvSpPr>
            <p:cNvPr id="47" name="직사각형 46"/>
            <p:cNvSpPr/>
            <p:nvPr/>
          </p:nvSpPr>
          <p:spPr>
            <a:xfrm>
              <a:off x="1896893" y="1159117"/>
              <a:ext cx="175097" cy="31498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688523" y="1159116"/>
              <a:ext cx="175097" cy="31498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909793" y="1361759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909793" y="1755495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922692" y="2149256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922692" y="2542992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922692" y="2934140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896893" y="3358311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922692" y="3747929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896893" y="4060083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5071047" y="3843735"/>
            <a:ext cx="737835" cy="10543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100" b="1" dirty="0"/>
              <a:t>1 </a:t>
            </a:r>
            <a:r>
              <a:rPr lang="ko-KR" altLang="en-US" sz="1100" b="1" dirty="0"/>
              <a:t>캐릭터</a:t>
            </a:r>
          </a:p>
        </p:txBody>
      </p:sp>
    </p:spTree>
    <p:extLst>
      <p:ext uri="{BB962C8B-B14F-4D97-AF65-F5344CB8AC3E}">
        <p14:creationId xmlns:p14="http://schemas.microsoft.com/office/powerpoint/2010/main" val="3071951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1" y="1159157"/>
            <a:ext cx="9452627" cy="53171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120581" y="1159157"/>
            <a:ext cx="9451258" cy="5317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025793"/>
              </p:ext>
            </p:extLst>
          </p:nvPr>
        </p:nvGraphicFramePr>
        <p:xfrm>
          <a:off x="120581" y="85883"/>
          <a:ext cx="11970660" cy="762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3668">
                  <a:extLst>
                    <a:ext uri="{9D8B030D-6E8A-4147-A177-3AD203B41FA5}">
                      <a16:colId xmlns:a16="http://schemas.microsoft.com/office/drawing/2014/main" val="3528142457"/>
                    </a:ext>
                  </a:extLst>
                </a:gridCol>
                <a:gridCol w="2116552">
                  <a:extLst>
                    <a:ext uri="{9D8B030D-6E8A-4147-A177-3AD203B41FA5}">
                      <a16:colId xmlns:a16="http://schemas.microsoft.com/office/drawing/2014/main" val="3639112359"/>
                    </a:ext>
                  </a:extLst>
                </a:gridCol>
                <a:gridCol w="1747889">
                  <a:extLst>
                    <a:ext uri="{9D8B030D-6E8A-4147-A177-3AD203B41FA5}">
                      <a16:colId xmlns:a16="http://schemas.microsoft.com/office/drawing/2014/main" val="3722391322"/>
                    </a:ext>
                  </a:extLst>
                </a:gridCol>
                <a:gridCol w="2242331">
                  <a:extLst>
                    <a:ext uri="{9D8B030D-6E8A-4147-A177-3AD203B41FA5}">
                      <a16:colId xmlns:a16="http://schemas.microsoft.com/office/drawing/2014/main" val="1828333490"/>
                    </a:ext>
                  </a:extLst>
                </a:gridCol>
                <a:gridCol w="1309834">
                  <a:extLst>
                    <a:ext uri="{9D8B030D-6E8A-4147-A177-3AD203B41FA5}">
                      <a16:colId xmlns:a16="http://schemas.microsoft.com/office/drawing/2014/main" val="3242672780"/>
                    </a:ext>
                  </a:extLst>
                </a:gridCol>
                <a:gridCol w="2680386">
                  <a:extLst>
                    <a:ext uri="{9D8B030D-6E8A-4147-A177-3AD203B41FA5}">
                      <a16:colId xmlns:a16="http://schemas.microsoft.com/office/drawing/2014/main" val="3921991124"/>
                    </a:ext>
                  </a:extLst>
                </a:gridCol>
              </a:tblGrid>
              <a:tr h="389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PROJECT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Chapter 01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Stage 05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Normal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Stage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02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931604"/>
                  </a:ext>
                </a:extLst>
              </a:tr>
              <a:tr h="372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WRITER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유호열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LOCATION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(12/00)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Size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D4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1920*1080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15972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760521" y="982987"/>
            <a:ext cx="2330722" cy="4352686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42151" y="5830349"/>
            <a:ext cx="2349092" cy="906010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61891" y="982987"/>
            <a:ext cx="2329352" cy="13694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Description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9742151" y="5830349"/>
            <a:ext cx="2349092" cy="1761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Information</a:t>
            </a:r>
            <a:endParaRPr lang="ko-KR" altLang="en-US" sz="1050" dirty="0"/>
          </a:p>
        </p:txBody>
      </p:sp>
      <p:sp>
        <p:nvSpPr>
          <p:cNvPr id="58" name="직사각형 57"/>
          <p:cNvSpPr/>
          <p:nvPr/>
        </p:nvSpPr>
        <p:spPr>
          <a:xfrm>
            <a:off x="2464817" y="1166134"/>
            <a:ext cx="1764930" cy="3993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19212" y="1161178"/>
            <a:ext cx="651223" cy="37368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181412" y="3855122"/>
            <a:ext cx="737835" cy="10543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100" b="1" dirty="0"/>
              <a:t>2 </a:t>
            </a:r>
            <a:r>
              <a:rPr lang="ko-KR" altLang="en-US" sz="1100" b="1" dirty="0"/>
              <a:t>캐릭터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120581" y="5094083"/>
            <a:ext cx="9451258" cy="1375840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기본 바닥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070979" y="5292811"/>
            <a:ext cx="1346717" cy="984421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세팅</a:t>
            </a:r>
            <a:r>
              <a:rPr lang="en-US" altLang="ko-KR" dirty="0"/>
              <a:t>(</a:t>
            </a:r>
            <a:r>
              <a:rPr lang="ko-KR" altLang="en-US" dirty="0"/>
              <a:t>설정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3" name="타원 12"/>
          <p:cNvSpPr/>
          <p:nvPr/>
        </p:nvSpPr>
        <p:spPr>
          <a:xfrm>
            <a:off x="185893" y="5178557"/>
            <a:ext cx="1241691" cy="1241691"/>
          </a:xfrm>
          <a:prstGeom prst="ellipse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방향키</a:t>
            </a:r>
            <a:endParaRPr lang="en-US" altLang="ko-KR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120581" y="4904411"/>
            <a:ext cx="9451258" cy="183336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인게임</a:t>
            </a:r>
            <a:r>
              <a:rPr lang="ko-KR" altLang="en-US" sz="1200" dirty="0"/>
              <a:t> 바닥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3439486" y="2296246"/>
            <a:ext cx="5479761" cy="8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sp>
        <p:nvSpPr>
          <p:cNvPr id="35" name="원통형 34"/>
          <p:cNvSpPr/>
          <p:nvPr/>
        </p:nvSpPr>
        <p:spPr>
          <a:xfrm>
            <a:off x="886322" y="3093915"/>
            <a:ext cx="979612" cy="1778152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몬스터</a:t>
            </a:r>
          </a:p>
        </p:txBody>
      </p:sp>
      <p:sp>
        <p:nvSpPr>
          <p:cNvPr id="36" name="화살표: 아래쪽 35"/>
          <p:cNvSpPr/>
          <p:nvPr/>
        </p:nvSpPr>
        <p:spPr>
          <a:xfrm rot="16200000">
            <a:off x="1203116" y="4079764"/>
            <a:ext cx="484632" cy="1142432"/>
          </a:xfrm>
          <a:prstGeom prst="downArrow">
            <a:avLst>
              <a:gd name="adj1" fmla="val 29491"/>
              <a:gd name="adj2" fmla="val 88966"/>
            </a:avLst>
          </a:prstGeom>
          <a:solidFill>
            <a:srgbClr val="FF0000"/>
          </a:solidFill>
          <a:ln w="349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920616" y="1164496"/>
            <a:ext cx="651223" cy="37368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3438117" y="2298569"/>
            <a:ext cx="966727" cy="2610912"/>
            <a:chOff x="1896893" y="1159116"/>
            <a:chExt cx="966727" cy="3149883"/>
          </a:xfrm>
        </p:grpSpPr>
        <p:sp>
          <p:nvSpPr>
            <p:cNvPr id="41" name="직사각형 40"/>
            <p:cNvSpPr/>
            <p:nvPr/>
          </p:nvSpPr>
          <p:spPr>
            <a:xfrm>
              <a:off x="1896893" y="1159117"/>
              <a:ext cx="175097" cy="31498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688523" y="1159116"/>
              <a:ext cx="175097" cy="31498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909793" y="1361759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909793" y="1755495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922692" y="2149256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1922692" y="2542992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922692" y="2934140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896893" y="3358311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922692" y="3747929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896893" y="4060083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59114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1" y="1159157"/>
            <a:ext cx="9452627" cy="53171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120581" y="1159157"/>
            <a:ext cx="9451258" cy="5317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20581" y="85883"/>
          <a:ext cx="11970660" cy="762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3668">
                  <a:extLst>
                    <a:ext uri="{9D8B030D-6E8A-4147-A177-3AD203B41FA5}">
                      <a16:colId xmlns:a16="http://schemas.microsoft.com/office/drawing/2014/main" val="3528142457"/>
                    </a:ext>
                  </a:extLst>
                </a:gridCol>
                <a:gridCol w="2116552">
                  <a:extLst>
                    <a:ext uri="{9D8B030D-6E8A-4147-A177-3AD203B41FA5}">
                      <a16:colId xmlns:a16="http://schemas.microsoft.com/office/drawing/2014/main" val="3639112359"/>
                    </a:ext>
                  </a:extLst>
                </a:gridCol>
                <a:gridCol w="1747889">
                  <a:extLst>
                    <a:ext uri="{9D8B030D-6E8A-4147-A177-3AD203B41FA5}">
                      <a16:colId xmlns:a16="http://schemas.microsoft.com/office/drawing/2014/main" val="3722391322"/>
                    </a:ext>
                  </a:extLst>
                </a:gridCol>
                <a:gridCol w="2242331">
                  <a:extLst>
                    <a:ext uri="{9D8B030D-6E8A-4147-A177-3AD203B41FA5}">
                      <a16:colId xmlns:a16="http://schemas.microsoft.com/office/drawing/2014/main" val="1828333490"/>
                    </a:ext>
                  </a:extLst>
                </a:gridCol>
                <a:gridCol w="1309834">
                  <a:extLst>
                    <a:ext uri="{9D8B030D-6E8A-4147-A177-3AD203B41FA5}">
                      <a16:colId xmlns:a16="http://schemas.microsoft.com/office/drawing/2014/main" val="3242672780"/>
                    </a:ext>
                  </a:extLst>
                </a:gridCol>
                <a:gridCol w="2680386">
                  <a:extLst>
                    <a:ext uri="{9D8B030D-6E8A-4147-A177-3AD203B41FA5}">
                      <a16:colId xmlns:a16="http://schemas.microsoft.com/office/drawing/2014/main" val="3921991124"/>
                    </a:ext>
                  </a:extLst>
                </a:gridCol>
              </a:tblGrid>
              <a:tr h="389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PROJECT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Chapter 01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Stage 05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Normal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Stage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02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931604"/>
                  </a:ext>
                </a:extLst>
              </a:tr>
              <a:tr h="372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WRITER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유호열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LOCATION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(12/00)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Size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D4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1920*1080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15972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760521" y="982987"/>
            <a:ext cx="2330722" cy="4352686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42151" y="5830349"/>
            <a:ext cx="2349092" cy="906010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61891" y="982987"/>
            <a:ext cx="2329352" cy="13694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Description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9742151" y="5830349"/>
            <a:ext cx="2349092" cy="1761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Information</a:t>
            </a:r>
            <a:endParaRPr lang="ko-KR" altLang="en-US" sz="1050" dirty="0"/>
          </a:p>
        </p:txBody>
      </p:sp>
      <p:sp>
        <p:nvSpPr>
          <p:cNvPr id="59" name="직사각형 58"/>
          <p:cNvSpPr/>
          <p:nvPr/>
        </p:nvSpPr>
        <p:spPr>
          <a:xfrm>
            <a:off x="119212" y="1161178"/>
            <a:ext cx="651223" cy="37368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788856" y="3838057"/>
            <a:ext cx="737835" cy="10543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100" b="1" dirty="0"/>
              <a:t>2 </a:t>
            </a:r>
            <a:r>
              <a:rPr lang="ko-KR" altLang="en-US" sz="1100" b="1" dirty="0"/>
              <a:t>캐릭터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120581" y="5094083"/>
            <a:ext cx="8811566" cy="1375840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기본 바닥</a:t>
            </a:r>
          </a:p>
        </p:txBody>
      </p:sp>
      <p:sp>
        <p:nvSpPr>
          <p:cNvPr id="13" name="타원 12"/>
          <p:cNvSpPr/>
          <p:nvPr/>
        </p:nvSpPr>
        <p:spPr>
          <a:xfrm>
            <a:off x="185893" y="5178557"/>
            <a:ext cx="1241691" cy="1241691"/>
          </a:xfrm>
          <a:prstGeom prst="ellipse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방향키</a:t>
            </a:r>
            <a:endParaRPr lang="en-US" altLang="ko-KR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120581" y="4904411"/>
            <a:ext cx="8811566" cy="183336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인게임</a:t>
            </a:r>
            <a:r>
              <a:rPr lang="ko-KR" altLang="en-US" sz="1200" dirty="0"/>
              <a:t> 바닥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2971160" y="2296246"/>
            <a:ext cx="5948087" cy="8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sp>
        <p:nvSpPr>
          <p:cNvPr id="35" name="원통형 34"/>
          <p:cNvSpPr/>
          <p:nvPr/>
        </p:nvSpPr>
        <p:spPr>
          <a:xfrm>
            <a:off x="4359514" y="3119922"/>
            <a:ext cx="979612" cy="1778152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몬스터</a:t>
            </a:r>
          </a:p>
        </p:txBody>
      </p:sp>
      <p:sp>
        <p:nvSpPr>
          <p:cNvPr id="36" name="화살표: 아래쪽 35"/>
          <p:cNvSpPr/>
          <p:nvPr/>
        </p:nvSpPr>
        <p:spPr>
          <a:xfrm rot="5400000">
            <a:off x="4508685" y="4096537"/>
            <a:ext cx="484632" cy="1142432"/>
          </a:xfrm>
          <a:prstGeom prst="downArrow">
            <a:avLst>
              <a:gd name="adj1" fmla="val 29491"/>
              <a:gd name="adj2" fmla="val 88966"/>
            </a:avLst>
          </a:prstGeom>
          <a:solidFill>
            <a:srgbClr val="FF0000"/>
          </a:solidFill>
          <a:ln w="349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5526439" y="2304432"/>
            <a:ext cx="966727" cy="2610912"/>
            <a:chOff x="1896893" y="1159116"/>
            <a:chExt cx="966727" cy="3149883"/>
          </a:xfrm>
        </p:grpSpPr>
        <p:sp>
          <p:nvSpPr>
            <p:cNvPr id="41" name="직사각형 40"/>
            <p:cNvSpPr/>
            <p:nvPr/>
          </p:nvSpPr>
          <p:spPr>
            <a:xfrm>
              <a:off x="1896893" y="1159117"/>
              <a:ext cx="175097" cy="31498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688523" y="1159116"/>
              <a:ext cx="175097" cy="31498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909793" y="1361759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909793" y="1755495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922692" y="2149256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1922692" y="2542992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922692" y="2934140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896893" y="3358311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922692" y="3747929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896893" y="4060083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2969791" y="2110609"/>
            <a:ext cx="984350" cy="187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스위치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674082" y="3331029"/>
            <a:ext cx="994420" cy="15572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ko-KR" sz="1100" b="1" dirty="0"/>
              <a:t>3 </a:t>
            </a:r>
            <a:r>
              <a:rPr lang="ko-KR" altLang="en-US" sz="1100" b="1" dirty="0"/>
              <a:t>캐릭터</a:t>
            </a:r>
            <a:endParaRPr lang="en-US" altLang="ko-KR" sz="1100" b="1" dirty="0"/>
          </a:p>
          <a:p>
            <a:pPr algn="ctr"/>
            <a:r>
              <a:rPr lang="en-US" altLang="ko-KR" sz="1100" b="1" dirty="0"/>
              <a:t>(</a:t>
            </a:r>
            <a:r>
              <a:rPr lang="ko-KR" altLang="en-US" sz="1100" b="1" dirty="0"/>
              <a:t>방벽</a:t>
            </a:r>
            <a:r>
              <a:rPr lang="en-US" altLang="ko-KR" sz="1100" b="1" dirty="0"/>
              <a:t>)</a:t>
            </a:r>
            <a:endParaRPr lang="ko-KR" altLang="en-US" sz="1100" b="1" dirty="0"/>
          </a:p>
        </p:txBody>
      </p:sp>
      <p:sp>
        <p:nvSpPr>
          <p:cNvPr id="37" name="직사각형 36"/>
          <p:cNvSpPr/>
          <p:nvPr/>
        </p:nvSpPr>
        <p:spPr>
          <a:xfrm>
            <a:off x="8920616" y="2304431"/>
            <a:ext cx="651223" cy="41654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932147" y="1119933"/>
            <a:ext cx="652592" cy="117631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200" dirty="0" err="1"/>
              <a:t>벽문</a:t>
            </a:r>
            <a:r>
              <a:rPr lang="en-US" altLang="ko-KR" sz="1200" dirty="0"/>
              <a:t> (</a:t>
            </a:r>
            <a:r>
              <a:rPr lang="ko-KR" altLang="en-US" sz="1200" dirty="0"/>
              <a:t>상하 개폐형</a:t>
            </a:r>
            <a:r>
              <a:rPr lang="en-US" altLang="ko-KR" sz="1200" dirty="0"/>
              <a:t>)</a:t>
            </a:r>
          </a:p>
        </p:txBody>
      </p:sp>
      <p:sp>
        <p:nvSpPr>
          <p:cNvPr id="46" name="화살표: 아래쪽 45"/>
          <p:cNvSpPr/>
          <p:nvPr/>
        </p:nvSpPr>
        <p:spPr>
          <a:xfrm rot="10800000">
            <a:off x="8557164" y="1193039"/>
            <a:ext cx="484632" cy="1142432"/>
          </a:xfrm>
          <a:prstGeom prst="downArrow">
            <a:avLst>
              <a:gd name="adj1" fmla="val 29491"/>
              <a:gd name="adj2" fmla="val 88966"/>
            </a:avLst>
          </a:prstGeom>
          <a:solidFill>
            <a:srgbClr val="FF0000"/>
          </a:solidFill>
          <a:ln w="349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070979" y="5292811"/>
            <a:ext cx="1346717" cy="984421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세팅</a:t>
            </a:r>
            <a:r>
              <a:rPr lang="en-US" altLang="ko-KR" dirty="0"/>
              <a:t>(</a:t>
            </a:r>
            <a:r>
              <a:rPr lang="ko-KR" altLang="en-US" dirty="0"/>
              <a:t>설정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48322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1" y="1159157"/>
            <a:ext cx="9452627" cy="53171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120581" y="1159157"/>
            <a:ext cx="9451258" cy="5317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20581" y="85883"/>
          <a:ext cx="11970660" cy="762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3668">
                  <a:extLst>
                    <a:ext uri="{9D8B030D-6E8A-4147-A177-3AD203B41FA5}">
                      <a16:colId xmlns:a16="http://schemas.microsoft.com/office/drawing/2014/main" val="3528142457"/>
                    </a:ext>
                  </a:extLst>
                </a:gridCol>
                <a:gridCol w="2116552">
                  <a:extLst>
                    <a:ext uri="{9D8B030D-6E8A-4147-A177-3AD203B41FA5}">
                      <a16:colId xmlns:a16="http://schemas.microsoft.com/office/drawing/2014/main" val="3639112359"/>
                    </a:ext>
                  </a:extLst>
                </a:gridCol>
                <a:gridCol w="1747889">
                  <a:extLst>
                    <a:ext uri="{9D8B030D-6E8A-4147-A177-3AD203B41FA5}">
                      <a16:colId xmlns:a16="http://schemas.microsoft.com/office/drawing/2014/main" val="3722391322"/>
                    </a:ext>
                  </a:extLst>
                </a:gridCol>
                <a:gridCol w="2242331">
                  <a:extLst>
                    <a:ext uri="{9D8B030D-6E8A-4147-A177-3AD203B41FA5}">
                      <a16:colId xmlns:a16="http://schemas.microsoft.com/office/drawing/2014/main" val="1828333490"/>
                    </a:ext>
                  </a:extLst>
                </a:gridCol>
                <a:gridCol w="1309834">
                  <a:extLst>
                    <a:ext uri="{9D8B030D-6E8A-4147-A177-3AD203B41FA5}">
                      <a16:colId xmlns:a16="http://schemas.microsoft.com/office/drawing/2014/main" val="3242672780"/>
                    </a:ext>
                  </a:extLst>
                </a:gridCol>
                <a:gridCol w="2680386">
                  <a:extLst>
                    <a:ext uri="{9D8B030D-6E8A-4147-A177-3AD203B41FA5}">
                      <a16:colId xmlns:a16="http://schemas.microsoft.com/office/drawing/2014/main" val="3921991124"/>
                    </a:ext>
                  </a:extLst>
                </a:gridCol>
              </a:tblGrid>
              <a:tr h="389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PROJECT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Chapter 01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Stage 05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Normal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Stage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02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931604"/>
                  </a:ext>
                </a:extLst>
              </a:tr>
              <a:tr h="372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WRITER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유호열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LOCATION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(12/00)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Size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D4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1920*1080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15972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760521" y="982987"/>
            <a:ext cx="2330722" cy="4352686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42151" y="5830349"/>
            <a:ext cx="2349092" cy="906010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61891" y="982987"/>
            <a:ext cx="2329352" cy="13694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Description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9742151" y="5830349"/>
            <a:ext cx="2349092" cy="1761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Information</a:t>
            </a:r>
            <a:endParaRPr lang="ko-KR" altLang="en-US" sz="1050" dirty="0"/>
          </a:p>
        </p:txBody>
      </p:sp>
      <p:sp>
        <p:nvSpPr>
          <p:cNvPr id="59" name="직사각형 58"/>
          <p:cNvSpPr/>
          <p:nvPr/>
        </p:nvSpPr>
        <p:spPr>
          <a:xfrm>
            <a:off x="119212" y="2304432"/>
            <a:ext cx="651223" cy="41718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sp>
        <p:nvSpPr>
          <p:cNvPr id="13" name="타원 12"/>
          <p:cNvSpPr/>
          <p:nvPr/>
        </p:nvSpPr>
        <p:spPr>
          <a:xfrm>
            <a:off x="185893" y="5178557"/>
            <a:ext cx="1241691" cy="1241691"/>
          </a:xfrm>
          <a:prstGeom prst="ellipse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방향키</a:t>
            </a:r>
            <a:endParaRPr lang="en-US" altLang="ko-KR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74" name="직사각형 73"/>
          <p:cNvSpPr/>
          <p:nvPr/>
        </p:nvSpPr>
        <p:spPr>
          <a:xfrm>
            <a:off x="802202" y="1168150"/>
            <a:ext cx="2619041" cy="25695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920616" y="1164496"/>
            <a:ext cx="651223" cy="53117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776403" y="1126740"/>
            <a:ext cx="966727" cy="2610912"/>
            <a:chOff x="1896893" y="1159116"/>
            <a:chExt cx="966727" cy="3149883"/>
          </a:xfrm>
        </p:grpSpPr>
        <p:sp>
          <p:nvSpPr>
            <p:cNvPr id="41" name="직사각형 40"/>
            <p:cNvSpPr/>
            <p:nvPr/>
          </p:nvSpPr>
          <p:spPr>
            <a:xfrm>
              <a:off x="1896893" y="1159117"/>
              <a:ext cx="175097" cy="31498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688523" y="1159116"/>
              <a:ext cx="175097" cy="31498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909793" y="1361759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909793" y="1755495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922692" y="2149256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1922692" y="2542992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922692" y="2934140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896893" y="3358311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922692" y="3747929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896893" y="4060083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2969791" y="2110609"/>
            <a:ext cx="984350" cy="187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스위치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16784" y="1141742"/>
            <a:ext cx="652592" cy="1176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벽문</a:t>
            </a:r>
            <a:r>
              <a:rPr lang="en-US" altLang="ko-KR" sz="1200" dirty="0">
                <a:solidFill>
                  <a:schemeClr val="tx1"/>
                </a:solidFill>
              </a:rPr>
              <a:t> (</a:t>
            </a:r>
            <a:r>
              <a:rPr lang="ko-KR" altLang="en-US" sz="1200" dirty="0">
                <a:solidFill>
                  <a:schemeClr val="tx1"/>
                </a:solidFill>
              </a:rPr>
              <a:t>상하 개폐형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94201" y="1290452"/>
            <a:ext cx="737835" cy="10543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1100" b="1" dirty="0"/>
              <a:t>캐릭터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070979" y="5292811"/>
            <a:ext cx="1346717" cy="984421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세팅</a:t>
            </a:r>
            <a:r>
              <a:rPr lang="en-US" altLang="ko-KR" dirty="0"/>
              <a:t>(</a:t>
            </a:r>
            <a:r>
              <a:rPr lang="ko-KR" altLang="en-US" dirty="0"/>
              <a:t>설정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88401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Chapter 01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Stage 01~03 – Tutorial Stage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54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1" y="1159157"/>
            <a:ext cx="9452627" cy="53171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120581" y="1159157"/>
            <a:ext cx="9451258" cy="5317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865461"/>
              </p:ext>
            </p:extLst>
          </p:nvPr>
        </p:nvGraphicFramePr>
        <p:xfrm>
          <a:off x="120581" y="85883"/>
          <a:ext cx="11970660" cy="762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3668">
                  <a:extLst>
                    <a:ext uri="{9D8B030D-6E8A-4147-A177-3AD203B41FA5}">
                      <a16:colId xmlns:a16="http://schemas.microsoft.com/office/drawing/2014/main" val="3528142457"/>
                    </a:ext>
                  </a:extLst>
                </a:gridCol>
                <a:gridCol w="2116552">
                  <a:extLst>
                    <a:ext uri="{9D8B030D-6E8A-4147-A177-3AD203B41FA5}">
                      <a16:colId xmlns:a16="http://schemas.microsoft.com/office/drawing/2014/main" val="3639112359"/>
                    </a:ext>
                  </a:extLst>
                </a:gridCol>
                <a:gridCol w="1747889">
                  <a:extLst>
                    <a:ext uri="{9D8B030D-6E8A-4147-A177-3AD203B41FA5}">
                      <a16:colId xmlns:a16="http://schemas.microsoft.com/office/drawing/2014/main" val="3722391322"/>
                    </a:ext>
                  </a:extLst>
                </a:gridCol>
                <a:gridCol w="2242331">
                  <a:extLst>
                    <a:ext uri="{9D8B030D-6E8A-4147-A177-3AD203B41FA5}">
                      <a16:colId xmlns:a16="http://schemas.microsoft.com/office/drawing/2014/main" val="1828333490"/>
                    </a:ext>
                  </a:extLst>
                </a:gridCol>
                <a:gridCol w="1309834">
                  <a:extLst>
                    <a:ext uri="{9D8B030D-6E8A-4147-A177-3AD203B41FA5}">
                      <a16:colId xmlns:a16="http://schemas.microsoft.com/office/drawing/2014/main" val="3242672780"/>
                    </a:ext>
                  </a:extLst>
                </a:gridCol>
                <a:gridCol w="2680386">
                  <a:extLst>
                    <a:ext uri="{9D8B030D-6E8A-4147-A177-3AD203B41FA5}">
                      <a16:colId xmlns:a16="http://schemas.microsoft.com/office/drawing/2014/main" val="3921991124"/>
                    </a:ext>
                  </a:extLst>
                </a:gridCol>
              </a:tblGrid>
              <a:tr h="389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PROJECT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Chapter 01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Stage 01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Tutorial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Stage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01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931604"/>
                  </a:ext>
                </a:extLst>
              </a:tr>
              <a:tr h="372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WRITER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유호열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LOCATION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(01/00)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Size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D4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1920*1080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15972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760521" y="982987"/>
            <a:ext cx="2330722" cy="4352686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42151" y="5830349"/>
            <a:ext cx="2349092" cy="906010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61891" y="982987"/>
            <a:ext cx="2329352" cy="13694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Description</a:t>
            </a:r>
            <a:endParaRPr lang="ko-KR" altLang="en-US" sz="1050" dirty="0"/>
          </a:p>
        </p:txBody>
      </p:sp>
      <p:graphicFrame>
        <p:nvGraphicFramePr>
          <p:cNvPr id="8" name="표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79198282"/>
              </p:ext>
            </p:extLst>
          </p:nvPr>
        </p:nvGraphicFramePr>
        <p:xfrm>
          <a:off x="9760521" y="1119931"/>
          <a:ext cx="2330720" cy="422660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{3C2FFA5D-87B4-456A-9821-1D502468CF0F}</a:tableStyleId>
              </a:tblPr>
              <a:tblGrid>
                <a:gridCol w="418053">
                  <a:extLst>
                    <a:ext uri="{9D8B030D-6E8A-4147-A177-3AD203B41FA5}">
                      <a16:colId xmlns:a16="http://schemas.microsoft.com/office/drawing/2014/main" val="1813454548"/>
                    </a:ext>
                  </a:extLst>
                </a:gridCol>
                <a:gridCol w="1912667">
                  <a:extLst>
                    <a:ext uri="{9D8B030D-6E8A-4147-A177-3AD203B41FA5}">
                      <a16:colId xmlns:a16="http://schemas.microsoft.com/office/drawing/2014/main" val="910562524"/>
                    </a:ext>
                  </a:extLst>
                </a:gridCol>
              </a:tblGrid>
              <a:tr h="575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게임 스타트 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열림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-&gt;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캐릭터 등장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-&gt;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문 닫힘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450248"/>
                  </a:ext>
                </a:extLst>
              </a:tr>
              <a:tr h="492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점멸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조작키 알림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421534"/>
                  </a:ext>
                </a:extLst>
              </a:tr>
              <a:tr h="517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뛰기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조작키 알림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353678"/>
                  </a:ext>
                </a:extLst>
              </a:tr>
              <a:tr h="427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캐릭터 통과 불가 벽 설정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978019"/>
                  </a:ext>
                </a:extLst>
              </a:tr>
              <a:tr h="9478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바닥 설정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바닥 간격 구분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인게임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바닥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캐릭터와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GUI(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조작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경계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기본 바닥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: GUI(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조작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와 캐릭터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인게임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경계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632550"/>
                  </a:ext>
                </a:extLst>
              </a:tr>
              <a:tr h="63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방향키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모바일 구현 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설정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380620"/>
                  </a:ext>
                </a:extLst>
              </a:tr>
              <a:tr h="63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메뉴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세팅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일시정지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29507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9742151" y="5830349"/>
            <a:ext cx="2349092" cy="1761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Information</a:t>
            </a:r>
            <a:endParaRPr lang="ko-KR" altLang="en-US" sz="1050" dirty="0"/>
          </a:p>
        </p:txBody>
      </p:sp>
      <p:sp>
        <p:nvSpPr>
          <p:cNvPr id="3" name="직사각형 2"/>
          <p:cNvSpPr/>
          <p:nvPr/>
        </p:nvSpPr>
        <p:spPr>
          <a:xfrm>
            <a:off x="120581" y="5094083"/>
            <a:ext cx="9451258" cy="1382198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기본 바닥</a:t>
            </a:r>
          </a:p>
        </p:txBody>
      </p:sp>
      <p:sp>
        <p:nvSpPr>
          <p:cNvPr id="13" name="타원 12"/>
          <p:cNvSpPr/>
          <p:nvPr/>
        </p:nvSpPr>
        <p:spPr>
          <a:xfrm>
            <a:off x="185893" y="5178557"/>
            <a:ext cx="1241691" cy="1241691"/>
          </a:xfrm>
          <a:prstGeom prst="ellipse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방향키</a:t>
            </a:r>
            <a:endParaRPr lang="en-US" altLang="ko-KR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6" name="직사각형 15"/>
          <p:cNvSpPr/>
          <p:nvPr/>
        </p:nvSpPr>
        <p:spPr>
          <a:xfrm>
            <a:off x="8070979" y="5292811"/>
            <a:ext cx="1346717" cy="984421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세팅</a:t>
            </a:r>
            <a:r>
              <a:rPr lang="en-US" altLang="ko-KR" dirty="0"/>
              <a:t>(</a:t>
            </a:r>
            <a:r>
              <a:rPr lang="ko-KR" altLang="en-US" dirty="0"/>
              <a:t>설정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120581" y="4894907"/>
            <a:ext cx="9451258" cy="199135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인게임</a:t>
            </a:r>
            <a:r>
              <a:rPr lang="ko-KR" altLang="en-US" sz="1200" dirty="0"/>
              <a:t> 바닥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20580" y="3243350"/>
            <a:ext cx="1554100" cy="16515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en-US" altLang="ko-KR" sz="1100" b="1" dirty="0"/>
          </a:p>
          <a:p>
            <a:pPr algn="ctr"/>
            <a:r>
              <a:rPr lang="ko-KR" altLang="en-US" sz="1100" b="1" dirty="0"/>
              <a:t>입구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047069" y="3840527"/>
            <a:ext cx="737835" cy="10543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1100" b="1" dirty="0"/>
              <a:t>캐릭터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20580" y="3122141"/>
            <a:ext cx="1554100" cy="1977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2673230" y="3324434"/>
            <a:ext cx="383008" cy="383067"/>
            <a:chOff x="2585333" y="3411309"/>
            <a:chExt cx="537312" cy="296192"/>
          </a:xfrm>
        </p:grpSpPr>
        <p:sp>
          <p:nvSpPr>
            <p:cNvPr id="26" name="직사각형 25"/>
            <p:cNvSpPr/>
            <p:nvPr/>
          </p:nvSpPr>
          <p:spPr>
            <a:xfrm>
              <a:off x="2585333" y="3411309"/>
              <a:ext cx="537312" cy="296192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화살표: 오른쪽 24"/>
            <p:cNvSpPr/>
            <p:nvPr/>
          </p:nvSpPr>
          <p:spPr>
            <a:xfrm>
              <a:off x="2673231" y="3442041"/>
              <a:ext cx="361516" cy="234727"/>
            </a:xfrm>
            <a:prstGeom prst="rightArrow">
              <a:avLst>
                <a:gd name="adj1" fmla="val 50000"/>
                <a:gd name="adj2" fmla="val 7100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 rot="10800000">
            <a:off x="1890584" y="3317077"/>
            <a:ext cx="396770" cy="390424"/>
            <a:chOff x="2585333" y="3411309"/>
            <a:chExt cx="537312" cy="296192"/>
          </a:xfrm>
        </p:grpSpPr>
        <p:sp>
          <p:nvSpPr>
            <p:cNvPr id="30" name="직사각형 29"/>
            <p:cNvSpPr/>
            <p:nvPr/>
          </p:nvSpPr>
          <p:spPr>
            <a:xfrm>
              <a:off x="2585333" y="3411309"/>
              <a:ext cx="537312" cy="296192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화살표: 오른쪽 30"/>
            <p:cNvSpPr/>
            <p:nvPr/>
          </p:nvSpPr>
          <p:spPr>
            <a:xfrm>
              <a:off x="2673231" y="3442041"/>
              <a:ext cx="361516" cy="234727"/>
            </a:xfrm>
            <a:prstGeom prst="rightArrow">
              <a:avLst>
                <a:gd name="adj1" fmla="val 50000"/>
                <a:gd name="adj2" fmla="val 7100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 rot="16200000">
            <a:off x="2282583" y="2929201"/>
            <a:ext cx="395417" cy="385877"/>
            <a:chOff x="2585333" y="3411309"/>
            <a:chExt cx="537312" cy="296192"/>
          </a:xfrm>
        </p:grpSpPr>
        <p:sp>
          <p:nvSpPr>
            <p:cNvPr id="33" name="직사각형 32"/>
            <p:cNvSpPr/>
            <p:nvPr/>
          </p:nvSpPr>
          <p:spPr>
            <a:xfrm>
              <a:off x="2585333" y="3411309"/>
              <a:ext cx="537312" cy="296192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화살표: 오른쪽 33"/>
            <p:cNvSpPr/>
            <p:nvPr/>
          </p:nvSpPr>
          <p:spPr>
            <a:xfrm>
              <a:off x="2673231" y="3442041"/>
              <a:ext cx="361516" cy="234727"/>
            </a:xfrm>
            <a:prstGeom prst="rightArrow">
              <a:avLst>
                <a:gd name="adj1" fmla="val 50000"/>
                <a:gd name="adj2" fmla="val 7100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4646246" y="4103076"/>
            <a:ext cx="4925593" cy="7917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sp>
        <p:nvSpPr>
          <p:cNvPr id="36" name="직사각형 35"/>
          <p:cNvSpPr/>
          <p:nvPr/>
        </p:nvSpPr>
        <p:spPr>
          <a:xfrm rot="20327222">
            <a:off x="4085964" y="3885877"/>
            <a:ext cx="1100824" cy="270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Space Bar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570068" y="1159117"/>
            <a:ext cx="1001770" cy="37357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sp>
        <p:nvSpPr>
          <p:cNvPr id="39" name="타원 38"/>
          <p:cNvSpPr/>
          <p:nvPr/>
        </p:nvSpPr>
        <p:spPr>
          <a:xfrm>
            <a:off x="119212" y="2909007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1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077477" y="2777374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2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919608" y="3889009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3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8619172" y="1200811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4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18064" y="4880949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5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408858" y="5346535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6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8091358" y="5302067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7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0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1" y="1159157"/>
            <a:ext cx="9452627" cy="53171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120581" y="1159157"/>
            <a:ext cx="9451258" cy="5317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742151" y="982987"/>
            <a:ext cx="2349092" cy="1663474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42151" y="5830349"/>
            <a:ext cx="2349092" cy="906010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42151" y="982987"/>
            <a:ext cx="2349092" cy="1761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Description</a:t>
            </a:r>
            <a:endParaRPr lang="ko-KR" altLang="en-US" sz="105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674721"/>
              </p:ext>
            </p:extLst>
          </p:nvPr>
        </p:nvGraphicFramePr>
        <p:xfrm>
          <a:off x="9752021" y="1159117"/>
          <a:ext cx="2339219" cy="148734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{3C2FFA5D-87B4-456A-9821-1D502468CF0F}</a:tableStyleId>
              </a:tblPr>
              <a:tblGrid>
                <a:gridCol w="419577">
                  <a:extLst>
                    <a:ext uri="{9D8B030D-6E8A-4147-A177-3AD203B41FA5}">
                      <a16:colId xmlns:a16="http://schemas.microsoft.com/office/drawing/2014/main" val="1813454548"/>
                    </a:ext>
                  </a:extLst>
                </a:gridCol>
                <a:gridCol w="1919642">
                  <a:extLst>
                    <a:ext uri="{9D8B030D-6E8A-4147-A177-3AD203B41FA5}">
                      <a16:colId xmlns:a16="http://schemas.microsoft.com/office/drawing/2014/main" val="910562524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클릭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영혼 이동 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캐릭터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-&gt; 2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캐릭터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활성 캐릭터 변경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450248"/>
                  </a:ext>
                </a:extLst>
              </a:tr>
              <a:tr h="78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캐릭터 충돌 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활성화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열림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-&gt;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캐릭터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Disappear -&gt;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닫힘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-&gt; Fade Out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421534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9742151" y="5830349"/>
            <a:ext cx="2349092" cy="1761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Information</a:t>
            </a:r>
            <a:endParaRPr lang="ko-KR" altLang="en-US" sz="1050" dirty="0"/>
          </a:p>
        </p:txBody>
      </p:sp>
      <p:sp>
        <p:nvSpPr>
          <p:cNvPr id="3" name="직사각형 2"/>
          <p:cNvSpPr/>
          <p:nvPr/>
        </p:nvSpPr>
        <p:spPr>
          <a:xfrm>
            <a:off x="120581" y="5094083"/>
            <a:ext cx="9451258" cy="1375840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기본 바닥</a:t>
            </a:r>
          </a:p>
        </p:txBody>
      </p:sp>
      <p:sp>
        <p:nvSpPr>
          <p:cNvPr id="13" name="타원 12"/>
          <p:cNvSpPr/>
          <p:nvPr/>
        </p:nvSpPr>
        <p:spPr>
          <a:xfrm>
            <a:off x="185893" y="5178557"/>
            <a:ext cx="1241691" cy="1241691"/>
          </a:xfrm>
          <a:prstGeom prst="ellipse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방향키</a:t>
            </a:r>
            <a:endParaRPr lang="en-US" altLang="ko-KR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6" name="직사각형 15"/>
          <p:cNvSpPr/>
          <p:nvPr/>
        </p:nvSpPr>
        <p:spPr>
          <a:xfrm>
            <a:off x="8070979" y="5292811"/>
            <a:ext cx="1346717" cy="984421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세팅</a:t>
            </a:r>
            <a:r>
              <a:rPr lang="en-US" altLang="ko-KR" dirty="0"/>
              <a:t>(</a:t>
            </a:r>
            <a:r>
              <a:rPr lang="ko-KR" altLang="en-US" dirty="0"/>
              <a:t>설정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120581" y="4894907"/>
            <a:ext cx="9451258" cy="199135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기본 바닥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998488" y="3243350"/>
            <a:ext cx="1568320" cy="16515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en-US" altLang="ko-KR" sz="1100" b="1" dirty="0"/>
          </a:p>
          <a:p>
            <a:pPr algn="ctr"/>
            <a:r>
              <a:rPr lang="ko-KR" altLang="en-US" sz="1100" b="1" dirty="0"/>
              <a:t>출구</a:t>
            </a:r>
            <a:endParaRPr lang="en-US" altLang="ko-KR" sz="1100" b="1" dirty="0"/>
          </a:p>
        </p:txBody>
      </p:sp>
      <p:sp>
        <p:nvSpPr>
          <p:cNvPr id="21" name="직사각형 20"/>
          <p:cNvSpPr/>
          <p:nvPr/>
        </p:nvSpPr>
        <p:spPr>
          <a:xfrm>
            <a:off x="3220043" y="3048696"/>
            <a:ext cx="737835" cy="10543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050" b="1" dirty="0"/>
              <a:t>1 </a:t>
            </a:r>
            <a:r>
              <a:rPr lang="ko-KR" altLang="en-US" sz="1050" b="1" dirty="0"/>
              <a:t>캐릭터</a:t>
            </a:r>
            <a:r>
              <a:rPr lang="en-US" altLang="ko-KR" sz="700" dirty="0"/>
              <a:t>(</a:t>
            </a:r>
            <a:r>
              <a:rPr lang="ko-KR" altLang="en-US" sz="700" dirty="0"/>
              <a:t>비활성화</a:t>
            </a:r>
            <a:r>
              <a:rPr lang="en-US" altLang="ko-KR" sz="800" dirty="0"/>
              <a:t>)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7998488" y="3122141"/>
            <a:ext cx="1568320" cy="1977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19212" y="4103076"/>
            <a:ext cx="4925593" cy="7917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4043034" y="1159117"/>
            <a:ext cx="1001770" cy="37357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199799" y="3834211"/>
            <a:ext cx="737835" cy="10543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050" b="1" dirty="0"/>
              <a:t>2 </a:t>
            </a:r>
            <a:r>
              <a:rPr lang="ko-KR" altLang="en-US" sz="1050" b="1" dirty="0"/>
              <a:t>캐릭터</a:t>
            </a:r>
            <a:r>
              <a:rPr lang="en-US" altLang="ko-KR" sz="700" dirty="0"/>
              <a:t>(</a:t>
            </a:r>
            <a:r>
              <a:rPr lang="ko-KR" altLang="en-US" sz="700" dirty="0"/>
              <a:t>활성화</a:t>
            </a:r>
            <a:r>
              <a:rPr lang="en-US" altLang="ko-KR" sz="700" dirty="0"/>
              <a:t>)</a:t>
            </a:r>
            <a:endParaRPr lang="ko-KR" altLang="en-US" sz="1050" dirty="0"/>
          </a:p>
        </p:txBody>
      </p:sp>
      <p:sp>
        <p:nvSpPr>
          <p:cNvPr id="39" name="직사각형 38"/>
          <p:cNvSpPr/>
          <p:nvPr/>
        </p:nvSpPr>
        <p:spPr>
          <a:xfrm rot="20327222">
            <a:off x="4564231" y="3343279"/>
            <a:ext cx="1100824" cy="448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Connect! (Click!)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469001"/>
              </p:ext>
            </p:extLst>
          </p:nvPr>
        </p:nvGraphicFramePr>
        <p:xfrm>
          <a:off x="120581" y="85883"/>
          <a:ext cx="11970660" cy="762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3668">
                  <a:extLst>
                    <a:ext uri="{9D8B030D-6E8A-4147-A177-3AD203B41FA5}">
                      <a16:colId xmlns:a16="http://schemas.microsoft.com/office/drawing/2014/main" val="3528142457"/>
                    </a:ext>
                  </a:extLst>
                </a:gridCol>
                <a:gridCol w="2116552">
                  <a:extLst>
                    <a:ext uri="{9D8B030D-6E8A-4147-A177-3AD203B41FA5}">
                      <a16:colId xmlns:a16="http://schemas.microsoft.com/office/drawing/2014/main" val="3639112359"/>
                    </a:ext>
                  </a:extLst>
                </a:gridCol>
                <a:gridCol w="1747889">
                  <a:extLst>
                    <a:ext uri="{9D8B030D-6E8A-4147-A177-3AD203B41FA5}">
                      <a16:colId xmlns:a16="http://schemas.microsoft.com/office/drawing/2014/main" val="3722391322"/>
                    </a:ext>
                  </a:extLst>
                </a:gridCol>
                <a:gridCol w="2242331">
                  <a:extLst>
                    <a:ext uri="{9D8B030D-6E8A-4147-A177-3AD203B41FA5}">
                      <a16:colId xmlns:a16="http://schemas.microsoft.com/office/drawing/2014/main" val="1828333490"/>
                    </a:ext>
                  </a:extLst>
                </a:gridCol>
                <a:gridCol w="1309834">
                  <a:extLst>
                    <a:ext uri="{9D8B030D-6E8A-4147-A177-3AD203B41FA5}">
                      <a16:colId xmlns:a16="http://schemas.microsoft.com/office/drawing/2014/main" val="3242672780"/>
                    </a:ext>
                  </a:extLst>
                </a:gridCol>
                <a:gridCol w="2680386">
                  <a:extLst>
                    <a:ext uri="{9D8B030D-6E8A-4147-A177-3AD203B41FA5}">
                      <a16:colId xmlns:a16="http://schemas.microsoft.com/office/drawing/2014/main" val="3921991124"/>
                    </a:ext>
                  </a:extLst>
                </a:gridCol>
              </a:tblGrid>
              <a:tr h="389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PROJECT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Chapter 01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Stage 01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Tutorial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Stage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01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931604"/>
                  </a:ext>
                </a:extLst>
              </a:tr>
              <a:tr h="372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WRITER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유호열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LOCATION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(02/00)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Size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D4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1920*1080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159721"/>
                  </a:ext>
                </a:extLst>
              </a:tr>
            </a:tbl>
          </a:graphicData>
        </a:graphic>
      </p:graphicFrame>
      <p:sp>
        <p:nvSpPr>
          <p:cNvPr id="41" name="타원 40"/>
          <p:cNvSpPr/>
          <p:nvPr/>
        </p:nvSpPr>
        <p:spPr>
          <a:xfrm>
            <a:off x="4326360" y="3362782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1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7962191" y="2927128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2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793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1" y="1159157"/>
            <a:ext cx="9452627" cy="53171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120581" y="1159157"/>
            <a:ext cx="9451258" cy="5317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742151" y="982987"/>
            <a:ext cx="2349092" cy="1541554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42151" y="5830349"/>
            <a:ext cx="2349092" cy="906010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42151" y="982987"/>
            <a:ext cx="2349092" cy="1761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Description</a:t>
            </a:r>
            <a:endParaRPr lang="ko-KR" altLang="en-US" sz="105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817517"/>
              </p:ext>
            </p:extLst>
          </p:nvPr>
        </p:nvGraphicFramePr>
        <p:xfrm>
          <a:off x="9749647" y="1166047"/>
          <a:ext cx="2349090" cy="351561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{3C2FFA5D-87B4-456A-9821-1D502468CF0F}</a:tableStyleId>
              </a:tblPr>
              <a:tblGrid>
                <a:gridCol w="421347">
                  <a:extLst>
                    <a:ext uri="{9D8B030D-6E8A-4147-A177-3AD203B41FA5}">
                      <a16:colId xmlns:a16="http://schemas.microsoft.com/office/drawing/2014/main" val="1813454548"/>
                    </a:ext>
                  </a:extLst>
                </a:gridCol>
                <a:gridCol w="1927743">
                  <a:extLst>
                    <a:ext uri="{9D8B030D-6E8A-4147-A177-3AD203B41FA5}">
                      <a16:colId xmlns:a16="http://schemas.microsoft.com/office/drawing/2014/main" val="910562524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도르래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클릭 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위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가벽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하강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450248"/>
                  </a:ext>
                </a:extLst>
              </a:tr>
              <a:tr h="577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도르래 롤링 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하강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421534"/>
                  </a:ext>
                </a:extLst>
              </a:tr>
              <a:tr h="78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열쇠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열쇠 구멍이 있는 문을 여는데 사용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950514"/>
                  </a:ext>
                </a:extLst>
              </a:tr>
              <a:tr h="78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캐릭터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(Strong):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가벽이나 짐을 들 수 있음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167255"/>
                  </a:ext>
                </a:extLst>
              </a:tr>
              <a:tr h="78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가벽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캐릭터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(Strong)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이나 시스템 기능을 통해 옮길 수 있음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캐릭터가 뛰어 올라 올 수 있음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372566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9742151" y="5830349"/>
            <a:ext cx="2349092" cy="1761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Information</a:t>
            </a:r>
            <a:endParaRPr lang="ko-KR" altLang="en-US" sz="1050" dirty="0"/>
          </a:p>
        </p:txBody>
      </p:sp>
      <p:sp>
        <p:nvSpPr>
          <p:cNvPr id="3" name="직사각형 2"/>
          <p:cNvSpPr/>
          <p:nvPr/>
        </p:nvSpPr>
        <p:spPr>
          <a:xfrm>
            <a:off x="120581" y="5094083"/>
            <a:ext cx="9451258" cy="1375840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기본 바닥</a:t>
            </a:r>
          </a:p>
        </p:txBody>
      </p:sp>
      <p:sp>
        <p:nvSpPr>
          <p:cNvPr id="13" name="타원 12"/>
          <p:cNvSpPr/>
          <p:nvPr/>
        </p:nvSpPr>
        <p:spPr>
          <a:xfrm>
            <a:off x="185893" y="5178557"/>
            <a:ext cx="1241691" cy="1241691"/>
          </a:xfrm>
          <a:prstGeom prst="ellipse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방향키</a:t>
            </a:r>
            <a:endParaRPr lang="en-US" altLang="ko-KR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6" name="직사각형 15"/>
          <p:cNvSpPr/>
          <p:nvPr/>
        </p:nvSpPr>
        <p:spPr>
          <a:xfrm>
            <a:off x="8070979" y="5292811"/>
            <a:ext cx="1346717" cy="984421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세팅</a:t>
            </a:r>
            <a:r>
              <a:rPr lang="en-US" altLang="ko-KR" dirty="0"/>
              <a:t>(</a:t>
            </a:r>
            <a:r>
              <a:rPr lang="ko-KR" altLang="en-US" dirty="0"/>
              <a:t>설정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120581" y="4894907"/>
            <a:ext cx="9451258" cy="199135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기본 바닥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7012826" y="3123446"/>
            <a:ext cx="2559012" cy="17714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234517"/>
              </p:ext>
            </p:extLst>
          </p:nvPr>
        </p:nvGraphicFramePr>
        <p:xfrm>
          <a:off x="120581" y="85883"/>
          <a:ext cx="11970660" cy="762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3668">
                  <a:extLst>
                    <a:ext uri="{9D8B030D-6E8A-4147-A177-3AD203B41FA5}">
                      <a16:colId xmlns:a16="http://schemas.microsoft.com/office/drawing/2014/main" val="3528142457"/>
                    </a:ext>
                  </a:extLst>
                </a:gridCol>
                <a:gridCol w="2116552">
                  <a:extLst>
                    <a:ext uri="{9D8B030D-6E8A-4147-A177-3AD203B41FA5}">
                      <a16:colId xmlns:a16="http://schemas.microsoft.com/office/drawing/2014/main" val="3639112359"/>
                    </a:ext>
                  </a:extLst>
                </a:gridCol>
                <a:gridCol w="1747889">
                  <a:extLst>
                    <a:ext uri="{9D8B030D-6E8A-4147-A177-3AD203B41FA5}">
                      <a16:colId xmlns:a16="http://schemas.microsoft.com/office/drawing/2014/main" val="3722391322"/>
                    </a:ext>
                  </a:extLst>
                </a:gridCol>
                <a:gridCol w="2242331">
                  <a:extLst>
                    <a:ext uri="{9D8B030D-6E8A-4147-A177-3AD203B41FA5}">
                      <a16:colId xmlns:a16="http://schemas.microsoft.com/office/drawing/2014/main" val="1828333490"/>
                    </a:ext>
                  </a:extLst>
                </a:gridCol>
                <a:gridCol w="1309834">
                  <a:extLst>
                    <a:ext uri="{9D8B030D-6E8A-4147-A177-3AD203B41FA5}">
                      <a16:colId xmlns:a16="http://schemas.microsoft.com/office/drawing/2014/main" val="3242672780"/>
                    </a:ext>
                  </a:extLst>
                </a:gridCol>
                <a:gridCol w="2680386">
                  <a:extLst>
                    <a:ext uri="{9D8B030D-6E8A-4147-A177-3AD203B41FA5}">
                      <a16:colId xmlns:a16="http://schemas.microsoft.com/office/drawing/2014/main" val="3921991124"/>
                    </a:ext>
                  </a:extLst>
                </a:gridCol>
              </a:tblGrid>
              <a:tr h="389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PROJECT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Chapter 01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Stage 02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Tutorial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Stage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02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931604"/>
                  </a:ext>
                </a:extLst>
              </a:tr>
              <a:tr h="372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WRITER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유호열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LOCATION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(03/00)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Size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D4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1920*1080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15972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5503" y="3244655"/>
            <a:ext cx="1572246" cy="16515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en-US" altLang="ko-KR" sz="1100" b="1" dirty="0"/>
          </a:p>
          <a:p>
            <a:pPr algn="ctr"/>
            <a:r>
              <a:rPr lang="ko-KR" altLang="en-US" sz="1100" b="1" dirty="0"/>
              <a:t>입구</a:t>
            </a:r>
            <a:endParaRPr lang="en-US" altLang="ko-KR" sz="1100" b="1" dirty="0"/>
          </a:p>
        </p:txBody>
      </p:sp>
      <p:sp>
        <p:nvSpPr>
          <p:cNvPr id="26" name="직사각형 25"/>
          <p:cNvSpPr/>
          <p:nvPr/>
        </p:nvSpPr>
        <p:spPr>
          <a:xfrm>
            <a:off x="115503" y="3123446"/>
            <a:ext cx="1572246" cy="1977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19212" y="3834211"/>
            <a:ext cx="737835" cy="10543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1050" b="1" dirty="0"/>
              <a:t>캐릭터</a:t>
            </a:r>
            <a:endParaRPr lang="ko-KR" altLang="en-US" sz="1100" dirty="0"/>
          </a:p>
        </p:txBody>
      </p:sp>
      <p:sp>
        <p:nvSpPr>
          <p:cNvPr id="10" name="직사각형 9"/>
          <p:cNvSpPr/>
          <p:nvPr/>
        </p:nvSpPr>
        <p:spPr>
          <a:xfrm>
            <a:off x="2267244" y="3719201"/>
            <a:ext cx="802432" cy="795042"/>
          </a:xfrm>
          <a:prstGeom prst="rect">
            <a:avLst/>
          </a:prstGeom>
          <a:solidFill>
            <a:srgbClr val="9900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2367466" y="3815728"/>
            <a:ext cx="601987" cy="601987"/>
          </a:xfrm>
          <a:prstGeom prst="ellipse">
            <a:avLst/>
          </a:prstGeom>
          <a:solidFill>
            <a:srgbClr val="CC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도르래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811962" y="3117110"/>
            <a:ext cx="1198325" cy="17714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050" b="1" dirty="0"/>
              <a:t>캐릭터 </a:t>
            </a:r>
            <a:r>
              <a:rPr lang="en-US" altLang="ko-KR" sz="1050" b="1" dirty="0"/>
              <a:t>2</a:t>
            </a:r>
          </a:p>
          <a:p>
            <a:pPr algn="ctr"/>
            <a:endParaRPr lang="en-US" altLang="ko-KR" sz="1050" b="1" dirty="0"/>
          </a:p>
          <a:p>
            <a:pPr algn="ctr"/>
            <a:r>
              <a:rPr lang="en-US" altLang="ko-KR" sz="1050" b="1" dirty="0"/>
              <a:t>(Strong)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3450595" y="1159116"/>
            <a:ext cx="1797692" cy="1590072"/>
            <a:chOff x="3450595" y="1159116"/>
            <a:chExt cx="1797692" cy="1590072"/>
          </a:xfrm>
        </p:grpSpPr>
        <p:cxnSp>
          <p:nvCxnSpPr>
            <p:cNvPr id="36" name="직선 연결선 35"/>
            <p:cNvCxnSpPr>
              <a:cxnSpLocks/>
            </p:cNvCxnSpPr>
            <p:nvPr/>
          </p:nvCxnSpPr>
          <p:spPr>
            <a:xfrm flipH="1">
              <a:off x="3465844" y="1159157"/>
              <a:ext cx="15251" cy="1590031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cxnSpLocks/>
            </p:cNvCxnSpPr>
            <p:nvPr/>
          </p:nvCxnSpPr>
          <p:spPr>
            <a:xfrm flipH="1">
              <a:off x="5233036" y="1159116"/>
              <a:ext cx="15251" cy="1590031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cxnSpLocks/>
            </p:cNvCxnSpPr>
            <p:nvPr/>
          </p:nvCxnSpPr>
          <p:spPr>
            <a:xfrm flipH="1">
              <a:off x="3450595" y="2749147"/>
              <a:ext cx="1797692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/>
          <p:cNvGrpSpPr/>
          <p:nvPr/>
        </p:nvGrpSpPr>
        <p:grpSpPr>
          <a:xfrm>
            <a:off x="3856501" y="1957335"/>
            <a:ext cx="998392" cy="785475"/>
            <a:chOff x="3856501" y="1957335"/>
            <a:chExt cx="998392" cy="785475"/>
          </a:xfrm>
        </p:grpSpPr>
        <p:sp>
          <p:nvSpPr>
            <p:cNvPr id="54" name="액자 53"/>
            <p:cNvSpPr/>
            <p:nvPr/>
          </p:nvSpPr>
          <p:spPr>
            <a:xfrm>
              <a:off x="3856501" y="1957335"/>
              <a:ext cx="998392" cy="785475"/>
            </a:xfrm>
            <a:prstGeom prst="frame">
              <a:avLst>
                <a:gd name="adj1" fmla="val 2668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035126" y="2140299"/>
              <a:ext cx="634152" cy="4270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가벽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직사각형 38"/>
          <p:cNvSpPr/>
          <p:nvPr/>
        </p:nvSpPr>
        <p:spPr>
          <a:xfrm rot="20327222">
            <a:off x="2245107" y="3131501"/>
            <a:ext cx="1100824" cy="448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Rolling! (Click!)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088431" y="3508289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1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3223209" y="1159116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2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67" name="사각형: 둥근 모서리 66"/>
          <p:cNvSpPr/>
          <p:nvPr/>
        </p:nvSpPr>
        <p:spPr>
          <a:xfrm>
            <a:off x="3877372" y="3910014"/>
            <a:ext cx="914400" cy="4513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열쇠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3684157" y="3727664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3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5600270" y="2994010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4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3695056" y="1772755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5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71" name="화살표: 아래쪽 70"/>
          <p:cNvSpPr/>
          <p:nvPr/>
        </p:nvSpPr>
        <p:spPr>
          <a:xfrm>
            <a:off x="3127200" y="1676792"/>
            <a:ext cx="484632" cy="1142432"/>
          </a:xfrm>
          <a:prstGeom prst="downArrow">
            <a:avLst>
              <a:gd name="adj1" fmla="val 29491"/>
              <a:gd name="adj2" fmla="val 88966"/>
            </a:avLst>
          </a:prstGeom>
          <a:solidFill>
            <a:srgbClr val="FF0000"/>
          </a:solidFill>
          <a:ln w="349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39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1" y="1159157"/>
            <a:ext cx="9452627" cy="53171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120581" y="1159157"/>
            <a:ext cx="9451258" cy="5317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742151" y="982987"/>
            <a:ext cx="2349092" cy="1663474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42151" y="5830349"/>
            <a:ext cx="2349092" cy="906010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42151" y="982987"/>
            <a:ext cx="2349092" cy="1761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Description</a:t>
            </a:r>
            <a:endParaRPr lang="ko-KR" altLang="en-US" sz="105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829197"/>
              </p:ext>
            </p:extLst>
          </p:nvPr>
        </p:nvGraphicFramePr>
        <p:xfrm>
          <a:off x="9752021" y="1159117"/>
          <a:ext cx="2339219" cy="215172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{3C2FFA5D-87B4-456A-9821-1D502468CF0F}</a:tableStyleId>
              </a:tblPr>
              <a:tblGrid>
                <a:gridCol w="419577">
                  <a:extLst>
                    <a:ext uri="{9D8B030D-6E8A-4147-A177-3AD203B41FA5}">
                      <a16:colId xmlns:a16="http://schemas.microsoft.com/office/drawing/2014/main" val="1813454548"/>
                    </a:ext>
                  </a:extLst>
                </a:gridCol>
                <a:gridCol w="1919642">
                  <a:extLst>
                    <a:ext uri="{9D8B030D-6E8A-4147-A177-3AD203B41FA5}">
                      <a16:colId xmlns:a16="http://schemas.microsoft.com/office/drawing/2014/main" val="910562524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몬스터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캐릭터가        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지점 통과 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하강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450248"/>
                  </a:ext>
                </a:extLst>
              </a:tr>
              <a:tr h="78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벽 무더기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캐릭터가 열쇠 소지 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출구 도달 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활성화 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하강하며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장벽 설치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421534"/>
                  </a:ext>
                </a:extLst>
              </a:tr>
              <a:tr h="78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열쇠구멍 자동문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캐릭터가 열쇠 소지 시에만 열림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4341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9742151" y="5830349"/>
            <a:ext cx="2349092" cy="1761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Information</a:t>
            </a:r>
            <a:endParaRPr lang="ko-KR" altLang="en-US" sz="1050" dirty="0"/>
          </a:p>
        </p:txBody>
      </p:sp>
      <p:sp>
        <p:nvSpPr>
          <p:cNvPr id="3" name="직사각형 2"/>
          <p:cNvSpPr/>
          <p:nvPr/>
        </p:nvSpPr>
        <p:spPr>
          <a:xfrm>
            <a:off x="120581" y="5094083"/>
            <a:ext cx="9451258" cy="1375840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기본 바닥</a:t>
            </a:r>
          </a:p>
        </p:txBody>
      </p:sp>
      <p:sp>
        <p:nvSpPr>
          <p:cNvPr id="13" name="타원 12"/>
          <p:cNvSpPr/>
          <p:nvPr/>
        </p:nvSpPr>
        <p:spPr>
          <a:xfrm>
            <a:off x="185893" y="5178557"/>
            <a:ext cx="1241691" cy="1241691"/>
          </a:xfrm>
          <a:prstGeom prst="ellipse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방향키</a:t>
            </a:r>
            <a:endParaRPr lang="en-US" altLang="ko-KR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6" name="직사각형 15"/>
          <p:cNvSpPr/>
          <p:nvPr/>
        </p:nvSpPr>
        <p:spPr>
          <a:xfrm>
            <a:off x="8070979" y="5292811"/>
            <a:ext cx="1346717" cy="984421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세팅</a:t>
            </a:r>
            <a:r>
              <a:rPr lang="en-US" altLang="ko-KR" dirty="0"/>
              <a:t>(</a:t>
            </a:r>
            <a:r>
              <a:rPr lang="ko-KR" altLang="en-US" dirty="0"/>
              <a:t>설정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120581" y="4894907"/>
            <a:ext cx="9451258" cy="199135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기본 바닥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320075" y="3532735"/>
            <a:ext cx="8251763" cy="13621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272358"/>
              </p:ext>
            </p:extLst>
          </p:nvPr>
        </p:nvGraphicFramePr>
        <p:xfrm>
          <a:off x="120581" y="85883"/>
          <a:ext cx="11970660" cy="762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3668">
                  <a:extLst>
                    <a:ext uri="{9D8B030D-6E8A-4147-A177-3AD203B41FA5}">
                      <a16:colId xmlns:a16="http://schemas.microsoft.com/office/drawing/2014/main" val="3528142457"/>
                    </a:ext>
                  </a:extLst>
                </a:gridCol>
                <a:gridCol w="2116552">
                  <a:extLst>
                    <a:ext uri="{9D8B030D-6E8A-4147-A177-3AD203B41FA5}">
                      <a16:colId xmlns:a16="http://schemas.microsoft.com/office/drawing/2014/main" val="3639112359"/>
                    </a:ext>
                  </a:extLst>
                </a:gridCol>
                <a:gridCol w="1747889">
                  <a:extLst>
                    <a:ext uri="{9D8B030D-6E8A-4147-A177-3AD203B41FA5}">
                      <a16:colId xmlns:a16="http://schemas.microsoft.com/office/drawing/2014/main" val="3722391322"/>
                    </a:ext>
                  </a:extLst>
                </a:gridCol>
                <a:gridCol w="2242331">
                  <a:extLst>
                    <a:ext uri="{9D8B030D-6E8A-4147-A177-3AD203B41FA5}">
                      <a16:colId xmlns:a16="http://schemas.microsoft.com/office/drawing/2014/main" val="1828333490"/>
                    </a:ext>
                  </a:extLst>
                </a:gridCol>
                <a:gridCol w="1309834">
                  <a:extLst>
                    <a:ext uri="{9D8B030D-6E8A-4147-A177-3AD203B41FA5}">
                      <a16:colId xmlns:a16="http://schemas.microsoft.com/office/drawing/2014/main" val="3242672780"/>
                    </a:ext>
                  </a:extLst>
                </a:gridCol>
                <a:gridCol w="2680386">
                  <a:extLst>
                    <a:ext uri="{9D8B030D-6E8A-4147-A177-3AD203B41FA5}">
                      <a16:colId xmlns:a16="http://schemas.microsoft.com/office/drawing/2014/main" val="3921991124"/>
                    </a:ext>
                  </a:extLst>
                </a:gridCol>
              </a:tblGrid>
              <a:tr h="389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PROJECT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Chapter 01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Stage 02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Tutorial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Stage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02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931604"/>
                  </a:ext>
                </a:extLst>
              </a:tr>
              <a:tr h="372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WRITER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유호열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LOCATION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(04/00)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Size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D4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1920*1080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15972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7991191" y="1891622"/>
            <a:ext cx="1580649" cy="16515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en-US" altLang="ko-KR" sz="1100" b="1" dirty="0"/>
          </a:p>
          <a:p>
            <a:pPr algn="ctr"/>
            <a:r>
              <a:rPr lang="ko-KR" altLang="en-US" sz="1100" b="1" dirty="0"/>
              <a:t>출구</a:t>
            </a:r>
            <a:endParaRPr lang="en-US" altLang="ko-KR" sz="1100" b="1" dirty="0"/>
          </a:p>
        </p:txBody>
      </p:sp>
      <p:sp>
        <p:nvSpPr>
          <p:cNvPr id="26" name="직사각형 25"/>
          <p:cNvSpPr/>
          <p:nvPr/>
        </p:nvSpPr>
        <p:spPr>
          <a:xfrm>
            <a:off x="7991188" y="1789600"/>
            <a:ext cx="1580649" cy="1977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123377" y="2481178"/>
            <a:ext cx="737835" cy="10543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1050" b="1" dirty="0"/>
              <a:t>캐릭터</a:t>
            </a:r>
            <a:endParaRPr lang="ko-KR" altLang="en-US" sz="1100" dirty="0"/>
          </a:p>
        </p:txBody>
      </p:sp>
      <p:sp>
        <p:nvSpPr>
          <p:cNvPr id="12" name="원통형 11"/>
          <p:cNvSpPr/>
          <p:nvPr/>
        </p:nvSpPr>
        <p:spPr>
          <a:xfrm>
            <a:off x="1317537" y="1757385"/>
            <a:ext cx="979612" cy="1778152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몬스터</a:t>
            </a:r>
          </a:p>
        </p:txBody>
      </p:sp>
      <p:sp>
        <p:nvSpPr>
          <p:cNvPr id="14" name="화살표: 아래쪽 13"/>
          <p:cNvSpPr/>
          <p:nvPr/>
        </p:nvSpPr>
        <p:spPr>
          <a:xfrm>
            <a:off x="990065" y="1774947"/>
            <a:ext cx="484632" cy="1142432"/>
          </a:xfrm>
          <a:prstGeom prst="downArrow">
            <a:avLst>
              <a:gd name="adj1" fmla="val 29491"/>
              <a:gd name="adj2" fmla="val 88966"/>
            </a:avLst>
          </a:prstGeom>
          <a:solidFill>
            <a:srgbClr val="FF0000"/>
          </a:solidFill>
          <a:ln w="349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1025671" y="1514042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1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017647" y="2693696"/>
            <a:ext cx="240438" cy="4464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열쇠구멍</a:t>
            </a:r>
          </a:p>
        </p:txBody>
      </p:sp>
      <p:sp>
        <p:nvSpPr>
          <p:cNvPr id="38" name="화살표: 아래쪽 37"/>
          <p:cNvSpPr/>
          <p:nvPr/>
        </p:nvSpPr>
        <p:spPr>
          <a:xfrm>
            <a:off x="4478626" y="1705460"/>
            <a:ext cx="484632" cy="1142432"/>
          </a:xfrm>
          <a:prstGeom prst="downArrow">
            <a:avLst>
              <a:gd name="adj1" fmla="val 29491"/>
              <a:gd name="adj2" fmla="val 88966"/>
            </a:avLst>
          </a:prstGeom>
          <a:solidFill>
            <a:srgbClr val="FF0000"/>
          </a:solidFill>
          <a:ln w="349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>
            <a:off x="5234706" y="3213862"/>
            <a:ext cx="325924" cy="324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이등변 삼각형 41"/>
          <p:cNvSpPr/>
          <p:nvPr/>
        </p:nvSpPr>
        <p:spPr>
          <a:xfrm rot="20287297">
            <a:off x="4957974" y="3127585"/>
            <a:ext cx="325924" cy="324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이등변 삼각형 44"/>
          <p:cNvSpPr/>
          <p:nvPr/>
        </p:nvSpPr>
        <p:spPr>
          <a:xfrm rot="2022095">
            <a:off x="5123009" y="2922864"/>
            <a:ext cx="325924" cy="324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/>
          <p:cNvSpPr/>
          <p:nvPr/>
        </p:nvSpPr>
        <p:spPr>
          <a:xfrm rot="15984489">
            <a:off x="5482140" y="3178597"/>
            <a:ext cx="325924" cy="324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이등변 삼각형 46"/>
          <p:cNvSpPr/>
          <p:nvPr/>
        </p:nvSpPr>
        <p:spPr>
          <a:xfrm rot="1936701">
            <a:off x="5421134" y="2888311"/>
            <a:ext cx="325924" cy="324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이등변 삼각형 47"/>
          <p:cNvSpPr/>
          <p:nvPr/>
        </p:nvSpPr>
        <p:spPr>
          <a:xfrm>
            <a:off x="5270217" y="2614319"/>
            <a:ext cx="325924" cy="324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이등변 삼각형 48"/>
          <p:cNvSpPr/>
          <p:nvPr/>
        </p:nvSpPr>
        <p:spPr>
          <a:xfrm rot="3796986">
            <a:off x="5039469" y="2679558"/>
            <a:ext cx="325924" cy="324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이등변 삼각형 49"/>
          <p:cNvSpPr/>
          <p:nvPr/>
        </p:nvSpPr>
        <p:spPr>
          <a:xfrm rot="16566984">
            <a:off x="5543949" y="2658788"/>
            <a:ext cx="325924" cy="324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이등변 삼각형 51"/>
          <p:cNvSpPr/>
          <p:nvPr/>
        </p:nvSpPr>
        <p:spPr>
          <a:xfrm rot="2040234">
            <a:off x="5794677" y="2883409"/>
            <a:ext cx="325924" cy="324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/>
          <p:cNvSpPr/>
          <p:nvPr/>
        </p:nvSpPr>
        <p:spPr>
          <a:xfrm>
            <a:off x="5758863" y="3212616"/>
            <a:ext cx="325924" cy="324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/>
          <p:cNvSpPr/>
          <p:nvPr/>
        </p:nvSpPr>
        <p:spPr>
          <a:xfrm rot="20604986">
            <a:off x="5029989" y="2366967"/>
            <a:ext cx="325924" cy="324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/>
          <p:cNvSpPr/>
          <p:nvPr/>
        </p:nvSpPr>
        <p:spPr>
          <a:xfrm rot="919526">
            <a:off x="5496258" y="2323994"/>
            <a:ext cx="325924" cy="324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이등변 삼각형 58"/>
          <p:cNvSpPr/>
          <p:nvPr/>
        </p:nvSpPr>
        <p:spPr>
          <a:xfrm>
            <a:off x="5242400" y="2145302"/>
            <a:ext cx="325924" cy="324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이등변 삼각형 59"/>
          <p:cNvSpPr/>
          <p:nvPr/>
        </p:nvSpPr>
        <p:spPr>
          <a:xfrm>
            <a:off x="5489834" y="1989704"/>
            <a:ext cx="325924" cy="324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이등변 삼각형 60"/>
          <p:cNvSpPr/>
          <p:nvPr/>
        </p:nvSpPr>
        <p:spPr>
          <a:xfrm rot="19187293">
            <a:off x="5003514" y="1982659"/>
            <a:ext cx="325924" cy="324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이등변 삼각형 61"/>
          <p:cNvSpPr/>
          <p:nvPr/>
        </p:nvSpPr>
        <p:spPr>
          <a:xfrm rot="6173414">
            <a:off x="5314225" y="1845531"/>
            <a:ext cx="325924" cy="324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이등변 삼각형 62"/>
          <p:cNvSpPr/>
          <p:nvPr/>
        </p:nvSpPr>
        <p:spPr>
          <a:xfrm rot="4436168">
            <a:off x="5052798" y="1655411"/>
            <a:ext cx="325924" cy="324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이등변 삼각형 63"/>
          <p:cNvSpPr/>
          <p:nvPr/>
        </p:nvSpPr>
        <p:spPr>
          <a:xfrm rot="16764067">
            <a:off x="5377316" y="1632713"/>
            <a:ext cx="333384" cy="3567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4767865" y="1560898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2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8025799" y="2454985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3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9" name="원형: 비어 있음 18"/>
          <p:cNvSpPr/>
          <p:nvPr/>
        </p:nvSpPr>
        <p:spPr>
          <a:xfrm>
            <a:off x="2936616" y="3422368"/>
            <a:ext cx="226337" cy="226337"/>
          </a:xfrm>
          <a:prstGeom prst="donu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원형: 비어 있음 65"/>
          <p:cNvSpPr/>
          <p:nvPr/>
        </p:nvSpPr>
        <p:spPr>
          <a:xfrm>
            <a:off x="10500109" y="1424558"/>
            <a:ext cx="154809" cy="161701"/>
          </a:xfrm>
          <a:prstGeom prst="donu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307542" y="4109411"/>
            <a:ext cx="998392" cy="785475"/>
            <a:chOff x="3856501" y="1957335"/>
            <a:chExt cx="998392" cy="785475"/>
          </a:xfrm>
        </p:grpSpPr>
        <p:sp>
          <p:nvSpPr>
            <p:cNvPr id="68" name="액자 67"/>
            <p:cNvSpPr/>
            <p:nvPr/>
          </p:nvSpPr>
          <p:spPr>
            <a:xfrm>
              <a:off x="3856501" y="1957335"/>
              <a:ext cx="998392" cy="785475"/>
            </a:xfrm>
            <a:prstGeom prst="frame">
              <a:avLst>
                <a:gd name="adj1" fmla="val 2668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035126" y="2140299"/>
              <a:ext cx="634152" cy="4270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가벽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5357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1" y="1159157"/>
            <a:ext cx="9452627" cy="53171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120581" y="1159157"/>
            <a:ext cx="9451258" cy="5317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742151" y="982987"/>
            <a:ext cx="2349092" cy="1663474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42151" y="5830349"/>
            <a:ext cx="2349092" cy="906010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42151" y="982987"/>
            <a:ext cx="2349092" cy="1761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Description</a:t>
            </a:r>
            <a:endParaRPr lang="ko-KR" altLang="en-US" sz="105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069581"/>
              </p:ext>
            </p:extLst>
          </p:nvPr>
        </p:nvGraphicFramePr>
        <p:xfrm>
          <a:off x="9752021" y="1159117"/>
          <a:ext cx="2339219" cy="215172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{3C2FFA5D-87B4-456A-9821-1D502468CF0F}</a:tableStyleId>
              </a:tblPr>
              <a:tblGrid>
                <a:gridCol w="419577">
                  <a:extLst>
                    <a:ext uri="{9D8B030D-6E8A-4147-A177-3AD203B41FA5}">
                      <a16:colId xmlns:a16="http://schemas.microsoft.com/office/drawing/2014/main" val="1813454548"/>
                    </a:ext>
                  </a:extLst>
                </a:gridCol>
                <a:gridCol w="1919642">
                  <a:extLst>
                    <a:ext uri="{9D8B030D-6E8A-4147-A177-3AD203B41FA5}">
                      <a16:colId xmlns:a16="http://schemas.microsoft.com/office/drawing/2014/main" val="910562524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체중계 스위치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무게에 따라 작동하는 체중계형 스위치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가벽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캐릭터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 =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스위치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450248"/>
                  </a:ext>
                </a:extLst>
              </a:tr>
              <a:tr h="78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체중계 스위치 가동형 바닥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체중계 스위치 전용 바닥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421534"/>
                  </a:ext>
                </a:extLst>
              </a:tr>
              <a:tr h="78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상하 개폐형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벽문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4341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9742151" y="5830349"/>
            <a:ext cx="2349092" cy="1761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Information</a:t>
            </a:r>
            <a:endParaRPr lang="ko-KR" altLang="en-US" sz="1050" dirty="0"/>
          </a:p>
        </p:txBody>
      </p:sp>
      <p:sp>
        <p:nvSpPr>
          <p:cNvPr id="3" name="직사각형 2"/>
          <p:cNvSpPr/>
          <p:nvPr/>
        </p:nvSpPr>
        <p:spPr>
          <a:xfrm>
            <a:off x="120581" y="5094083"/>
            <a:ext cx="9451258" cy="1375840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기본 바닥</a:t>
            </a:r>
          </a:p>
        </p:txBody>
      </p:sp>
      <p:sp>
        <p:nvSpPr>
          <p:cNvPr id="13" name="타원 12"/>
          <p:cNvSpPr/>
          <p:nvPr/>
        </p:nvSpPr>
        <p:spPr>
          <a:xfrm>
            <a:off x="185893" y="5178557"/>
            <a:ext cx="1241691" cy="1241691"/>
          </a:xfrm>
          <a:prstGeom prst="ellipse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방향키</a:t>
            </a:r>
            <a:endParaRPr lang="en-US" altLang="ko-KR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6" name="직사각형 15"/>
          <p:cNvSpPr/>
          <p:nvPr/>
        </p:nvSpPr>
        <p:spPr>
          <a:xfrm>
            <a:off x="8070979" y="5292811"/>
            <a:ext cx="1346717" cy="984421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세팅</a:t>
            </a:r>
            <a:r>
              <a:rPr lang="en-US" altLang="ko-KR" dirty="0"/>
              <a:t>(</a:t>
            </a:r>
            <a:r>
              <a:rPr lang="ko-KR" altLang="en-US" dirty="0"/>
              <a:t>설정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120581" y="4894907"/>
            <a:ext cx="9451258" cy="199135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기본 바닥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19213" y="4315761"/>
            <a:ext cx="9452626" cy="5791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스위치 가동형 바닥</a:t>
            </a:r>
            <a:endParaRPr lang="ko-KR" altLang="en-US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270005"/>
              </p:ext>
            </p:extLst>
          </p:nvPr>
        </p:nvGraphicFramePr>
        <p:xfrm>
          <a:off x="120581" y="85883"/>
          <a:ext cx="11970660" cy="762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3668">
                  <a:extLst>
                    <a:ext uri="{9D8B030D-6E8A-4147-A177-3AD203B41FA5}">
                      <a16:colId xmlns:a16="http://schemas.microsoft.com/office/drawing/2014/main" val="3528142457"/>
                    </a:ext>
                  </a:extLst>
                </a:gridCol>
                <a:gridCol w="2116552">
                  <a:extLst>
                    <a:ext uri="{9D8B030D-6E8A-4147-A177-3AD203B41FA5}">
                      <a16:colId xmlns:a16="http://schemas.microsoft.com/office/drawing/2014/main" val="3639112359"/>
                    </a:ext>
                  </a:extLst>
                </a:gridCol>
                <a:gridCol w="1747889">
                  <a:extLst>
                    <a:ext uri="{9D8B030D-6E8A-4147-A177-3AD203B41FA5}">
                      <a16:colId xmlns:a16="http://schemas.microsoft.com/office/drawing/2014/main" val="3722391322"/>
                    </a:ext>
                  </a:extLst>
                </a:gridCol>
                <a:gridCol w="2242331">
                  <a:extLst>
                    <a:ext uri="{9D8B030D-6E8A-4147-A177-3AD203B41FA5}">
                      <a16:colId xmlns:a16="http://schemas.microsoft.com/office/drawing/2014/main" val="1828333490"/>
                    </a:ext>
                  </a:extLst>
                </a:gridCol>
                <a:gridCol w="1309834">
                  <a:extLst>
                    <a:ext uri="{9D8B030D-6E8A-4147-A177-3AD203B41FA5}">
                      <a16:colId xmlns:a16="http://schemas.microsoft.com/office/drawing/2014/main" val="3242672780"/>
                    </a:ext>
                  </a:extLst>
                </a:gridCol>
                <a:gridCol w="2680386">
                  <a:extLst>
                    <a:ext uri="{9D8B030D-6E8A-4147-A177-3AD203B41FA5}">
                      <a16:colId xmlns:a16="http://schemas.microsoft.com/office/drawing/2014/main" val="3921991124"/>
                    </a:ext>
                  </a:extLst>
                </a:gridCol>
              </a:tblGrid>
              <a:tr h="389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PROJECT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Chapter 01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Stage 03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Tutorial Stage 03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931604"/>
                  </a:ext>
                </a:extLst>
              </a:tr>
              <a:tr h="372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WRITER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유호열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LOCATION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(05/00)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Size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D4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1920*1080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159721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1974036" y="2526517"/>
            <a:ext cx="1198325" cy="17714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050" b="1" dirty="0"/>
              <a:t>캐릭터 </a:t>
            </a:r>
            <a:r>
              <a:rPr lang="en-US" altLang="ko-KR" sz="1050" b="1" dirty="0"/>
              <a:t>2</a:t>
            </a:r>
          </a:p>
          <a:p>
            <a:pPr algn="ctr"/>
            <a:endParaRPr lang="en-US" altLang="ko-KR" sz="1050" b="1" dirty="0"/>
          </a:p>
          <a:p>
            <a:pPr algn="ctr"/>
            <a:r>
              <a:rPr lang="en-US" altLang="ko-KR" sz="1050" b="1" dirty="0"/>
              <a:t>(Strong)</a:t>
            </a:r>
          </a:p>
        </p:txBody>
      </p:sp>
      <p:sp>
        <p:nvSpPr>
          <p:cNvPr id="33" name="타원 32"/>
          <p:cNvSpPr/>
          <p:nvPr/>
        </p:nvSpPr>
        <p:spPr>
          <a:xfrm>
            <a:off x="3495286" y="3869331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1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0007" y="4315718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2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8892071" y="1190647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3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154934" y="1165904"/>
            <a:ext cx="415645" cy="31435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dirty="0" err="1"/>
              <a:t>벽문</a:t>
            </a:r>
            <a:r>
              <a:rPr lang="en-US" altLang="ko-KR" dirty="0"/>
              <a:t> (</a:t>
            </a:r>
            <a:r>
              <a:rPr lang="ko-KR" altLang="en-US" dirty="0"/>
              <a:t>상하 개폐형</a:t>
            </a:r>
            <a:r>
              <a:rPr lang="en-US" altLang="ko-KR" dirty="0"/>
              <a:t>)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17847" y="2646461"/>
            <a:ext cx="1372386" cy="16515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en-US" altLang="ko-KR" sz="1100" b="1" dirty="0"/>
          </a:p>
          <a:p>
            <a:pPr algn="ctr"/>
            <a:r>
              <a:rPr lang="ko-KR" altLang="en-US" sz="1100" b="1" dirty="0"/>
              <a:t>입구</a:t>
            </a:r>
            <a:endParaRPr lang="en-US" altLang="ko-KR" sz="1100" b="1" dirty="0"/>
          </a:p>
        </p:txBody>
      </p:sp>
      <p:sp>
        <p:nvSpPr>
          <p:cNvPr id="55" name="직사각형 54"/>
          <p:cNvSpPr/>
          <p:nvPr/>
        </p:nvSpPr>
        <p:spPr>
          <a:xfrm>
            <a:off x="117844" y="2544439"/>
            <a:ext cx="1372386" cy="1977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85893" y="3246739"/>
            <a:ext cx="737835" cy="10543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050" b="1" dirty="0"/>
              <a:t>1</a:t>
            </a:r>
            <a:r>
              <a:rPr lang="ko-KR" altLang="en-US" sz="1050" b="1" dirty="0"/>
              <a:t> 캐릭터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3656170" y="4112856"/>
            <a:ext cx="2284052" cy="1965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스위치</a:t>
            </a:r>
          </a:p>
        </p:txBody>
      </p:sp>
      <p:grpSp>
        <p:nvGrpSpPr>
          <p:cNvPr id="70" name="그룹 69"/>
          <p:cNvGrpSpPr/>
          <p:nvPr/>
        </p:nvGrpSpPr>
        <p:grpSpPr>
          <a:xfrm>
            <a:off x="6784072" y="3530264"/>
            <a:ext cx="998392" cy="785475"/>
            <a:chOff x="3856501" y="1957335"/>
            <a:chExt cx="998392" cy="785475"/>
          </a:xfrm>
        </p:grpSpPr>
        <p:sp>
          <p:nvSpPr>
            <p:cNvPr id="71" name="액자 70"/>
            <p:cNvSpPr/>
            <p:nvPr/>
          </p:nvSpPr>
          <p:spPr>
            <a:xfrm>
              <a:off x="3856501" y="1957335"/>
              <a:ext cx="998392" cy="785475"/>
            </a:xfrm>
            <a:prstGeom prst="frame">
              <a:avLst>
                <a:gd name="adj1" fmla="val 2668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035126" y="2140299"/>
              <a:ext cx="634152" cy="427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가벽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3658897" y="4309424"/>
            <a:ext cx="2284052" cy="19656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스위치 범위</a:t>
            </a:r>
            <a:endParaRPr lang="ko-KR" altLang="en-US" dirty="0"/>
          </a:p>
        </p:txBody>
      </p:sp>
      <p:sp>
        <p:nvSpPr>
          <p:cNvPr id="74" name="화살표: 아래쪽 73"/>
          <p:cNvSpPr/>
          <p:nvPr/>
        </p:nvSpPr>
        <p:spPr>
          <a:xfrm rot="10800000">
            <a:off x="8733805" y="1814724"/>
            <a:ext cx="484632" cy="1142432"/>
          </a:xfrm>
          <a:prstGeom prst="downArrow">
            <a:avLst>
              <a:gd name="adj1" fmla="val 29491"/>
              <a:gd name="adj2" fmla="val 88966"/>
            </a:avLst>
          </a:prstGeom>
          <a:solidFill>
            <a:srgbClr val="FF0000"/>
          </a:solidFill>
          <a:ln w="349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287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228599" y="885825"/>
            <a:ext cx="11806640" cy="1838183"/>
            <a:chOff x="23184" y="1456265"/>
            <a:chExt cx="13194534" cy="2054265"/>
          </a:xfrm>
        </p:grpSpPr>
        <p:grpSp>
          <p:nvGrpSpPr>
            <p:cNvPr id="24" name="그룹 23"/>
            <p:cNvGrpSpPr/>
            <p:nvPr/>
          </p:nvGrpSpPr>
          <p:grpSpPr>
            <a:xfrm>
              <a:off x="23184" y="1709184"/>
              <a:ext cx="7720033" cy="1790372"/>
              <a:chOff x="0" y="550148"/>
              <a:chExt cx="11016652" cy="2554899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0" y="558728"/>
                <a:ext cx="6702200" cy="2546319"/>
                <a:chOff x="0" y="1958008"/>
                <a:chExt cx="7560505" cy="2872409"/>
              </a:xfrm>
            </p:grpSpPr>
            <p:pic>
              <p:nvPicPr>
                <p:cNvPr id="14" name="그림 13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45" t="2189" r="723" b="2374"/>
                <a:stretch/>
              </p:blipFill>
              <p:spPr>
                <a:xfrm>
                  <a:off x="2452758" y="1958008"/>
                  <a:ext cx="5107747" cy="2872409"/>
                </a:xfrm>
                <a:prstGeom prst="rect">
                  <a:avLst/>
                </a:prstGeom>
                <a:ln w="19050">
                  <a:noFill/>
                </a:ln>
              </p:spPr>
            </p:pic>
            <p:pic>
              <p:nvPicPr>
                <p:cNvPr id="9" name="그림 8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44" t="2266" r="1147" b="2822"/>
                <a:stretch/>
              </p:blipFill>
              <p:spPr>
                <a:xfrm>
                  <a:off x="0" y="1958008"/>
                  <a:ext cx="5106505" cy="2872409"/>
                </a:xfrm>
                <a:prstGeom prst="rect">
                  <a:avLst/>
                </a:prstGeom>
                <a:ln w="19050">
                  <a:noFill/>
                </a:ln>
              </p:spPr>
            </p:pic>
          </p:grpSp>
          <p:pic>
            <p:nvPicPr>
              <p:cNvPr id="20" name="그림 19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7" t="1849" r="1373" b="3669"/>
              <a:stretch/>
            </p:blipFill>
            <p:spPr>
              <a:xfrm>
                <a:off x="6453277" y="550148"/>
                <a:ext cx="4563375" cy="2554899"/>
              </a:xfrm>
              <a:prstGeom prst="rect">
                <a:avLst/>
              </a:prstGeom>
            </p:spPr>
          </p:pic>
        </p:grpSp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3" t="1934" r="1080" b="3652"/>
            <a:stretch/>
          </p:blipFill>
          <p:spPr>
            <a:xfrm>
              <a:off x="10007134" y="1456265"/>
              <a:ext cx="3210584" cy="1801346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4" t="3365" r="1882" b="5255"/>
            <a:stretch/>
          </p:blipFill>
          <p:spPr>
            <a:xfrm>
              <a:off x="6891501" y="1709184"/>
              <a:ext cx="3225266" cy="1801346"/>
            </a:xfrm>
            <a:prstGeom prst="rect">
              <a:avLst/>
            </a:prstGeom>
          </p:spPr>
        </p:pic>
      </p:grpSp>
      <p:cxnSp>
        <p:nvCxnSpPr>
          <p:cNvPr id="27" name="직선 화살표 연결선 26"/>
          <p:cNvCxnSpPr/>
          <p:nvPr/>
        </p:nvCxnSpPr>
        <p:spPr>
          <a:xfrm>
            <a:off x="92291" y="3048000"/>
            <a:ext cx="4046524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</p:cNvCxnSpPr>
          <p:nvPr/>
        </p:nvCxnSpPr>
        <p:spPr>
          <a:xfrm>
            <a:off x="4294902" y="3048000"/>
            <a:ext cx="4620498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cxnSpLocks/>
          </p:cNvCxnSpPr>
          <p:nvPr/>
        </p:nvCxnSpPr>
        <p:spPr>
          <a:xfrm>
            <a:off x="9124160" y="3048000"/>
            <a:ext cx="2774771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228599" y="3257550"/>
            <a:ext cx="3763249" cy="552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Stage 01 </a:t>
            </a:r>
            <a:r>
              <a:rPr lang="ko-KR" altLang="en-US" sz="1200" dirty="0">
                <a:solidFill>
                  <a:schemeClr val="tx1"/>
                </a:solidFill>
              </a:rPr>
              <a:t>구간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429125" y="3257550"/>
            <a:ext cx="4400550" cy="552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Stage 02 </a:t>
            </a:r>
            <a:r>
              <a:rPr lang="ko-KR" altLang="en-US" sz="1200" dirty="0">
                <a:solidFill>
                  <a:schemeClr val="tx1"/>
                </a:solidFill>
              </a:rPr>
              <a:t>구간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9266951" y="3257550"/>
            <a:ext cx="2489187" cy="552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Stage 03 </a:t>
            </a:r>
            <a:r>
              <a:rPr lang="ko-KR" altLang="en-US" sz="1200" dirty="0">
                <a:solidFill>
                  <a:schemeClr val="tx1"/>
                </a:solidFill>
              </a:rPr>
              <a:t>구간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92291" y="95250"/>
            <a:ext cx="4202611" cy="714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Chapter 01 </a:t>
            </a:r>
            <a:r>
              <a:rPr lang="ko-KR" altLang="en-US" b="1" dirty="0">
                <a:solidFill>
                  <a:schemeClr val="tx1"/>
                </a:solidFill>
              </a:rPr>
              <a:t>구간</a:t>
            </a:r>
          </a:p>
        </p:txBody>
      </p:sp>
    </p:spTree>
    <p:extLst>
      <p:ext uri="{BB962C8B-B14F-4D97-AF65-F5344CB8AC3E}">
        <p14:creationId xmlns:p14="http://schemas.microsoft.com/office/powerpoint/2010/main" val="1044423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Chapter 02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Stage 04~00 – Normal Stage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494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1053</Words>
  <Application>Microsoft Office PowerPoint</Application>
  <PresentationFormat>와이드스크린</PresentationFormat>
  <Paragraphs>504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constantine</dc:creator>
  <cp:lastModifiedBy>constantine</cp:lastModifiedBy>
  <cp:revision>31</cp:revision>
  <dcterms:created xsi:type="dcterms:W3CDTF">2016-12-09T17:40:46Z</dcterms:created>
  <dcterms:modified xsi:type="dcterms:W3CDTF">2016-12-10T04:11:16Z</dcterms:modified>
</cp:coreProperties>
</file>