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nton"/>
      <p:regular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98012760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a98012760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a98012760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2" name="Google Shape;15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-125" y="304800"/>
            <a:ext cx="12192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sz="60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 SEGUROS”</a:t>
            </a:r>
            <a:endParaRPr sz="6000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de Base de Siniestros</a:t>
            </a:r>
            <a:endParaRPr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596975" y="5276000"/>
            <a:ext cx="10857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27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DEBO TENER EN CUENTA </a:t>
            </a:r>
            <a:endParaRPr sz="2700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27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LA HORA DE AMPLIAR MI CARTERA?</a:t>
            </a:r>
            <a:endParaRPr sz="2700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1064775" y="272200"/>
            <a:ext cx="10057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¿Podemos identificar alguna asociación entre la cantidad </a:t>
            </a:r>
            <a:r>
              <a:rPr b="1"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anual de millas conducidas y los puntajes de crédito</a:t>
            </a:r>
            <a:r>
              <a:rPr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sz="28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470700" y="1454675"/>
            <a:ext cx="11035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Podemos ver que el mayor puntaje crediticio se encuentra entre los 10.000km y los 12.000km del auto.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Esto nos demuestra que, a mayor score crediticio mayor es el cuidado o cambio del auto y a menor score crediticio mayor son los kilometrajes del auto.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-7275" y="4311825"/>
            <a:ext cx="20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CREDIT SCORE</a:t>
            </a:r>
            <a:endParaRPr b="1" sz="1600">
              <a:solidFill>
                <a:srgbClr val="351C7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 vs.</a:t>
            </a:r>
            <a:endParaRPr b="1" sz="1600">
              <a:solidFill>
                <a:srgbClr val="351C7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ANNUAL_MILEAGE</a:t>
            </a:r>
            <a:endParaRPr sz="1500">
              <a:solidFill>
                <a:srgbClr val="351C75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25" y="2637150"/>
            <a:ext cx="9298025" cy="40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351C75"/>
                </a:solidFill>
              </a:rPr>
              <a:t>INSIGHTS &amp;</a:t>
            </a:r>
            <a:endParaRPr sz="6000">
              <a:solidFill>
                <a:srgbClr val="351C75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 cap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b="1" lang="en-US" sz="6000">
                <a:solidFill>
                  <a:srgbClr val="351C75"/>
                </a:solidFill>
              </a:rPr>
              <a:t>CIONES</a:t>
            </a:r>
            <a:endParaRPr b="1" i="0" sz="60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4756748" y="1411415"/>
            <a:ext cx="6767383" cy="2448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38" name="Google Shape;238;p36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3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i="0" lang="en-US" sz="1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i="0" sz="10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375187" y="2886065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b="1" lang="en-US" sz="2800">
                <a:solidFill>
                  <a:srgbClr val="351C75"/>
                </a:solidFill>
              </a:rPr>
              <a:t>RECOMENDA</a:t>
            </a:r>
            <a:endParaRPr b="1" sz="2800">
              <a:solidFill>
                <a:srgbClr val="351C75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51C75"/>
                </a:solidFill>
              </a:rPr>
              <a:t>CIONES</a:t>
            </a:r>
            <a:endParaRPr b="1" i="0" sz="28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3397700" y="990475"/>
            <a:ext cx="8406300" cy="55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Siendo que nuestro objetivo es poder responder desde la visión de Lex Seguros: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DM Sans"/>
              <a:buChar char="★"/>
            </a:pPr>
            <a:r>
              <a:rPr lang="en-US" sz="1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¿Cómo sabemos qué perfil tiene mayor posibilidad a tener un siniestro? </a:t>
            </a:r>
            <a:endParaRPr sz="18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DM Sans"/>
              <a:buChar char="○"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Con los gráficos expuestos podemos entender que las personas mayores a 60 años de clase media alta tienen mayor posibilidad a sufrir un siniestro.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DM Sans"/>
              <a:buChar char="○"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En contraposición, ese mismo rango y arrancando desde los 40 años vemos que tienen mayor posibilidad a acceder un crédito y por eso pueden mantener el vehículo en mejores condiciones.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DM Sans"/>
              <a:buChar char="○"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s el ideal para la 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compañía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DM Sans"/>
              <a:buChar char="★"/>
            </a:pPr>
            <a:r>
              <a:rPr lang="en-US" sz="1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PROPUESTA</a:t>
            </a:r>
            <a:endParaRPr sz="18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DM Sans"/>
              <a:buChar char="○"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Para los nuevos asegurados y cartera actual, todos aquellos mayores a 40 años van a tener un ajuste de tasas, 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incrementándose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en un promedio al valor que se debió indemnizar los casos anteriores, aquellos que no hayan tenido infracciones durante el año, se les bonificará o brindará un descuento en la tasa a modo de premiación.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485126" y="4942433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351C75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351C75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>
              <a:solidFill>
                <a:srgbClr val="351C7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810688" y="4911998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i="0" sz="2400" u="none" cap="none" strike="noStrike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>
            <a:off x="1641145" y="4911998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6"/>
          <p:cNvSpPr txBox="1"/>
          <p:nvPr/>
        </p:nvSpPr>
        <p:spPr>
          <a:xfrm>
            <a:off x="485126" y="5959309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351C75"/>
                </a:solidFill>
                <a:latin typeface="Anton"/>
                <a:ea typeface="Anton"/>
                <a:cs typeface="Anton"/>
                <a:sym typeface="Anton"/>
              </a:rPr>
              <a:t> 02</a:t>
            </a:r>
            <a:endParaRPr sz="4000">
              <a:solidFill>
                <a:srgbClr val="351C7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7602863" y="4941950"/>
            <a:ext cx="41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Exploratorio</a:t>
            </a:r>
            <a:endParaRPr i="0" sz="2400" u="none" cap="none" strike="noStrike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1641145" y="5928874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6"/>
          <p:cNvSpPr txBox="1"/>
          <p:nvPr/>
        </p:nvSpPr>
        <p:spPr>
          <a:xfrm>
            <a:off x="6277301" y="4942440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351C75"/>
                </a:solidFill>
                <a:latin typeface="Anton"/>
                <a:ea typeface="Anton"/>
                <a:cs typeface="Anton"/>
                <a:sym typeface="Anton"/>
              </a:rPr>
              <a:t> 03</a:t>
            </a:r>
            <a:endParaRPr sz="4000">
              <a:solidFill>
                <a:srgbClr val="351C7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3" name="Google Shape;143;p26"/>
          <p:cNvCxnSpPr/>
          <p:nvPr/>
        </p:nvCxnSpPr>
        <p:spPr>
          <a:xfrm>
            <a:off x="7433320" y="4912005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6"/>
          <p:cNvSpPr txBox="1"/>
          <p:nvPr/>
        </p:nvSpPr>
        <p:spPr>
          <a:xfrm>
            <a:off x="388625" y="819125"/>
            <a:ext cx="4425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602863" y="5903300"/>
            <a:ext cx="41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y Recomendaciones</a:t>
            </a:r>
            <a:endParaRPr i="0" sz="2800" u="none" cap="none" strike="noStrike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277307" y="5958072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351C75"/>
                </a:solidFill>
                <a:latin typeface="Anton"/>
                <a:ea typeface="Anton"/>
                <a:cs typeface="Anton"/>
                <a:sym typeface="Anton"/>
              </a:rPr>
              <a:t> 04</a:t>
            </a:r>
            <a:endParaRPr sz="4000">
              <a:solidFill>
                <a:srgbClr val="351C7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7433320" y="5927650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6"/>
          <p:cNvSpPr txBox="1"/>
          <p:nvPr/>
        </p:nvSpPr>
        <p:spPr>
          <a:xfrm>
            <a:off x="1810688" y="5898439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de </a:t>
            </a:r>
            <a:r>
              <a:rPr lang="en-US" sz="24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Interés</a:t>
            </a:r>
            <a:endParaRPr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400500" y="3171967"/>
            <a:ext cx="2718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3"/>
                </a:solidFill>
              </a:rPr>
              <a:t>CONTEXTO</a:t>
            </a:r>
            <a:endParaRPr b="1" i="0" sz="2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3632075" y="1515900"/>
            <a:ext cx="81039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 mundo impulsado por la movilidad y la independencia, la conducción de vehículos sigue siendo un aspecto fundamental de la vida cotidiana. Sin embargo, no está exenta de desafíos y riesgos, y uno de los aspectos más críticos es la seguridad en la carretera.</a:t>
            </a:r>
            <a:endParaRPr sz="17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análisis, exploramos la base de datos de siniestros de autos de la compañía de seguros "Lex Seguros" y destacaremos tres aspectos clave sobre la relación entre la demografía de los conductores y la gestión financiera en el contexto de los accidentes automovilísticos. Para poder crecer como empresa nos brindaron sus datos actuales de base de clientes (rango de edad/género/educación/ingreso/estado civil/hijos) y en base a esto poder comprender el comportamiento respecto a la experiencia de manejo, el uso del auto, si rompen las leyes mediante excesos de velocidad, conducir bajo estupefacientes o mismo la cantidad de siniestros ocurridos que esto lo vemos reflejado en la columna Outcome.</a:t>
            </a:r>
            <a:endParaRPr sz="17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3"/>
                </a:solidFill>
              </a:rPr>
              <a:t>PREGUNTAS DE</a:t>
            </a:r>
            <a:endParaRPr b="0" i="0" sz="2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3"/>
                </a:solidFill>
              </a:rPr>
              <a:t>INTERÉS</a:t>
            </a:r>
            <a:endParaRPr b="1" i="0" sz="2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3599775" y="979563"/>
            <a:ext cx="8103900" cy="48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principales o primarias</a:t>
            </a:r>
            <a:endParaRPr b="1" sz="180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Helvetica Neue Light"/>
              <a:buChar char="★"/>
            </a:pPr>
            <a:r>
              <a:rPr lang="en-US" sz="18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¿Existe una relación entre la edad de los conductores y la cantidad de infracciones por exceso de velocidad?</a:t>
            </a:r>
            <a:endParaRPr sz="18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Helvetica Neue Light"/>
              <a:buChar char="★"/>
            </a:pPr>
            <a:r>
              <a:rPr lang="en-US" sz="18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puede identificar alguna asociación entre la edad de los conductores y la propensión a conducir bajo la influencia de estupefacientes?</a:t>
            </a:r>
            <a:endParaRPr sz="18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Helvetica Neue Light"/>
              <a:buChar char="★"/>
            </a:pPr>
            <a:r>
              <a:rPr lang="en-US" sz="18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distribuye el historial de accidentes en función de la edad de los conductores?</a:t>
            </a:r>
            <a:endParaRPr sz="18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Helvetica Neue Light"/>
              <a:buChar char="★"/>
            </a:pPr>
            <a:r>
              <a:rPr lang="en-US" sz="18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¿Existe alguna relación entre la edad de los conductores y sus puntajes de crédito?</a:t>
            </a:r>
            <a:endParaRPr sz="18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Helvetica Neue Light"/>
              <a:buChar char="★"/>
            </a:pPr>
            <a:r>
              <a:rPr lang="en-US" sz="18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¿Podemos identificar alguna asociación entre la cantidad anual de millas conducidas y los puntajes de crédito?</a:t>
            </a:r>
            <a:endParaRPr sz="18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 objetivo</a:t>
            </a:r>
            <a:endParaRPr b="1" sz="180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Helvetica Neue Light"/>
              <a:buChar char="★"/>
            </a:pPr>
            <a:r>
              <a:rPr lang="en-US" sz="180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punto de vista de “Lex Seguros”, ¿cómo sabemos qué perfil tiene mayor posibilidad a tener un siniestro?</a:t>
            </a:r>
            <a:endParaRPr sz="1800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429592" y="2505670"/>
            <a:ext cx="1085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351C75"/>
                </a:solidFill>
              </a:rPr>
              <a:t>ANÁLISIS</a:t>
            </a:r>
            <a:r>
              <a:rPr b="0" i="0" lang="en-US" sz="60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351C75"/>
                </a:solidFill>
              </a:rPr>
              <a:t>DESCRIPTIVO</a:t>
            </a:r>
            <a:endParaRPr>
              <a:solidFill>
                <a:srgbClr val="351C75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351C75"/>
                </a:solidFill>
              </a:rPr>
              <a:t>EXPLORATORIO</a:t>
            </a:r>
            <a:endParaRPr b="1" i="0" sz="60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80875" y="506700"/>
            <a:ext cx="10473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¿Existe una relación entre la edad de los conductores y la cantidad de infracciones por </a:t>
            </a:r>
            <a:r>
              <a:rPr b="1" lang="en-US" sz="28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exceso de velocidad</a:t>
            </a:r>
            <a:r>
              <a:rPr lang="en-US" sz="28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i="0" sz="100" u="none" cap="none" strike="noStrike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709600" y="1880100"/>
            <a:ext cx="3992100" cy="4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gráfico que vemos a la derecha, nos muestra que el rango etario que supera la media en términos de exceso de velocidad se encuentra</a:t>
            </a:r>
            <a:r>
              <a:rPr b="1" lang="en-US" sz="1600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partir de los 65 años</a:t>
            </a:r>
            <a:r>
              <a:rPr lang="en-US" sz="1600">
                <a:solidFill>
                  <a:srgbClr val="351C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600">
              <a:solidFill>
                <a:srgbClr val="351C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resultado puede parecer contra intuitivo, ya que a menudo se asocia el exceso de velocidad con conductores jóvenes e imprudentes. </a:t>
            </a:r>
            <a:endParaRPr sz="1600">
              <a:solidFill>
                <a:srgbClr val="351C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esta tendencia sugiere que entre las personas mayores, en su mayoría de clase alta, existe un grupo que tiende a desafiar los límites de velocidad establecidos. Esto plantea preguntas importantes sobre la educación vial y las medidas de seguridad dirigidas a esta demografía específica.</a:t>
            </a:r>
            <a:endParaRPr>
              <a:solidFill>
                <a:srgbClr val="351C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6785012" y="1415099"/>
            <a:ext cx="346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Speeding violations per age</a:t>
            </a:r>
            <a:endParaRPr sz="1500">
              <a:solidFill>
                <a:srgbClr val="351C75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688" y="1880100"/>
            <a:ext cx="5973523" cy="46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678075" y="450050"/>
            <a:ext cx="1764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351C75"/>
                </a:solidFill>
              </a:rPr>
              <a:t>EDAD</a:t>
            </a:r>
            <a:endParaRPr sz="2800">
              <a:solidFill>
                <a:srgbClr val="351C75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351C75"/>
                </a:solidFill>
              </a:rPr>
              <a:t>VS.</a:t>
            </a:r>
            <a:endParaRPr sz="2800">
              <a:solidFill>
                <a:srgbClr val="351C75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51C75"/>
                </a:solidFill>
              </a:rPr>
              <a:t>DROGAS</a:t>
            </a:r>
            <a:endParaRPr b="1" sz="2800">
              <a:solidFill>
                <a:srgbClr val="351C75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2244875" y="272750"/>
            <a:ext cx="8769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¿Se puede identificar alguna asociación entre la edad de los conductores y la propensión a conducir bajo la influencia de estupefacientes?</a:t>
            </a:r>
            <a:endParaRPr sz="28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678075" y="2715400"/>
            <a:ext cx="45042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El análisis revela que la mayoría de las personas que conducen bajo la influencia de alcohol, drogas, sustancias ilícitas pertenecen al rango etario </a:t>
            </a:r>
            <a:r>
              <a:rPr b="1"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 partir de los 65 años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, nuevamente en su mayoría a la clase media alta.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Este hallazgo sugiere la necesidad de una mayor educación sobre los riesgos y las consecuencias de la conducción bajo los efectos de las mismas, especialmente dirigida a este grupo demográfico.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6813048" y="1748975"/>
            <a:ext cx="3936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Driving under influence (DUI) per age</a:t>
            </a:r>
            <a:endParaRPr sz="1500">
              <a:solidFill>
                <a:srgbClr val="351C75"/>
              </a:solidFill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975" y="2322475"/>
            <a:ext cx="53530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1836900" y="369050"/>
            <a:ext cx="85182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¿Cómo se distribuye el </a:t>
            </a:r>
            <a:r>
              <a:rPr b="1"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historial de accidentes</a:t>
            </a:r>
            <a:r>
              <a:rPr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en función de la edad de los conductores?</a:t>
            </a:r>
            <a:endParaRPr sz="28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7002000" y="2352200"/>
            <a:ext cx="45042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Podemos ver en nuestro gráfico que el mayor rango etario propenso a provocar accidentes 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automovilísticos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es a partir de 40 años en adelante.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Resulta importante observar que con el aumento de edad se incrementa la 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pérdida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de capacidad de respuesta 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física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/mental ante un evento inesperado. Podemos entender también que al tener años de conocimiento uno tiene más confianza y no presta atención al volante.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Una buena acción de cara Lex Seguros, sería </a:t>
            </a:r>
            <a:r>
              <a:rPr b="1"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ajustar  las tasas de los seguros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y premiar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, bajando las tasas, </a:t>
            </a:r>
            <a:r>
              <a:rPr b="1"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 aquellos que no hayan tenido infracciones en el año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1714061" y="1679525"/>
            <a:ext cx="3936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Accidents</a:t>
            </a:r>
            <a:r>
              <a:rPr b="1" lang="en-US" sz="1600">
                <a:solidFill>
                  <a:srgbClr val="351C75"/>
                </a:solidFill>
              </a:rPr>
              <a:t> per age</a:t>
            </a:r>
            <a:endParaRPr sz="1500">
              <a:solidFill>
                <a:srgbClr val="351C75"/>
              </a:solidFill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25" y="2259805"/>
            <a:ext cx="5675551" cy="425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75" y="2707632"/>
            <a:ext cx="8884924" cy="401773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/>
          <p:nvPr/>
        </p:nvSpPr>
        <p:spPr>
          <a:xfrm>
            <a:off x="1064775" y="272200"/>
            <a:ext cx="10057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¿Existe alguna relación entre la edad de los conductores y sus </a:t>
            </a:r>
            <a:r>
              <a:rPr b="1"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puntajes de crédito</a:t>
            </a:r>
            <a:r>
              <a:rPr lang="en-US" sz="28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sz="28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470900" y="1248700"/>
            <a:ext cx="110355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El tercer aspecto resaltado en este análisis es el rango etario más beneficioso para acceder a un crédito, que comienza </a:t>
            </a:r>
            <a:r>
              <a:rPr b="1"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 partir de los 40 años</a:t>
            </a: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. Este demuestra la relación entre la edad y la solvencia financiera, a medida que las personas avanzan en su vida laboral y adquieren experiencia financiera, obtienen mejores condiciones para la financiación de vehículos.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Al acceder a créditos es más propenso a que el vehículo se encuentre en mejor estado, ya sea para arreglarlo o cambiarlo.</a:t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0" y="4470200"/>
            <a:ext cx="16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Credit Score</a:t>
            </a:r>
            <a:endParaRPr b="1" sz="1600">
              <a:solidFill>
                <a:srgbClr val="351C7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1C75"/>
                </a:solidFill>
              </a:rPr>
              <a:t> </a:t>
            </a:r>
            <a:r>
              <a:rPr b="1" lang="en-US" sz="1600">
                <a:solidFill>
                  <a:srgbClr val="351C75"/>
                </a:solidFill>
              </a:rPr>
              <a:t>per age</a:t>
            </a:r>
            <a:endParaRPr sz="1500">
              <a:solidFill>
                <a:srgbClr val="351C75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