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Anton"/>
      <p:regular r:id="rId21"/>
    </p:embeddedFont>
    <p:embeddedFont>
      <p:font typeface="Helvetica Neue"/>
      <p:regular r:id="rId22"/>
      <p:bold r:id="rId23"/>
      <p:italic r:id="rId24"/>
      <p:boldItalic r:id="rId25"/>
    </p:embeddedFont>
    <p:embeddedFont>
      <p:font typeface="Helvetica Neue Light"/>
      <p:regular r:id="rId26"/>
      <p:bold r:id="rId27"/>
      <p:italic r:id="rId28"/>
      <p:boldItalic r:id="rId29"/>
    </p:embeddedFont>
    <p:embeddedFont>
      <p:font typeface="DM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HelveticaNeue-regular.fntdata"/><Relationship Id="rId21" Type="http://schemas.openxmlformats.org/officeDocument/2006/relationships/font" Target="fonts/Anton-regular.fntdata"/><Relationship Id="rId24" Type="http://schemas.openxmlformats.org/officeDocument/2006/relationships/font" Target="fonts/HelveticaNeue-italic.fntdata"/><Relationship Id="rId23" Type="http://schemas.openxmlformats.org/officeDocument/2006/relationships/font" Target="fonts/HelveticaNeue-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HelveticaNeueLight-regular.fntdata"/><Relationship Id="rId25" Type="http://schemas.openxmlformats.org/officeDocument/2006/relationships/font" Target="fonts/HelveticaNeue-boldItalic.fntdata"/><Relationship Id="rId28" Type="http://schemas.openxmlformats.org/officeDocument/2006/relationships/font" Target="fonts/HelveticaNeueLight-italic.fntdata"/><Relationship Id="rId27" Type="http://schemas.openxmlformats.org/officeDocument/2006/relationships/font" Target="fonts/HelveticaNeue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Ligh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DMSans-bold.fntdata"/><Relationship Id="rId30" Type="http://schemas.openxmlformats.org/officeDocument/2006/relationships/font" Target="fonts/DMSans-regular.fntdata"/><Relationship Id="rId11" Type="http://schemas.openxmlformats.org/officeDocument/2006/relationships/slide" Target="slides/slide6.xml"/><Relationship Id="rId33" Type="http://schemas.openxmlformats.org/officeDocument/2006/relationships/font" Target="fonts/DMSans-boldItalic.fntdata"/><Relationship Id="rId10" Type="http://schemas.openxmlformats.org/officeDocument/2006/relationships/slide" Target="slides/slide5.xml"/><Relationship Id="rId32" Type="http://schemas.openxmlformats.org/officeDocument/2006/relationships/font" Target="fonts/DM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a98012760b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g2a98012760b_0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2a98012760b_0_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f40933e687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g1f40933e687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1f40933e687_0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f40933e68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g1f40933e68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1f40933e687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f40933e687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g1f40933e687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g1f40933e687_0_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3_Custom Layout">
  <p:cSld name="33_Custom Layout">
    <p:spTree>
      <p:nvGrpSpPr>
        <p:cNvPr id="15"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1"/>
          <p:cNvSpPr/>
          <p:nvPr>
            <p:ph idx="2" type="pic"/>
          </p:nvPr>
        </p:nvSpPr>
        <p:spPr>
          <a:xfrm>
            <a:off x="5183188" y="987425"/>
            <a:ext cx="6172200" cy="4873625"/>
          </a:xfrm>
          <a:prstGeom prst="rect">
            <a:avLst/>
          </a:prstGeom>
          <a:noFill/>
          <a:ln>
            <a:noFill/>
          </a:ln>
        </p:spPr>
      </p:sp>
      <p:sp>
        <p:nvSpPr>
          <p:cNvPr id="69" name="Google Shape;69;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85" name="Shape 85"/>
        <p:cNvGrpSpPr/>
        <p:nvPr/>
      </p:nvGrpSpPr>
      <p:grpSpPr>
        <a:xfrm>
          <a:off x="0" y="0"/>
          <a:ext cx="0" cy="0"/>
          <a:chOff x="0" y="0"/>
          <a:chExt cx="0" cy="0"/>
        </a:xfrm>
      </p:grpSpPr>
      <p:sp>
        <p:nvSpPr>
          <p:cNvPr id="86" name="Google Shape;86;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3_Custom Layout">
  <p:cSld name="33_Custom Layout">
    <p:spTree>
      <p:nvGrpSpPr>
        <p:cNvPr id="88" name="Shape 8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9" name="Shape 89"/>
        <p:cNvGrpSpPr/>
        <p:nvPr/>
      </p:nvGrpSpPr>
      <p:grpSpPr>
        <a:xfrm>
          <a:off x="0" y="0"/>
          <a:ext cx="0" cy="0"/>
          <a:chOff x="0" y="0"/>
          <a:chExt cx="0" cy="0"/>
        </a:xfrm>
      </p:grpSpPr>
      <p:sp>
        <p:nvSpPr>
          <p:cNvPr id="90" name="Google Shape;90;p17"/>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1" name="Google Shape;91;p17"/>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2" name="Google Shape;92;p17"/>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93" name="Google Shape;93;p17"/>
          <p:cNvSpPr txBox="1"/>
          <p:nvPr>
            <p:ph idx="1" type="body"/>
          </p:nvPr>
        </p:nvSpPr>
        <p:spPr>
          <a:xfrm>
            <a:off x="381000" y="476098"/>
            <a:ext cx="8821738" cy="507773"/>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4" name="Google Shape;94;p17"/>
          <p:cNvSpPr txBox="1"/>
          <p:nvPr>
            <p:ph idx="2" type="body"/>
          </p:nvPr>
        </p:nvSpPr>
        <p:spPr>
          <a:xfrm>
            <a:off x="381000" y="983871"/>
            <a:ext cx="6745288" cy="424807"/>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ustom Layout">
  <p:cSld name="11_Custom Layout">
    <p:spTree>
      <p:nvGrpSpPr>
        <p:cNvPr id="95" name="Shape 95"/>
        <p:cNvGrpSpPr/>
        <p:nvPr/>
      </p:nvGrpSpPr>
      <p:grpSpPr>
        <a:xfrm>
          <a:off x="0" y="0"/>
          <a:ext cx="0" cy="0"/>
          <a:chOff x="0" y="0"/>
          <a:chExt cx="0" cy="0"/>
        </a:xfrm>
      </p:grpSpPr>
      <p:sp>
        <p:nvSpPr>
          <p:cNvPr id="96" name="Google Shape;96;p18"/>
          <p:cNvSpPr/>
          <p:nvPr/>
        </p:nvSpPr>
        <p:spPr>
          <a:xfrm>
            <a:off x="0" y="5787"/>
            <a:ext cx="12192000" cy="6858000"/>
          </a:xfrm>
          <a:prstGeom prst="rect">
            <a:avLst/>
          </a:prstGeom>
          <a:gradFill>
            <a:gsLst>
              <a:gs pos="0">
                <a:srgbClr val="01BAFF"/>
              </a:gs>
              <a:gs pos="100000">
                <a:srgbClr val="00F4FE"/>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 name="Google Shape;97;p18"/>
          <p:cNvSpPr txBox="1"/>
          <p:nvPr>
            <p:ph idx="11" type="ftr"/>
          </p:nvPr>
        </p:nvSpPr>
        <p:spPr>
          <a:xfrm>
            <a:off x="381002" y="6519009"/>
            <a:ext cx="5714999" cy="206375"/>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05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8" name="Google Shape;98;p18"/>
          <p:cNvSpPr txBox="1"/>
          <p:nvPr>
            <p:ph idx="12" type="sldNum"/>
          </p:nvPr>
        </p:nvSpPr>
        <p:spPr>
          <a:xfrm>
            <a:off x="11506202" y="6519009"/>
            <a:ext cx="685798" cy="206375"/>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0" i="0" sz="1050">
                <a:solidFill>
                  <a:schemeClr val="dk1"/>
                </a:solidFill>
                <a:latin typeface="Arial"/>
                <a:ea typeface="Arial"/>
                <a:cs typeface="Arial"/>
                <a:sym typeface="Arial"/>
              </a:defRPr>
            </a:lvl1pPr>
            <a:lvl2pPr indent="0" lvl="1" marL="0" marR="0" rtl="0" algn="l">
              <a:spcBef>
                <a:spcPts val="0"/>
              </a:spcBef>
              <a:buNone/>
              <a:defRPr b="0" i="0" sz="1050">
                <a:solidFill>
                  <a:schemeClr val="dk1"/>
                </a:solidFill>
                <a:latin typeface="Arial"/>
                <a:ea typeface="Arial"/>
                <a:cs typeface="Arial"/>
                <a:sym typeface="Arial"/>
              </a:defRPr>
            </a:lvl2pPr>
            <a:lvl3pPr indent="0" lvl="2" marL="0" marR="0" rtl="0" algn="l">
              <a:spcBef>
                <a:spcPts val="0"/>
              </a:spcBef>
              <a:buNone/>
              <a:defRPr b="0" i="0" sz="1050">
                <a:solidFill>
                  <a:schemeClr val="dk1"/>
                </a:solidFill>
                <a:latin typeface="Arial"/>
                <a:ea typeface="Arial"/>
                <a:cs typeface="Arial"/>
                <a:sym typeface="Arial"/>
              </a:defRPr>
            </a:lvl3pPr>
            <a:lvl4pPr indent="0" lvl="3" marL="0" marR="0" rtl="0" algn="l">
              <a:spcBef>
                <a:spcPts val="0"/>
              </a:spcBef>
              <a:buNone/>
              <a:defRPr b="0" i="0" sz="1050">
                <a:solidFill>
                  <a:schemeClr val="dk1"/>
                </a:solidFill>
                <a:latin typeface="Arial"/>
                <a:ea typeface="Arial"/>
                <a:cs typeface="Arial"/>
                <a:sym typeface="Arial"/>
              </a:defRPr>
            </a:lvl4pPr>
            <a:lvl5pPr indent="0" lvl="4" marL="0" marR="0" rtl="0" algn="l">
              <a:spcBef>
                <a:spcPts val="0"/>
              </a:spcBef>
              <a:buNone/>
              <a:defRPr b="0" i="0" sz="1050">
                <a:solidFill>
                  <a:schemeClr val="dk1"/>
                </a:solidFill>
                <a:latin typeface="Arial"/>
                <a:ea typeface="Arial"/>
                <a:cs typeface="Arial"/>
                <a:sym typeface="Arial"/>
              </a:defRPr>
            </a:lvl5pPr>
            <a:lvl6pPr indent="0" lvl="5" marL="0" marR="0" rtl="0" algn="l">
              <a:spcBef>
                <a:spcPts val="0"/>
              </a:spcBef>
              <a:buNone/>
              <a:defRPr b="0" i="0" sz="1050">
                <a:solidFill>
                  <a:schemeClr val="dk1"/>
                </a:solidFill>
                <a:latin typeface="Arial"/>
                <a:ea typeface="Arial"/>
                <a:cs typeface="Arial"/>
                <a:sym typeface="Arial"/>
              </a:defRPr>
            </a:lvl6pPr>
            <a:lvl7pPr indent="0" lvl="6" marL="0" marR="0" rtl="0" algn="l">
              <a:spcBef>
                <a:spcPts val="0"/>
              </a:spcBef>
              <a:buNone/>
              <a:defRPr b="0" i="0" sz="1050">
                <a:solidFill>
                  <a:schemeClr val="dk1"/>
                </a:solidFill>
                <a:latin typeface="Arial"/>
                <a:ea typeface="Arial"/>
                <a:cs typeface="Arial"/>
                <a:sym typeface="Arial"/>
              </a:defRPr>
            </a:lvl7pPr>
            <a:lvl8pPr indent="0" lvl="7" marL="0" marR="0" rtl="0" algn="l">
              <a:spcBef>
                <a:spcPts val="0"/>
              </a:spcBef>
              <a:buNone/>
              <a:defRPr b="0" i="0" sz="1050">
                <a:solidFill>
                  <a:schemeClr val="dk1"/>
                </a:solidFill>
                <a:latin typeface="Arial"/>
                <a:ea typeface="Arial"/>
                <a:cs typeface="Arial"/>
                <a:sym typeface="Arial"/>
              </a:defRPr>
            </a:lvl8pPr>
            <a:lvl9pPr indent="0" lvl="8" marL="0" marR="0" rtl="0" algn="l">
              <a:spcBef>
                <a:spcPts val="0"/>
              </a:spcBef>
              <a:buNone/>
              <a:defRPr b="0" i="0" sz="105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99" name="Google Shape;99;p18"/>
          <p:cNvSpPr txBox="1"/>
          <p:nvPr>
            <p:ph idx="1" type="body"/>
          </p:nvPr>
        </p:nvSpPr>
        <p:spPr>
          <a:xfrm>
            <a:off x="349250" y="2317283"/>
            <a:ext cx="11493500" cy="222343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ustom Layout">
  <p:cSld name="12_Custom Layout">
    <p:spTree>
      <p:nvGrpSpPr>
        <p:cNvPr id="100" name="Shape 100"/>
        <p:cNvGrpSpPr/>
        <p:nvPr/>
      </p:nvGrpSpPr>
      <p:grpSpPr>
        <a:xfrm>
          <a:off x="0" y="0"/>
          <a:ext cx="0" cy="0"/>
          <a:chOff x="0" y="0"/>
          <a:chExt cx="0" cy="0"/>
        </a:xfrm>
      </p:grpSpPr>
      <p:sp>
        <p:nvSpPr>
          <p:cNvPr id="101" name="Google Shape;101;p19"/>
          <p:cNvSpPr/>
          <p:nvPr/>
        </p:nvSpPr>
        <p:spPr>
          <a:xfrm>
            <a:off x="0" y="0"/>
            <a:ext cx="12192000" cy="6858000"/>
          </a:xfrm>
          <a:prstGeom prst="rect">
            <a:avLst/>
          </a:prstGeom>
          <a:gradFill>
            <a:gsLst>
              <a:gs pos="0">
                <a:srgbClr val="00F4FE"/>
              </a:gs>
              <a:gs pos="99000">
                <a:srgbClr val="08FA7B"/>
              </a:gs>
              <a:gs pos="100000">
                <a:srgbClr val="08FA7B"/>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 name="Google Shape;102;p19"/>
          <p:cNvSpPr txBox="1"/>
          <p:nvPr>
            <p:ph idx="11" type="ftr"/>
          </p:nvPr>
        </p:nvSpPr>
        <p:spPr>
          <a:xfrm>
            <a:off x="381002" y="6519009"/>
            <a:ext cx="5714999" cy="206375"/>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05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3" name="Google Shape;103;p19"/>
          <p:cNvSpPr txBox="1"/>
          <p:nvPr>
            <p:ph idx="12" type="sldNum"/>
          </p:nvPr>
        </p:nvSpPr>
        <p:spPr>
          <a:xfrm>
            <a:off x="11506202" y="6519009"/>
            <a:ext cx="685798" cy="206375"/>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0" i="0" sz="1050">
                <a:solidFill>
                  <a:schemeClr val="dk1"/>
                </a:solidFill>
                <a:latin typeface="Arial"/>
                <a:ea typeface="Arial"/>
                <a:cs typeface="Arial"/>
                <a:sym typeface="Arial"/>
              </a:defRPr>
            </a:lvl1pPr>
            <a:lvl2pPr indent="0" lvl="1" marL="0" marR="0" rtl="0" algn="l">
              <a:spcBef>
                <a:spcPts val="0"/>
              </a:spcBef>
              <a:buNone/>
              <a:defRPr b="0" i="0" sz="1050">
                <a:solidFill>
                  <a:schemeClr val="dk1"/>
                </a:solidFill>
                <a:latin typeface="Arial"/>
                <a:ea typeface="Arial"/>
                <a:cs typeface="Arial"/>
                <a:sym typeface="Arial"/>
              </a:defRPr>
            </a:lvl2pPr>
            <a:lvl3pPr indent="0" lvl="2" marL="0" marR="0" rtl="0" algn="l">
              <a:spcBef>
                <a:spcPts val="0"/>
              </a:spcBef>
              <a:buNone/>
              <a:defRPr b="0" i="0" sz="1050">
                <a:solidFill>
                  <a:schemeClr val="dk1"/>
                </a:solidFill>
                <a:latin typeface="Arial"/>
                <a:ea typeface="Arial"/>
                <a:cs typeface="Arial"/>
                <a:sym typeface="Arial"/>
              </a:defRPr>
            </a:lvl3pPr>
            <a:lvl4pPr indent="0" lvl="3" marL="0" marR="0" rtl="0" algn="l">
              <a:spcBef>
                <a:spcPts val="0"/>
              </a:spcBef>
              <a:buNone/>
              <a:defRPr b="0" i="0" sz="1050">
                <a:solidFill>
                  <a:schemeClr val="dk1"/>
                </a:solidFill>
                <a:latin typeface="Arial"/>
                <a:ea typeface="Arial"/>
                <a:cs typeface="Arial"/>
                <a:sym typeface="Arial"/>
              </a:defRPr>
            </a:lvl4pPr>
            <a:lvl5pPr indent="0" lvl="4" marL="0" marR="0" rtl="0" algn="l">
              <a:spcBef>
                <a:spcPts val="0"/>
              </a:spcBef>
              <a:buNone/>
              <a:defRPr b="0" i="0" sz="1050">
                <a:solidFill>
                  <a:schemeClr val="dk1"/>
                </a:solidFill>
                <a:latin typeface="Arial"/>
                <a:ea typeface="Arial"/>
                <a:cs typeface="Arial"/>
                <a:sym typeface="Arial"/>
              </a:defRPr>
            </a:lvl5pPr>
            <a:lvl6pPr indent="0" lvl="5" marL="0" marR="0" rtl="0" algn="l">
              <a:spcBef>
                <a:spcPts val="0"/>
              </a:spcBef>
              <a:buNone/>
              <a:defRPr b="0" i="0" sz="1050">
                <a:solidFill>
                  <a:schemeClr val="dk1"/>
                </a:solidFill>
                <a:latin typeface="Arial"/>
                <a:ea typeface="Arial"/>
                <a:cs typeface="Arial"/>
                <a:sym typeface="Arial"/>
              </a:defRPr>
            </a:lvl6pPr>
            <a:lvl7pPr indent="0" lvl="6" marL="0" marR="0" rtl="0" algn="l">
              <a:spcBef>
                <a:spcPts val="0"/>
              </a:spcBef>
              <a:buNone/>
              <a:defRPr b="0" i="0" sz="1050">
                <a:solidFill>
                  <a:schemeClr val="dk1"/>
                </a:solidFill>
                <a:latin typeface="Arial"/>
                <a:ea typeface="Arial"/>
                <a:cs typeface="Arial"/>
                <a:sym typeface="Arial"/>
              </a:defRPr>
            </a:lvl7pPr>
            <a:lvl8pPr indent="0" lvl="7" marL="0" marR="0" rtl="0" algn="l">
              <a:spcBef>
                <a:spcPts val="0"/>
              </a:spcBef>
              <a:buNone/>
              <a:defRPr b="0" i="0" sz="1050">
                <a:solidFill>
                  <a:schemeClr val="dk1"/>
                </a:solidFill>
                <a:latin typeface="Arial"/>
                <a:ea typeface="Arial"/>
                <a:cs typeface="Arial"/>
                <a:sym typeface="Arial"/>
              </a:defRPr>
            </a:lvl8pPr>
            <a:lvl9pPr indent="0" lvl="8" marL="0" marR="0" rtl="0" algn="l">
              <a:spcBef>
                <a:spcPts val="0"/>
              </a:spcBef>
              <a:buNone/>
              <a:defRPr b="0" i="0" sz="105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104" name="Google Shape;104;p19"/>
          <p:cNvSpPr txBox="1"/>
          <p:nvPr>
            <p:ph idx="1" type="body"/>
          </p:nvPr>
        </p:nvSpPr>
        <p:spPr>
          <a:xfrm>
            <a:off x="349250" y="2317283"/>
            <a:ext cx="11493500" cy="222343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105" name="Shape 105"/>
        <p:cNvGrpSpPr/>
        <p:nvPr/>
      </p:nvGrpSpPr>
      <p:grpSpPr>
        <a:xfrm>
          <a:off x="0" y="0"/>
          <a:ext cx="0" cy="0"/>
          <a:chOff x="0" y="0"/>
          <a:chExt cx="0" cy="0"/>
        </a:xfrm>
      </p:grpSpPr>
      <p:pic>
        <p:nvPicPr>
          <p:cNvPr id="106" name="Google Shape;106;p20"/>
          <p:cNvPicPr preferRelativeResize="0"/>
          <p:nvPr/>
        </p:nvPicPr>
        <p:blipFill rotWithShape="1">
          <a:blip r:embed="rId2">
            <a:alphaModFix/>
          </a:blip>
          <a:srcRect b="0" l="0" r="0" t="0"/>
          <a:stretch/>
        </p:blipFill>
        <p:spPr>
          <a:xfrm flipH="1">
            <a:off x="8026400" y="2887579"/>
            <a:ext cx="4165600" cy="2935898"/>
          </a:xfrm>
          <a:prstGeom prst="rect">
            <a:avLst/>
          </a:prstGeom>
          <a:noFill/>
          <a:ln>
            <a:noFill/>
          </a:ln>
        </p:spPr>
      </p:pic>
      <p:sp>
        <p:nvSpPr>
          <p:cNvPr id="107" name="Google Shape;107;p20"/>
          <p:cNvSpPr txBox="1"/>
          <p:nvPr>
            <p:ph idx="11" type="ftr"/>
          </p:nvPr>
        </p:nvSpPr>
        <p:spPr>
          <a:xfrm>
            <a:off x="381002" y="6519009"/>
            <a:ext cx="5714999" cy="206375"/>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05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8" name="Google Shape;108;p20"/>
          <p:cNvSpPr txBox="1"/>
          <p:nvPr>
            <p:ph idx="12" type="sldNum"/>
          </p:nvPr>
        </p:nvSpPr>
        <p:spPr>
          <a:xfrm>
            <a:off x="11506202" y="6519009"/>
            <a:ext cx="685798" cy="206375"/>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0" i="0" sz="1050">
                <a:solidFill>
                  <a:schemeClr val="dk1"/>
                </a:solidFill>
                <a:latin typeface="Arial"/>
                <a:ea typeface="Arial"/>
                <a:cs typeface="Arial"/>
                <a:sym typeface="Arial"/>
              </a:defRPr>
            </a:lvl1pPr>
            <a:lvl2pPr indent="0" lvl="1" marL="0" marR="0" rtl="0" algn="l">
              <a:spcBef>
                <a:spcPts val="0"/>
              </a:spcBef>
              <a:buNone/>
              <a:defRPr b="0" i="0" sz="1050">
                <a:solidFill>
                  <a:schemeClr val="dk1"/>
                </a:solidFill>
                <a:latin typeface="Arial"/>
                <a:ea typeface="Arial"/>
                <a:cs typeface="Arial"/>
                <a:sym typeface="Arial"/>
              </a:defRPr>
            </a:lvl2pPr>
            <a:lvl3pPr indent="0" lvl="2" marL="0" marR="0" rtl="0" algn="l">
              <a:spcBef>
                <a:spcPts val="0"/>
              </a:spcBef>
              <a:buNone/>
              <a:defRPr b="0" i="0" sz="1050">
                <a:solidFill>
                  <a:schemeClr val="dk1"/>
                </a:solidFill>
                <a:latin typeface="Arial"/>
                <a:ea typeface="Arial"/>
                <a:cs typeface="Arial"/>
                <a:sym typeface="Arial"/>
              </a:defRPr>
            </a:lvl3pPr>
            <a:lvl4pPr indent="0" lvl="3" marL="0" marR="0" rtl="0" algn="l">
              <a:spcBef>
                <a:spcPts val="0"/>
              </a:spcBef>
              <a:buNone/>
              <a:defRPr b="0" i="0" sz="1050">
                <a:solidFill>
                  <a:schemeClr val="dk1"/>
                </a:solidFill>
                <a:latin typeface="Arial"/>
                <a:ea typeface="Arial"/>
                <a:cs typeface="Arial"/>
                <a:sym typeface="Arial"/>
              </a:defRPr>
            </a:lvl4pPr>
            <a:lvl5pPr indent="0" lvl="4" marL="0" marR="0" rtl="0" algn="l">
              <a:spcBef>
                <a:spcPts val="0"/>
              </a:spcBef>
              <a:buNone/>
              <a:defRPr b="0" i="0" sz="1050">
                <a:solidFill>
                  <a:schemeClr val="dk1"/>
                </a:solidFill>
                <a:latin typeface="Arial"/>
                <a:ea typeface="Arial"/>
                <a:cs typeface="Arial"/>
                <a:sym typeface="Arial"/>
              </a:defRPr>
            </a:lvl5pPr>
            <a:lvl6pPr indent="0" lvl="5" marL="0" marR="0" rtl="0" algn="l">
              <a:spcBef>
                <a:spcPts val="0"/>
              </a:spcBef>
              <a:buNone/>
              <a:defRPr b="0" i="0" sz="1050">
                <a:solidFill>
                  <a:schemeClr val="dk1"/>
                </a:solidFill>
                <a:latin typeface="Arial"/>
                <a:ea typeface="Arial"/>
                <a:cs typeface="Arial"/>
                <a:sym typeface="Arial"/>
              </a:defRPr>
            </a:lvl6pPr>
            <a:lvl7pPr indent="0" lvl="6" marL="0" marR="0" rtl="0" algn="l">
              <a:spcBef>
                <a:spcPts val="0"/>
              </a:spcBef>
              <a:buNone/>
              <a:defRPr b="0" i="0" sz="1050">
                <a:solidFill>
                  <a:schemeClr val="dk1"/>
                </a:solidFill>
                <a:latin typeface="Arial"/>
                <a:ea typeface="Arial"/>
                <a:cs typeface="Arial"/>
                <a:sym typeface="Arial"/>
              </a:defRPr>
            </a:lvl7pPr>
            <a:lvl8pPr indent="0" lvl="7" marL="0" marR="0" rtl="0" algn="l">
              <a:spcBef>
                <a:spcPts val="0"/>
              </a:spcBef>
              <a:buNone/>
              <a:defRPr b="0" i="0" sz="1050">
                <a:solidFill>
                  <a:schemeClr val="dk1"/>
                </a:solidFill>
                <a:latin typeface="Arial"/>
                <a:ea typeface="Arial"/>
                <a:cs typeface="Arial"/>
                <a:sym typeface="Arial"/>
              </a:defRPr>
            </a:lvl8pPr>
            <a:lvl9pPr indent="0" lvl="8" marL="0" marR="0" rtl="0" algn="l">
              <a:spcBef>
                <a:spcPts val="0"/>
              </a:spcBef>
              <a:buNone/>
              <a:defRPr b="0" i="0" sz="105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9_Custom Layout">
  <p:cSld name="39_Custom Layout">
    <p:spTree>
      <p:nvGrpSpPr>
        <p:cNvPr id="109" name="Shape 109"/>
        <p:cNvGrpSpPr/>
        <p:nvPr/>
      </p:nvGrpSpPr>
      <p:grpSpPr>
        <a:xfrm>
          <a:off x="0" y="0"/>
          <a:ext cx="0" cy="0"/>
          <a:chOff x="0" y="0"/>
          <a:chExt cx="0" cy="0"/>
        </a:xfrm>
      </p:grpSpPr>
      <p:pic>
        <p:nvPicPr>
          <p:cNvPr id="110" name="Google Shape;110;p2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11" name="Google Shape;111;p21"/>
          <p:cNvSpPr txBox="1"/>
          <p:nvPr>
            <p:ph idx="11" type="ftr"/>
          </p:nvPr>
        </p:nvSpPr>
        <p:spPr>
          <a:xfrm>
            <a:off x="381002" y="6519009"/>
            <a:ext cx="5714999" cy="206375"/>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05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2" name="Google Shape;112;p21"/>
          <p:cNvSpPr txBox="1"/>
          <p:nvPr>
            <p:ph idx="12" type="sldNum"/>
          </p:nvPr>
        </p:nvSpPr>
        <p:spPr>
          <a:xfrm>
            <a:off x="11506202" y="6519009"/>
            <a:ext cx="685798" cy="206375"/>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0" i="0" sz="1050">
                <a:solidFill>
                  <a:schemeClr val="dk1"/>
                </a:solidFill>
                <a:latin typeface="Arial"/>
                <a:ea typeface="Arial"/>
                <a:cs typeface="Arial"/>
                <a:sym typeface="Arial"/>
              </a:defRPr>
            </a:lvl1pPr>
            <a:lvl2pPr indent="0" lvl="1" marL="0" marR="0" rtl="0" algn="l">
              <a:spcBef>
                <a:spcPts val="0"/>
              </a:spcBef>
              <a:buNone/>
              <a:defRPr b="0" i="0" sz="1050">
                <a:solidFill>
                  <a:schemeClr val="dk1"/>
                </a:solidFill>
                <a:latin typeface="Arial"/>
                <a:ea typeface="Arial"/>
                <a:cs typeface="Arial"/>
                <a:sym typeface="Arial"/>
              </a:defRPr>
            </a:lvl2pPr>
            <a:lvl3pPr indent="0" lvl="2" marL="0" marR="0" rtl="0" algn="l">
              <a:spcBef>
                <a:spcPts val="0"/>
              </a:spcBef>
              <a:buNone/>
              <a:defRPr b="0" i="0" sz="1050">
                <a:solidFill>
                  <a:schemeClr val="dk1"/>
                </a:solidFill>
                <a:latin typeface="Arial"/>
                <a:ea typeface="Arial"/>
                <a:cs typeface="Arial"/>
                <a:sym typeface="Arial"/>
              </a:defRPr>
            </a:lvl3pPr>
            <a:lvl4pPr indent="0" lvl="3" marL="0" marR="0" rtl="0" algn="l">
              <a:spcBef>
                <a:spcPts val="0"/>
              </a:spcBef>
              <a:buNone/>
              <a:defRPr b="0" i="0" sz="1050">
                <a:solidFill>
                  <a:schemeClr val="dk1"/>
                </a:solidFill>
                <a:latin typeface="Arial"/>
                <a:ea typeface="Arial"/>
                <a:cs typeface="Arial"/>
                <a:sym typeface="Arial"/>
              </a:defRPr>
            </a:lvl4pPr>
            <a:lvl5pPr indent="0" lvl="4" marL="0" marR="0" rtl="0" algn="l">
              <a:spcBef>
                <a:spcPts val="0"/>
              </a:spcBef>
              <a:buNone/>
              <a:defRPr b="0" i="0" sz="1050">
                <a:solidFill>
                  <a:schemeClr val="dk1"/>
                </a:solidFill>
                <a:latin typeface="Arial"/>
                <a:ea typeface="Arial"/>
                <a:cs typeface="Arial"/>
                <a:sym typeface="Arial"/>
              </a:defRPr>
            </a:lvl5pPr>
            <a:lvl6pPr indent="0" lvl="5" marL="0" marR="0" rtl="0" algn="l">
              <a:spcBef>
                <a:spcPts val="0"/>
              </a:spcBef>
              <a:buNone/>
              <a:defRPr b="0" i="0" sz="1050">
                <a:solidFill>
                  <a:schemeClr val="dk1"/>
                </a:solidFill>
                <a:latin typeface="Arial"/>
                <a:ea typeface="Arial"/>
                <a:cs typeface="Arial"/>
                <a:sym typeface="Arial"/>
              </a:defRPr>
            </a:lvl6pPr>
            <a:lvl7pPr indent="0" lvl="6" marL="0" marR="0" rtl="0" algn="l">
              <a:spcBef>
                <a:spcPts val="0"/>
              </a:spcBef>
              <a:buNone/>
              <a:defRPr b="0" i="0" sz="1050">
                <a:solidFill>
                  <a:schemeClr val="dk1"/>
                </a:solidFill>
                <a:latin typeface="Arial"/>
                <a:ea typeface="Arial"/>
                <a:cs typeface="Arial"/>
                <a:sym typeface="Arial"/>
              </a:defRPr>
            </a:lvl7pPr>
            <a:lvl8pPr indent="0" lvl="7" marL="0" marR="0" rtl="0" algn="l">
              <a:spcBef>
                <a:spcPts val="0"/>
              </a:spcBef>
              <a:buNone/>
              <a:defRPr b="0" i="0" sz="1050">
                <a:solidFill>
                  <a:schemeClr val="dk1"/>
                </a:solidFill>
                <a:latin typeface="Arial"/>
                <a:ea typeface="Arial"/>
                <a:cs typeface="Arial"/>
                <a:sym typeface="Arial"/>
              </a:defRPr>
            </a:lvl8pPr>
            <a:lvl9pPr indent="0" lvl="8" marL="0" marR="0" rtl="0" algn="l">
              <a:spcBef>
                <a:spcPts val="0"/>
              </a:spcBef>
              <a:buNone/>
              <a:defRPr b="0" i="0" sz="105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0_Custom Layout">
  <p:cSld name="40_Custom Layout">
    <p:spTree>
      <p:nvGrpSpPr>
        <p:cNvPr id="113" name="Shape 113"/>
        <p:cNvGrpSpPr/>
        <p:nvPr/>
      </p:nvGrpSpPr>
      <p:grpSpPr>
        <a:xfrm>
          <a:off x="0" y="0"/>
          <a:ext cx="0" cy="0"/>
          <a:chOff x="0" y="0"/>
          <a:chExt cx="0" cy="0"/>
        </a:xfrm>
      </p:grpSpPr>
      <p:pic>
        <p:nvPicPr>
          <p:cNvPr id="114" name="Google Shape;114;p2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15" name="Google Shape;115;p22"/>
          <p:cNvSpPr txBox="1"/>
          <p:nvPr>
            <p:ph idx="11" type="ftr"/>
          </p:nvPr>
        </p:nvSpPr>
        <p:spPr>
          <a:xfrm>
            <a:off x="381002" y="6519009"/>
            <a:ext cx="5714999" cy="206375"/>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05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6" name="Google Shape;116;p22"/>
          <p:cNvSpPr txBox="1"/>
          <p:nvPr>
            <p:ph idx="12" type="sldNum"/>
          </p:nvPr>
        </p:nvSpPr>
        <p:spPr>
          <a:xfrm>
            <a:off x="11506202" y="6519009"/>
            <a:ext cx="685798" cy="206375"/>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0" i="0" sz="1050">
                <a:solidFill>
                  <a:schemeClr val="dk1"/>
                </a:solidFill>
                <a:latin typeface="Arial"/>
                <a:ea typeface="Arial"/>
                <a:cs typeface="Arial"/>
                <a:sym typeface="Arial"/>
              </a:defRPr>
            </a:lvl1pPr>
            <a:lvl2pPr indent="0" lvl="1" marL="0" marR="0" rtl="0" algn="l">
              <a:spcBef>
                <a:spcPts val="0"/>
              </a:spcBef>
              <a:buNone/>
              <a:defRPr b="0" i="0" sz="1050">
                <a:solidFill>
                  <a:schemeClr val="dk1"/>
                </a:solidFill>
                <a:latin typeface="Arial"/>
                <a:ea typeface="Arial"/>
                <a:cs typeface="Arial"/>
                <a:sym typeface="Arial"/>
              </a:defRPr>
            </a:lvl2pPr>
            <a:lvl3pPr indent="0" lvl="2" marL="0" marR="0" rtl="0" algn="l">
              <a:spcBef>
                <a:spcPts val="0"/>
              </a:spcBef>
              <a:buNone/>
              <a:defRPr b="0" i="0" sz="1050">
                <a:solidFill>
                  <a:schemeClr val="dk1"/>
                </a:solidFill>
                <a:latin typeface="Arial"/>
                <a:ea typeface="Arial"/>
                <a:cs typeface="Arial"/>
                <a:sym typeface="Arial"/>
              </a:defRPr>
            </a:lvl3pPr>
            <a:lvl4pPr indent="0" lvl="3" marL="0" marR="0" rtl="0" algn="l">
              <a:spcBef>
                <a:spcPts val="0"/>
              </a:spcBef>
              <a:buNone/>
              <a:defRPr b="0" i="0" sz="1050">
                <a:solidFill>
                  <a:schemeClr val="dk1"/>
                </a:solidFill>
                <a:latin typeface="Arial"/>
                <a:ea typeface="Arial"/>
                <a:cs typeface="Arial"/>
                <a:sym typeface="Arial"/>
              </a:defRPr>
            </a:lvl4pPr>
            <a:lvl5pPr indent="0" lvl="4" marL="0" marR="0" rtl="0" algn="l">
              <a:spcBef>
                <a:spcPts val="0"/>
              </a:spcBef>
              <a:buNone/>
              <a:defRPr b="0" i="0" sz="1050">
                <a:solidFill>
                  <a:schemeClr val="dk1"/>
                </a:solidFill>
                <a:latin typeface="Arial"/>
                <a:ea typeface="Arial"/>
                <a:cs typeface="Arial"/>
                <a:sym typeface="Arial"/>
              </a:defRPr>
            </a:lvl5pPr>
            <a:lvl6pPr indent="0" lvl="5" marL="0" marR="0" rtl="0" algn="l">
              <a:spcBef>
                <a:spcPts val="0"/>
              </a:spcBef>
              <a:buNone/>
              <a:defRPr b="0" i="0" sz="1050">
                <a:solidFill>
                  <a:schemeClr val="dk1"/>
                </a:solidFill>
                <a:latin typeface="Arial"/>
                <a:ea typeface="Arial"/>
                <a:cs typeface="Arial"/>
                <a:sym typeface="Arial"/>
              </a:defRPr>
            </a:lvl6pPr>
            <a:lvl7pPr indent="0" lvl="6" marL="0" marR="0" rtl="0" algn="l">
              <a:spcBef>
                <a:spcPts val="0"/>
              </a:spcBef>
              <a:buNone/>
              <a:defRPr b="0" i="0" sz="1050">
                <a:solidFill>
                  <a:schemeClr val="dk1"/>
                </a:solidFill>
                <a:latin typeface="Arial"/>
                <a:ea typeface="Arial"/>
                <a:cs typeface="Arial"/>
                <a:sym typeface="Arial"/>
              </a:defRPr>
            </a:lvl7pPr>
            <a:lvl8pPr indent="0" lvl="7" marL="0" marR="0" rtl="0" algn="l">
              <a:spcBef>
                <a:spcPts val="0"/>
              </a:spcBef>
              <a:buNone/>
              <a:defRPr b="0" i="0" sz="1050">
                <a:solidFill>
                  <a:schemeClr val="dk1"/>
                </a:solidFill>
                <a:latin typeface="Arial"/>
                <a:ea typeface="Arial"/>
                <a:cs typeface="Arial"/>
                <a:sym typeface="Arial"/>
              </a:defRPr>
            </a:lvl8pPr>
            <a:lvl9pPr indent="0" lvl="8" marL="0" marR="0" rtl="0" algn="l">
              <a:spcBef>
                <a:spcPts val="0"/>
              </a:spcBef>
              <a:buNone/>
              <a:defRPr b="0" i="0" sz="105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1_Custom Layout">
  <p:cSld name="41_Custom Layout">
    <p:spTree>
      <p:nvGrpSpPr>
        <p:cNvPr id="117" name="Shape 117"/>
        <p:cNvGrpSpPr/>
        <p:nvPr/>
      </p:nvGrpSpPr>
      <p:grpSpPr>
        <a:xfrm>
          <a:off x="0" y="0"/>
          <a:ext cx="0" cy="0"/>
          <a:chOff x="0" y="0"/>
          <a:chExt cx="0" cy="0"/>
        </a:xfrm>
      </p:grpSpPr>
      <p:sp>
        <p:nvSpPr>
          <p:cNvPr id="118" name="Google Shape;118;p23"/>
          <p:cNvSpPr txBox="1"/>
          <p:nvPr>
            <p:ph idx="11" type="ftr"/>
          </p:nvPr>
        </p:nvSpPr>
        <p:spPr>
          <a:xfrm>
            <a:off x="381002" y="6519009"/>
            <a:ext cx="5714999" cy="206375"/>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05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9" name="Google Shape;119;p23"/>
          <p:cNvSpPr txBox="1"/>
          <p:nvPr>
            <p:ph idx="12" type="sldNum"/>
          </p:nvPr>
        </p:nvSpPr>
        <p:spPr>
          <a:xfrm>
            <a:off x="11506202" y="6519009"/>
            <a:ext cx="685798" cy="206375"/>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0" i="0" sz="1050">
                <a:solidFill>
                  <a:schemeClr val="dk1"/>
                </a:solidFill>
                <a:latin typeface="Arial"/>
                <a:ea typeface="Arial"/>
                <a:cs typeface="Arial"/>
                <a:sym typeface="Arial"/>
              </a:defRPr>
            </a:lvl1pPr>
            <a:lvl2pPr indent="0" lvl="1" marL="0" marR="0" rtl="0" algn="l">
              <a:spcBef>
                <a:spcPts val="0"/>
              </a:spcBef>
              <a:buNone/>
              <a:defRPr b="0" i="0" sz="1050">
                <a:solidFill>
                  <a:schemeClr val="dk1"/>
                </a:solidFill>
                <a:latin typeface="Arial"/>
                <a:ea typeface="Arial"/>
                <a:cs typeface="Arial"/>
                <a:sym typeface="Arial"/>
              </a:defRPr>
            </a:lvl2pPr>
            <a:lvl3pPr indent="0" lvl="2" marL="0" marR="0" rtl="0" algn="l">
              <a:spcBef>
                <a:spcPts val="0"/>
              </a:spcBef>
              <a:buNone/>
              <a:defRPr b="0" i="0" sz="1050">
                <a:solidFill>
                  <a:schemeClr val="dk1"/>
                </a:solidFill>
                <a:latin typeface="Arial"/>
                <a:ea typeface="Arial"/>
                <a:cs typeface="Arial"/>
                <a:sym typeface="Arial"/>
              </a:defRPr>
            </a:lvl3pPr>
            <a:lvl4pPr indent="0" lvl="3" marL="0" marR="0" rtl="0" algn="l">
              <a:spcBef>
                <a:spcPts val="0"/>
              </a:spcBef>
              <a:buNone/>
              <a:defRPr b="0" i="0" sz="1050">
                <a:solidFill>
                  <a:schemeClr val="dk1"/>
                </a:solidFill>
                <a:latin typeface="Arial"/>
                <a:ea typeface="Arial"/>
                <a:cs typeface="Arial"/>
                <a:sym typeface="Arial"/>
              </a:defRPr>
            </a:lvl4pPr>
            <a:lvl5pPr indent="0" lvl="4" marL="0" marR="0" rtl="0" algn="l">
              <a:spcBef>
                <a:spcPts val="0"/>
              </a:spcBef>
              <a:buNone/>
              <a:defRPr b="0" i="0" sz="1050">
                <a:solidFill>
                  <a:schemeClr val="dk1"/>
                </a:solidFill>
                <a:latin typeface="Arial"/>
                <a:ea typeface="Arial"/>
                <a:cs typeface="Arial"/>
                <a:sym typeface="Arial"/>
              </a:defRPr>
            </a:lvl5pPr>
            <a:lvl6pPr indent="0" lvl="5" marL="0" marR="0" rtl="0" algn="l">
              <a:spcBef>
                <a:spcPts val="0"/>
              </a:spcBef>
              <a:buNone/>
              <a:defRPr b="0" i="0" sz="1050">
                <a:solidFill>
                  <a:schemeClr val="dk1"/>
                </a:solidFill>
                <a:latin typeface="Arial"/>
                <a:ea typeface="Arial"/>
                <a:cs typeface="Arial"/>
                <a:sym typeface="Arial"/>
              </a:defRPr>
            </a:lvl6pPr>
            <a:lvl7pPr indent="0" lvl="6" marL="0" marR="0" rtl="0" algn="l">
              <a:spcBef>
                <a:spcPts val="0"/>
              </a:spcBef>
              <a:buNone/>
              <a:defRPr b="0" i="0" sz="1050">
                <a:solidFill>
                  <a:schemeClr val="dk1"/>
                </a:solidFill>
                <a:latin typeface="Arial"/>
                <a:ea typeface="Arial"/>
                <a:cs typeface="Arial"/>
                <a:sym typeface="Arial"/>
              </a:defRPr>
            </a:lvl7pPr>
            <a:lvl8pPr indent="0" lvl="7" marL="0" marR="0" rtl="0" algn="l">
              <a:spcBef>
                <a:spcPts val="0"/>
              </a:spcBef>
              <a:buNone/>
              <a:defRPr b="0" i="0" sz="1050">
                <a:solidFill>
                  <a:schemeClr val="dk1"/>
                </a:solidFill>
                <a:latin typeface="Arial"/>
                <a:ea typeface="Arial"/>
                <a:cs typeface="Arial"/>
                <a:sym typeface="Arial"/>
              </a:defRPr>
            </a:lvl8pPr>
            <a:lvl9pPr indent="0" lvl="8" marL="0" marR="0" rtl="0" algn="l">
              <a:spcBef>
                <a:spcPts val="0"/>
              </a:spcBef>
              <a:buNone/>
              <a:defRPr b="0" i="0" sz="105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type="blank">
  <p:cSld name="BLANK">
    <p:spTree>
      <p:nvGrpSpPr>
        <p:cNvPr id="120" name="Shape 120"/>
        <p:cNvGrpSpPr/>
        <p:nvPr/>
      </p:nvGrpSpPr>
      <p:grpSpPr>
        <a:xfrm>
          <a:off x="0" y="0"/>
          <a:ext cx="0" cy="0"/>
          <a:chOff x="0" y="0"/>
          <a:chExt cx="0" cy="0"/>
        </a:xfrm>
      </p:grpSpPr>
      <p:sp>
        <p:nvSpPr>
          <p:cNvPr id="121" name="Google Shape;121;p24"/>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2" name="Google Shape;122;p24"/>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3" name="Google Shape;123;p24"/>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3.xml"/><Relationship Id="rId10" Type="http://schemas.openxmlformats.org/officeDocument/2006/relationships/slideLayout" Target="../slideLayouts/slideLayout22.xml"/><Relationship Id="rId1" Type="http://schemas.openxmlformats.org/officeDocument/2006/relationships/image" Target="../media/image4.png"/><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7" name="Shape 87"/>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8" name="Shape 128"/>
        <p:cNvGrpSpPr/>
        <p:nvPr/>
      </p:nvGrpSpPr>
      <p:grpSpPr>
        <a:xfrm>
          <a:off x="0" y="0"/>
          <a:ext cx="0" cy="0"/>
          <a:chOff x="0" y="0"/>
          <a:chExt cx="0" cy="0"/>
        </a:xfrm>
      </p:grpSpPr>
      <p:sp>
        <p:nvSpPr>
          <p:cNvPr id="129" name="Google Shape;129;p25"/>
          <p:cNvSpPr txBox="1"/>
          <p:nvPr/>
        </p:nvSpPr>
        <p:spPr>
          <a:xfrm>
            <a:off x="-125" y="304800"/>
            <a:ext cx="12192000" cy="1477800"/>
          </a:xfrm>
          <a:prstGeom prst="rect">
            <a:avLst/>
          </a:prstGeom>
          <a:noFill/>
          <a:ln>
            <a:noFill/>
          </a:ln>
        </p:spPr>
        <p:txBody>
          <a:bodyPr anchorCtr="0" anchor="t" bIns="0" lIns="0" spcFirstLastPara="1" rIns="0" wrap="square" tIns="0">
            <a:spAutoFit/>
          </a:bodyPr>
          <a:lstStyle/>
          <a:p>
            <a:pPr indent="0" lvl="0" marL="0" marR="0" rtl="0" algn="ctr">
              <a:lnSpc>
                <a:spcPct val="80000"/>
              </a:lnSpc>
              <a:spcBef>
                <a:spcPts val="0"/>
              </a:spcBef>
              <a:spcAft>
                <a:spcPts val="0"/>
              </a:spcAft>
              <a:buClr>
                <a:srgbClr val="000000"/>
              </a:buClr>
              <a:buSzPts val="6000"/>
              <a:buFont typeface="Arial"/>
              <a:buNone/>
            </a:pPr>
            <a:r>
              <a:rPr lang="en-US" sz="6000">
                <a:solidFill>
                  <a:srgbClr val="351C75"/>
                </a:solidFill>
                <a:latin typeface="Helvetica Neue"/>
                <a:ea typeface="Helvetica Neue"/>
                <a:cs typeface="Helvetica Neue"/>
                <a:sym typeface="Helvetica Neue"/>
              </a:rPr>
              <a:t>“</a:t>
            </a:r>
            <a:r>
              <a:rPr lang="en-US" sz="6000">
                <a:solidFill>
                  <a:srgbClr val="351C75"/>
                </a:solidFill>
                <a:latin typeface="Helvetica Neue"/>
                <a:ea typeface="Helvetica Neue"/>
                <a:cs typeface="Helvetica Neue"/>
                <a:sym typeface="Helvetica Neue"/>
              </a:rPr>
              <a:t>LEX SEGUROS”</a:t>
            </a:r>
            <a:endParaRPr sz="6000">
              <a:solidFill>
                <a:srgbClr val="351C75"/>
              </a:solidFill>
              <a:latin typeface="Helvetica Neue"/>
              <a:ea typeface="Helvetica Neue"/>
              <a:cs typeface="Helvetica Neue"/>
              <a:sym typeface="Helvetica Neue"/>
            </a:endParaRPr>
          </a:p>
          <a:p>
            <a:pPr indent="0" lvl="0" marL="0" rtl="0" algn="ctr">
              <a:lnSpc>
                <a:spcPct val="80000"/>
              </a:lnSpc>
              <a:spcBef>
                <a:spcPts val="0"/>
              </a:spcBef>
              <a:spcAft>
                <a:spcPts val="0"/>
              </a:spcAft>
              <a:buClr>
                <a:schemeClr val="dk1"/>
              </a:buClr>
              <a:buSzPts val="6000"/>
              <a:buFont typeface="Arial"/>
              <a:buNone/>
            </a:pPr>
            <a:r>
              <a:rPr lang="en-US" sz="6000">
                <a:solidFill>
                  <a:srgbClr val="351C75"/>
                </a:solidFill>
                <a:latin typeface="Helvetica Neue"/>
                <a:ea typeface="Helvetica Neue"/>
                <a:cs typeface="Helvetica Neue"/>
                <a:sym typeface="Helvetica Neue"/>
              </a:rPr>
              <a:t>Análisis de Base de Siniestros</a:t>
            </a:r>
            <a:endParaRPr>
              <a:solidFill>
                <a:srgbClr val="351C75"/>
              </a:solidFill>
              <a:latin typeface="Helvetica Neue"/>
              <a:ea typeface="Helvetica Neue"/>
              <a:cs typeface="Helvetica Neue"/>
              <a:sym typeface="Helvetica Neue"/>
            </a:endParaRPr>
          </a:p>
        </p:txBody>
      </p:sp>
      <p:sp>
        <p:nvSpPr>
          <p:cNvPr id="130" name="Google Shape;130;p25"/>
          <p:cNvSpPr txBox="1"/>
          <p:nvPr/>
        </p:nvSpPr>
        <p:spPr>
          <a:xfrm>
            <a:off x="596975" y="5276000"/>
            <a:ext cx="10857900" cy="665100"/>
          </a:xfrm>
          <a:prstGeom prst="rect">
            <a:avLst/>
          </a:prstGeom>
          <a:noFill/>
          <a:ln>
            <a:noFill/>
          </a:ln>
        </p:spPr>
        <p:txBody>
          <a:bodyPr anchorCtr="0" anchor="t" bIns="0" lIns="0" spcFirstLastPara="1" rIns="0" wrap="square" tIns="0">
            <a:spAutoFit/>
          </a:bodyPr>
          <a:lstStyle/>
          <a:p>
            <a:pPr indent="0" lvl="0" marL="0" rtl="0" algn="ctr">
              <a:lnSpc>
                <a:spcPct val="80000"/>
              </a:lnSpc>
              <a:spcBef>
                <a:spcPts val="0"/>
              </a:spcBef>
              <a:spcAft>
                <a:spcPts val="0"/>
              </a:spcAft>
              <a:buClr>
                <a:schemeClr val="dk1"/>
              </a:buClr>
              <a:buSzPts val="6000"/>
              <a:buFont typeface="Arial"/>
              <a:buNone/>
            </a:pPr>
            <a:r>
              <a:rPr lang="en-US" sz="2700">
                <a:solidFill>
                  <a:srgbClr val="351C75"/>
                </a:solidFill>
                <a:latin typeface="Helvetica Neue"/>
                <a:ea typeface="Helvetica Neue"/>
                <a:cs typeface="Helvetica Neue"/>
                <a:sym typeface="Helvetica Neue"/>
              </a:rPr>
              <a:t>¿QUÉ DEBO TENER EN CUENTA </a:t>
            </a:r>
            <a:endParaRPr sz="2700">
              <a:solidFill>
                <a:srgbClr val="351C75"/>
              </a:solidFill>
              <a:latin typeface="Helvetica Neue"/>
              <a:ea typeface="Helvetica Neue"/>
              <a:cs typeface="Helvetica Neue"/>
              <a:sym typeface="Helvetica Neue"/>
            </a:endParaRPr>
          </a:p>
          <a:p>
            <a:pPr indent="0" lvl="0" marL="0" rtl="0" algn="ctr">
              <a:lnSpc>
                <a:spcPct val="80000"/>
              </a:lnSpc>
              <a:spcBef>
                <a:spcPts val="0"/>
              </a:spcBef>
              <a:spcAft>
                <a:spcPts val="0"/>
              </a:spcAft>
              <a:buClr>
                <a:schemeClr val="dk1"/>
              </a:buClr>
              <a:buSzPts val="6000"/>
              <a:buFont typeface="Arial"/>
              <a:buNone/>
            </a:pPr>
            <a:r>
              <a:rPr lang="en-US" sz="2700">
                <a:solidFill>
                  <a:srgbClr val="351C75"/>
                </a:solidFill>
                <a:latin typeface="Helvetica Neue"/>
                <a:ea typeface="Helvetica Neue"/>
                <a:cs typeface="Helvetica Neue"/>
                <a:sym typeface="Helvetica Neue"/>
              </a:rPr>
              <a:t>A LA HORA DE AMPLIAR MI CARTERA?</a:t>
            </a:r>
            <a:endParaRPr sz="2700">
              <a:solidFill>
                <a:srgbClr val="351C75"/>
              </a:solidFill>
              <a:latin typeface="Helvetica Neue"/>
              <a:ea typeface="Helvetica Neue"/>
              <a:cs typeface="Helvetica Neue"/>
              <a:sym typeface="Helvetica Neue"/>
            </a:endParaRPr>
          </a:p>
        </p:txBody>
      </p:sp>
    </p:spTree>
  </p:cSld>
  <p:clrMapOvr>
    <a:masterClrMapping/>
  </p:clrMapOvr>
  <mc:AlternateContent>
    <mc:Choice Requires="p14">
      <p:transition spd="slow" p14:dur="900">
        <p:push/>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nvSpPr>
        <p:spPr>
          <a:xfrm>
            <a:off x="11506202" y="6519009"/>
            <a:ext cx="685800" cy="206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000000"/>
                </a:solidFill>
                <a:latin typeface="Arial"/>
                <a:ea typeface="Arial"/>
                <a:cs typeface="Arial"/>
                <a:sym typeface="Arial"/>
              </a:rPr>
              <a:t>‹#›</a:t>
            </a:fld>
            <a:endParaRPr b="0" i="0" sz="1050" u="none" cap="none" strike="noStrike">
              <a:solidFill>
                <a:srgbClr val="000000"/>
              </a:solidFill>
              <a:latin typeface="Arial"/>
              <a:ea typeface="Arial"/>
              <a:cs typeface="Arial"/>
              <a:sym typeface="Arial"/>
            </a:endParaRPr>
          </a:p>
        </p:txBody>
      </p:sp>
      <p:sp>
        <p:nvSpPr>
          <p:cNvPr id="221" name="Google Shape;221;p34"/>
          <p:cNvSpPr/>
          <p:nvPr/>
        </p:nvSpPr>
        <p:spPr>
          <a:xfrm>
            <a:off x="1064775" y="272200"/>
            <a:ext cx="10057500" cy="976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US" sz="2800">
                <a:solidFill>
                  <a:srgbClr val="351C75"/>
                </a:solidFill>
                <a:latin typeface="DM Sans"/>
                <a:ea typeface="DM Sans"/>
                <a:cs typeface="DM Sans"/>
                <a:sym typeface="DM Sans"/>
              </a:rPr>
              <a:t>¿Podemos identificar alguna asociación entre la cantidad </a:t>
            </a:r>
            <a:r>
              <a:rPr b="1" lang="en-US" sz="2800">
                <a:solidFill>
                  <a:srgbClr val="351C75"/>
                </a:solidFill>
                <a:latin typeface="DM Sans"/>
                <a:ea typeface="DM Sans"/>
                <a:cs typeface="DM Sans"/>
                <a:sym typeface="DM Sans"/>
              </a:rPr>
              <a:t>anual de millas conducidas y los puntajes de crédito</a:t>
            </a:r>
            <a:r>
              <a:rPr lang="en-US" sz="2800">
                <a:solidFill>
                  <a:srgbClr val="351C75"/>
                </a:solidFill>
                <a:latin typeface="DM Sans"/>
                <a:ea typeface="DM Sans"/>
                <a:cs typeface="DM Sans"/>
                <a:sym typeface="DM Sans"/>
              </a:rPr>
              <a:t>?</a:t>
            </a:r>
            <a:endParaRPr sz="2800">
              <a:solidFill>
                <a:srgbClr val="351C75"/>
              </a:solidFill>
              <a:latin typeface="DM Sans"/>
              <a:ea typeface="DM Sans"/>
              <a:cs typeface="DM Sans"/>
              <a:sym typeface="DM Sans"/>
            </a:endParaRPr>
          </a:p>
        </p:txBody>
      </p:sp>
      <p:sp>
        <p:nvSpPr>
          <p:cNvPr id="222" name="Google Shape;222;p34"/>
          <p:cNvSpPr/>
          <p:nvPr/>
        </p:nvSpPr>
        <p:spPr>
          <a:xfrm>
            <a:off x="470700" y="1454675"/>
            <a:ext cx="11035500" cy="9765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100"/>
              <a:buNone/>
            </a:pPr>
            <a:r>
              <a:rPr lang="en-US" sz="1600">
                <a:solidFill>
                  <a:srgbClr val="351C75"/>
                </a:solidFill>
                <a:latin typeface="DM Sans"/>
                <a:ea typeface="DM Sans"/>
                <a:cs typeface="DM Sans"/>
                <a:sym typeface="DM Sans"/>
              </a:rPr>
              <a:t>Podemos ver que el mayor puntaje crediticio se encuentra entre los 10.000km y los 12.000km del auto. </a:t>
            </a:r>
            <a:endParaRPr sz="1600">
              <a:solidFill>
                <a:srgbClr val="351C75"/>
              </a:solidFill>
              <a:latin typeface="DM Sans"/>
              <a:ea typeface="DM Sans"/>
              <a:cs typeface="DM Sans"/>
              <a:sym typeface="DM Sans"/>
            </a:endParaRPr>
          </a:p>
          <a:p>
            <a:pPr indent="0" lvl="0" marL="0" rtl="0" algn="just">
              <a:spcBef>
                <a:spcPts val="0"/>
              </a:spcBef>
              <a:spcAft>
                <a:spcPts val="0"/>
              </a:spcAft>
              <a:buSzPts val="1100"/>
              <a:buNone/>
            </a:pPr>
            <a:r>
              <a:rPr lang="en-US" sz="1600">
                <a:solidFill>
                  <a:srgbClr val="351C75"/>
                </a:solidFill>
                <a:latin typeface="DM Sans"/>
                <a:ea typeface="DM Sans"/>
                <a:cs typeface="DM Sans"/>
                <a:sym typeface="DM Sans"/>
              </a:rPr>
              <a:t>Esto nos demuestra que, a mayor score crediticio mayor es el cuidado o cambio del auto y a menor score crediticio mayor son los kilometrajes del auto.</a:t>
            </a:r>
            <a:endParaRPr sz="1600">
              <a:solidFill>
                <a:srgbClr val="351C75"/>
              </a:solidFill>
              <a:latin typeface="DM Sans"/>
              <a:ea typeface="DM Sans"/>
              <a:cs typeface="DM Sans"/>
              <a:sym typeface="DM Sans"/>
            </a:endParaRPr>
          </a:p>
          <a:p>
            <a:pPr indent="0" lvl="0" marL="0" rtl="0" algn="just">
              <a:spcBef>
                <a:spcPts val="0"/>
              </a:spcBef>
              <a:spcAft>
                <a:spcPts val="0"/>
              </a:spcAft>
              <a:buSzPts val="1100"/>
              <a:buNone/>
            </a:pPr>
            <a:r>
              <a:t/>
            </a:r>
            <a:endParaRPr sz="1600">
              <a:solidFill>
                <a:srgbClr val="351C75"/>
              </a:solidFill>
              <a:latin typeface="DM Sans"/>
              <a:ea typeface="DM Sans"/>
              <a:cs typeface="DM Sans"/>
              <a:sym typeface="DM Sans"/>
            </a:endParaRPr>
          </a:p>
          <a:p>
            <a:pPr indent="0" lvl="0" marL="0" rtl="0" algn="just">
              <a:spcBef>
                <a:spcPts val="0"/>
              </a:spcBef>
              <a:spcAft>
                <a:spcPts val="0"/>
              </a:spcAft>
              <a:buSzPts val="1100"/>
              <a:buNone/>
            </a:pPr>
            <a:r>
              <a:t/>
            </a:r>
            <a:endParaRPr sz="1600">
              <a:solidFill>
                <a:srgbClr val="351C75"/>
              </a:solidFill>
              <a:latin typeface="DM Sans"/>
              <a:ea typeface="DM Sans"/>
              <a:cs typeface="DM Sans"/>
              <a:sym typeface="DM Sans"/>
            </a:endParaRPr>
          </a:p>
          <a:p>
            <a:pPr indent="0" lvl="0" marL="0" rtl="0" algn="just">
              <a:spcBef>
                <a:spcPts val="0"/>
              </a:spcBef>
              <a:spcAft>
                <a:spcPts val="0"/>
              </a:spcAft>
              <a:buNone/>
            </a:pPr>
            <a:r>
              <a:t/>
            </a:r>
            <a:endParaRPr sz="1600">
              <a:solidFill>
                <a:srgbClr val="351C75"/>
              </a:solidFill>
              <a:latin typeface="DM Sans"/>
              <a:ea typeface="DM Sans"/>
              <a:cs typeface="DM Sans"/>
              <a:sym typeface="DM Sans"/>
            </a:endParaRPr>
          </a:p>
        </p:txBody>
      </p:sp>
      <p:sp>
        <p:nvSpPr>
          <p:cNvPr id="223" name="Google Shape;223;p34"/>
          <p:cNvSpPr txBox="1"/>
          <p:nvPr/>
        </p:nvSpPr>
        <p:spPr>
          <a:xfrm>
            <a:off x="-7275" y="4311825"/>
            <a:ext cx="2070300" cy="738900"/>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lang="en-US" sz="1600">
                <a:solidFill>
                  <a:srgbClr val="351C75"/>
                </a:solidFill>
              </a:rPr>
              <a:t>CREDIT SCORE</a:t>
            </a:r>
            <a:endParaRPr b="1" sz="1600">
              <a:solidFill>
                <a:srgbClr val="351C75"/>
              </a:solidFill>
            </a:endParaRPr>
          </a:p>
          <a:p>
            <a:pPr indent="0" lvl="0" marL="0" marR="0" rtl="0" algn="ctr">
              <a:spcBef>
                <a:spcPts val="0"/>
              </a:spcBef>
              <a:spcAft>
                <a:spcPts val="0"/>
              </a:spcAft>
              <a:buNone/>
            </a:pPr>
            <a:r>
              <a:rPr b="1" lang="en-US" sz="1600">
                <a:solidFill>
                  <a:srgbClr val="351C75"/>
                </a:solidFill>
              </a:rPr>
              <a:t> vs.</a:t>
            </a:r>
            <a:endParaRPr b="1" sz="1600">
              <a:solidFill>
                <a:srgbClr val="351C75"/>
              </a:solidFill>
            </a:endParaRPr>
          </a:p>
          <a:p>
            <a:pPr indent="0" lvl="0" marL="0" marR="0" rtl="0" algn="ctr">
              <a:spcBef>
                <a:spcPts val="0"/>
              </a:spcBef>
              <a:spcAft>
                <a:spcPts val="0"/>
              </a:spcAft>
              <a:buNone/>
            </a:pPr>
            <a:r>
              <a:rPr b="1" lang="en-US" sz="1600">
                <a:solidFill>
                  <a:srgbClr val="351C75"/>
                </a:solidFill>
              </a:rPr>
              <a:t>ANNUAL_MILEAGE</a:t>
            </a:r>
            <a:endParaRPr sz="1500">
              <a:solidFill>
                <a:srgbClr val="351C75"/>
              </a:solidFill>
            </a:endParaRPr>
          </a:p>
        </p:txBody>
      </p:sp>
      <p:pic>
        <p:nvPicPr>
          <p:cNvPr id="224" name="Google Shape;224;p34"/>
          <p:cNvPicPr preferRelativeResize="0"/>
          <p:nvPr/>
        </p:nvPicPr>
        <p:blipFill>
          <a:blip r:embed="rId3">
            <a:alphaModFix/>
          </a:blip>
          <a:stretch>
            <a:fillRect/>
          </a:stretch>
        </p:blipFill>
        <p:spPr>
          <a:xfrm>
            <a:off x="2139225" y="2637150"/>
            <a:ext cx="9298025" cy="4088251"/>
          </a:xfrm>
          <a:prstGeom prst="rect">
            <a:avLst/>
          </a:prstGeom>
          <a:noFill/>
          <a:ln>
            <a:noFill/>
          </a:ln>
        </p:spPr>
      </p:pic>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nvSpPr>
        <p:spPr>
          <a:xfrm>
            <a:off x="11506202" y="6519009"/>
            <a:ext cx="685798" cy="206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000000"/>
                </a:solidFill>
                <a:latin typeface="Arial"/>
                <a:ea typeface="Arial"/>
                <a:cs typeface="Arial"/>
                <a:sym typeface="Arial"/>
              </a:rPr>
              <a:t>‹#›</a:t>
            </a:fld>
            <a:endParaRPr b="0" i="0" sz="1050" u="none" cap="none" strike="noStrike">
              <a:solidFill>
                <a:srgbClr val="000000"/>
              </a:solidFill>
              <a:latin typeface="Arial"/>
              <a:ea typeface="Arial"/>
              <a:cs typeface="Arial"/>
              <a:sym typeface="Arial"/>
            </a:endParaRPr>
          </a:p>
        </p:txBody>
      </p:sp>
      <p:sp>
        <p:nvSpPr>
          <p:cNvPr id="231" name="Google Shape;231;p35"/>
          <p:cNvSpPr txBox="1"/>
          <p:nvPr/>
        </p:nvSpPr>
        <p:spPr>
          <a:xfrm>
            <a:off x="429592" y="2505670"/>
            <a:ext cx="10857900" cy="1477800"/>
          </a:xfrm>
          <a:prstGeom prst="rect">
            <a:avLst/>
          </a:prstGeom>
          <a:noFill/>
          <a:ln>
            <a:noFill/>
          </a:ln>
        </p:spPr>
        <p:txBody>
          <a:bodyPr anchorCtr="0" anchor="ctr" bIns="0" lIns="0" spcFirstLastPara="1" rIns="0" wrap="square" tIns="0">
            <a:noAutofit/>
          </a:bodyPr>
          <a:lstStyle/>
          <a:p>
            <a:pPr indent="0" lvl="0" marL="0" marR="0" rtl="0" algn="ctr">
              <a:lnSpc>
                <a:spcPct val="80000"/>
              </a:lnSpc>
              <a:spcBef>
                <a:spcPts val="0"/>
              </a:spcBef>
              <a:spcAft>
                <a:spcPts val="0"/>
              </a:spcAft>
              <a:buClr>
                <a:schemeClr val="lt1"/>
              </a:buClr>
              <a:buSzPts val="6000"/>
              <a:buFont typeface="Arial"/>
              <a:buNone/>
            </a:pPr>
            <a:r>
              <a:rPr lang="en-US" sz="6000">
                <a:solidFill>
                  <a:srgbClr val="351C75"/>
                </a:solidFill>
              </a:rPr>
              <a:t>INSIGHTS &amp;</a:t>
            </a:r>
            <a:endParaRPr sz="6000">
              <a:solidFill>
                <a:srgbClr val="351C75"/>
              </a:solidFill>
            </a:endParaRPr>
          </a:p>
          <a:p>
            <a:pPr indent="0" lvl="0" marL="0" marR="0" rtl="0" algn="ctr">
              <a:lnSpc>
                <a:spcPct val="80000"/>
              </a:lnSpc>
              <a:spcBef>
                <a:spcPts val="0"/>
              </a:spcBef>
              <a:spcAft>
                <a:spcPts val="0"/>
              </a:spcAft>
              <a:buClr>
                <a:schemeClr val="lt1"/>
              </a:buClr>
              <a:buSzPts val="6000"/>
              <a:buFont typeface="Arial"/>
              <a:buNone/>
            </a:pPr>
            <a:r>
              <a:rPr b="1" lang="en-US" sz="6000" cap="none">
                <a:solidFill>
                  <a:srgbClr val="351C75"/>
                </a:solidFill>
                <a:latin typeface="Arial"/>
                <a:ea typeface="Arial"/>
                <a:cs typeface="Arial"/>
                <a:sym typeface="Arial"/>
              </a:rPr>
              <a:t>RECOMENDA</a:t>
            </a:r>
            <a:r>
              <a:rPr b="1" lang="en-US" sz="6000">
                <a:solidFill>
                  <a:srgbClr val="351C75"/>
                </a:solidFill>
              </a:rPr>
              <a:t>CIONES</a:t>
            </a:r>
            <a:endParaRPr b="1" i="0" sz="6000" u="none" cap="none" strike="noStrike">
              <a:solidFill>
                <a:srgbClr val="351C75"/>
              </a:solidFill>
              <a:latin typeface="Arial"/>
              <a:ea typeface="Arial"/>
              <a:cs typeface="Arial"/>
              <a:sym typeface="Arial"/>
            </a:endParaRP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txBox="1"/>
          <p:nvPr/>
        </p:nvSpPr>
        <p:spPr>
          <a:xfrm>
            <a:off x="4756748" y="1411415"/>
            <a:ext cx="6767383" cy="2448416"/>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chemeClr val="lt1"/>
              </a:buClr>
              <a:buSzPts val="1600"/>
              <a:buFont typeface="Arial"/>
              <a:buNone/>
            </a:pPr>
            <a:r>
              <a:t/>
            </a:r>
            <a:endParaRPr i="0" sz="1600" u="none" cap="none" strike="noStrike">
              <a:solidFill>
                <a:srgbClr val="000000"/>
              </a:solidFill>
              <a:latin typeface="DM Sans"/>
              <a:ea typeface="DM Sans"/>
              <a:cs typeface="DM Sans"/>
              <a:sym typeface="DM Sans"/>
            </a:endParaRPr>
          </a:p>
        </p:txBody>
      </p:sp>
      <p:cxnSp>
        <p:nvCxnSpPr>
          <p:cNvPr id="238" name="Google Shape;238;p36"/>
          <p:cNvCxnSpPr/>
          <p:nvPr/>
        </p:nvCxnSpPr>
        <p:spPr>
          <a:xfrm>
            <a:off x="3238501" y="287524"/>
            <a:ext cx="13883" cy="6231485"/>
          </a:xfrm>
          <a:prstGeom prst="straightConnector1">
            <a:avLst/>
          </a:prstGeom>
          <a:noFill/>
          <a:ln cap="flat" cmpd="sng" w="12700">
            <a:solidFill>
              <a:schemeClr val="accent2"/>
            </a:solidFill>
            <a:prstDash val="solid"/>
            <a:miter lim="800000"/>
            <a:headEnd len="sm" w="sm" type="none"/>
            <a:tailEnd len="sm" w="sm" type="none"/>
          </a:ln>
        </p:spPr>
      </p:cxnSp>
      <p:sp>
        <p:nvSpPr>
          <p:cNvPr id="239" name="Google Shape;239;p36"/>
          <p:cNvSpPr txBox="1"/>
          <p:nvPr/>
        </p:nvSpPr>
        <p:spPr>
          <a:xfrm>
            <a:off x="11506202" y="6519009"/>
            <a:ext cx="685798" cy="206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fld id="{00000000-1234-1234-1234-123412341234}" type="slidenum">
              <a:rPr i="0" lang="en-US" sz="1050" u="none" cap="none" strike="noStrike">
                <a:solidFill>
                  <a:srgbClr val="000000"/>
                </a:solidFill>
                <a:latin typeface="DM Sans"/>
                <a:ea typeface="DM Sans"/>
                <a:cs typeface="DM Sans"/>
                <a:sym typeface="DM Sans"/>
              </a:rPr>
              <a:t>‹#›</a:t>
            </a:fld>
            <a:endParaRPr i="0" sz="1050" u="none" cap="none" strike="noStrike">
              <a:solidFill>
                <a:srgbClr val="000000"/>
              </a:solidFill>
              <a:latin typeface="DM Sans"/>
              <a:ea typeface="DM Sans"/>
              <a:cs typeface="DM Sans"/>
              <a:sym typeface="DM Sans"/>
            </a:endParaRPr>
          </a:p>
        </p:txBody>
      </p:sp>
      <p:sp>
        <p:nvSpPr>
          <p:cNvPr id="240" name="Google Shape;240;p36"/>
          <p:cNvSpPr txBox="1"/>
          <p:nvPr/>
        </p:nvSpPr>
        <p:spPr>
          <a:xfrm>
            <a:off x="375187" y="2886065"/>
            <a:ext cx="2718000" cy="10344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Clr>
                <a:srgbClr val="000000"/>
              </a:buClr>
              <a:buSzPts val="2800"/>
              <a:buFont typeface="Arial"/>
              <a:buNone/>
            </a:pPr>
            <a:r>
              <a:rPr b="0" i="0" lang="en-US" sz="2800" u="none" cap="none" strike="noStrike">
                <a:solidFill>
                  <a:srgbClr val="351C75"/>
                </a:solidFill>
                <a:latin typeface="Arial"/>
                <a:ea typeface="Arial"/>
                <a:cs typeface="Arial"/>
                <a:sym typeface="Arial"/>
              </a:rPr>
              <a:t>INSIGHTS &amp; </a:t>
            </a:r>
            <a:r>
              <a:rPr b="1" lang="en-US" sz="2800">
                <a:solidFill>
                  <a:srgbClr val="351C75"/>
                </a:solidFill>
              </a:rPr>
              <a:t>RECOMENDA</a:t>
            </a:r>
            <a:endParaRPr b="1" sz="2800">
              <a:solidFill>
                <a:srgbClr val="351C75"/>
              </a:solidFill>
            </a:endParaRPr>
          </a:p>
          <a:p>
            <a:pPr indent="0" lvl="0" marL="0" marR="0" rtl="0" algn="l">
              <a:lnSpc>
                <a:spcPct val="80000"/>
              </a:lnSpc>
              <a:spcBef>
                <a:spcPts val="0"/>
              </a:spcBef>
              <a:spcAft>
                <a:spcPts val="0"/>
              </a:spcAft>
              <a:buClr>
                <a:srgbClr val="000000"/>
              </a:buClr>
              <a:buSzPts val="2800"/>
              <a:buFont typeface="Arial"/>
              <a:buNone/>
            </a:pPr>
            <a:r>
              <a:rPr b="1" lang="en-US" sz="2800">
                <a:solidFill>
                  <a:srgbClr val="351C75"/>
                </a:solidFill>
              </a:rPr>
              <a:t>CIONES</a:t>
            </a:r>
            <a:endParaRPr b="1" i="0" sz="2800" u="none" cap="none" strike="noStrike">
              <a:solidFill>
                <a:srgbClr val="351C75"/>
              </a:solidFill>
              <a:latin typeface="Arial"/>
              <a:ea typeface="Arial"/>
              <a:cs typeface="Arial"/>
              <a:sym typeface="Arial"/>
            </a:endParaRPr>
          </a:p>
        </p:txBody>
      </p:sp>
      <p:sp>
        <p:nvSpPr>
          <p:cNvPr id="241" name="Google Shape;241;p36"/>
          <p:cNvSpPr/>
          <p:nvPr/>
        </p:nvSpPr>
        <p:spPr>
          <a:xfrm>
            <a:off x="3397700" y="990475"/>
            <a:ext cx="8406300" cy="55287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lang="en-US" sz="1600">
                <a:solidFill>
                  <a:srgbClr val="351C75"/>
                </a:solidFill>
                <a:latin typeface="DM Sans"/>
                <a:ea typeface="DM Sans"/>
                <a:cs typeface="DM Sans"/>
                <a:sym typeface="DM Sans"/>
              </a:rPr>
              <a:t>Siendo que nuestro objetivo es poder responder desde la visión de Lex Seguros:</a:t>
            </a:r>
            <a:endParaRPr sz="1600">
              <a:solidFill>
                <a:srgbClr val="351C75"/>
              </a:solidFill>
              <a:latin typeface="DM Sans"/>
              <a:ea typeface="DM Sans"/>
              <a:cs typeface="DM Sans"/>
              <a:sym typeface="DM Sans"/>
            </a:endParaRPr>
          </a:p>
          <a:p>
            <a:pPr indent="0" lvl="0" marL="0" marR="0" rtl="0" algn="just">
              <a:lnSpc>
                <a:spcPct val="100000"/>
              </a:lnSpc>
              <a:spcBef>
                <a:spcPts val="0"/>
              </a:spcBef>
              <a:spcAft>
                <a:spcPts val="0"/>
              </a:spcAft>
              <a:buNone/>
            </a:pPr>
            <a:r>
              <a:t/>
            </a:r>
            <a:endParaRPr sz="1800">
              <a:solidFill>
                <a:srgbClr val="351C75"/>
              </a:solidFill>
              <a:latin typeface="DM Sans"/>
              <a:ea typeface="DM Sans"/>
              <a:cs typeface="DM Sans"/>
              <a:sym typeface="DM Sans"/>
            </a:endParaRPr>
          </a:p>
          <a:p>
            <a:pPr indent="-342900" lvl="0" marL="457200" marR="0" rtl="0" algn="just">
              <a:lnSpc>
                <a:spcPct val="100000"/>
              </a:lnSpc>
              <a:spcBef>
                <a:spcPts val="0"/>
              </a:spcBef>
              <a:spcAft>
                <a:spcPts val="0"/>
              </a:spcAft>
              <a:buClr>
                <a:srgbClr val="351C75"/>
              </a:buClr>
              <a:buSzPts val="1800"/>
              <a:buFont typeface="DM Sans"/>
              <a:buChar char="★"/>
            </a:pPr>
            <a:r>
              <a:rPr lang="en-US" sz="1800">
                <a:solidFill>
                  <a:srgbClr val="351C75"/>
                </a:solidFill>
                <a:latin typeface="DM Sans"/>
                <a:ea typeface="DM Sans"/>
                <a:cs typeface="DM Sans"/>
                <a:sym typeface="DM Sans"/>
              </a:rPr>
              <a:t>¿Cómo sabemos qué perfil tiene mayor posibilidad a tener un siniestro? </a:t>
            </a:r>
            <a:endParaRPr sz="1800">
              <a:solidFill>
                <a:srgbClr val="351C75"/>
              </a:solidFill>
              <a:latin typeface="DM Sans"/>
              <a:ea typeface="DM Sans"/>
              <a:cs typeface="DM Sans"/>
              <a:sym typeface="DM Sans"/>
            </a:endParaRPr>
          </a:p>
          <a:p>
            <a:pPr indent="0" lvl="0" marL="457200" marR="0" rtl="0" algn="just">
              <a:lnSpc>
                <a:spcPct val="100000"/>
              </a:lnSpc>
              <a:spcBef>
                <a:spcPts val="0"/>
              </a:spcBef>
              <a:spcAft>
                <a:spcPts val="0"/>
              </a:spcAft>
              <a:buNone/>
            </a:pPr>
            <a:r>
              <a:t/>
            </a:r>
            <a:endParaRPr sz="1600">
              <a:solidFill>
                <a:srgbClr val="351C75"/>
              </a:solidFill>
              <a:latin typeface="DM Sans"/>
              <a:ea typeface="DM Sans"/>
              <a:cs typeface="DM Sans"/>
              <a:sym typeface="DM Sans"/>
            </a:endParaRPr>
          </a:p>
          <a:p>
            <a:pPr indent="-330200" lvl="1" marL="914400" marR="0" rtl="0" algn="just">
              <a:lnSpc>
                <a:spcPct val="100000"/>
              </a:lnSpc>
              <a:spcBef>
                <a:spcPts val="0"/>
              </a:spcBef>
              <a:spcAft>
                <a:spcPts val="0"/>
              </a:spcAft>
              <a:buClr>
                <a:srgbClr val="351C75"/>
              </a:buClr>
              <a:buSzPts val="1600"/>
              <a:buFont typeface="DM Sans"/>
              <a:buChar char="○"/>
            </a:pPr>
            <a:r>
              <a:rPr lang="en-US" sz="1600">
                <a:solidFill>
                  <a:srgbClr val="351C75"/>
                </a:solidFill>
                <a:latin typeface="DM Sans"/>
                <a:ea typeface="DM Sans"/>
                <a:cs typeface="DM Sans"/>
                <a:sym typeface="DM Sans"/>
              </a:rPr>
              <a:t>Con los gráficos expuestos podemos entender que las personas mayores a 60 años de clase media alta tienen mayor posibilidad a sufrir un siniestro. </a:t>
            </a:r>
            <a:endParaRPr sz="1600">
              <a:solidFill>
                <a:srgbClr val="351C75"/>
              </a:solidFill>
              <a:latin typeface="DM Sans"/>
              <a:ea typeface="DM Sans"/>
              <a:cs typeface="DM Sans"/>
              <a:sym typeface="DM Sans"/>
            </a:endParaRPr>
          </a:p>
          <a:p>
            <a:pPr indent="-330200" lvl="1" marL="914400" marR="0" rtl="0" algn="just">
              <a:lnSpc>
                <a:spcPct val="100000"/>
              </a:lnSpc>
              <a:spcBef>
                <a:spcPts val="0"/>
              </a:spcBef>
              <a:spcAft>
                <a:spcPts val="0"/>
              </a:spcAft>
              <a:buClr>
                <a:srgbClr val="351C75"/>
              </a:buClr>
              <a:buSzPts val="1600"/>
              <a:buFont typeface="DM Sans"/>
              <a:buChar char="○"/>
            </a:pPr>
            <a:r>
              <a:rPr lang="en-US" sz="1600">
                <a:solidFill>
                  <a:srgbClr val="351C75"/>
                </a:solidFill>
                <a:latin typeface="DM Sans"/>
                <a:ea typeface="DM Sans"/>
                <a:cs typeface="DM Sans"/>
                <a:sym typeface="DM Sans"/>
              </a:rPr>
              <a:t>En contraposición, ese mismo rango y arrancando desde los 40 años vemos que tienen mayor posibilidad a acceder un crédito y por eso pueden mantener el vehículo en mejores condiciones. </a:t>
            </a:r>
            <a:endParaRPr sz="1600">
              <a:solidFill>
                <a:srgbClr val="351C75"/>
              </a:solidFill>
              <a:latin typeface="DM Sans"/>
              <a:ea typeface="DM Sans"/>
              <a:cs typeface="DM Sans"/>
              <a:sym typeface="DM Sans"/>
            </a:endParaRPr>
          </a:p>
          <a:p>
            <a:pPr indent="-330200" lvl="1" marL="914400" marR="0" rtl="0" algn="just">
              <a:lnSpc>
                <a:spcPct val="100000"/>
              </a:lnSpc>
              <a:spcBef>
                <a:spcPts val="0"/>
              </a:spcBef>
              <a:spcAft>
                <a:spcPts val="0"/>
              </a:spcAft>
              <a:buClr>
                <a:srgbClr val="351C75"/>
              </a:buClr>
              <a:buSzPts val="1600"/>
              <a:buFont typeface="DM Sans"/>
              <a:buChar char="○"/>
            </a:pPr>
            <a:r>
              <a:rPr lang="en-US" sz="1600">
                <a:solidFill>
                  <a:srgbClr val="351C75"/>
                </a:solidFill>
                <a:latin typeface="DM Sans"/>
                <a:ea typeface="DM Sans"/>
                <a:cs typeface="DM Sans"/>
                <a:sym typeface="DM Sans"/>
              </a:rPr>
              <a:t>s el ideal para la </a:t>
            </a:r>
            <a:r>
              <a:rPr lang="en-US" sz="1600">
                <a:solidFill>
                  <a:srgbClr val="351C75"/>
                </a:solidFill>
                <a:latin typeface="DM Sans"/>
                <a:ea typeface="DM Sans"/>
                <a:cs typeface="DM Sans"/>
                <a:sym typeface="DM Sans"/>
              </a:rPr>
              <a:t>compañía</a:t>
            </a:r>
            <a:r>
              <a:rPr lang="en-US" sz="1600">
                <a:solidFill>
                  <a:srgbClr val="351C75"/>
                </a:solidFill>
                <a:latin typeface="DM Sans"/>
                <a:ea typeface="DM Sans"/>
                <a:cs typeface="DM Sans"/>
                <a:sym typeface="DM Sans"/>
              </a:rPr>
              <a:t>.</a:t>
            </a:r>
            <a:endParaRPr sz="1600">
              <a:solidFill>
                <a:srgbClr val="351C75"/>
              </a:solidFill>
              <a:latin typeface="DM Sans"/>
              <a:ea typeface="DM Sans"/>
              <a:cs typeface="DM Sans"/>
              <a:sym typeface="DM Sans"/>
            </a:endParaRPr>
          </a:p>
          <a:p>
            <a:pPr indent="0" lvl="0" marL="0" marR="0" rtl="0" algn="just">
              <a:lnSpc>
                <a:spcPct val="100000"/>
              </a:lnSpc>
              <a:spcBef>
                <a:spcPts val="0"/>
              </a:spcBef>
              <a:spcAft>
                <a:spcPts val="0"/>
              </a:spcAft>
              <a:buNone/>
            </a:pPr>
            <a:r>
              <a:t/>
            </a:r>
            <a:endParaRPr sz="1600">
              <a:solidFill>
                <a:srgbClr val="351C75"/>
              </a:solidFill>
              <a:latin typeface="DM Sans"/>
              <a:ea typeface="DM Sans"/>
              <a:cs typeface="DM Sans"/>
              <a:sym typeface="DM Sans"/>
            </a:endParaRPr>
          </a:p>
          <a:p>
            <a:pPr indent="0" lvl="0" marL="0" marR="0" rtl="0" algn="just">
              <a:lnSpc>
                <a:spcPct val="100000"/>
              </a:lnSpc>
              <a:spcBef>
                <a:spcPts val="0"/>
              </a:spcBef>
              <a:spcAft>
                <a:spcPts val="0"/>
              </a:spcAft>
              <a:buNone/>
            </a:pPr>
            <a:r>
              <a:t/>
            </a:r>
            <a:endParaRPr sz="1600">
              <a:solidFill>
                <a:srgbClr val="351C75"/>
              </a:solidFill>
              <a:latin typeface="DM Sans"/>
              <a:ea typeface="DM Sans"/>
              <a:cs typeface="DM Sans"/>
              <a:sym typeface="DM Sans"/>
            </a:endParaRPr>
          </a:p>
          <a:p>
            <a:pPr indent="-342900" lvl="0" marL="457200" marR="0" rtl="0" algn="just">
              <a:lnSpc>
                <a:spcPct val="100000"/>
              </a:lnSpc>
              <a:spcBef>
                <a:spcPts val="0"/>
              </a:spcBef>
              <a:spcAft>
                <a:spcPts val="0"/>
              </a:spcAft>
              <a:buClr>
                <a:srgbClr val="351C75"/>
              </a:buClr>
              <a:buSzPts val="1800"/>
              <a:buFont typeface="DM Sans"/>
              <a:buChar char="★"/>
            </a:pPr>
            <a:r>
              <a:rPr lang="en-US" sz="1800">
                <a:solidFill>
                  <a:srgbClr val="351C75"/>
                </a:solidFill>
                <a:latin typeface="DM Sans"/>
                <a:ea typeface="DM Sans"/>
                <a:cs typeface="DM Sans"/>
                <a:sym typeface="DM Sans"/>
              </a:rPr>
              <a:t>PROPUESTA</a:t>
            </a:r>
            <a:endParaRPr sz="1800">
              <a:solidFill>
                <a:srgbClr val="351C75"/>
              </a:solidFill>
              <a:latin typeface="DM Sans"/>
              <a:ea typeface="DM Sans"/>
              <a:cs typeface="DM Sans"/>
              <a:sym typeface="DM Sans"/>
            </a:endParaRPr>
          </a:p>
          <a:p>
            <a:pPr indent="-330200" lvl="1" marL="914400" marR="0" rtl="0" algn="just">
              <a:lnSpc>
                <a:spcPct val="100000"/>
              </a:lnSpc>
              <a:spcBef>
                <a:spcPts val="0"/>
              </a:spcBef>
              <a:spcAft>
                <a:spcPts val="0"/>
              </a:spcAft>
              <a:buClr>
                <a:srgbClr val="351C75"/>
              </a:buClr>
              <a:buSzPts val="1600"/>
              <a:buFont typeface="DM Sans"/>
              <a:buChar char="○"/>
            </a:pPr>
            <a:r>
              <a:rPr lang="en-US" sz="1600">
                <a:solidFill>
                  <a:srgbClr val="351C75"/>
                </a:solidFill>
                <a:latin typeface="DM Sans"/>
                <a:ea typeface="DM Sans"/>
                <a:cs typeface="DM Sans"/>
                <a:sym typeface="DM Sans"/>
              </a:rPr>
              <a:t>Para los nuevos asegurados y cartera actual, todos aquellos mayores a 40 años van a tener un ajuste de tasas, </a:t>
            </a:r>
            <a:r>
              <a:rPr lang="en-US" sz="1600">
                <a:solidFill>
                  <a:srgbClr val="351C75"/>
                </a:solidFill>
                <a:latin typeface="DM Sans"/>
                <a:ea typeface="DM Sans"/>
                <a:cs typeface="DM Sans"/>
                <a:sym typeface="DM Sans"/>
              </a:rPr>
              <a:t>incrementándose</a:t>
            </a:r>
            <a:r>
              <a:rPr lang="en-US" sz="1600">
                <a:solidFill>
                  <a:srgbClr val="351C75"/>
                </a:solidFill>
                <a:latin typeface="DM Sans"/>
                <a:ea typeface="DM Sans"/>
                <a:cs typeface="DM Sans"/>
                <a:sym typeface="DM Sans"/>
              </a:rPr>
              <a:t> en un promedio al valor que se debió indemnizar los casos anteriores, aquellos que no hayan tenido infracciones durante el año, se les bonificará o brindará un descuento en la tasa a modo de premiación. </a:t>
            </a:r>
            <a:endParaRPr sz="1600">
              <a:solidFill>
                <a:srgbClr val="351C75"/>
              </a:solidFill>
              <a:latin typeface="DM Sans"/>
              <a:ea typeface="DM Sans"/>
              <a:cs typeface="DM Sans"/>
              <a:sym typeface="DM Sans"/>
            </a:endParaRPr>
          </a:p>
          <a:p>
            <a:pPr indent="0" lvl="0" marL="0" marR="0" rtl="0" algn="just">
              <a:lnSpc>
                <a:spcPct val="100000"/>
              </a:lnSpc>
              <a:spcBef>
                <a:spcPts val="0"/>
              </a:spcBef>
              <a:spcAft>
                <a:spcPts val="0"/>
              </a:spcAft>
              <a:buClr>
                <a:srgbClr val="000000"/>
              </a:buClr>
              <a:buFont typeface="Arial"/>
              <a:buNone/>
            </a:pPr>
            <a:r>
              <a:t/>
            </a:r>
            <a:endParaRPr sz="1600">
              <a:solidFill>
                <a:srgbClr val="351C75"/>
              </a:solidFill>
              <a:latin typeface="DM Sans"/>
              <a:ea typeface="DM Sans"/>
              <a:cs typeface="DM Sans"/>
              <a:sym typeface="DM Sans"/>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7"/>
          <p:cNvSpPr txBox="1"/>
          <p:nvPr/>
        </p:nvSpPr>
        <p:spPr>
          <a:xfrm>
            <a:off x="11506202" y="6519009"/>
            <a:ext cx="685800" cy="206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000000"/>
                </a:solidFill>
                <a:latin typeface="Arial"/>
                <a:ea typeface="Arial"/>
                <a:cs typeface="Arial"/>
                <a:sym typeface="Arial"/>
              </a:rPr>
              <a:t>‹#›</a:t>
            </a:fld>
            <a:endParaRPr b="0" i="0" sz="1050" u="none" cap="none" strike="noStrike">
              <a:solidFill>
                <a:srgbClr val="000000"/>
              </a:solidFill>
              <a:latin typeface="Arial"/>
              <a:ea typeface="Arial"/>
              <a:cs typeface="Arial"/>
              <a:sym typeface="Arial"/>
            </a:endParaRPr>
          </a:p>
        </p:txBody>
      </p:sp>
      <p:sp>
        <p:nvSpPr>
          <p:cNvPr id="248" name="Google Shape;248;p37"/>
          <p:cNvSpPr txBox="1"/>
          <p:nvPr/>
        </p:nvSpPr>
        <p:spPr>
          <a:xfrm>
            <a:off x="429592" y="2505670"/>
            <a:ext cx="10857900" cy="1477800"/>
          </a:xfrm>
          <a:prstGeom prst="rect">
            <a:avLst/>
          </a:prstGeom>
          <a:noFill/>
          <a:ln>
            <a:noFill/>
          </a:ln>
        </p:spPr>
        <p:txBody>
          <a:bodyPr anchorCtr="0" anchor="ctr" bIns="0" lIns="0" spcFirstLastPara="1" rIns="0" wrap="square" tIns="0">
            <a:noAutofit/>
          </a:bodyPr>
          <a:lstStyle/>
          <a:p>
            <a:pPr indent="0" lvl="0" marL="0" marR="0" rtl="0" algn="ctr">
              <a:lnSpc>
                <a:spcPct val="80000"/>
              </a:lnSpc>
              <a:spcBef>
                <a:spcPts val="0"/>
              </a:spcBef>
              <a:spcAft>
                <a:spcPts val="0"/>
              </a:spcAft>
              <a:buClr>
                <a:schemeClr val="lt1"/>
              </a:buClr>
              <a:buSzPts val="6000"/>
              <a:buFont typeface="Arial"/>
              <a:buNone/>
            </a:pPr>
            <a:r>
              <a:rPr lang="en-US" sz="6000">
                <a:solidFill>
                  <a:srgbClr val="351C75"/>
                </a:solidFill>
              </a:rPr>
              <a:t>CONCLUSION</a:t>
            </a:r>
            <a:endParaRPr sz="6000">
              <a:solidFill>
                <a:srgbClr val="351C75"/>
              </a:solidFill>
            </a:endParaRPr>
          </a:p>
          <a:p>
            <a:pPr indent="0" lvl="0" marL="0" marR="0" rtl="0" algn="ctr">
              <a:lnSpc>
                <a:spcPct val="80000"/>
              </a:lnSpc>
              <a:spcBef>
                <a:spcPts val="0"/>
              </a:spcBef>
              <a:spcAft>
                <a:spcPts val="0"/>
              </a:spcAft>
              <a:buClr>
                <a:schemeClr val="lt1"/>
              </a:buClr>
              <a:buSzPts val="6000"/>
              <a:buFont typeface="Arial"/>
              <a:buNone/>
            </a:pPr>
            <a:r>
              <a:rPr b="1" lang="en-US" sz="6000">
                <a:solidFill>
                  <a:srgbClr val="351C75"/>
                </a:solidFill>
              </a:rPr>
              <a:t>FI</a:t>
            </a:r>
            <a:r>
              <a:rPr b="1" lang="en-US" sz="6000">
                <a:solidFill>
                  <a:srgbClr val="351C75"/>
                </a:solidFill>
              </a:rPr>
              <a:t>NAL</a:t>
            </a:r>
            <a:endParaRPr b="1" i="0" sz="6000" u="none" cap="none" strike="noStrike">
              <a:solidFill>
                <a:srgbClr val="351C75"/>
              </a:solidFill>
              <a:latin typeface="Arial"/>
              <a:ea typeface="Arial"/>
              <a:cs typeface="Arial"/>
              <a:sym typeface="Arial"/>
            </a:endParaRP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nvSpPr>
        <p:spPr>
          <a:xfrm>
            <a:off x="375187" y="2886064"/>
            <a:ext cx="2718000" cy="6897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Clr>
                <a:srgbClr val="000000"/>
              </a:buClr>
              <a:buSzPts val="2800"/>
              <a:buFont typeface="Arial"/>
              <a:buNone/>
            </a:pPr>
            <a:r>
              <a:rPr lang="en-US" sz="2800">
                <a:solidFill>
                  <a:srgbClr val="351C75"/>
                </a:solidFill>
              </a:rPr>
              <a:t>CONCLUSION</a:t>
            </a:r>
            <a:endParaRPr sz="2800">
              <a:solidFill>
                <a:srgbClr val="351C75"/>
              </a:solidFill>
            </a:endParaRPr>
          </a:p>
          <a:p>
            <a:pPr indent="0" lvl="0" marL="0" marR="0" rtl="0" algn="l">
              <a:lnSpc>
                <a:spcPct val="80000"/>
              </a:lnSpc>
              <a:spcBef>
                <a:spcPts val="0"/>
              </a:spcBef>
              <a:spcAft>
                <a:spcPts val="0"/>
              </a:spcAft>
              <a:buClr>
                <a:srgbClr val="000000"/>
              </a:buClr>
              <a:buSzPts val="2800"/>
              <a:buFont typeface="Arial"/>
              <a:buNone/>
            </a:pPr>
            <a:r>
              <a:rPr b="1" lang="en-US" sz="2800">
                <a:solidFill>
                  <a:srgbClr val="351C75"/>
                </a:solidFill>
              </a:rPr>
              <a:t>FINAL</a:t>
            </a:r>
            <a:endParaRPr b="1" i="0" sz="2800" u="none" cap="none" strike="noStrike">
              <a:solidFill>
                <a:srgbClr val="351C75"/>
              </a:solidFill>
              <a:latin typeface="Arial"/>
              <a:ea typeface="Arial"/>
              <a:cs typeface="Arial"/>
              <a:sym typeface="Arial"/>
            </a:endParaRPr>
          </a:p>
        </p:txBody>
      </p:sp>
      <p:sp>
        <p:nvSpPr>
          <p:cNvPr id="255" name="Google Shape;255;p38"/>
          <p:cNvSpPr txBox="1"/>
          <p:nvPr/>
        </p:nvSpPr>
        <p:spPr>
          <a:xfrm>
            <a:off x="4756748" y="1411415"/>
            <a:ext cx="6767400" cy="24483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chemeClr val="lt1"/>
              </a:buClr>
              <a:buSzPts val="1600"/>
              <a:buFont typeface="Arial"/>
              <a:buNone/>
            </a:pPr>
            <a:r>
              <a:t/>
            </a:r>
            <a:endParaRPr i="0" sz="1600" u="none" cap="none" strike="noStrike">
              <a:solidFill>
                <a:srgbClr val="000000"/>
              </a:solidFill>
              <a:latin typeface="DM Sans"/>
              <a:ea typeface="DM Sans"/>
              <a:cs typeface="DM Sans"/>
              <a:sym typeface="DM Sans"/>
            </a:endParaRPr>
          </a:p>
        </p:txBody>
      </p:sp>
      <p:cxnSp>
        <p:nvCxnSpPr>
          <p:cNvPr id="256" name="Google Shape;256;p38"/>
          <p:cNvCxnSpPr/>
          <p:nvPr/>
        </p:nvCxnSpPr>
        <p:spPr>
          <a:xfrm>
            <a:off x="3238501" y="287524"/>
            <a:ext cx="13800" cy="6231600"/>
          </a:xfrm>
          <a:prstGeom prst="straightConnector1">
            <a:avLst/>
          </a:prstGeom>
          <a:noFill/>
          <a:ln cap="flat" cmpd="sng" w="12700">
            <a:solidFill>
              <a:schemeClr val="accent2"/>
            </a:solidFill>
            <a:prstDash val="solid"/>
            <a:miter lim="800000"/>
            <a:headEnd len="sm" w="sm" type="none"/>
            <a:tailEnd len="sm" w="sm" type="none"/>
          </a:ln>
        </p:spPr>
      </p:cxnSp>
      <p:sp>
        <p:nvSpPr>
          <p:cNvPr id="257" name="Google Shape;257;p38"/>
          <p:cNvSpPr txBox="1"/>
          <p:nvPr/>
        </p:nvSpPr>
        <p:spPr>
          <a:xfrm>
            <a:off x="11506202" y="6519009"/>
            <a:ext cx="685800" cy="206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fld id="{00000000-1234-1234-1234-123412341234}" type="slidenum">
              <a:rPr i="0" lang="en-US" sz="1050" u="none" cap="none" strike="noStrike">
                <a:solidFill>
                  <a:srgbClr val="000000"/>
                </a:solidFill>
                <a:latin typeface="DM Sans"/>
                <a:ea typeface="DM Sans"/>
                <a:cs typeface="DM Sans"/>
                <a:sym typeface="DM Sans"/>
              </a:rPr>
              <a:t>‹#›</a:t>
            </a:fld>
            <a:endParaRPr i="0" sz="1050" u="none" cap="none" strike="noStrike">
              <a:solidFill>
                <a:srgbClr val="000000"/>
              </a:solidFill>
              <a:latin typeface="DM Sans"/>
              <a:ea typeface="DM Sans"/>
              <a:cs typeface="DM Sans"/>
              <a:sym typeface="DM Sans"/>
            </a:endParaRPr>
          </a:p>
        </p:txBody>
      </p:sp>
      <p:sp>
        <p:nvSpPr>
          <p:cNvPr id="258" name="Google Shape;258;p38"/>
          <p:cNvSpPr/>
          <p:nvPr/>
        </p:nvSpPr>
        <p:spPr>
          <a:xfrm>
            <a:off x="3397700" y="990475"/>
            <a:ext cx="8406300" cy="5528700"/>
          </a:xfrm>
          <a:prstGeom prst="rect">
            <a:avLst/>
          </a:prstGeom>
          <a:noFill/>
          <a:ln>
            <a:noFill/>
          </a:ln>
        </p:spPr>
        <p:txBody>
          <a:bodyPr anchorCtr="0" anchor="t" bIns="45700" lIns="91425" spcFirstLastPara="1" rIns="91425" wrap="square" tIns="45700">
            <a:noAutofit/>
          </a:bodyPr>
          <a:lstStyle/>
          <a:p>
            <a:pPr indent="-342900" lvl="0" marL="457200" marR="0" rtl="0" algn="just">
              <a:lnSpc>
                <a:spcPct val="100000"/>
              </a:lnSpc>
              <a:spcBef>
                <a:spcPts val="0"/>
              </a:spcBef>
              <a:spcAft>
                <a:spcPts val="0"/>
              </a:spcAft>
              <a:buClr>
                <a:srgbClr val="351C75"/>
              </a:buClr>
              <a:buSzPts val="1800"/>
              <a:buFont typeface="DM Sans"/>
              <a:buChar char="★"/>
            </a:pPr>
            <a:r>
              <a:rPr lang="en-US" sz="1800">
                <a:solidFill>
                  <a:srgbClr val="351C75"/>
                </a:solidFill>
                <a:latin typeface="DM Sans"/>
                <a:ea typeface="DM Sans"/>
                <a:cs typeface="DM Sans"/>
                <a:sym typeface="DM Sans"/>
              </a:rPr>
              <a:t>¿Cómo sabemos qué perfil tiene mayor posibilidad a tener un siniestro?</a:t>
            </a:r>
            <a:endParaRPr sz="1800">
              <a:solidFill>
                <a:srgbClr val="351C75"/>
              </a:solidFill>
              <a:latin typeface="DM Sans"/>
              <a:ea typeface="DM Sans"/>
              <a:cs typeface="DM Sans"/>
              <a:sym typeface="DM Sans"/>
            </a:endParaRPr>
          </a:p>
          <a:p>
            <a:pPr indent="-342900" lvl="0" marL="457200" marR="0" rtl="0" algn="just">
              <a:lnSpc>
                <a:spcPct val="100000"/>
              </a:lnSpc>
              <a:spcBef>
                <a:spcPts val="0"/>
              </a:spcBef>
              <a:spcAft>
                <a:spcPts val="0"/>
              </a:spcAft>
              <a:buClr>
                <a:srgbClr val="351C75"/>
              </a:buClr>
              <a:buSzPts val="1800"/>
              <a:buFont typeface="DM Sans"/>
              <a:buChar char="★"/>
            </a:pPr>
            <a:r>
              <a:rPr lang="en-US" sz="1800">
                <a:solidFill>
                  <a:srgbClr val="351C75"/>
                </a:solidFill>
                <a:latin typeface="DM Sans"/>
                <a:ea typeface="DM Sans"/>
                <a:cs typeface="DM Sans"/>
                <a:sym typeface="DM Sans"/>
              </a:rPr>
              <a:t>¿Cuál es el perfil de cartera que queremos en la empresa?</a:t>
            </a:r>
            <a:endParaRPr sz="1800">
              <a:solidFill>
                <a:srgbClr val="351C75"/>
              </a:solidFill>
              <a:latin typeface="DM Sans"/>
              <a:ea typeface="DM Sans"/>
              <a:cs typeface="DM Sans"/>
              <a:sym typeface="DM Sans"/>
            </a:endParaRPr>
          </a:p>
          <a:p>
            <a:pPr indent="0" lvl="0" marL="0" marR="0" rtl="0" algn="just">
              <a:lnSpc>
                <a:spcPct val="100000"/>
              </a:lnSpc>
              <a:spcBef>
                <a:spcPts val="0"/>
              </a:spcBef>
              <a:spcAft>
                <a:spcPts val="0"/>
              </a:spcAft>
              <a:buNone/>
            </a:pPr>
            <a:r>
              <a:t/>
            </a:r>
            <a:endParaRPr sz="1800">
              <a:solidFill>
                <a:srgbClr val="351C75"/>
              </a:solidFill>
              <a:latin typeface="DM Sans"/>
              <a:ea typeface="DM Sans"/>
              <a:cs typeface="DM Sans"/>
              <a:sym typeface="DM Sans"/>
            </a:endParaRPr>
          </a:p>
          <a:p>
            <a:pPr indent="0" lvl="0" marL="0" rtl="0" algn="l">
              <a:lnSpc>
                <a:spcPct val="135714"/>
              </a:lnSpc>
              <a:spcBef>
                <a:spcPts val="0"/>
              </a:spcBef>
              <a:spcAft>
                <a:spcPts val="0"/>
              </a:spcAft>
              <a:buClr>
                <a:schemeClr val="dk1"/>
              </a:buClr>
              <a:buSzPts val="1100"/>
              <a:buFont typeface="Arial"/>
              <a:buNone/>
            </a:pPr>
            <a:r>
              <a:rPr lang="en-US" sz="1800">
                <a:solidFill>
                  <a:srgbClr val="351C75"/>
                </a:solidFill>
                <a:latin typeface="DM Sans"/>
                <a:ea typeface="DM Sans"/>
                <a:cs typeface="DM Sans"/>
                <a:sym typeface="DM Sans"/>
              </a:rPr>
              <a:t>Tomando en consideración la composición de la cartera, que incluye edad, siniestros, score crediticio, entre otras variables, hemos determinado que la solvencia financiera es mayor en los asegurados de 30 años en adelante.                      </a:t>
            </a:r>
            <a:endParaRPr sz="1800">
              <a:solidFill>
                <a:srgbClr val="351C75"/>
              </a:solidFill>
              <a:latin typeface="DM Sans"/>
              <a:ea typeface="DM Sans"/>
              <a:cs typeface="DM Sans"/>
              <a:sym typeface="DM Sans"/>
            </a:endParaRPr>
          </a:p>
          <a:p>
            <a:pPr indent="0" lvl="0" marL="0" rtl="0" algn="l">
              <a:lnSpc>
                <a:spcPct val="135714"/>
              </a:lnSpc>
              <a:spcBef>
                <a:spcPts val="0"/>
              </a:spcBef>
              <a:spcAft>
                <a:spcPts val="0"/>
              </a:spcAft>
              <a:buNone/>
            </a:pPr>
            <a:r>
              <a:rPr lang="en-US" sz="1800">
                <a:solidFill>
                  <a:srgbClr val="351C75"/>
                </a:solidFill>
                <a:latin typeface="DM Sans"/>
                <a:ea typeface="DM Sans"/>
                <a:cs typeface="DM Sans"/>
                <a:sym typeface="DM Sans"/>
              </a:rPr>
              <a:t>Esto garantiza un mayor movimiento de la cartera para nuestra compañía, "Lex Seguros". Se ha registrado que estos clientes tienden a renovar sus créditos incorporando nuevos beneficios y adquieren nuevos automóviles, lo que aumenta la demanda de nuestros servicios.</a:t>
            </a:r>
            <a:endParaRPr sz="1800">
              <a:solidFill>
                <a:srgbClr val="351C75"/>
              </a:solidFill>
              <a:latin typeface="DM Sans"/>
              <a:ea typeface="DM Sans"/>
              <a:cs typeface="DM Sans"/>
              <a:sym typeface="DM Sans"/>
            </a:endParaRPr>
          </a:p>
          <a:p>
            <a:pPr indent="0" lvl="0" marL="0" rtl="0" algn="l">
              <a:lnSpc>
                <a:spcPct val="135714"/>
              </a:lnSpc>
              <a:spcBef>
                <a:spcPts val="0"/>
              </a:spcBef>
              <a:spcAft>
                <a:spcPts val="0"/>
              </a:spcAft>
              <a:buClr>
                <a:schemeClr val="dk1"/>
              </a:buClr>
              <a:buSzPts val="1100"/>
              <a:buFont typeface="Arial"/>
              <a:buNone/>
            </a:pPr>
            <a:r>
              <a:rPr lang="en-US" sz="1800">
                <a:solidFill>
                  <a:srgbClr val="351C75"/>
                </a:solidFill>
                <a:latin typeface="DM Sans"/>
                <a:ea typeface="DM Sans"/>
                <a:cs typeface="DM Sans"/>
                <a:sym typeface="DM Sans"/>
              </a:rPr>
              <a:t>Para los nuevos asegurados y cartera actual, todos aquellos mayores a 40 años van a tener un ajuste de tasas, incrementándose en un promedio al valor que se debió indemnizar los casos anteriores, aquellos que no hayan tenido infracciones durante el año, se les bonificará o brindará un descuento en la tasa a modo de premiación.</a:t>
            </a:r>
            <a:endParaRPr sz="1800">
              <a:solidFill>
                <a:srgbClr val="351C75"/>
              </a:solidFill>
              <a:latin typeface="DM Sans"/>
              <a:ea typeface="DM Sans"/>
              <a:cs typeface="DM Sans"/>
              <a:sym typeface="DM Sans"/>
            </a:endParaRPr>
          </a:p>
          <a:p>
            <a:pPr indent="0" lvl="0" marL="0" marR="0" rtl="0" algn="just">
              <a:lnSpc>
                <a:spcPct val="100000"/>
              </a:lnSpc>
              <a:spcBef>
                <a:spcPts val="0"/>
              </a:spcBef>
              <a:spcAft>
                <a:spcPts val="0"/>
              </a:spcAft>
              <a:buNone/>
            </a:pPr>
            <a:r>
              <a:t/>
            </a:r>
            <a:endParaRPr sz="1800">
              <a:solidFill>
                <a:srgbClr val="351C75"/>
              </a:solidFill>
              <a:latin typeface="DM Sans"/>
              <a:ea typeface="DM Sans"/>
              <a:cs typeface="DM Sans"/>
              <a:sym typeface="DM Sans"/>
            </a:endParaRP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9"/>
          <p:cNvSpPr txBox="1"/>
          <p:nvPr/>
        </p:nvSpPr>
        <p:spPr>
          <a:xfrm>
            <a:off x="11506202" y="6519009"/>
            <a:ext cx="685800" cy="206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000000"/>
                </a:solidFill>
                <a:latin typeface="Arial"/>
                <a:ea typeface="Arial"/>
                <a:cs typeface="Arial"/>
                <a:sym typeface="Arial"/>
              </a:rPr>
              <a:t>‹#›</a:t>
            </a:fld>
            <a:endParaRPr b="0" i="0" sz="1050" u="none" cap="none" strike="noStrike">
              <a:solidFill>
                <a:srgbClr val="000000"/>
              </a:solidFill>
              <a:latin typeface="Arial"/>
              <a:ea typeface="Arial"/>
              <a:cs typeface="Arial"/>
              <a:sym typeface="Arial"/>
            </a:endParaRPr>
          </a:p>
        </p:txBody>
      </p:sp>
      <p:sp>
        <p:nvSpPr>
          <p:cNvPr id="265" name="Google Shape;265;p39"/>
          <p:cNvSpPr txBox="1"/>
          <p:nvPr/>
        </p:nvSpPr>
        <p:spPr>
          <a:xfrm>
            <a:off x="429592" y="2505670"/>
            <a:ext cx="10857900" cy="1477800"/>
          </a:xfrm>
          <a:prstGeom prst="rect">
            <a:avLst/>
          </a:prstGeom>
          <a:noFill/>
          <a:ln>
            <a:noFill/>
          </a:ln>
        </p:spPr>
        <p:txBody>
          <a:bodyPr anchorCtr="0" anchor="ctr" bIns="0" lIns="0" spcFirstLastPara="1" rIns="0" wrap="square" tIns="0">
            <a:noAutofit/>
          </a:bodyPr>
          <a:lstStyle/>
          <a:p>
            <a:pPr indent="0" lvl="0" marL="0" marR="0" rtl="0" algn="ctr">
              <a:lnSpc>
                <a:spcPct val="80000"/>
              </a:lnSpc>
              <a:spcBef>
                <a:spcPts val="0"/>
              </a:spcBef>
              <a:spcAft>
                <a:spcPts val="0"/>
              </a:spcAft>
              <a:buClr>
                <a:schemeClr val="lt1"/>
              </a:buClr>
              <a:buSzPts val="6000"/>
              <a:buFont typeface="Arial"/>
              <a:buNone/>
            </a:pPr>
            <a:r>
              <a:rPr lang="en-US" sz="6000">
                <a:solidFill>
                  <a:srgbClr val="351C75"/>
                </a:solidFill>
              </a:rPr>
              <a:t>¡MUCHAS</a:t>
            </a:r>
            <a:endParaRPr sz="6000">
              <a:solidFill>
                <a:srgbClr val="351C75"/>
              </a:solidFill>
            </a:endParaRPr>
          </a:p>
          <a:p>
            <a:pPr indent="0" lvl="0" marL="0" marR="0" rtl="0" algn="ctr">
              <a:lnSpc>
                <a:spcPct val="80000"/>
              </a:lnSpc>
              <a:spcBef>
                <a:spcPts val="0"/>
              </a:spcBef>
              <a:spcAft>
                <a:spcPts val="0"/>
              </a:spcAft>
              <a:buClr>
                <a:schemeClr val="lt1"/>
              </a:buClr>
              <a:buSzPts val="6000"/>
              <a:buFont typeface="Arial"/>
              <a:buNone/>
            </a:pPr>
            <a:r>
              <a:rPr b="1" lang="en-US" sz="6000">
                <a:solidFill>
                  <a:srgbClr val="351C75"/>
                </a:solidFill>
              </a:rPr>
              <a:t>GRACIAS!</a:t>
            </a:r>
            <a:endParaRPr b="1" i="0" sz="6000" u="none" cap="none" strike="noStrike">
              <a:solidFill>
                <a:srgbClr val="351C75"/>
              </a:solidFill>
              <a:latin typeface="Arial"/>
              <a:ea typeface="Arial"/>
              <a:cs typeface="Arial"/>
              <a:sym typeface="Arial"/>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5" name="Shape 135"/>
        <p:cNvGrpSpPr/>
        <p:nvPr/>
      </p:nvGrpSpPr>
      <p:grpSpPr>
        <a:xfrm>
          <a:off x="0" y="0"/>
          <a:ext cx="0" cy="0"/>
          <a:chOff x="0" y="0"/>
          <a:chExt cx="0" cy="0"/>
        </a:xfrm>
      </p:grpSpPr>
      <p:sp>
        <p:nvSpPr>
          <p:cNvPr id="136" name="Google Shape;136;p26"/>
          <p:cNvSpPr txBox="1"/>
          <p:nvPr/>
        </p:nvSpPr>
        <p:spPr>
          <a:xfrm>
            <a:off x="485126" y="4942433"/>
            <a:ext cx="1325700" cy="542400"/>
          </a:xfrm>
          <a:prstGeom prst="rect">
            <a:avLst/>
          </a:prstGeom>
          <a:noFill/>
          <a:ln>
            <a:noFill/>
          </a:ln>
        </p:spPr>
        <p:txBody>
          <a:bodyPr anchorCtr="0" anchor="t" bIns="0" lIns="0" spcFirstLastPara="1" rIns="0" wrap="square" tIns="0">
            <a:noAutofit/>
          </a:bodyPr>
          <a:lstStyle/>
          <a:p>
            <a:pPr indent="-254000" lvl="0" marL="228600" marR="0" rtl="0" algn="l">
              <a:lnSpc>
                <a:spcPct val="90000"/>
              </a:lnSpc>
              <a:spcBef>
                <a:spcPts val="0"/>
              </a:spcBef>
              <a:spcAft>
                <a:spcPts val="0"/>
              </a:spcAft>
              <a:buClr>
                <a:srgbClr val="351C75"/>
              </a:buClr>
              <a:buSzPts val="4000"/>
              <a:buFont typeface="Anton"/>
              <a:buChar char="•"/>
            </a:pPr>
            <a:r>
              <a:rPr lang="en-US" sz="4000">
                <a:solidFill>
                  <a:srgbClr val="351C75"/>
                </a:solidFill>
                <a:latin typeface="Anton"/>
                <a:ea typeface="Anton"/>
                <a:cs typeface="Anton"/>
                <a:sym typeface="Anton"/>
              </a:rPr>
              <a:t> </a:t>
            </a:r>
            <a:r>
              <a:rPr i="0" lang="en-US" sz="4000" u="none" cap="none" strike="noStrike">
                <a:solidFill>
                  <a:srgbClr val="351C75"/>
                </a:solidFill>
                <a:latin typeface="Anton"/>
                <a:ea typeface="Anton"/>
                <a:cs typeface="Anton"/>
                <a:sym typeface="Anton"/>
              </a:rPr>
              <a:t>01</a:t>
            </a:r>
            <a:endParaRPr>
              <a:solidFill>
                <a:srgbClr val="351C75"/>
              </a:solidFill>
              <a:latin typeface="Anton"/>
              <a:ea typeface="Anton"/>
              <a:cs typeface="Anton"/>
              <a:sym typeface="Anton"/>
            </a:endParaRPr>
          </a:p>
        </p:txBody>
      </p:sp>
      <p:sp>
        <p:nvSpPr>
          <p:cNvPr id="137" name="Google Shape;137;p26"/>
          <p:cNvSpPr txBox="1"/>
          <p:nvPr/>
        </p:nvSpPr>
        <p:spPr>
          <a:xfrm>
            <a:off x="1810688" y="4911998"/>
            <a:ext cx="4927800" cy="6033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i="0" lang="en-US" sz="2400" u="none" cap="none" strike="noStrike">
                <a:solidFill>
                  <a:srgbClr val="351C75"/>
                </a:solidFill>
                <a:latin typeface="Helvetica Neue"/>
                <a:ea typeface="Helvetica Neue"/>
                <a:cs typeface="Helvetica Neue"/>
                <a:sym typeface="Helvetica Neue"/>
              </a:rPr>
              <a:t>Contexto</a:t>
            </a:r>
            <a:endParaRPr i="0" sz="2400" u="none" cap="none" strike="noStrike">
              <a:solidFill>
                <a:srgbClr val="351C75"/>
              </a:solidFill>
              <a:latin typeface="Helvetica Neue"/>
              <a:ea typeface="Helvetica Neue"/>
              <a:cs typeface="Helvetica Neue"/>
              <a:sym typeface="Helvetica Neue"/>
            </a:endParaRPr>
          </a:p>
        </p:txBody>
      </p:sp>
      <p:cxnSp>
        <p:nvCxnSpPr>
          <p:cNvPr id="138" name="Google Shape;138;p26"/>
          <p:cNvCxnSpPr/>
          <p:nvPr/>
        </p:nvCxnSpPr>
        <p:spPr>
          <a:xfrm>
            <a:off x="1641145" y="4911998"/>
            <a:ext cx="0" cy="603300"/>
          </a:xfrm>
          <a:prstGeom prst="straightConnector1">
            <a:avLst/>
          </a:prstGeom>
          <a:noFill/>
          <a:ln cap="flat" cmpd="sng" w="12700">
            <a:solidFill>
              <a:srgbClr val="9900FF"/>
            </a:solidFill>
            <a:prstDash val="solid"/>
            <a:miter lim="800000"/>
            <a:headEnd len="sm" w="sm" type="none"/>
            <a:tailEnd len="sm" w="sm" type="none"/>
          </a:ln>
        </p:spPr>
      </p:cxnSp>
      <p:sp>
        <p:nvSpPr>
          <p:cNvPr id="139" name="Google Shape;139;p26"/>
          <p:cNvSpPr txBox="1"/>
          <p:nvPr/>
        </p:nvSpPr>
        <p:spPr>
          <a:xfrm>
            <a:off x="485126" y="5959309"/>
            <a:ext cx="1325700" cy="542400"/>
          </a:xfrm>
          <a:prstGeom prst="rect">
            <a:avLst/>
          </a:prstGeom>
          <a:noFill/>
          <a:ln>
            <a:noFill/>
          </a:ln>
        </p:spPr>
        <p:txBody>
          <a:bodyPr anchorCtr="0" anchor="t" bIns="0" lIns="0" spcFirstLastPara="1" rIns="0" wrap="square" tIns="0">
            <a:noAutofit/>
          </a:bodyPr>
          <a:lstStyle/>
          <a:p>
            <a:pPr indent="-254000" lvl="0" marL="228600" marR="0" rtl="0" algn="l">
              <a:lnSpc>
                <a:spcPct val="90000"/>
              </a:lnSpc>
              <a:spcBef>
                <a:spcPts val="0"/>
              </a:spcBef>
              <a:spcAft>
                <a:spcPts val="0"/>
              </a:spcAft>
              <a:buClr>
                <a:srgbClr val="351C75"/>
              </a:buClr>
              <a:buSzPts val="4000"/>
              <a:buFont typeface="Anton"/>
              <a:buChar char="•"/>
            </a:pPr>
            <a:r>
              <a:rPr lang="en-US" sz="4000">
                <a:solidFill>
                  <a:srgbClr val="351C75"/>
                </a:solidFill>
                <a:latin typeface="Anton"/>
                <a:ea typeface="Anton"/>
                <a:cs typeface="Anton"/>
                <a:sym typeface="Anton"/>
              </a:rPr>
              <a:t> 02</a:t>
            </a:r>
            <a:endParaRPr sz="4000">
              <a:solidFill>
                <a:srgbClr val="351C75"/>
              </a:solidFill>
              <a:latin typeface="Anton"/>
              <a:ea typeface="Anton"/>
              <a:cs typeface="Anton"/>
              <a:sym typeface="Anton"/>
            </a:endParaRPr>
          </a:p>
        </p:txBody>
      </p:sp>
      <p:sp>
        <p:nvSpPr>
          <p:cNvPr id="140" name="Google Shape;140;p26"/>
          <p:cNvSpPr txBox="1"/>
          <p:nvPr/>
        </p:nvSpPr>
        <p:spPr>
          <a:xfrm>
            <a:off x="7602863" y="4941950"/>
            <a:ext cx="4104000" cy="603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400"/>
              <a:buFont typeface="Arial"/>
              <a:buNone/>
            </a:pPr>
            <a:r>
              <a:rPr lang="en-US" sz="2400">
                <a:solidFill>
                  <a:srgbClr val="351C75"/>
                </a:solidFill>
                <a:latin typeface="Helvetica Neue"/>
                <a:ea typeface="Helvetica Neue"/>
                <a:cs typeface="Helvetica Neue"/>
                <a:sym typeface="Helvetica Neue"/>
              </a:rPr>
              <a:t>Análisis Exploratorio</a:t>
            </a:r>
            <a:endParaRPr i="0" sz="2400" u="none" cap="none" strike="noStrike">
              <a:solidFill>
                <a:srgbClr val="351C75"/>
              </a:solidFill>
              <a:latin typeface="Helvetica Neue"/>
              <a:ea typeface="Helvetica Neue"/>
              <a:cs typeface="Helvetica Neue"/>
              <a:sym typeface="Helvetica Neue"/>
            </a:endParaRPr>
          </a:p>
        </p:txBody>
      </p:sp>
      <p:cxnSp>
        <p:nvCxnSpPr>
          <p:cNvPr id="141" name="Google Shape;141;p26"/>
          <p:cNvCxnSpPr/>
          <p:nvPr/>
        </p:nvCxnSpPr>
        <p:spPr>
          <a:xfrm>
            <a:off x="1641145" y="5928874"/>
            <a:ext cx="0" cy="603300"/>
          </a:xfrm>
          <a:prstGeom prst="straightConnector1">
            <a:avLst/>
          </a:prstGeom>
          <a:noFill/>
          <a:ln cap="flat" cmpd="sng" w="12700">
            <a:solidFill>
              <a:srgbClr val="9900FF"/>
            </a:solidFill>
            <a:prstDash val="solid"/>
            <a:miter lim="800000"/>
            <a:headEnd len="sm" w="sm" type="none"/>
            <a:tailEnd len="sm" w="sm" type="none"/>
          </a:ln>
        </p:spPr>
      </p:cxnSp>
      <p:sp>
        <p:nvSpPr>
          <p:cNvPr id="142" name="Google Shape;142;p26"/>
          <p:cNvSpPr txBox="1"/>
          <p:nvPr/>
        </p:nvSpPr>
        <p:spPr>
          <a:xfrm>
            <a:off x="6277301" y="4942440"/>
            <a:ext cx="1325700" cy="542400"/>
          </a:xfrm>
          <a:prstGeom prst="rect">
            <a:avLst/>
          </a:prstGeom>
          <a:noFill/>
          <a:ln>
            <a:noFill/>
          </a:ln>
        </p:spPr>
        <p:txBody>
          <a:bodyPr anchorCtr="0" anchor="t" bIns="0" lIns="0" spcFirstLastPara="1" rIns="0" wrap="square" tIns="0">
            <a:noAutofit/>
          </a:bodyPr>
          <a:lstStyle/>
          <a:p>
            <a:pPr indent="-254000" lvl="0" marL="228600" marR="0" rtl="0" algn="l">
              <a:lnSpc>
                <a:spcPct val="90000"/>
              </a:lnSpc>
              <a:spcBef>
                <a:spcPts val="0"/>
              </a:spcBef>
              <a:spcAft>
                <a:spcPts val="0"/>
              </a:spcAft>
              <a:buClr>
                <a:srgbClr val="351C75"/>
              </a:buClr>
              <a:buSzPts val="4000"/>
              <a:buFont typeface="Anton"/>
              <a:buChar char="•"/>
            </a:pPr>
            <a:r>
              <a:rPr lang="en-US" sz="4000">
                <a:solidFill>
                  <a:srgbClr val="351C75"/>
                </a:solidFill>
                <a:latin typeface="Anton"/>
                <a:ea typeface="Anton"/>
                <a:cs typeface="Anton"/>
                <a:sym typeface="Anton"/>
              </a:rPr>
              <a:t> 03</a:t>
            </a:r>
            <a:endParaRPr sz="4000">
              <a:solidFill>
                <a:srgbClr val="351C75"/>
              </a:solidFill>
              <a:latin typeface="Anton"/>
              <a:ea typeface="Anton"/>
              <a:cs typeface="Anton"/>
              <a:sym typeface="Anton"/>
            </a:endParaRPr>
          </a:p>
        </p:txBody>
      </p:sp>
      <p:cxnSp>
        <p:nvCxnSpPr>
          <p:cNvPr id="143" name="Google Shape;143;p26"/>
          <p:cNvCxnSpPr/>
          <p:nvPr/>
        </p:nvCxnSpPr>
        <p:spPr>
          <a:xfrm>
            <a:off x="7433320" y="4912005"/>
            <a:ext cx="0" cy="603300"/>
          </a:xfrm>
          <a:prstGeom prst="straightConnector1">
            <a:avLst/>
          </a:prstGeom>
          <a:noFill/>
          <a:ln cap="flat" cmpd="sng" w="12700">
            <a:solidFill>
              <a:srgbClr val="9900FF"/>
            </a:solidFill>
            <a:prstDash val="solid"/>
            <a:miter lim="800000"/>
            <a:headEnd len="sm" w="sm" type="none"/>
            <a:tailEnd len="sm" w="sm" type="none"/>
          </a:ln>
        </p:spPr>
      </p:cxnSp>
      <p:sp>
        <p:nvSpPr>
          <p:cNvPr id="144" name="Google Shape;144;p26"/>
          <p:cNvSpPr txBox="1"/>
          <p:nvPr/>
        </p:nvSpPr>
        <p:spPr>
          <a:xfrm>
            <a:off x="388625" y="819125"/>
            <a:ext cx="4425000" cy="7887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00"/>
              </a:buClr>
              <a:buSzPts val="6000"/>
              <a:buFont typeface="Arial"/>
              <a:buNone/>
            </a:pPr>
            <a:r>
              <a:rPr b="1" lang="en-US" sz="6000">
                <a:solidFill>
                  <a:srgbClr val="351C75"/>
                </a:solidFill>
                <a:latin typeface="Helvetica Neue"/>
                <a:ea typeface="Helvetica Neue"/>
                <a:cs typeface="Helvetica Neue"/>
                <a:sym typeface="Helvetica Neue"/>
              </a:rPr>
              <a:t>INDICE</a:t>
            </a:r>
            <a:endParaRPr b="1">
              <a:latin typeface="Helvetica Neue"/>
              <a:ea typeface="Helvetica Neue"/>
              <a:cs typeface="Helvetica Neue"/>
              <a:sym typeface="Helvetica Neue"/>
            </a:endParaRPr>
          </a:p>
        </p:txBody>
      </p:sp>
      <p:sp>
        <p:nvSpPr>
          <p:cNvPr id="145" name="Google Shape;145;p26"/>
          <p:cNvSpPr txBox="1"/>
          <p:nvPr/>
        </p:nvSpPr>
        <p:spPr>
          <a:xfrm>
            <a:off x="7602863" y="5903300"/>
            <a:ext cx="4104000" cy="603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lt1"/>
              </a:buClr>
              <a:buSzPts val="2400"/>
              <a:buFont typeface="Arial"/>
              <a:buNone/>
            </a:pPr>
            <a:r>
              <a:rPr lang="en-US" sz="2400">
                <a:solidFill>
                  <a:srgbClr val="351C75"/>
                </a:solidFill>
                <a:latin typeface="Helvetica Neue"/>
                <a:ea typeface="Helvetica Neue"/>
                <a:cs typeface="Helvetica Neue"/>
                <a:sym typeface="Helvetica Neue"/>
              </a:rPr>
              <a:t>Insights y Recomendaciones</a:t>
            </a:r>
            <a:endParaRPr i="0" sz="2800" u="none" cap="none" strike="noStrike">
              <a:solidFill>
                <a:srgbClr val="351C75"/>
              </a:solidFill>
              <a:latin typeface="Helvetica Neue"/>
              <a:ea typeface="Helvetica Neue"/>
              <a:cs typeface="Helvetica Neue"/>
              <a:sym typeface="Helvetica Neue"/>
            </a:endParaRPr>
          </a:p>
        </p:txBody>
      </p:sp>
      <p:sp>
        <p:nvSpPr>
          <p:cNvPr id="146" name="Google Shape;146;p26"/>
          <p:cNvSpPr txBox="1"/>
          <p:nvPr/>
        </p:nvSpPr>
        <p:spPr>
          <a:xfrm>
            <a:off x="6277307" y="5958072"/>
            <a:ext cx="1325700" cy="542400"/>
          </a:xfrm>
          <a:prstGeom prst="rect">
            <a:avLst/>
          </a:prstGeom>
          <a:noFill/>
          <a:ln>
            <a:noFill/>
          </a:ln>
        </p:spPr>
        <p:txBody>
          <a:bodyPr anchorCtr="0" anchor="t" bIns="0" lIns="0" spcFirstLastPara="1" rIns="0" wrap="square" tIns="0">
            <a:noAutofit/>
          </a:bodyPr>
          <a:lstStyle/>
          <a:p>
            <a:pPr indent="-254000" lvl="0" marL="228600" marR="0" rtl="0" algn="l">
              <a:lnSpc>
                <a:spcPct val="90000"/>
              </a:lnSpc>
              <a:spcBef>
                <a:spcPts val="0"/>
              </a:spcBef>
              <a:spcAft>
                <a:spcPts val="0"/>
              </a:spcAft>
              <a:buClr>
                <a:srgbClr val="351C75"/>
              </a:buClr>
              <a:buSzPts val="4000"/>
              <a:buFont typeface="Anton"/>
              <a:buChar char="•"/>
            </a:pPr>
            <a:r>
              <a:rPr lang="en-US" sz="4000">
                <a:solidFill>
                  <a:srgbClr val="351C75"/>
                </a:solidFill>
                <a:latin typeface="Anton"/>
                <a:ea typeface="Anton"/>
                <a:cs typeface="Anton"/>
                <a:sym typeface="Anton"/>
              </a:rPr>
              <a:t> 04</a:t>
            </a:r>
            <a:endParaRPr sz="4000">
              <a:solidFill>
                <a:srgbClr val="351C75"/>
              </a:solidFill>
              <a:latin typeface="Anton"/>
              <a:ea typeface="Anton"/>
              <a:cs typeface="Anton"/>
              <a:sym typeface="Anton"/>
            </a:endParaRPr>
          </a:p>
        </p:txBody>
      </p:sp>
      <p:cxnSp>
        <p:nvCxnSpPr>
          <p:cNvPr id="147" name="Google Shape;147;p26"/>
          <p:cNvCxnSpPr/>
          <p:nvPr/>
        </p:nvCxnSpPr>
        <p:spPr>
          <a:xfrm>
            <a:off x="7433320" y="5927650"/>
            <a:ext cx="0" cy="603300"/>
          </a:xfrm>
          <a:prstGeom prst="straightConnector1">
            <a:avLst/>
          </a:prstGeom>
          <a:noFill/>
          <a:ln cap="flat" cmpd="sng" w="12700">
            <a:solidFill>
              <a:srgbClr val="9900FF"/>
            </a:solidFill>
            <a:prstDash val="solid"/>
            <a:miter lim="800000"/>
            <a:headEnd len="sm" w="sm" type="none"/>
            <a:tailEnd len="sm" w="sm" type="none"/>
          </a:ln>
        </p:spPr>
      </p:cxnSp>
      <p:sp>
        <p:nvSpPr>
          <p:cNvPr id="148" name="Google Shape;148;p26"/>
          <p:cNvSpPr txBox="1"/>
          <p:nvPr/>
        </p:nvSpPr>
        <p:spPr>
          <a:xfrm>
            <a:off x="1810688" y="5898439"/>
            <a:ext cx="4927800" cy="6033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2400"/>
              <a:buFont typeface="Arial"/>
              <a:buNone/>
            </a:pPr>
            <a:r>
              <a:rPr i="0" lang="en-US" sz="2400" u="none" cap="none" strike="noStrike">
                <a:solidFill>
                  <a:srgbClr val="351C75"/>
                </a:solidFill>
                <a:latin typeface="Helvetica Neue"/>
                <a:ea typeface="Helvetica Neue"/>
                <a:cs typeface="Helvetica Neue"/>
                <a:sym typeface="Helvetica Neue"/>
              </a:rPr>
              <a:t>Preguntas de </a:t>
            </a:r>
            <a:r>
              <a:rPr lang="en-US" sz="2400">
                <a:solidFill>
                  <a:srgbClr val="351C75"/>
                </a:solidFill>
                <a:latin typeface="Helvetica Neue"/>
                <a:ea typeface="Helvetica Neue"/>
                <a:cs typeface="Helvetica Neue"/>
                <a:sym typeface="Helvetica Neue"/>
              </a:rPr>
              <a:t>Interés</a:t>
            </a:r>
            <a:endParaRPr>
              <a:solidFill>
                <a:srgbClr val="351C75"/>
              </a:solidFill>
              <a:latin typeface="Helvetica Neue"/>
              <a:ea typeface="Helvetica Neue"/>
              <a:cs typeface="Helvetica Neue"/>
              <a:sym typeface="Helvetica Neue"/>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cxnSp>
        <p:nvCxnSpPr>
          <p:cNvPr id="154" name="Google Shape;154;p27"/>
          <p:cNvCxnSpPr/>
          <p:nvPr/>
        </p:nvCxnSpPr>
        <p:spPr>
          <a:xfrm>
            <a:off x="3238501" y="287524"/>
            <a:ext cx="13883" cy="6231485"/>
          </a:xfrm>
          <a:prstGeom prst="straightConnector1">
            <a:avLst/>
          </a:prstGeom>
          <a:noFill/>
          <a:ln cap="flat" cmpd="sng" w="12700">
            <a:solidFill>
              <a:schemeClr val="accent2"/>
            </a:solidFill>
            <a:prstDash val="solid"/>
            <a:miter lim="800000"/>
            <a:headEnd len="sm" w="sm" type="none"/>
            <a:tailEnd len="sm" w="sm" type="none"/>
          </a:ln>
        </p:spPr>
      </p:cxnSp>
      <p:sp>
        <p:nvSpPr>
          <p:cNvPr id="155" name="Google Shape;155;p27"/>
          <p:cNvSpPr txBox="1"/>
          <p:nvPr/>
        </p:nvSpPr>
        <p:spPr>
          <a:xfrm>
            <a:off x="11506202" y="6519009"/>
            <a:ext cx="685798" cy="206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000000"/>
                </a:solidFill>
                <a:latin typeface="Arial"/>
                <a:ea typeface="Arial"/>
                <a:cs typeface="Arial"/>
                <a:sym typeface="Arial"/>
              </a:rPr>
              <a:t>‹#›</a:t>
            </a:fld>
            <a:endParaRPr b="0" i="0" sz="1050" u="none" cap="none" strike="noStrike">
              <a:solidFill>
                <a:srgbClr val="000000"/>
              </a:solidFill>
              <a:latin typeface="Arial"/>
              <a:ea typeface="Arial"/>
              <a:cs typeface="Arial"/>
              <a:sym typeface="Arial"/>
            </a:endParaRPr>
          </a:p>
        </p:txBody>
      </p:sp>
      <p:sp>
        <p:nvSpPr>
          <p:cNvPr id="156" name="Google Shape;156;p27"/>
          <p:cNvSpPr txBox="1"/>
          <p:nvPr/>
        </p:nvSpPr>
        <p:spPr>
          <a:xfrm>
            <a:off x="400500" y="3171967"/>
            <a:ext cx="2718000" cy="4626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2800"/>
              <a:buFont typeface="Arial"/>
              <a:buNone/>
            </a:pPr>
            <a:r>
              <a:rPr b="1" lang="en-US" sz="2800">
                <a:solidFill>
                  <a:schemeClr val="accent3"/>
                </a:solidFill>
              </a:rPr>
              <a:t>CONTEXTO</a:t>
            </a:r>
            <a:endParaRPr b="1" i="0" sz="2800" u="none" cap="none" strike="noStrike">
              <a:solidFill>
                <a:schemeClr val="accent3"/>
              </a:solidFill>
              <a:latin typeface="Arial"/>
              <a:ea typeface="Arial"/>
              <a:cs typeface="Arial"/>
              <a:sym typeface="Arial"/>
            </a:endParaRPr>
          </a:p>
        </p:txBody>
      </p:sp>
      <p:sp>
        <p:nvSpPr>
          <p:cNvPr id="157" name="Google Shape;157;p27"/>
          <p:cNvSpPr/>
          <p:nvPr/>
        </p:nvSpPr>
        <p:spPr>
          <a:xfrm>
            <a:off x="3632075" y="1515900"/>
            <a:ext cx="8103900" cy="38262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700">
                <a:solidFill>
                  <a:schemeClr val="accent3"/>
                </a:solidFill>
                <a:latin typeface="Helvetica Neue Light"/>
                <a:ea typeface="Helvetica Neue Light"/>
                <a:cs typeface="Helvetica Neue Light"/>
                <a:sym typeface="Helvetica Neue Light"/>
              </a:rPr>
              <a:t>En un mundo impulsado por la movilidad y la independencia, la conducción de vehículos sigue siendo un aspecto fundamental de la vida cotidiana. Sin embargo, no está exenta de desafíos y riesgos, y uno de los aspectos más críticos es la seguridad en la carretera.</a:t>
            </a:r>
            <a:endParaRPr sz="1700">
              <a:solidFill>
                <a:schemeClr val="accent3"/>
              </a:solidFill>
              <a:latin typeface="Helvetica Neue Light"/>
              <a:ea typeface="Helvetica Neue Light"/>
              <a:cs typeface="Helvetica Neue Light"/>
              <a:sym typeface="Helvetica Neue Light"/>
            </a:endParaRPr>
          </a:p>
          <a:p>
            <a:pPr indent="0" lvl="0" marL="0" marR="0" rtl="0" algn="just">
              <a:spcBef>
                <a:spcPts val="0"/>
              </a:spcBef>
              <a:spcAft>
                <a:spcPts val="0"/>
              </a:spcAft>
              <a:buNone/>
            </a:pPr>
            <a:r>
              <a:t/>
            </a:r>
            <a:endParaRPr sz="1700">
              <a:solidFill>
                <a:schemeClr val="accent3"/>
              </a:solidFill>
              <a:latin typeface="Helvetica Neue Light"/>
              <a:ea typeface="Helvetica Neue Light"/>
              <a:cs typeface="Helvetica Neue Light"/>
              <a:sym typeface="Helvetica Neue Light"/>
            </a:endParaRPr>
          </a:p>
          <a:p>
            <a:pPr indent="0" lvl="0" marL="0" rtl="0" algn="just">
              <a:spcBef>
                <a:spcPts val="0"/>
              </a:spcBef>
              <a:spcAft>
                <a:spcPts val="0"/>
              </a:spcAft>
              <a:buNone/>
            </a:pPr>
            <a:r>
              <a:rPr lang="en-US" sz="1700">
                <a:solidFill>
                  <a:schemeClr val="accent3"/>
                </a:solidFill>
                <a:latin typeface="Helvetica Neue Light"/>
                <a:ea typeface="Helvetica Neue Light"/>
                <a:cs typeface="Helvetica Neue Light"/>
                <a:sym typeface="Helvetica Neue Light"/>
              </a:rPr>
              <a:t>En este análisis, exploramos la base de datos de siniestros de autos de la compañía de seguros "Lex Seguros" y destacaremos tres aspectos clave sobre la relación entre la demografía de los conductores y la gestión financiera en el contexto de los accidentes automovilísticos. Para poder crecer como empresa nos brindaron sus datos actuales de base de clientes (rango de edad/género/educación/ingreso/estado civil/hijos) y en base a esto poder comprender el comportamiento respecto a la experiencia de manejo, el uso del auto, si rompen las leyes mediante excesos de velocidad, conducir bajo estupefacientes o mismo la cantidad de siniestros ocurridos que esto lo vemos reflejado en la columna Outcome.</a:t>
            </a:r>
            <a:endParaRPr sz="1700">
              <a:solidFill>
                <a:schemeClr val="accent3"/>
              </a:solidFill>
              <a:latin typeface="Helvetica Neue Light"/>
              <a:ea typeface="Helvetica Neue Light"/>
              <a:cs typeface="Helvetica Neue Light"/>
              <a:sym typeface="Helvetica Neue Light"/>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cxnSp>
        <p:nvCxnSpPr>
          <p:cNvPr id="163" name="Google Shape;163;p28"/>
          <p:cNvCxnSpPr/>
          <p:nvPr/>
        </p:nvCxnSpPr>
        <p:spPr>
          <a:xfrm>
            <a:off x="3238501" y="287524"/>
            <a:ext cx="13883" cy="6231485"/>
          </a:xfrm>
          <a:prstGeom prst="straightConnector1">
            <a:avLst/>
          </a:prstGeom>
          <a:noFill/>
          <a:ln cap="flat" cmpd="sng" w="12700">
            <a:solidFill>
              <a:schemeClr val="accent2"/>
            </a:solidFill>
            <a:prstDash val="solid"/>
            <a:miter lim="800000"/>
            <a:headEnd len="sm" w="sm" type="none"/>
            <a:tailEnd len="sm" w="sm" type="none"/>
          </a:ln>
        </p:spPr>
      </p:cxnSp>
      <p:sp>
        <p:nvSpPr>
          <p:cNvPr id="164" name="Google Shape;164;p28"/>
          <p:cNvSpPr txBox="1"/>
          <p:nvPr/>
        </p:nvSpPr>
        <p:spPr>
          <a:xfrm>
            <a:off x="11506202" y="6519009"/>
            <a:ext cx="685798" cy="206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000000"/>
                </a:solidFill>
                <a:latin typeface="Arial"/>
                <a:ea typeface="Arial"/>
                <a:cs typeface="Arial"/>
                <a:sym typeface="Arial"/>
              </a:rPr>
              <a:t>‹#›</a:t>
            </a:fld>
            <a:endParaRPr b="0" i="0" sz="1050" u="none" cap="none" strike="noStrike">
              <a:solidFill>
                <a:srgbClr val="000000"/>
              </a:solidFill>
              <a:latin typeface="Arial"/>
              <a:ea typeface="Arial"/>
              <a:cs typeface="Arial"/>
              <a:sym typeface="Arial"/>
            </a:endParaRPr>
          </a:p>
        </p:txBody>
      </p:sp>
      <p:sp>
        <p:nvSpPr>
          <p:cNvPr id="165" name="Google Shape;165;p28"/>
          <p:cNvSpPr txBox="1"/>
          <p:nvPr/>
        </p:nvSpPr>
        <p:spPr>
          <a:xfrm>
            <a:off x="384622" y="2758763"/>
            <a:ext cx="2718000" cy="10344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Clr>
                <a:srgbClr val="000000"/>
              </a:buClr>
              <a:buSzPts val="2800"/>
              <a:buFont typeface="Arial"/>
              <a:buNone/>
            </a:pPr>
            <a:r>
              <a:rPr lang="en-US" sz="2800">
                <a:solidFill>
                  <a:schemeClr val="accent3"/>
                </a:solidFill>
              </a:rPr>
              <a:t>PREGUNTAS DE</a:t>
            </a:r>
            <a:endParaRPr b="0" i="0" sz="2800" u="none" cap="none" strike="noStrike">
              <a:solidFill>
                <a:schemeClr val="accent3"/>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2800"/>
              <a:buFont typeface="Arial"/>
              <a:buNone/>
            </a:pPr>
            <a:r>
              <a:rPr b="1" lang="en-US" sz="2800">
                <a:solidFill>
                  <a:schemeClr val="accent3"/>
                </a:solidFill>
              </a:rPr>
              <a:t>INTERÉS</a:t>
            </a:r>
            <a:endParaRPr b="1" i="0" sz="2800" u="none" cap="none" strike="noStrike">
              <a:solidFill>
                <a:schemeClr val="accent3"/>
              </a:solidFill>
              <a:latin typeface="Arial"/>
              <a:ea typeface="Arial"/>
              <a:cs typeface="Arial"/>
              <a:sym typeface="Arial"/>
            </a:endParaRPr>
          </a:p>
        </p:txBody>
      </p:sp>
      <p:sp>
        <p:nvSpPr>
          <p:cNvPr id="166" name="Google Shape;166;p28"/>
          <p:cNvSpPr/>
          <p:nvPr/>
        </p:nvSpPr>
        <p:spPr>
          <a:xfrm>
            <a:off x="3599775" y="979563"/>
            <a:ext cx="8103900" cy="4847400"/>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b="1" lang="en-US" sz="1800">
                <a:solidFill>
                  <a:schemeClr val="accent3"/>
                </a:solidFill>
                <a:latin typeface="Helvetica Neue"/>
                <a:ea typeface="Helvetica Neue"/>
                <a:cs typeface="Helvetica Neue"/>
                <a:sym typeface="Helvetica Neue"/>
              </a:rPr>
              <a:t>Preguntas principales o primarias</a:t>
            </a:r>
            <a:endParaRPr b="1" sz="1800">
              <a:solidFill>
                <a:schemeClr val="accent3"/>
              </a:solidFill>
              <a:latin typeface="Helvetica Neue"/>
              <a:ea typeface="Helvetica Neue"/>
              <a:cs typeface="Helvetica Neue"/>
              <a:sym typeface="Helvetica Neue"/>
            </a:endParaRPr>
          </a:p>
          <a:p>
            <a:pPr indent="0" lvl="0" marL="0" marR="0" rtl="0" algn="just">
              <a:spcBef>
                <a:spcPts val="0"/>
              </a:spcBef>
              <a:spcAft>
                <a:spcPts val="0"/>
              </a:spcAft>
              <a:buNone/>
            </a:pPr>
            <a:r>
              <a:t/>
            </a:r>
            <a:endParaRPr b="1" sz="1800">
              <a:solidFill>
                <a:schemeClr val="accent3"/>
              </a:solidFill>
              <a:latin typeface="Helvetica Neue"/>
              <a:ea typeface="Helvetica Neue"/>
              <a:cs typeface="Helvetica Neue"/>
              <a:sym typeface="Helvetica Neue"/>
            </a:endParaRPr>
          </a:p>
          <a:p>
            <a:pPr indent="-342900" lvl="0" marL="457200" rtl="0" algn="just">
              <a:spcBef>
                <a:spcPts val="0"/>
              </a:spcBef>
              <a:spcAft>
                <a:spcPts val="0"/>
              </a:spcAft>
              <a:buClr>
                <a:schemeClr val="accent3"/>
              </a:buClr>
              <a:buSzPts val="1800"/>
              <a:buFont typeface="Helvetica Neue Light"/>
              <a:buChar char="★"/>
            </a:pPr>
            <a:r>
              <a:rPr lang="en-US" sz="1800">
                <a:solidFill>
                  <a:schemeClr val="accent3"/>
                </a:solidFill>
                <a:latin typeface="Helvetica Neue Light"/>
                <a:ea typeface="Helvetica Neue Light"/>
                <a:cs typeface="Helvetica Neue Light"/>
                <a:sym typeface="Helvetica Neue Light"/>
              </a:rPr>
              <a:t>¿Existe una relación entre la edad de los conductores y la cantidad de infracciones por exceso de velocidad?</a:t>
            </a:r>
            <a:endParaRPr sz="1800">
              <a:solidFill>
                <a:schemeClr val="accent3"/>
              </a:solidFill>
              <a:latin typeface="Helvetica Neue Light"/>
              <a:ea typeface="Helvetica Neue Light"/>
              <a:cs typeface="Helvetica Neue Light"/>
              <a:sym typeface="Helvetica Neue Light"/>
            </a:endParaRPr>
          </a:p>
          <a:p>
            <a:pPr indent="-342900" lvl="0" marL="457200" rtl="0" algn="just">
              <a:spcBef>
                <a:spcPts val="0"/>
              </a:spcBef>
              <a:spcAft>
                <a:spcPts val="0"/>
              </a:spcAft>
              <a:buClr>
                <a:schemeClr val="accent3"/>
              </a:buClr>
              <a:buSzPts val="1800"/>
              <a:buFont typeface="Helvetica Neue Light"/>
              <a:buChar char="★"/>
            </a:pPr>
            <a:r>
              <a:rPr lang="en-US" sz="1800">
                <a:solidFill>
                  <a:schemeClr val="accent3"/>
                </a:solidFill>
                <a:latin typeface="Helvetica Neue Light"/>
                <a:ea typeface="Helvetica Neue Light"/>
                <a:cs typeface="Helvetica Neue Light"/>
                <a:sym typeface="Helvetica Neue Light"/>
              </a:rPr>
              <a:t>¿Se puede identificar alguna asociación entre la edad de los conductores y la propensión a conducir bajo la influencia de estupefacientes?</a:t>
            </a:r>
            <a:endParaRPr sz="1800">
              <a:solidFill>
                <a:schemeClr val="accent3"/>
              </a:solidFill>
              <a:latin typeface="Helvetica Neue Light"/>
              <a:ea typeface="Helvetica Neue Light"/>
              <a:cs typeface="Helvetica Neue Light"/>
              <a:sym typeface="Helvetica Neue Light"/>
            </a:endParaRPr>
          </a:p>
          <a:p>
            <a:pPr indent="-342900" lvl="0" marL="457200" rtl="0" algn="just">
              <a:spcBef>
                <a:spcPts val="0"/>
              </a:spcBef>
              <a:spcAft>
                <a:spcPts val="0"/>
              </a:spcAft>
              <a:buClr>
                <a:schemeClr val="accent3"/>
              </a:buClr>
              <a:buSzPts val="1800"/>
              <a:buFont typeface="Helvetica Neue Light"/>
              <a:buChar char="★"/>
            </a:pPr>
            <a:r>
              <a:rPr lang="en-US" sz="1800">
                <a:solidFill>
                  <a:schemeClr val="accent3"/>
                </a:solidFill>
                <a:latin typeface="Helvetica Neue Light"/>
                <a:ea typeface="Helvetica Neue Light"/>
                <a:cs typeface="Helvetica Neue Light"/>
                <a:sym typeface="Helvetica Neue Light"/>
              </a:rPr>
              <a:t>¿Cómo se distribuye el historial de accidentes en función de la edad de los conductores?</a:t>
            </a:r>
            <a:endParaRPr sz="1800">
              <a:solidFill>
                <a:schemeClr val="accent3"/>
              </a:solidFill>
              <a:latin typeface="Helvetica Neue Light"/>
              <a:ea typeface="Helvetica Neue Light"/>
              <a:cs typeface="Helvetica Neue Light"/>
              <a:sym typeface="Helvetica Neue Light"/>
            </a:endParaRPr>
          </a:p>
          <a:p>
            <a:pPr indent="-342900" lvl="0" marL="457200" rtl="0" algn="just">
              <a:spcBef>
                <a:spcPts val="0"/>
              </a:spcBef>
              <a:spcAft>
                <a:spcPts val="0"/>
              </a:spcAft>
              <a:buClr>
                <a:schemeClr val="accent3"/>
              </a:buClr>
              <a:buSzPts val="1800"/>
              <a:buFont typeface="Helvetica Neue Light"/>
              <a:buChar char="★"/>
            </a:pPr>
            <a:r>
              <a:rPr lang="en-US" sz="1800">
                <a:solidFill>
                  <a:schemeClr val="accent3"/>
                </a:solidFill>
                <a:latin typeface="Helvetica Neue Light"/>
                <a:ea typeface="Helvetica Neue Light"/>
                <a:cs typeface="Helvetica Neue Light"/>
                <a:sym typeface="Helvetica Neue Light"/>
              </a:rPr>
              <a:t>¿Existe alguna relación entre la edad de los conductores y sus puntajes de crédito?</a:t>
            </a:r>
            <a:endParaRPr sz="1800">
              <a:solidFill>
                <a:schemeClr val="accent3"/>
              </a:solidFill>
              <a:latin typeface="Helvetica Neue Light"/>
              <a:ea typeface="Helvetica Neue Light"/>
              <a:cs typeface="Helvetica Neue Light"/>
              <a:sym typeface="Helvetica Neue Light"/>
            </a:endParaRPr>
          </a:p>
          <a:p>
            <a:pPr indent="-342900" lvl="0" marL="457200" rtl="0" algn="just">
              <a:spcBef>
                <a:spcPts val="0"/>
              </a:spcBef>
              <a:spcAft>
                <a:spcPts val="0"/>
              </a:spcAft>
              <a:buClr>
                <a:schemeClr val="accent3"/>
              </a:buClr>
              <a:buSzPts val="1800"/>
              <a:buFont typeface="Helvetica Neue Light"/>
              <a:buChar char="★"/>
            </a:pPr>
            <a:r>
              <a:rPr lang="en-US" sz="1800">
                <a:solidFill>
                  <a:schemeClr val="accent3"/>
                </a:solidFill>
                <a:latin typeface="Helvetica Neue Light"/>
                <a:ea typeface="Helvetica Neue Light"/>
                <a:cs typeface="Helvetica Neue Light"/>
                <a:sym typeface="Helvetica Neue Light"/>
              </a:rPr>
              <a:t>¿Podemos identificar alguna asociación entre la cantidad anual de millas conducidas y los puntajes de crédito?</a:t>
            </a:r>
            <a:endParaRPr sz="1800">
              <a:solidFill>
                <a:schemeClr val="accent3"/>
              </a:solidFill>
              <a:latin typeface="Helvetica Neue Light"/>
              <a:ea typeface="Helvetica Neue Light"/>
              <a:cs typeface="Helvetica Neue Light"/>
              <a:sym typeface="Helvetica Neue Light"/>
            </a:endParaRPr>
          </a:p>
          <a:p>
            <a:pPr indent="0" lvl="0" marL="457200" rtl="0" algn="just">
              <a:spcBef>
                <a:spcPts val="0"/>
              </a:spcBef>
              <a:spcAft>
                <a:spcPts val="0"/>
              </a:spcAft>
              <a:buNone/>
            </a:pPr>
            <a:r>
              <a:t/>
            </a:r>
            <a:endParaRPr b="1" sz="1800">
              <a:solidFill>
                <a:schemeClr val="accent3"/>
              </a:solidFill>
              <a:latin typeface="Helvetica Neue"/>
              <a:ea typeface="Helvetica Neue"/>
              <a:cs typeface="Helvetica Neue"/>
              <a:sym typeface="Helvetica Neue"/>
            </a:endParaRPr>
          </a:p>
          <a:p>
            <a:pPr indent="0" lvl="0" marL="0" rtl="0" algn="just">
              <a:spcBef>
                <a:spcPts val="0"/>
              </a:spcBef>
              <a:spcAft>
                <a:spcPts val="0"/>
              </a:spcAft>
              <a:buNone/>
            </a:pPr>
            <a:r>
              <a:rPr b="1" lang="en-US" sz="1800">
                <a:solidFill>
                  <a:schemeClr val="accent3"/>
                </a:solidFill>
                <a:latin typeface="Helvetica Neue"/>
                <a:ea typeface="Helvetica Neue"/>
                <a:cs typeface="Helvetica Neue"/>
                <a:sym typeface="Helvetica Neue"/>
              </a:rPr>
              <a:t>Pregunta objetivo</a:t>
            </a:r>
            <a:endParaRPr b="1" sz="1800">
              <a:solidFill>
                <a:schemeClr val="accent3"/>
              </a:solidFill>
              <a:latin typeface="Helvetica Neue"/>
              <a:ea typeface="Helvetica Neue"/>
              <a:cs typeface="Helvetica Neue"/>
              <a:sym typeface="Helvetica Neue"/>
            </a:endParaRPr>
          </a:p>
          <a:p>
            <a:pPr indent="0" lvl="0" marL="0" rtl="0" algn="just">
              <a:spcBef>
                <a:spcPts val="0"/>
              </a:spcBef>
              <a:spcAft>
                <a:spcPts val="0"/>
              </a:spcAft>
              <a:buNone/>
            </a:pPr>
            <a:r>
              <a:t/>
            </a:r>
            <a:endParaRPr b="1" sz="1800">
              <a:solidFill>
                <a:schemeClr val="accent3"/>
              </a:solidFill>
              <a:latin typeface="Helvetica Neue"/>
              <a:ea typeface="Helvetica Neue"/>
              <a:cs typeface="Helvetica Neue"/>
              <a:sym typeface="Helvetica Neue"/>
            </a:endParaRPr>
          </a:p>
          <a:p>
            <a:pPr indent="-342900" lvl="0" marL="457200" rtl="0" algn="just">
              <a:spcBef>
                <a:spcPts val="0"/>
              </a:spcBef>
              <a:spcAft>
                <a:spcPts val="0"/>
              </a:spcAft>
              <a:buClr>
                <a:schemeClr val="accent3"/>
              </a:buClr>
              <a:buSzPts val="1800"/>
              <a:buFont typeface="Helvetica Neue Light"/>
              <a:buChar char="★"/>
            </a:pPr>
            <a:r>
              <a:rPr lang="en-US" sz="1800">
                <a:solidFill>
                  <a:schemeClr val="accent3"/>
                </a:solidFill>
                <a:latin typeface="Helvetica Neue Light"/>
                <a:ea typeface="Helvetica Neue Light"/>
                <a:cs typeface="Helvetica Neue Light"/>
                <a:sym typeface="Helvetica Neue Light"/>
              </a:rPr>
              <a:t>Desde el punto de vista de “Lex Seguros”, ¿cómo sabemos qué perfil tiene mayor posibilidad a tener un siniestro?, ¿cuál es el perfil de cartera que queremos en la empresa?</a:t>
            </a:r>
            <a:endParaRPr sz="1800">
              <a:solidFill>
                <a:schemeClr val="accent3"/>
              </a:solidFill>
              <a:latin typeface="Helvetica Neue Light"/>
              <a:ea typeface="Helvetica Neue Light"/>
              <a:cs typeface="Helvetica Neue Light"/>
              <a:sym typeface="Helvetica Neue Light"/>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nvSpPr>
        <p:spPr>
          <a:xfrm>
            <a:off x="11506202" y="6519009"/>
            <a:ext cx="685798" cy="206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000000"/>
                </a:solidFill>
                <a:latin typeface="Arial"/>
                <a:ea typeface="Arial"/>
                <a:cs typeface="Arial"/>
                <a:sym typeface="Arial"/>
              </a:rPr>
              <a:t>‹#›</a:t>
            </a:fld>
            <a:endParaRPr b="0" i="0" sz="1050" u="none" cap="none" strike="noStrike">
              <a:solidFill>
                <a:srgbClr val="000000"/>
              </a:solidFill>
              <a:latin typeface="Arial"/>
              <a:ea typeface="Arial"/>
              <a:cs typeface="Arial"/>
              <a:sym typeface="Arial"/>
            </a:endParaRPr>
          </a:p>
        </p:txBody>
      </p:sp>
      <p:sp>
        <p:nvSpPr>
          <p:cNvPr id="173" name="Google Shape;173;p29"/>
          <p:cNvSpPr txBox="1"/>
          <p:nvPr/>
        </p:nvSpPr>
        <p:spPr>
          <a:xfrm>
            <a:off x="429592" y="2505670"/>
            <a:ext cx="10857900" cy="2216400"/>
          </a:xfrm>
          <a:prstGeom prst="rect">
            <a:avLst/>
          </a:prstGeom>
          <a:noFill/>
          <a:ln>
            <a:noFill/>
          </a:ln>
        </p:spPr>
        <p:txBody>
          <a:bodyPr anchorCtr="0" anchor="t" bIns="0" lIns="0" spcFirstLastPara="1" rIns="0" wrap="square" tIns="0">
            <a:spAutoFit/>
          </a:bodyPr>
          <a:lstStyle/>
          <a:p>
            <a:pPr indent="0" lvl="0" marL="0" marR="0" rtl="0" algn="ctr">
              <a:lnSpc>
                <a:spcPct val="80000"/>
              </a:lnSpc>
              <a:spcBef>
                <a:spcPts val="0"/>
              </a:spcBef>
              <a:spcAft>
                <a:spcPts val="0"/>
              </a:spcAft>
              <a:buClr>
                <a:srgbClr val="000000"/>
              </a:buClr>
              <a:buSzPts val="6000"/>
              <a:buFont typeface="Arial"/>
              <a:buNone/>
            </a:pPr>
            <a:r>
              <a:rPr lang="en-US" sz="6000">
                <a:solidFill>
                  <a:srgbClr val="351C75"/>
                </a:solidFill>
              </a:rPr>
              <a:t>ANÁLISIS</a:t>
            </a:r>
            <a:r>
              <a:rPr b="0" i="0" lang="en-US" sz="6000" u="none" cap="none" strike="noStrike">
                <a:solidFill>
                  <a:srgbClr val="351C75"/>
                </a:solidFill>
                <a:latin typeface="Arial"/>
                <a:ea typeface="Arial"/>
                <a:cs typeface="Arial"/>
                <a:sym typeface="Arial"/>
              </a:rPr>
              <a:t> </a:t>
            </a:r>
            <a:endParaRPr b="0" i="0" sz="6000" u="none" cap="none" strike="noStrike">
              <a:solidFill>
                <a:srgbClr val="351C75"/>
              </a:solidFill>
              <a:latin typeface="Arial"/>
              <a:ea typeface="Arial"/>
              <a:cs typeface="Arial"/>
              <a:sym typeface="Arial"/>
            </a:endParaRPr>
          </a:p>
          <a:p>
            <a:pPr indent="0" lvl="0" marL="0" marR="0" rtl="0" algn="ctr">
              <a:lnSpc>
                <a:spcPct val="80000"/>
              </a:lnSpc>
              <a:spcBef>
                <a:spcPts val="0"/>
              </a:spcBef>
              <a:spcAft>
                <a:spcPts val="0"/>
              </a:spcAft>
              <a:buClr>
                <a:srgbClr val="000000"/>
              </a:buClr>
              <a:buSzPts val="6000"/>
              <a:buFont typeface="Arial"/>
              <a:buNone/>
            </a:pPr>
            <a:r>
              <a:rPr lang="en-US" sz="6000">
                <a:solidFill>
                  <a:srgbClr val="351C75"/>
                </a:solidFill>
              </a:rPr>
              <a:t>DESCRIPTIVO</a:t>
            </a:r>
            <a:endParaRPr>
              <a:solidFill>
                <a:srgbClr val="351C75"/>
              </a:solidFill>
            </a:endParaRPr>
          </a:p>
          <a:p>
            <a:pPr indent="0" lvl="0" marL="0" marR="0" rtl="0" algn="ctr">
              <a:lnSpc>
                <a:spcPct val="80000"/>
              </a:lnSpc>
              <a:spcBef>
                <a:spcPts val="0"/>
              </a:spcBef>
              <a:spcAft>
                <a:spcPts val="0"/>
              </a:spcAft>
              <a:buClr>
                <a:srgbClr val="000000"/>
              </a:buClr>
              <a:buSzPts val="6000"/>
              <a:buFont typeface="Arial"/>
              <a:buNone/>
            </a:pPr>
            <a:r>
              <a:rPr b="1" lang="en-US" sz="6000">
                <a:solidFill>
                  <a:srgbClr val="351C75"/>
                </a:solidFill>
              </a:rPr>
              <a:t>EXPLORATORIO</a:t>
            </a:r>
            <a:endParaRPr b="1" i="0" sz="6000" u="none" cap="none" strike="noStrike">
              <a:solidFill>
                <a:srgbClr val="351C75"/>
              </a:solidFill>
              <a:latin typeface="Arial"/>
              <a:ea typeface="Arial"/>
              <a:cs typeface="Arial"/>
              <a:sym typeface="Arial"/>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nvSpPr>
        <p:spPr>
          <a:xfrm>
            <a:off x="11506202" y="6519009"/>
            <a:ext cx="685798" cy="206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000000"/>
                </a:solidFill>
                <a:latin typeface="Arial"/>
                <a:ea typeface="Arial"/>
                <a:cs typeface="Arial"/>
                <a:sym typeface="Arial"/>
              </a:rPr>
              <a:t>‹#›</a:t>
            </a:fld>
            <a:endParaRPr b="0" i="0" sz="1050" u="none" cap="none" strike="noStrike">
              <a:solidFill>
                <a:srgbClr val="000000"/>
              </a:solidFill>
              <a:latin typeface="Arial"/>
              <a:ea typeface="Arial"/>
              <a:cs typeface="Arial"/>
              <a:sym typeface="Arial"/>
            </a:endParaRPr>
          </a:p>
        </p:txBody>
      </p:sp>
      <p:sp>
        <p:nvSpPr>
          <p:cNvPr id="180" name="Google Shape;180;p30"/>
          <p:cNvSpPr txBox="1"/>
          <p:nvPr/>
        </p:nvSpPr>
        <p:spPr>
          <a:xfrm>
            <a:off x="480875" y="506700"/>
            <a:ext cx="10473000" cy="689700"/>
          </a:xfrm>
          <a:prstGeom prst="rect">
            <a:avLst/>
          </a:prstGeom>
          <a:noFill/>
          <a:ln>
            <a:noFill/>
          </a:ln>
        </p:spPr>
        <p:txBody>
          <a:bodyPr anchorCtr="0" anchor="t" bIns="0" lIns="0" spcFirstLastPara="1" rIns="0" wrap="square" tIns="0">
            <a:spAutoFit/>
          </a:bodyPr>
          <a:lstStyle/>
          <a:p>
            <a:pPr indent="0" lvl="0" marL="0" marR="0" rtl="0" algn="ctr">
              <a:lnSpc>
                <a:spcPct val="80000"/>
              </a:lnSpc>
              <a:spcBef>
                <a:spcPts val="0"/>
              </a:spcBef>
              <a:spcAft>
                <a:spcPts val="0"/>
              </a:spcAft>
              <a:buClr>
                <a:srgbClr val="000000"/>
              </a:buClr>
              <a:buSzPts val="2800"/>
              <a:buFont typeface="Arial"/>
              <a:buNone/>
            </a:pPr>
            <a:r>
              <a:rPr lang="en-US" sz="2800">
                <a:solidFill>
                  <a:srgbClr val="351C75"/>
                </a:solidFill>
                <a:latin typeface="Helvetica Neue"/>
                <a:ea typeface="Helvetica Neue"/>
                <a:cs typeface="Helvetica Neue"/>
                <a:sym typeface="Helvetica Neue"/>
              </a:rPr>
              <a:t>¿Existe una relación entre la edad de los conductores y la cantidad de infracciones por </a:t>
            </a:r>
            <a:r>
              <a:rPr b="1" lang="en-US" sz="2800">
                <a:solidFill>
                  <a:srgbClr val="351C75"/>
                </a:solidFill>
                <a:latin typeface="Helvetica Neue"/>
                <a:ea typeface="Helvetica Neue"/>
                <a:cs typeface="Helvetica Neue"/>
                <a:sym typeface="Helvetica Neue"/>
              </a:rPr>
              <a:t>exceso de velocidad</a:t>
            </a:r>
            <a:r>
              <a:rPr lang="en-US" sz="2800">
                <a:solidFill>
                  <a:srgbClr val="351C75"/>
                </a:solidFill>
                <a:latin typeface="Helvetica Neue"/>
                <a:ea typeface="Helvetica Neue"/>
                <a:cs typeface="Helvetica Neue"/>
                <a:sym typeface="Helvetica Neue"/>
              </a:rPr>
              <a:t>?</a:t>
            </a:r>
            <a:endParaRPr b="1" i="0" sz="100" u="none" cap="none" strike="noStrike">
              <a:solidFill>
                <a:srgbClr val="351C75"/>
              </a:solidFill>
              <a:latin typeface="Helvetica Neue"/>
              <a:ea typeface="Helvetica Neue"/>
              <a:cs typeface="Helvetica Neue"/>
              <a:sym typeface="Helvetica Neue"/>
            </a:endParaRPr>
          </a:p>
        </p:txBody>
      </p:sp>
      <p:sp>
        <p:nvSpPr>
          <p:cNvPr id="181" name="Google Shape;181;p30"/>
          <p:cNvSpPr/>
          <p:nvPr/>
        </p:nvSpPr>
        <p:spPr>
          <a:xfrm>
            <a:off x="709600" y="1880100"/>
            <a:ext cx="3992100" cy="4531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600">
                <a:solidFill>
                  <a:srgbClr val="351C75"/>
                </a:solidFill>
                <a:latin typeface="Helvetica Neue Light"/>
                <a:ea typeface="Helvetica Neue Light"/>
                <a:cs typeface="Helvetica Neue Light"/>
                <a:sym typeface="Helvetica Neue Light"/>
              </a:rPr>
              <a:t>En este gráfico que vemos a la derecha, nos muestra que el rango etario que supera la media en términos de exceso de velocidad se encuentra</a:t>
            </a:r>
            <a:r>
              <a:rPr b="1" lang="en-US" sz="1600">
                <a:solidFill>
                  <a:srgbClr val="351C75"/>
                </a:solidFill>
                <a:latin typeface="Helvetica Neue"/>
                <a:ea typeface="Helvetica Neue"/>
                <a:cs typeface="Helvetica Neue"/>
                <a:sym typeface="Helvetica Neue"/>
              </a:rPr>
              <a:t> a partir de los 65 años</a:t>
            </a:r>
            <a:r>
              <a:rPr lang="en-US" sz="1600">
                <a:solidFill>
                  <a:srgbClr val="351C75"/>
                </a:solidFill>
                <a:latin typeface="Helvetica Neue Light"/>
                <a:ea typeface="Helvetica Neue Light"/>
                <a:cs typeface="Helvetica Neue Light"/>
                <a:sym typeface="Helvetica Neue Light"/>
              </a:rPr>
              <a:t>. </a:t>
            </a:r>
            <a:endParaRPr sz="1600">
              <a:solidFill>
                <a:srgbClr val="351C75"/>
              </a:solidFill>
              <a:latin typeface="Helvetica Neue Light"/>
              <a:ea typeface="Helvetica Neue Light"/>
              <a:cs typeface="Helvetica Neue Light"/>
              <a:sym typeface="Helvetica Neue Light"/>
            </a:endParaRPr>
          </a:p>
          <a:p>
            <a:pPr indent="0" lvl="0" marL="0" marR="0" rtl="0" algn="just">
              <a:spcBef>
                <a:spcPts val="0"/>
              </a:spcBef>
              <a:spcAft>
                <a:spcPts val="0"/>
              </a:spcAft>
              <a:buNone/>
            </a:pPr>
            <a:r>
              <a:rPr lang="en-US" sz="1600">
                <a:solidFill>
                  <a:srgbClr val="351C75"/>
                </a:solidFill>
                <a:latin typeface="Helvetica Neue Light"/>
                <a:ea typeface="Helvetica Neue Light"/>
                <a:cs typeface="Helvetica Neue Light"/>
                <a:sym typeface="Helvetica Neue Light"/>
              </a:rPr>
              <a:t>Este resultado puede parecer contra intuitivo, ya que a menudo se asocia el exceso de velocidad con conductores jóvenes e imprudentes. </a:t>
            </a:r>
            <a:endParaRPr sz="1600">
              <a:solidFill>
                <a:srgbClr val="351C75"/>
              </a:solidFill>
              <a:latin typeface="Helvetica Neue Light"/>
              <a:ea typeface="Helvetica Neue Light"/>
              <a:cs typeface="Helvetica Neue Light"/>
              <a:sym typeface="Helvetica Neue Light"/>
            </a:endParaRPr>
          </a:p>
          <a:p>
            <a:pPr indent="0" lvl="0" marL="0" marR="0" rtl="0" algn="just">
              <a:spcBef>
                <a:spcPts val="0"/>
              </a:spcBef>
              <a:spcAft>
                <a:spcPts val="0"/>
              </a:spcAft>
              <a:buNone/>
            </a:pPr>
            <a:r>
              <a:t/>
            </a:r>
            <a:endParaRPr sz="1600">
              <a:solidFill>
                <a:srgbClr val="351C75"/>
              </a:solidFill>
              <a:latin typeface="Helvetica Neue Light"/>
              <a:ea typeface="Helvetica Neue Light"/>
              <a:cs typeface="Helvetica Neue Light"/>
              <a:sym typeface="Helvetica Neue Light"/>
            </a:endParaRPr>
          </a:p>
          <a:p>
            <a:pPr indent="0" lvl="0" marL="0" marR="0" rtl="0" algn="just">
              <a:spcBef>
                <a:spcPts val="0"/>
              </a:spcBef>
              <a:spcAft>
                <a:spcPts val="0"/>
              </a:spcAft>
              <a:buNone/>
            </a:pPr>
            <a:r>
              <a:rPr lang="en-US" sz="1600">
                <a:solidFill>
                  <a:srgbClr val="351C75"/>
                </a:solidFill>
                <a:latin typeface="Helvetica Neue Light"/>
                <a:ea typeface="Helvetica Neue Light"/>
                <a:cs typeface="Helvetica Neue Light"/>
                <a:sym typeface="Helvetica Neue Light"/>
              </a:rPr>
              <a:t>Sin embargo, esta tendencia sugiere que entre las personas mayores, en su mayoría de clase alta, existe un grupo que tiende a desafiar los límites de velocidad establecidos. Esto plantea preguntas importantes sobre la educación vial y las medidas de seguridad dirigidas a esta demografía específica.</a:t>
            </a:r>
            <a:endParaRPr>
              <a:solidFill>
                <a:srgbClr val="351C75"/>
              </a:solidFill>
              <a:latin typeface="Helvetica Neue Light"/>
              <a:ea typeface="Helvetica Neue Light"/>
              <a:cs typeface="Helvetica Neue Light"/>
              <a:sym typeface="Helvetica Neue Light"/>
            </a:endParaRPr>
          </a:p>
        </p:txBody>
      </p:sp>
      <p:sp>
        <p:nvSpPr>
          <p:cNvPr id="182" name="Google Shape;182;p30"/>
          <p:cNvSpPr txBox="1"/>
          <p:nvPr/>
        </p:nvSpPr>
        <p:spPr>
          <a:xfrm>
            <a:off x="6785012" y="1415099"/>
            <a:ext cx="3468900" cy="246300"/>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lang="en-US" sz="1600">
                <a:solidFill>
                  <a:srgbClr val="351C75"/>
                </a:solidFill>
              </a:rPr>
              <a:t>Speeding violations per age</a:t>
            </a:r>
            <a:endParaRPr sz="1500">
              <a:solidFill>
                <a:srgbClr val="351C75"/>
              </a:solidFill>
            </a:endParaRPr>
          </a:p>
        </p:txBody>
      </p:sp>
      <p:pic>
        <p:nvPicPr>
          <p:cNvPr id="183" name="Google Shape;183;p30"/>
          <p:cNvPicPr preferRelativeResize="0"/>
          <p:nvPr/>
        </p:nvPicPr>
        <p:blipFill rotWithShape="1">
          <a:blip r:embed="rId3">
            <a:alphaModFix/>
          </a:blip>
          <a:srcRect b="0" l="0" r="0" t="803"/>
          <a:stretch/>
        </p:blipFill>
        <p:spPr>
          <a:xfrm>
            <a:off x="5218025" y="1966850"/>
            <a:ext cx="5810250" cy="4393700"/>
          </a:xfrm>
          <a:prstGeom prst="rect">
            <a:avLst/>
          </a:prstGeom>
          <a:noFill/>
          <a:ln>
            <a:noFill/>
          </a:ln>
        </p:spPr>
      </p:pic>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nvSpPr>
        <p:spPr>
          <a:xfrm>
            <a:off x="11506202" y="6519009"/>
            <a:ext cx="685798" cy="206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000000"/>
                </a:solidFill>
                <a:latin typeface="Arial"/>
                <a:ea typeface="Arial"/>
                <a:cs typeface="Arial"/>
                <a:sym typeface="Arial"/>
              </a:rPr>
              <a:t>‹#›</a:t>
            </a:fld>
            <a:endParaRPr b="0" i="0" sz="1050" u="none" cap="none" strike="noStrike">
              <a:solidFill>
                <a:srgbClr val="000000"/>
              </a:solidFill>
              <a:latin typeface="Arial"/>
              <a:ea typeface="Arial"/>
              <a:cs typeface="Arial"/>
              <a:sym typeface="Arial"/>
            </a:endParaRPr>
          </a:p>
        </p:txBody>
      </p:sp>
      <p:sp>
        <p:nvSpPr>
          <p:cNvPr id="190" name="Google Shape;190;p31"/>
          <p:cNvSpPr txBox="1"/>
          <p:nvPr/>
        </p:nvSpPr>
        <p:spPr>
          <a:xfrm>
            <a:off x="678075" y="450050"/>
            <a:ext cx="1764000" cy="10344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Clr>
                <a:srgbClr val="000000"/>
              </a:buClr>
              <a:buSzPts val="2800"/>
              <a:buFont typeface="Arial"/>
              <a:buNone/>
            </a:pPr>
            <a:r>
              <a:rPr lang="en-US" sz="2800">
                <a:solidFill>
                  <a:srgbClr val="351C75"/>
                </a:solidFill>
              </a:rPr>
              <a:t>EDAD</a:t>
            </a:r>
            <a:endParaRPr sz="2800">
              <a:solidFill>
                <a:srgbClr val="351C75"/>
              </a:solidFill>
            </a:endParaRPr>
          </a:p>
          <a:p>
            <a:pPr indent="0" lvl="0" marL="0" marR="0" rtl="0" algn="l">
              <a:lnSpc>
                <a:spcPct val="80000"/>
              </a:lnSpc>
              <a:spcBef>
                <a:spcPts val="0"/>
              </a:spcBef>
              <a:spcAft>
                <a:spcPts val="0"/>
              </a:spcAft>
              <a:buClr>
                <a:srgbClr val="000000"/>
              </a:buClr>
              <a:buSzPts val="2800"/>
              <a:buFont typeface="Arial"/>
              <a:buNone/>
            </a:pPr>
            <a:r>
              <a:rPr lang="en-US" sz="2800">
                <a:solidFill>
                  <a:srgbClr val="351C75"/>
                </a:solidFill>
              </a:rPr>
              <a:t>VS.</a:t>
            </a:r>
            <a:endParaRPr sz="2800">
              <a:solidFill>
                <a:srgbClr val="351C75"/>
              </a:solidFill>
            </a:endParaRPr>
          </a:p>
          <a:p>
            <a:pPr indent="0" lvl="0" marL="0" marR="0" rtl="0" algn="l">
              <a:lnSpc>
                <a:spcPct val="80000"/>
              </a:lnSpc>
              <a:spcBef>
                <a:spcPts val="0"/>
              </a:spcBef>
              <a:spcAft>
                <a:spcPts val="0"/>
              </a:spcAft>
              <a:buClr>
                <a:srgbClr val="000000"/>
              </a:buClr>
              <a:buSzPts val="2800"/>
              <a:buFont typeface="Arial"/>
              <a:buNone/>
            </a:pPr>
            <a:r>
              <a:rPr b="1" lang="en-US" sz="2800">
                <a:solidFill>
                  <a:srgbClr val="351C75"/>
                </a:solidFill>
              </a:rPr>
              <a:t>DROGAS</a:t>
            </a:r>
            <a:endParaRPr b="1" sz="2800">
              <a:solidFill>
                <a:srgbClr val="351C75"/>
              </a:solidFill>
            </a:endParaRPr>
          </a:p>
        </p:txBody>
      </p:sp>
      <p:sp>
        <p:nvSpPr>
          <p:cNvPr id="191" name="Google Shape;191;p31"/>
          <p:cNvSpPr/>
          <p:nvPr/>
        </p:nvSpPr>
        <p:spPr>
          <a:xfrm>
            <a:off x="2244875" y="272750"/>
            <a:ext cx="8769000" cy="121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800">
                <a:solidFill>
                  <a:srgbClr val="351C75"/>
                </a:solidFill>
                <a:latin typeface="DM Sans"/>
                <a:ea typeface="DM Sans"/>
                <a:cs typeface="DM Sans"/>
                <a:sym typeface="DM Sans"/>
              </a:rPr>
              <a:t>¿Se puede identificar alguna asociación entre la edad de los conductores y la propensión a conducir bajo la influencia de estupefacientes?</a:t>
            </a:r>
            <a:endParaRPr sz="2800">
              <a:solidFill>
                <a:srgbClr val="351C75"/>
              </a:solidFill>
              <a:latin typeface="DM Sans"/>
              <a:ea typeface="DM Sans"/>
              <a:cs typeface="DM Sans"/>
              <a:sym typeface="DM Sans"/>
            </a:endParaRPr>
          </a:p>
        </p:txBody>
      </p:sp>
      <p:sp>
        <p:nvSpPr>
          <p:cNvPr id="192" name="Google Shape;192;p31"/>
          <p:cNvSpPr/>
          <p:nvPr/>
        </p:nvSpPr>
        <p:spPr>
          <a:xfrm>
            <a:off x="678075" y="2715400"/>
            <a:ext cx="4504200" cy="33480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600">
                <a:solidFill>
                  <a:srgbClr val="351C75"/>
                </a:solidFill>
                <a:latin typeface="DM Sans"/>
                <a:ea typeface="DM Sans"/>
                <a:cs typeface="DM Sans"/>
                <a:sym typeface="DM Sans"/>
              </a:rPr>
              <a:t>El análisis revela que la mayoría de las personas que conducen bajo la influencia de alcohol, drogas, sustancias ilícitas pertenecen al rango etario </a:t>
            </a:r>
            <a:r>
              <a:rPr b="1" lang="en-US" sz="1600">
                <a:solidFill>
                  <a:srgbClr val="351C75"/>
                </a:solidFill>
                <a:latin typeface="DM Sans"/>
                <a:ea typeface="DM Sans"/>
                <a:cs typeface="DM Sans"/>
                <a:sym typeface="DM Sans"/>
              </a:rPr>
              <a:t>a partir de los 65 años</a:t>
            </a:r>
            <a:r>
              <a:rPr lang="en-US" sz="1600">
                <a:solidFill>
                  <a:srgbClr val="351C75"/>
                </a:solidFill>
                <a:latin typeface="DM Sans"/>
                <a:ea typeface="DM Sans"/>
                <a:cs typeface="DM Sans"/>
                <a:sym typeface="DM Sans"/>
              </a:rPr>
              <a:t>, nuevamente en su mayoría a la clase media alta. </a:t>
            </a:r>
            <a:endParaRPr sz="1600">
              <a:solidFill>
                <a:srgbClr val="351C75"/>
              </a:solidFill>
              <a:latin typeface="DM Sans"/>
              <a:ea typeface="DM Sans"/>
              <a:cs typeface="DM Sans"/>
              <a:sym typeface="DM Sans"/>
            </a:endParaRPr>
          </a:p>
          <a:p>
            <a:pPr indent="0" lvl="0" marL="0" marR="0" rtl="0" algn="just">
              <a:spcBef>
                <a:spcPts val="0"/>
              </a:spcBef>
              <a:spcAft>
                <a:spcPts val="0"/>
              </a:spcAft>
              <a:buNone/>
            </a:pPr>
            <a:r>
              <a:t/>
            </a:r>
            <a:endParaRPr sz="1600">
              <a:solidFill>
                <a:srgbClr val="351C75"/>
              </a:solidFill>
              <a:latin typeface="DM Sans"/>
              <a:ea typeface="DM Sans"/>
              <a:cs typeface="DM Sans"/>
              <a:sym typeface="DM Sans"/>
            </a:endParaRPr>
          </a:p>
          <a:p>
            <a:pPr indent="0" lvl="0" marL="0" marR="0" rtl="0" algn="just">
              <a:spcBef>
                <a:spcPts val="0"/>
              </a:spcBef>
              <a:spcAft>
                <a:spcPts val="0"/>
              </a:spcAft>
              <a:buNone/>
            </a:pPr>
            <a:r>
              <a:rPr lang="en-US" sz="1600">
                <a:solidFill>
                  <a:srgbClr val="351C75"/>
                </a:solidFill>
                <a:latin typeface="DM Sans"/>
                <a:ea typeface="DM Sans"/>
                <a:cs typeface="DM Sans"/>
                <a:sym typeface="DM Sans"/>
              </a:rPr>
              <a:t>Este hallazgo sugiere la necesidad de una mayor educación sobre los riesgos y las consecuencias de la conducción bajo los efectos de las mismas, especialmente dirigida a este grupo demográfico. </a:t>
            </a:r>
            <a:endParaRPr sz="1600">
              <a:solidFill>
                <a:srgbClr val="351C75"/>
              </a:solidFill>
              <a:latin typeface="DM Sans"/>
              <a:ea typeface="DM Sans"/>
              <a:cs typeface="DM Sans"/>
              <a:sym typeface="DM Sans"/>
            </a:endParaRPr>
          </a:p>
        </p:txBody>
      </p:sp>
      <p:sp>
        <p:nvSpPr>
          <p:cNvPr id="193" name="Google Shape;193;p31"/>
          <p:cNvSpPr txBox="1"/>
          <p:nvPr/>
        </p:nvSpPr>
        <p:spPr>
          <a:xfrm>
            <a:off x="6813048" y="1748975"/>
            <a:ext cx="3936900" cy="246300"/>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lang="en-US" sz="1600">
                <a:solidFill>
                  <a:srgbClr val="351C75"/>
                </a:solidFill>
              </a:rPr>
              <a:t>Driving under influence (DUI) per age</a:t>
            </a:r>
            <a:endParaRPr sz="1500">
              <a:solidFill>
                <a:srgbClr val="351C75"/>
              </a:solidFill>
            </a:endParaRPr>
          </a:p>
        </p:txBody>
      </p:sp>
      <p:pic>
        <p:nvPicPr>
          <p:cNvPr id="194" name="Google Shape;194;p31"/>
          <p:cNvPicPr preferRelativeResize="0"/>
          <p:nvPr/>
        </p:nvPicPr>
        <p:blipFill>
          <a:blip r:embed="rId3">
            <a:alphaModFix/>
          </a:blip>
          <a:stretch>
            <a:fillRect/>
          </a:stretch>
        </p:blipFill>
        <p:spPr>
          <a:xfrm>
            <a:off x="5511075" y="2110438"/>
            <a:ext cx="5831665" cy="4557925"/>
          </a:xfrm>
          <a:prstGeom prst="rect">
            <a:avLst/>
          </a:prstGeom>
          <a:noFill/>
          <a:ln>
            <a:noFill/>
          </a:ln>
        </p:spPr>
      </p:pic>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nvSpPr>
        <p:spPr>
          <a:xfrm>
            <a:off x="11506202" y="6519009"/>
            <a:ext cx="685798" cy="206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000000"/>
                </a:solidFill>
                <a:latin typeface="Arial"/>
                <a:ea typeface="Arial"/>
                <a:cs typeface="Arial"/>
                <a:sym typeface="Arial"/>
              </a:rPr>
              <a:t>‹#›</a:t>
            </a:fld>
            <a:endParaRPr b="0" i="0" sz="1050" u="none" cap="none" strike="noStrike">
              <a:solidFill>
                <a:srgbClr val="000000"/>
              </a:solidFill>
              <a:latin typeface="Arial"/>
              <a:ea typeface="Arial"/>
              <a:cs typeface="Arial"/>
              <a:sym typeface="Arial"/>
            </a:endParaRPr>
          </a:p>
        </p:txBody>
      </p:sp>
      <p:sp>
        <p:nvSpPr>
          <p:cNvPr id="201" name="Google Shape;201;p32"/>
          <p:cNvSpPr/>
          <p:nvPr/>
        </p:nvSpPr>
        <p:spPr>
          <a:xfrm>
            <a:off x="1836900" y="369050"/>
            <a:ext cx="8518200" cy="976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US" sz="2800">
                <a:solidFill>
                  <a:srgbClr val="351C75"/>
                </a:solidFill>
                <a:latin typeface="DM Sans"/>
                <a:ea typeface="DM Sans"/>
                <a:cs typeface="DM Sans"/>
                <a:sym typeface="DM Sans"/>
              </a:rPr>
              <a:t>¿Cómo se distribuye el </a:t>
            </a:r>
            <a:r>
              <a:rPr b="1" lang="en-US" sz="2800">
                <a:solidFill>
                  <a:srgbClr val="351C75"/>
                </a:solidFill>
                <a:latin typeface="DM Sans"/>
                <a:ea typeface="DM Sans"/>
                <a:cs typeface="DM Sans"/>
                <a:sym typeface="DM Sans"/>
              </a:rPr>
              <a:t>historial de accidentes</a:t>
            </a:r>
            <a:r>
              <a:rPr lang="en-US" sz="2800">
                <a:solidFill>
                  <a:srgbClr val="351C75"/>
                </a:solidFill>
                <a:latin typeface="DM Sans"/>
                <a:ea typeface="DM Sans"/>
                <a:cs typeface="DM Sans"/>
                <a:sym typeface="DM Sans"/>
              </a:rPr>
              <a:t> en función de la edad de los conductores?</a:t>
            </a:r>
            <a:endParaRPr sz="2800">
              <a:solidFill>
                <a:srgbClr val="351C75"/>
              </a:solidFill>
              <a:latin typeface="DM Sans"/>
              <a:ea typeface="DM Sans"/>
              <a:cs typeface="DM Sans"/>
              <a:sym typeface="DM Sans"/>
            </a:endParaRPr>
          </a:p>
        </p:txBody>
      </p:sp>
      <p:sp>
        <p:nvSpPr>
          <p:cNvPr id="202" name="Google Shape;202;p32"/>
          <p:cNvSpPr/>
          <p:nvPr/>
        </p:nvSpPr>
        <p:spPr>
          <a:xfrm>
            <a:off x="7002000" y="2352200"/>
            <a:ext cx="4504200" cy="40743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600">
                <a:solidFill>
                  <a:srgbClr val="351C75"/>
                </a:solidFill>
                <a:latin typeface="DM Sans"/>
                <a:ea typeface="DM Sans"/>
                <a:cs typeface="DM Sans"/>
                <a:sym typeface="DM Sans"/>
              </a:rPr>
              <a:t>Podemos ver en nuestro gráfico que el mayor rango etario propenso a provocar accidentes </a:t>
            </a:r>
            <a:r>
              <a:rPr lang="en-US" sz="1600">
                <a:solidFill>
                  <a:srgbClr val="351C75"/>
                </a:solidFill>
                <a:latin typeface="DM Sans"/>
                <a:ea typeface="DM Sans"/>
                <a:cs typeface="DM Sans"/>
                <a:sym typeface="DM Sans"/>
              </a:rPr>
              <a:t>automovilísticos</a:t>
            </a:r>
            <a:r>
              <a:rPr lang="en-US" sz="1600">
                <a:solidFill>
                  <a:srgbClr val="351C75"/>
                </a:solidFill>
                <a:latin typeface="DM Sans"/>
                <a:ea typeface="DM Sans"/>
                <a:cs typeface="DM Sans"/>
                <a:sym typeface="DM Sans"/>
              </a:rPr>
              <a:t> es a partir de 40 años en adelante.</a:t>
            </a:r>
            <a:endParaRPr sz="1600">
              <a:solidFill>
                <a:srgbClr val="351C75"/>
              </a:solidFill>
              <a:latin typeface="DM Sans"/>
              <a:ea typeface="DM Sans"/>
              <a:cs typeface="DM Sans"/>
              <a:sym typeface="DM Sans"/>
            </a:endParaRPr>
          </a:p>
          <a:p>
            <a:pPr indent="0" lvl="0" marL="0" marR="0" rtl="0" algn="just">
              <a:spcBef>
                <a:spcPts val="0"/>
              </a:spcBef>
              <a:spcAft>
                <a:spcPts val="0"/>
              </a:spcAft>
              <a:buNone/>
            </a:pPr>
            <a:r>
              <a:rPr lang="en-US" sz="1600">
                <a:solidFill>
                  <a:srgbClr val="351C75"/>
                </a:solidFill>
                <a:latin typeface="DM Sans"/>
                <a:ea typeface="DM Sans"/>
                <a:cs typeface="DM Sans"/>
                <a:sym typeface="DM Sans"/>
              </a:rPr>
              <a:t>Resulta importante observar que con el aumento de edad se incrementa la </a:t>
            </a:r>
            <a:r>
              <a:rPr lang="en-US" sz="1600">
                <a:solidFill>
                  <a:srgbClr val="351C75"/>
                </a:solidFill>
                <a:latin typeface="DM Sans"/>
                <a:ea typeface="DM Sans"/>
                <a:cs typeface="DM Sans"/>
                <a:sym typeface="DM Sans"/>
              </a:rPr>
              <a:t>pérdida</a:t>
            </a:r>
            <a:r>
              <a:rPr lang="en-US" sz="1600">
                <a:solidFill>
                  <a:srgbClr val="351C75"/>
                </a:solidFill>
                <a:latin typeface="DM Sans"/>
                <a:ea typeface="DM Sans"/>
                <a:cs typeface="DM Sans"/>
                <a:sym typeface="DM Sans"/>
              </a:rPr>
              <a:t> de capacidad de respuesta </a:t>
            </a:r>
            <a:r>
              <a:rPr lang="en-US" sz="1600">
                <a:solidFill>
                  <a:srgbClr val="351C75"/>
                </a:solidFill>
                <a:latin typeface="DM Sans"/>
                <a:ea typeface="DM Sans"/>
                <a:cs typeface="DM Sans"/>
                <a:sym typeface="DM Sans"/>
              </a:rPr>
              <a:t>física</a:t>
            </a:r>
            <a:r>
              <a:rPr lang="en-US" sz="1600">
                <a:solidFill>
                  <a:srgbClr val="351C75"/>
                </a:solidFill>
                <a:latin typeface="DM Sans"/>
                <a:ea typeface="DM Sans"/>
                <a:cs typeface="DM Sans"/>
                <a:sym typeface="DM Sans"/>
              </a:rPr>
              <a:t>/mental ante un evento inesperado. Podemos entender también que al tener años de conocimiento uno tiene más confianza y no presta atención al volante. </a:t>
            </a:r>
            <a:endParaRPr sz="1600">
              <a:solidFill>
                <a:srgbClr val="351C75"/>
              </a:solidFill>
              <a:latin typeface="DM Sans"/>
              <a:ea typeface="DM Sans"/>
              <a:cs typeface="DM Sans"/>
              <a:sym typeface="DM Sans"/>
            </a:endParaRPr>
          </a:p>
          <a:p>
            <a:pPr indent="0" lvl="0" marL="0" marR="0" rtl="0" algn="just">
              <a:spcBef>
                <a:spcPts val="0"/>
              </a:spcBef>
              <a:spcAft>
                <a:spcPts val="0"/>
              </a:spcAft>
              <a:buNone/>
            </a:pPr>
            <a:r>
              <a:t/>
            </a:r>
            <a:endParaRPr sz="1600">
              <a:solidFill>
                <a:srgbClr val="351C75"/>
              </a:solidFill>
              <a:latin typeface="DM Sans"/>
              <a:ea typeface="DM Sans"/>
              <a:cs typeface="DM Sans"/>
              <a:sym typeface="DM Sans"/>
            </a:endParaRPr>
          </a:p>
          <a:p>
            <a:pPr indent="0" lvl="0" marL="0" rtl="0" algn="just">
              <a:spcBef>
                <a:spcPts val="0"/>
              </a:spcBef>
              <a:spcAft>
                <a:spcPts val="0"/>
              </a:spcAft>
              <a:buNone/>
            </a:pPr>
            <a:r>
              <a:rPr lang="en-US" sz="1600">
                <a:solidFill>
                  <a:srgbClr val="351C75"/>
                </a:solidFill>
                <a:latin typeface="DM Sans"/>
                <a:ea typeface="DM Sans"/>
                <a:cs typeface="DM Sans"/>
                <a:sym typeface="DM Sans"/>
              </a:rPr>
              <a:t>Una buena acción de cara Lex Seguros, sería </a:t>
            </a:r>
            <a:r>
              <a:rPr b="1" lang="en-US" sz="1600">
                <a:solidFill>
                  <a:srgbClr val="351C75"/>
                </a:solidFill>
                <a:latin typeface="DM Sans"/>
                <a:ea typeface="DM Sans"/>
                <a:cs typeface="DM Sans"/>
                <a:sym typeface="DM Sans"/>
              </a:rPr>
              <a:t>ajustar  las tasas de los seguros</a:t>
            </a:r>
            <a:r>
              <a:rPr lang="en-US" sz="1600">
                <a:solidFill>
                  <a:srgbClr val="351C75"/>
                </a:solidFill>
                <a:latin typeface="DM Sans"/>
                <a:ea typeface="DM Sans"/>
                <a:cs typeface="DM Sans"/>
                <a:sym typeface="DM Sans"/>
              </a:rPr>
              <a:t> </a:t>
            </a:r>
            <a:r>
              <a:rPr b="1" lang="en-US" sz="1600">
                <a:solidFill>
                  <a:srgbClr val="351C75"/>
                </a:solidFill>
                <a:latin typeface="DM Sans"/>
                <a:ea typeface="DM Sans"/>
                <a:cs typeface="DM Sans"/>
                <a:sym typeface="DM Sans"/>
              </a:rPr>
              <a:t>y premiar</a:t>
            </a:r>
            <a:r>
              <a:rPr lang="en-US" sz="1600">
                <a:solidFill>
                  <a:srgbClr val="351C75"/>
                </a:solidFill>
                <a:latin typeface="DM Sans"/>
                <a:ea typeface="DM Sans"/>
                <a:cs typeface="DM Sans"/>
                <a:sym typeface="DM Sans"/>
              </a:rPr>
              <a:t>, bajando las tasas, </a:t>
            </a:r>
            <a:r>
              <a:rPr b="1" lang="en-US" sz="1600">
                <a:solidFill>
                  <a:srgbClr val="351C75"/>
                </a:solidFill>
                <a:latin typeface="DM Sans"/>
                <a:ea typeface="DM Sans"/>
                <a:cs typeface="DM Sans"/>
                <a:sym typeface="DM Sans"/>
              </a:rPr>
              <a:t>a aquellos que no hayan tenido infracciones en el año</a:t>
            </a:r>
            <a:r>
              <a:rPr lang="en-US" sz="1600">
                <a:solidFill>
                  <a:srgbClr val="351C75"/>
                </a:solidFill>
                <a:latin typeface="DM Sans"/>
                <a:ea typeface="DM Sans"/>
                <a:cs typeface="DM Sans"/>
                <a:sym typeface="DM Sans"/>
              </a:rPr>
              <a:t>. </a:t>
            </a:r>
            <a:endParaRPr sz="1600">
              <a:solidFill>
                <a:srgbClr val="351C75"/>
              </a:solidFill>
              <a:latin typeface="DM Sans"/>
              <a:ea typeface="DM Sans"/>
              <a:cs typeface="DM Sans"/>
              <a:sym typeface="DM Sans"/>
            </a:endParaRPr>
          </a:p>
        </p:txBody>
      </p:sp>
      <p:sp>
        <p:nvSpPr>
          <p:cNvPr id="203" name="Google Shape;203;p32"/>
          <p:cNvSpPr txBox="1"/>
          <p:nvPr/>
        </p:nvSpPr>
        <p:spPr>
          <a:xfrm>
            <a:off x="1714061" y="1679525"/>
            <a:ext cx="3936900" cy="246300"/>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lang="en-US" sz="1600">
                <a:solidFill>
                  <a:srgbClr val="351C75"/>
                </a:solidFill>
              </a:rPr>
              <a:t>Accidents</a:t>
            </a:r>
            <a:r>
              <a:rPr b="1" lang="en-US" sz="1600">
                <a:solidFill>
                  <a:srgbClr val="351C75"/>
                </a:solidFill>
              </a:rPr>
              <a:t> per age</a:t>
            </a:r>
            <a:endParaRPr sz="1500">
              <a:solidFill>
                <a:srgbClr val="351C75"/>
              </a:solidFill>
            </a:endParaRPr>
          </a:p>
        </p:txBody>
      </p:sp>
      <p:pic>
        <p:nvPicPr>
          <p:cNvPr id="204" name="Google Shape;204;p32"/>
          <p:cNvPicPr preferRelativeResize="0"/>
          <p:nvPr/>
        </p:nvPicPr>
        <p:blipFill>
          <a:blip r:embed="rId3">
            <a:alphaModFix/>
          </a:blip>
          <a:stretch>
            <a:fillRect/>
          </a:stretch>
        </p:blipFill>
        <p:spPr>
          <a:xfrm>
            <a:off x="844725" y="2259805"/>
            <a:ext cx="5675551" cy="4251820"/>
          </a:xfrm>
          <a:prstGeom prst="rect">
            <a:avLst/>
          </a:prstGeom>
          <a:noFill/>
          <a:ln>
            <a:noFill/>
          </a:ln>
        </p:spPr>
      </p:pic>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nvSpPr>
        <p:spPr>
          <a:xfrm>
            <a:off x="11506202" y="6519009"/>
            <a:ext cx="685798" cy="206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000000"/>
                </a:solidFill>
                <a:latin typeface="Arial"/>
                <a:ea typeface="Arial"/>
                <a:cs typeface="Arial"/>
                <a:sym typeface="Arial"/>
              </a:rPr>
              <a:t>‹#›</a:t>
            </a:fld>
            <a:endParaRPr b="0" i="0" sz="1050" u="none" cap="none" strike="noStrike">
              <a:solidFill>
                <a:srgbClr val="000000"/>
              </a:solidFill>
              <a:latin typeface="Arial"/>
              <a:ea typeface="Arial"/>
              <a:cs typeface="Arial"/>
              <a:sym typeface="Arial"/>
            </a:endParaRPr>
          </a:p>
        </p:txBody>
      </p:sp>
      <p:pic>
        <p:nvPicPr>
          <p:cNvPr id="211" name="Google Shape;211;p33"/>
          <p:cNvPicPr preferRelativeResize="0"/>
          <p:nvPr/>
        </p:nvPicPr>
        <p:blipFill>
          <a:blip r:embed="rId3">
            <a:alphaModFix/>
          </a:blip>
          <a:stretch>
            <a:fillRect/>
          </a:stretch>
        </p:blipFill>
        <p:spPr>
          <a:xfrm>
            <a:off x="1651075" y="2707632"/>
            <a:ext cx="8884924" cy="4017730"/>
          </a:xfrm>
          <a:prstGeom prst="rect">
            <a:avLst/>
          </a:prstGeom>
          <a:noFill/>
          <a:ln>
            <a:noFill/>
          </a:ln>
        </p:spPr>
      </p:pic>
      <p:sp>
        <p:nvSpPr>
          <p:cNvPr id="212" name="Google Shape;212;p33"/>
          <p:cNvSpPr/>
          <p:nvPr/>
        </p:nvSpPr>
        <p:spPr>
          <a:xfrm>
            <a:off x="1064775" y="272200"/>
            <a:ext cx="10057500" cy="976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US" sz="2800">
                <a:solidFill>
                  <a:srgbClr val="351C75"/>
                </a:solidFill>
                <a:latin typeface="DM Sans"/>
                <a:ea typeface="DM Sans"/>
                <a:cs typeface="DM Sans"/>
                <a:sym typeface="DM Sans"/>
              </a:rPr>
              <a:t>¿Existe alguna relación entre la edad de los conductores y sus </a:t>
            </a:r>
            <a:r>
              <a:rPr b="1" lang="en-US" sz="2800">
                <a:solidFill>
                  <a:srgbClr val="351C75"/>
                </a:solidFill>
                <a:latin typeface="DM Sans"/>
                <a:ea typeface="DM Sans"/>
                <a:cs typeface="DM Sans"/>
                <a:sym typeface="DM Sans"/>
              </a:rPr>
              <a:t>puntajes de crédito</a:t>
            </a:r>
            <a:r>
              <a:rPr lang="en-US" sz="2800">
                <a:solidFill>
                  <a:srgbClr val="351C75"/>
                </a:solidFill>
                <a:latin typeface="DM Sans"/>
                <a:ea typeface="DM Sans"/>
                <a:cs typeface="DM Sans"/>
                <a:sym typeface="DM Sans"/>
              </a:rPr>
              <a:t>?</a:t>
            </a:r>
            <a:endParaRPr sz="2800">
              <a:solidFill>
                <a:srgbClr val="351C75"/>
              </a:solidFill>
              <a:latin typeface="DM Sans"/>
              <a:ea typeface="DM Sans"/>
              <a:cs typeface="DM Sans"/>
              <a:sym typeface="DM Sans"/>
            </a:endParaRPr>
          </a:p>
        </p:txBody>
      </p:sp>
      <p:sp>
        <p:nvSpPr>
          <p:cNvPr id="213" name="Google Shape;213;p33"/>
          <p:cNvSpPr/>
          <p:nvPr/>
        </p:nvSpPr>
        <p:spPr>
          <a:xfrm>
            <a:off x="470900" y="1248700"/>
            <a:ext cx="11035500" cy="15309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100"/>
              <a:buFont typeface="Arial"/>
              <a:buNone/>
            </a:pPr>
            <a:r>
              <a:rPr lang="en-US" sz="1600">
                <a:solidFill>
                  <a:srgbClr val="351C75"/>
                </a:solidFill>
                <a:latin typeface="DM Sans"/>
                <a:ea typeface="DM Sans"/>
                <a:cs typeface="DM Sans"/>
                <a:sym typeface="DM Sans"/>
              </a:rPr>
              <a:t>El tercer aspecto resaltado en este análisis es el rango etario más beneficioso para acceder a un crédito, que comienza </a:t>
            </a:r>
            <a:r>
              <a:rPr b="1" lang="en-US" sz="1600">
                <a:solidFill>
                  <a:srgbClr val="351C75"/>
                </a:solidFill>
                <a:latin typeface="DM Sans"/>
                <a:ea typeface="DM Sans"/>
                <a:cs typeface="DM Sans"/>
                <a:sym typeface="DM Sans"/>
              </a:rPr>
              <a:t>a partir de los 40 años</a:t>
            </a:r>
            <a:r>
              <a:rPr lang="en-US" sz="1600">
                <a:solidFill>
                  <a:srgbClr val="351C75"/>
                </a:solidFill>
                <a:latin typeface="DM Sans"/>
                <a:ea typeface="DM Sans"/>
                <a:cs typeface="DM Sans"/>
                <a:sym typeface="DM Sans"/>
              </a:rPr>
              <a:t>. Este demuestra la relación entre la edad y la solvencia financiera, a medida que las personas avanzan en su vida laboral y adquieren experiencia financiera, obtienen mejores condiciones para la financiación de vehículos.</a:t>
            </a:r>
            <a:endParaRPr sz="1600">
              <a:solidFill>
                <a:srgbClr val="351C75"/>
              </a:solidFill>
              <a:latin typeface="DM Sans"/>
              <a:ea typeface="DM Sans"/>
              <a:cs typeface="DM Sans"/>
              <a:sym typeface="DM Sans"/>
            </a:endParaRPr>
          </a:p>
          <a:p>
            <a:pPr indent="0" lvl="0" marL="0" rtl="0" algn="just">
              <a:spcBef>
                <a:spcPts val="0"/>
              </a:spcBef>
              <a:spcAft>
                <a:spcPts val="0"/>
              </a:spcAft>
              <a:buClr>
                <a:schemeClr val="dk1"/>
              </a:buClr>
              <a:buSzPts val="1100"/>
              <a:buFont typeface="Arial"/>
              <a:buNone/>
            </a:pPr>
            <a:r>
              <a:rPr lang="en-US" sz="1600">
                <a:solidFill>
                  <a:srgbClr val="351C75"/>
                </a:solidFill>
                <a:latin typeface="DM Sans"/>
                <a:ea typeface="DM Sans"/>
                <a:cs typeface="DM Sans"/>
                <a:sym typeface="DM Sans"/>
              </a:rPr>
              <a:t>Al acceder a créditos es más propenso a que el vehículo se encuentre en mejor estado, ya sea para arreglarlo o cambiarlo.</a:t>
            </a:r>
            <a:endParaRPr sz="1600">
              <a:solidFill>
                <a:srgbClr val="351C75"/>
              </a:solidFill>
              <a:latin typeface="DM Sans"/>
              <a:ea typeface="DM Sans"/>
              <a:cs typeface="DM Sans"/>
              <a:sym typeface="DM Sans"/>
            </a:endParaRPr>
          </a:p>
          <a:p>
            <a:pPr indent="0" lvl="0" marL="0" rtl="0" algn="just">
              <a:spcBef>
                <a:spcPts val="0"/>
              </a:spcBef>
              <a:spcAft>
                <a:spcPts val="0"/>
              </a:spcAft>
              <a:buClr>
                <a:schemeClr val="dk1"/>
              </a:buClr>
              <a:buSzPts val="1100"/>
              <a:buFont typeface="Arial"/>
              <a:buNone/>
            </a:pPr>
            <a:r>
              <a:t/>
            </a:r>
            <a:endParaRPr sz="1600">
              <a:solidFill>
                <a:srgbClr val="351C75"/>
              </a:solidFill>
              <a:latin typeface="DM Sans"/>
              <a:ea typeface="DM Sans"/>
              <a:cs typeface="DM Sans"/>
              <a:sym typeface="DM Sans"/>
            </a:endParaRPr>
          </a:p>
          <a:p>
            <a:pPr indent="0" lvl="0" marL="0" rtl="0" algn="just">
              <a:spcBef>
                <a:spcPts val="0"/>
              </a:spcBef>
              <a:spcAft>
                <a:spcPts val="0"/>
              </a:spcAft>
              <a:buNone/>
            </a:pPr>
            <a:r>
              <a:t/>
            </a:r>
            <a:endParaRPr sz="1600">
              <a:solidFill>
                <a:srgbClr val="351C75"/>
              </a:solidFill>
              <a:latin typeface="DM Sans"/>
              <a:ea typeface="DM Sans"/>
              <a:cs typeface="DM Sans"/>
              <a:sym typeface="DM Sans"/>
            </a:endParaRPr>
          </a:p>
        </p:txBody>
      </p:sp>
      <p:sp>
        <p:nvSpPr>
          <p:cNvPr id="214" name="Google Shape;214;p33"/>
          <p:cNvSpPr txBox="1"/>
          <p:nvPr/>
        </p:nvSpPr>
        <p:spPr>
          <a:xfrm>
            <a:off x="0" y="4470200"/>
            <a:ext cx="1653000" cy="492600"/>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lang="en-US" sz="1600">
                <a:solidFill>
                  <a:srgbClr val="351C75"/>
                </a:solidFill>
              </a:rPr>
              <a:t>Credit Score</a:t>
            </a:r>
            <a:endParaRPr b="1" sz="1600">
              <a:solidFill>
                <a:srgbClr val="351C75"/>
              </a:solidFill>
            </a:endParaRPr>
          </a:p>
          <a:p>
            <a:pPr indent="0" lvl="0" marL="0" marR="0" rtl="0" algn="ctr">
              <a:spcBef>
                <a:spcPts val="0"/>
              </a:spcBef>
              <a:spcAft>
                <a:spcPts val="0"/>
              </a:spcAft>
              <a:buNone/>
            </a:pPr>
            <a:r>
              <a:rPr b="1" lang="en-US" sz="1600">
                <a:solidFill>
                  <a:srgbClr val="351C75"/>
                </a:solidFill>
              </a:rPr>
              <a:t> </a:t>
            </a:r>
            <a:r>
              <a:rPr b="1" lang="en-US" sz="1600">
                <a:solidFill>
                  <a:srgbClr val="351C75"/>
                </a:solidFill>
              </a:rPr>
              <a:t>per age</a:t>
            </a:r>
            <a:endParaRPr sz="1500">
              <a:solidFill>
                <a:srgbClr val="351C75"/>
              </a:solidFill>
            </a:endParaRPr>
          </a:p>
        </p:txBody>
      </p:sp>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name="1_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_Office Theme">
  <a:themeElements>
    <a:clrScheme name="Pain Points Palete">
      <a:dk1>
        <a:srgbClr val="000000"/>
      </a:dk1>
      <a:lt1>
        <a:srgbClr val="FFFFFF"/>
      </a:lt1>
      <a:dk2>
        <a:srgbClr val="212745"/>
      </a:dk2>
      <a:lt2>
        <a:srgbClr val="B4DCFA"/>
      </a:lt2>
      <a:accent1>
        <a:srgbClr val="00F3FF"/>
      </a:accent1>
      <a:accent2>
        <a:srgbClr val="A100FF"/>
      </a:accent2>
      <a:accent3>
        <a:srgbClr val="380089"/>
      </a:accent3>
      <a:accent4>
        <a:srgbClr val="00D700"/>
      </a:accent4>
      <a:accent5>
        <a:srgbClr val="FF9500"/>
      </a:accent5>
      <a:accent6>
        <a:srgbClr val="008EFF"/>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