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hVnXwr5Kzw8/B757mCb/3h8WrA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EFDAA4-52FB-4138-A25B-5D60E120C303}">
  <a:tblStyle styleId="{6AEFDAA4-52FB-4138-A25B-5D60E120C3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40f12d9e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중요테이블 핵심</a:t>
            </a:r>
            <a:endParaRPr/>
          </a:p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특히 텀블러 인증과 코스 테이블은 사용자의 인증 내역을 리스트로 출력하기 위해 구성하였고, 이 데이터를 전달받아 포인트 테이블에서 적립이 이루어집니다.</a:t>
            </a:r>
            <a:endParaRPr/>
          </a:p>
        </p:txBody>
      </p:sp>
      <p:sp>
        <p:nvSpPr>
          <p:cNvPr id="199" name="Google Shape;199;gc40f12d9e9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41c91cddc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c41c91cddc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설명할때 문제) 그냥 읽는게 문제..숨쉬는 포인트 주기...</a:t>
            </a:r>
            <a:endParaRPr/>
          </a:p>
        </p:txBody>
      </p:sp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숨쉬기// 공통되는 부분은 .?????. http랑 https랑 통신 안되는 문제 언급하기 </a:t>
            </a:r>
            <a:endParaRPr/>
          </a:p>
        </p:txBody>
      </p:sp>
      <p:sp>
        <p:nvSpPr>
          <p:cNvPr id="287" name="Google Shape;28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c410922ce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c410922ceb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c410922ce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c410922ceb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6.png"/><Relationship Id="rId5" Type="http://schemas.openxmlformats.org/officeDocument/2006/relationships/image" Target="../media/image3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0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9" Type="http://schemas.openxmlformats.org/officeDocument/2006/relationships/image" Target="../media/image12.jpg"/><Relationship Id="rId5" Type="http://schemas.openxmlformats.org/officeDocument/2006/relationships/image" Target="../media/image21.png"/><Relationship Id="rId6" Type="http://schemas.openxmlformats.org/officeDocument/2006/relationships/image" Target="../media/image23.png"/><Relationship Id="rId7" Type="http://schemas.openxmlformats.org/officeDocument/2006/relationships/image" Target="../media/image20.gif"/><Relationship Id="rId8" Type="http://schemas.openxmlformats.org/officeDocument/2006/relationships/image" Target="../media/image31.png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3" Type="http://schemas.openxmlformats.org/officeDocument/2006/relationships/image" Target="../media/image38.png"/><Relationship Id="rId12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9" Type="http://schemas.openxmlformats.org/officeDocument/2006/relationships/image" Target="../media/image41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Relationship Id="rId7" Type="http://schemas.openxmlformats.org/officeDocument/2006/relationships/image" Target="../media/image46.png"/><Relationship Id="rId8" Type="http://schemas.openxmlformats.org/officeDocument/2006/relationships/image" Target="../media/image43.png"/><Relationship Id="rId11" Type="http://schemas.openxmlformats.org/officeDocument/2006/relationships/image" Target="../media/image45.png"/><Relationship Id="rId10" Type="http://schemas.openxmlformats.org/officeDocument/2006/relationships/image" Target="../media/image4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46.png"/><Relationship Id="rId5" Type="http://schemas.openxmlformats.org/officeDocument/2006/relationships/image" Target="../media/image42.png"/><Relationship Id="rId6" Type="http://schemas.openxmlformats.org/officeDocument/2006/relationships/image" Target="../media/image44.png"/><Relationship Id="rId7" Type="http://schemas.openxmlformats.org/officeDocument/2006/relationships/image" Target="../media/image43.png"/><Relationship Id="rId8" Type="http://schemas.openxmlformats.org/officeDocument/2006/relationships/image" Target="../media/image4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50.png"/><Relationship Id="rId9" Type="http://schemas.openxmlformats.org/officeDocument/2006/relationships/image" Target="../media/image48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9.png"/><Relationship Id="rId8" Type="http://schemas.openxmlformats.org/officeDocument/2006/relationships/image" Target="../media/image52.png"/><Relationship Id="rId11" Type="http://schemas.openxmlformats.org/officeDocument/2006/relationships/image" Target="../media/image41.png"/><Relationship Id="rId10" Type="http://schemas.openxmlformats.org/officeDocument/2006/relationships/image" Target="../media/image51.png"/><Relationship Id="rId13" Type="http://schemas.openxmlformats.org/officeDocument/2006/relationships/image" Target="../media/image54.png"/><Relationship Id="rId12" Type="http://schemas.openxmlformats.org/officeDocument/2006/relationships/image" Target="../media/image4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42.png"/><Relationship Id="rId9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5.png"/><Relationship Id="rId7" Type="http://schemas.openxmlformats.org/officeDocument/2006/relationships/image" Target="../media/image43.png"/><Relationship Id="rId8" Type="http://schemas.openxmlformats.org/officeDocument/2006/relationships/image" Target="../media/image52.png"/><Relationship Id="rId11" Type="http://schemas.openxmlformats.org/officeDocument/2006/relationships/image" Target="../media/image41.png"/><Relationship Id="rId10" Type="http://schemas.openxmlformats.org/officeDocument/2006/relationships/image" Target="../media/image5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58.png"/><Relationship Id="rId9" Type="http://schemas.openxmlformats.org/officeDocument/2006/relationships/image" Target="../media/image51.png"/><Relationship Id="rId5" Type="http://schemas.openxmlformats.org/officeDocument/2006/relationships/image" Target="../media/image41.png"/><Relationship Id="rId6" Type="http://schemas.openxmlformats.org/officeDocument/2006/relationships/image" Target="../media/image46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10" Type="http://schemas.openxmlformats.org/officeDocument/2006/relationships/image" Target="../media/image4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57.png"/><Relationship Id="rId9" Type="http://schemas.openxmlformats.org/officeDocument/2006/relationships/image" Target="../media/image51.png"/><Relationship Id="rId5" Type="http://schemas.openxmlformats.org/officeDocument/2006/relationships/image" Target="../media/image42.png"/><Relationship Id="rId6" Type="http://schemas.openxmlformats.org/officeDocument/2006/relationships/image" Target="../media/image41.png"/><Relationship Id="rId7" Type="http://schemas.openxmlformats.org/officeDocument/2006/relationships/image" Target="../media/image46.png"/><Relationship Id="rId8" Type="http://schemas.openxmlformats.org/officeDocument/2006/relationships/image" Target="../media/image35.png"/><Relationship Id="rId10" Type="http://schemas.openxmlformats.org/officeDocument/2006/relationships/image" Target="../media/image4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56.png"/><Relationship Id="rId9" Type="http://schemas.openxmlformats.org/officeDocument/2006/relationships/image" Target="../media/image43.png"/><Relationship Id="rId5" Type="http://schemas.openxmlformats.org/officeDocument/2006/relationships/image" Target="../media/image59.png"/><Relationship Id="rId6" Type="http://schemas.openxmlformats.org/officeDocument/2006/relationships/image" Target="../media/image42.png"/><Relationship Id="rId7" Type="http://schemas.openxmlformats.org/officeDocument/2006/relationships/image" Target="../media/image46.png"/><Relationship Id="rId8" Type="http://schemas.openxmlformats.org/officeDocument/2006/relationships/image" Target="../media/image41.png"/><Relationship Id="rId11" Type="http://schemas.openxmlformats.org/officeDocument/2006/relationships/image" Target="../media/image48.png"/><Relationship Id="rId10" Type="http://schemas.openxmlformats.org/officeDocument/2006/relationships/image" Target="../media/image5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61.png"/><Relationship Id="rId9" Type="http://schemas.openxmlformats.org/officeDocument/2006/relationships/image" Target="../media/image46.png"/><Relationship Id="rId5" Type="http://schemas.openxmlformats.org/officeDocument/2006/relationships/image" Target="../media/image42.png"/><Relationship Id="rId6" Type="http://schemas.openxmlformats.org/officeDocument/2006/relationships/image" Target="../media/image49.png"/><Relationship Id="rId7" Type="http://schemas.openxmlformats.org/officeDocument/2006/relationships/image" Target="../media/image60.png"/><Relationship Id="rId8" Type="http://schemas.openxmlformats.org/officeDocument/2006/relationships/image" Target="../media/image41.png"/><Relationship Id="rId11" Type="http://schemas.openxmlformats.org/officeDocument/2006/relationships/image" Target="../media/image51.png"/><Relationship Id="rId10" Type="http://schemas.openxmlformats.org/officeDocument/2006/relationships/image" Target="../media/image43.png"/><Relationship Id="rId12" Type="http://schemas.openxmlformats.org/officeDocument/2006/relationships/image" Target="../media/image4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hyperlink" Target="http://drive.google.com/file/d/1YgZ6DNWZxyi3aoRx8Z1hA1dK5OR_1igz/view" TargetMode="External"/><Relationship Id="rId5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hyperlink" Target="http://drive.google.com/file/d/1tAWsHCnZEurucKFHVhUeSAOH5uNxVnuF/view" TargetMode="External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image" Target="../media/image24.png"/><Relationship Id="rId22" Type="http://schemas.openxmlformats.org/officeDocument/2006/relationships/image" Target="../media/image29.png"/><Relationship Id="rId21" Type="http://schemas.openxmlformats.org/officeDocument/2006/relationships/image" Target="../media/image27.png"/><Relationship Id="rId24" Type="http://schemas.openxmlformats.org/officeDocument/2006/relationships/image" Target="../media/image28.png"/><Relationship Id="rId23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26" Type="http://schemas.openxmlformats.org/officeDocument/2006/relationships/image" Target="../media/image35.png"/><Relationship Id="rId25" Type="http://schemas.openxmlformats.org/officeDocument/2006/relationships/image" Target="../media/image31.png"/><Relationship Id="rId27" Type="http://schemas.openxmlformats.org/officeDocument/2006/relationships/image" Target="../media/image34.png"/><Relationship Id="rId5" Type="http://schemas.openxmlformats.org/officeDocument/2006/relationships/image" Target="../media/image32.png"/><Relationship Id="rId6" Type="http://schemas.openxmlformats.org/officeDocument/2006/relationships/image" Target="../media/image12.jpg"/><Relationship Id="rId7" Type="http://schemas.openxmlformats.org/officeDocument/2006/relationships/image" Target="../media/image3.png"/><Relationship Id="rId8" Type="http://schemas.openxmlformats.org/officeDocument/2006/relationships/image" Target="../media/image11.png"/><Relationship Id="rId11" Type="http://schemas.openxmlformats.org/officeDocument/2006/relationships/image" Target="../media/image18.png"/><Relationship Id="rId10" Type="http://schemas.openxmlformats.org/officeDocument/2006/relationships/image" Target="../media/image16.jpg"/><Relationship Id="rId13" Type="http://schemas.openxmlformats.org/officeDocument/2006/relationships/image" Target="../media/image33.jpg"/><Relationship Id="rId12" Type="http://schemas.openxmlformats.org/officeDocument/2006/relationships/image" Target="../media/image22.png"/><Relationship Id="rId15" Type="http://schemas.openxmlformats.org/officeDocument/2006/relationships/image" Target="../media/image19.png"/><Relationship Id="rId14" Type="http://schemas.openxmlformats.org/officeDocument/2006/relationships/image" Target="../media/image21.png"/><Relationship Id="rId17" Type="http://schemas.openxmlformats.org/officeDocument/2006/relationships/image" Target="../media/image20.gif"/><Relationship Id="rId16" Type="http://schemas.openxmlformats.org/officeDocument/2006/relationships/image" Target="../media/image25.jpg"/><Relationship Id="rId19" Type="http://schemas.openxmlformats.org/officeDocument/2006/relationships/image" Target="../media/image23.png"/><Relationship Id="rId18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2726" y="1562281"/>
            <a:ext cx="5506547" cy="373343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5145741" y="5295717"/>
            <a:ext cx="190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Save our earth!</a:t>
            </a:r>
            <a:endParaRPr sz="16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1152093" y="6123027"/>
            <a:ext cx="103990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나비효과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9786085" y="6386933"/>
            <a:ext cx="251686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양선경/이도경/정수인/최지혜/한주량</a:t>
            </a:r>
            <a:endParaRPr sz="11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/>
          <p:nvPr/>
        </p:nvSpPr>
        <p:spPr>
          <a:xfrm>
            <a:off x="9069354" y="2034069"/>
            <a:ext cx="2593910" cy="110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Chapter 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구조</a:t>
            </a:r>
            <a:endParaRPr b="1" sz="3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13"/>
          <p:cNvCxnSpPr/>
          <p:nvPr/>
        </p:nvCxnSpPr>
        <p:spPr>
          <a:xfrm>
            <a:off x="8994710" y="3209726"/>
            <a:ext cx="3197290" cy="0"/>
          </a:xfrm>
          <a:prstGeom prst="straightConnector1">
            <a:avLst/>
          </a:prstGeom>
          <a:noFill/>
          <a:ln cap="flat" cmpd="sng" w="381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40f12d9e9_0_1"/>
          <p:cNvSpPr txBox="1"/>
          <p:nvPr/>
        </p:nvSpPr>
        <p:spPr>
          <a:xfrm>
            <a:off x="0" y="57290"/>
            <a:ext cx="1850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04 구조</a:t>
            </a:r>
            <a:endParaRPr b="1"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ER</a:t>
            </a:r>
            <a:r>
              <a:rPr b="1" lang="ko-KR" sz="2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다이어그램</a:t>
            </a:r>
            <a:endParaRPr b="1"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2" name="Google Shape;202;gc40f12d9e9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232" y="2138537"/>
            <a:ext cx="5038369" cy="384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c40f12d9e9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5075" y="2195800"/>
            <a:ext cx="5509127" cy="373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gc40f12d9e9_0_1"/>
          <p:cNvCxnSpPr>
            <a:endCxn id="203" idx="1"/>
          </p:cNvCxnSpPr>
          <p:nvPr/>
        </p:nvCxnSpPr>
        <p:spPr>
          <a:xfrm flipH="1" rot="10800000">
            <a:off x="5515075" y="4061063"/>
            <a:ext cx="780000" cy="99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41c91cddc_10_0"/>
          <p:cNvSpPr txBox="1"/>
          <p:nvPr/>
        </p:nvSpPr>
        <p:spPr>
          <a:xfrm>
            <a:off x="141400" y="150850"/>
            <a:ext cx="394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04 구조</a:t>
            </a:r>
            <a:endParaRPr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Class </a:t>
            </a:r>
            <a:r>
              <a:rPr b="1" lang="ko-KR" sz="2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다이어그램</a:t>
            </a:r>
            <a:endParaRPr b="1" sz="2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10" name="Google Shape;210;gc41c91cddc_1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838" y="1096975"/>
            <a:ext cx="10260329" cy="569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"/>
          <p:cNvSpPr txBox="1"/>
          <p:nvPr/>
        </p:nvSpPr>
        <p:spPr>
          <a:xfrm>
            <a:off x="0" y="68325"/>
            <a:ext cx="20475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r>
              <a:rPr lang="ko-K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>
                <a:solidFill>
                  <a:schemeClr val="lt1"/>
                </a:solidFill>
              </a:rPr>
              <a:t>프로젝트구조 </a:t>
            </a:r>
            <a:r>
              <a:rPr b="1" lang="ko-KR" sz="2000">
                <a:solidFill>
                  <a:schemeClr val="lt1"/>
                </a:solidFill>
              </a:rPr>
              <a:t>아키텍쳐 </a:t>
            </a:r>
            <a:endParaRPr b="1" sz="2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12"/>
          <p:cNvGrpSpPr/>
          <p:nvPr/>
        </p:nvGrpSpPr>
        <p:grpSpPr>
          <a:xfrm rot="633401">
            <a:off x="1566391" y="2453680"/>
            <a:ext cx="422623" cy="566187"/>
            <a:chOff x="1654677" y="2493474"/>
            <a:chExt cx="564344" cy="756963"/>
          </a:xfrm>
        </p:grpSpPr>
        <p:sp>
          <p:nvSpPr>
            <p:cNvPr id="217" name="Google Shape;217;p12"/>
            <p:cNvSpPr/>
            <p:nvPr/>
          </p:nvSpPr>
          <p:spPr>
            <a:xfrm rot="4716460">
              <a:off x="1718322" y="2730625"/>
              <a:ext cx="654597" cy="224998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2"/>
            <p:cNvSpPr/>
            <p:nvPr/>
          </p:nvSpPr>
          <p:spPr>
            <a:xfrm rot="-6083540">
              <a:off x="1500778" y="2788288"/>
              <a:ext cx="654597" cy="224998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12"/>
          <p:cNvGrpSpPr/>
          <p:nvPr/>
        </p:nvGrpSpPr>
        <p:grpSpPr>
          <a:xfrm rot="-1937993">
            <a:off x="1521313" y="4752666"/>
            <a:ext cx="512904" cy="665977"/>
            <a:chOff x="1347025" y="4634908"/>
            <a:chExt cx="706550" cy="770759"/>
          </a:xfrm>
        </p:grpSpPr>
        <p:sp>
          <p:nvSpPr>
            <p:cNvPr id="220" name="Google Shape;220;p12"/>
            <p:cNvSpPr/>
            <p:nvPr/>
          </p:nvSpPr>
          <p:spPr>
            <a:xfrm rot="7561766">
              <a:off x="1479792" y="4978366"/>
              <a:ext cx="613566" cy="22100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2"/>
            <p:cNvSpPr/>
            <p:nvPr/>
          </p:nvSpPr>
          <p:spPr>
            <a:xfrm rot="-3238234">
              <a:off x="1307242" y="4841207"/>
              <a:ext cx="613566" cy="22100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2"/>
          <p:cNvGrpSpPr/>
          <p:nvPr/>
        </p:nvGrpSpPr>
        <p:grpSpPr>
          <a:xfrm>
            <a:off x="547676" y="1138750"/>
            <a:ext cx="2411100" cy="1373375"/>
            <a:chOff x="281538" y="1138750"/>
            <a:chExt cx="2411100" cy="1373375"/>
          </a:xfrm>
        </p:grpSpPr>
        <p:sp>
          <p:nvSpPr>
            <p:cNvPr id="223" name="Google Shape;223;p12"/>
            <p:cNvSpPr/>
            <p:nvPr/>
          </p:nvSpPr>
          <p:spPr>
            <a:xfrm>
              <a:off x="281538" y="1138750"/>
              <a:ext cx="2411100" cy="11715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/>
            </a:p>
          </p:txBody>
        </p:sp>
        <p:grpSp>
          <p:nvGrpSpPr>
            <p:cNvPr id="224" name="Google Shape;224;p12"/>
            <p:cNvGrpSpPr/>
            <p:nvPr/>
          </p:nvGrpSpPr>
          <p:grpSpPr>
            <a:xfrm>
              <a:off x="539601" y="1330576"/>
              <a:ext cx="2033426" cy="675724"/>
              <a:chOff x="412251" y="1767951"/>
              <a:chExt cx="2033426" cy="675724"/>
            </a:xfrm>
          </p:grpSpPr>
          <p:pic>
            <p:nvPicPr>
              <p:cNvPr descr="네이버 고객센터" id="225" name="Google Shape;225;p12"/>
              <p:cNvPicPr preferRelativeResize="0"/>
              <p:nvPr/>
            </p:nvPicPr>
            <p:blipFill rotWithShape="1">
              <a:blip r:embed="rId4">
                <a:alphaModFix/>
              </a:blip>
              <a:srcRect b="33809" l="0" r="0" t="35480"/>
              <a:stretch/>
            </p:blipFill>
            <p:spPr>
              <a:xfrm>
                <a:off x="530257" y="1767951"/>
                <a:ext cx="1339699" cy="3897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Kakao Using Blockchain To Enter Global Market - Kakao Corp Logo Png,  Transparent Png - 725x483 PNG - DLF.PT" id="226" name="Google Shape;226;p1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482946" y="2081948"/>
                <a:ext cx="962731" cy="36172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구글봇 - 위키백과, 우리 모두의 백과사전" id="227" name="Google Shape;227;p1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12251" y="2081951"/>
                <a:ext cx="1128474" cy="3617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8" name="Google Shape;228;p12"/>
            <p:cNvSpPr txBox="1"/>
            <p:nvPr/>
          </p:nvSpPr>
          <p:spPr>
            <a:xfrm>
              <a:off x="932375" y="2019525"/>
              <a:ext cx="986700" cy="49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latin typeface="Malgun Gothic"/>
                  <a:ea typeface="Malgun Gothic"/>
                  <a:cs typeface="Malgun Gothic"/>
                  <a:sym typeface="Malgun Gothic"/>
                </a:rPr>
                <a:t>Login</a:t>
              </a:r>
              <a:endParaRPr b="1"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29" name="Google Shape;229;p12"/>
          <p:cNvGrpSpPr/>
          <p:nvPr/>
        </p:nvGrpSpPr>
        <p:grpSpPr>
          <a:xfrm>
            <a:off x="547675" y="5416775"/>
            <a:ext cx="2767800" cy="1316725"/>
            <a:chOff x="547675" y="5416775"/>
            <a:chExt cx="2767800" cy="1316725"/>
          </a:xfrm>
        </p:grpSpPr>
        <p:sp>
          <p:nvSpPr>
            <p:cNvPr id="230" name="Google Shape;230;p12"/>
            <p:cNvSpPr/>
            <p:nvPr/>
          </p:nvSpPr>
          <p:spPr>
            <a:xfrm>
              <a:off x="547675" y="5562000"/>
              <a:ext cx="2767800" cy="11715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/>
            </a:p>
          </p:txBody>
        </p:sp>
        <p:pic>
          <p:nvPicPr>
            <p:cNvPr descr="티맵 (T map) 5.0 업데이트 및 설치파일 (apk파일 다운로드) - 현 7.11" id="231" name="Google Shape;231;p1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91930" y="5802003"/>
              <a:ext cx="1065504" cy="6914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1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811413" y="6024450"/>
              <a:ext cx="1339129" cy="528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p12"/>
            <p:cNvSpPr txBox="1"/>
            <p:nvPr/>
          </p:nvSpPr>
          <p:spPr>
            <a:xfrm>
              <a:off x="1221175" y="5416775"/>
              <a:ext cx="1420800" cy="49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latin typeface="Malgun Gothic"/>
                  <a:ea typeface="Malgun Gothic"/>
                  <a:cs typeface="Malgun Gothic"/>
                  <a:sym typeface="Malgun Gothic"/>
                </a:rPr>
                <a:t>Map API</a:t>
              </a:r>
              <a:endParaRPr b="1"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34" name="Google Shape;234;p12"/>
          <p:cNvGrpSpPr/>
          <p:nvPr/>
        </p:nvGrpSpPr>
        <p:grpSpPr>
          <a:xfrm>
            <a:off x="4105758" y="3926185"/>
            <a:ext cx="689730" cy="461342"/>
            <a:chOff x="3096446" y="3837185"/>
            <a:chExt cx="689730" cy="461342"/>
          </a:xfrm>
        </p:grpSpPr>
        <p:sp>
          <p:nvSpPr>
            <p:cNvPr id="235" name="Google Shape;235;p12"/>
            <p:cNvSpPr/>
            <p:nvPr/>
          </p:nvSpPr>
          <p:spPr>
            <a:xfrm rot="10735382">
              <a:off x="3122969" y="4067628"/>
              <a:ext cx="654416" cy="22509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 rot="-64618">
              <a:off x="3105238" y="3842986"/>
              <a:ext cx="654416" cy="22509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12"/>
          <p:cNvGrpSpPr/>
          <p:nvPr/>
        </p:nvGrpSpPr>
        <p:grpSpPr>
          <a:xfrm>
            <a:off x="8889121" y="3926185"/>
            <a:ext cx="689730" cy="461342"/>
            <a:chOff x="8598521" y="3926185"/>
            <a:chExt cx="689730" cy="461342"/>
          </a:xfrm>
        </p:grpSpPr>
        <p:sp>
          <p:nvSpPr>
            <p:cNvPr id="238" name="Google Shape;238;p12"/>
            <p:cNvSpPr/>
            <p:nvPr/>
          </p:nvSpPr>
          <p:spPr>
            <a:xfrm rot="10735382">
              <a:off x="8625044" y="4156628"/>
              <a:ext cx="654416" cy="22509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 rot="-64618">
              <a:off x="8607313" y="3931986"/>
              <a:ext cx="654416" cy="22509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12"/>
          <p:cNvGrpSpPr/>
          <p:nvPr/>
        </p:nvGrpSpPr>
        <p:grpSpPr>
          <a:xfrm>
            <a:off x="9774725" y="2843677"/>
            <a:ext cx="2100300" cy="2626347"/>
            <a:chOff x="9774750" y="2850150"/>
            <a:chExt cx="2100300" cy="2956599"/>
          </a:xfrm>
        </p:grpSpPr>
        <p:sp>
          <p:nvSpPr>
            <p:cNvPr id="241" name="Google Shape;241;p12"/>
            <p:cNvSpPr/>
            <p:nvPr/>
          </p:nvSpPr>
          <p:spPr>
            <a:xfrm>
              <a:off x="9774750" y="3073749"/>
              <a:ext cx="2100300" cy="27330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 txBox="1"/>
            <p:nvPr/>
          </p:nvSpPr>
          <p:spPr>
            <a:xfrm>
              <a:off x="10155300" y="2850150"/>
              <a:ext cx="1339200" cy="55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latin typeface="Malgun Gothic"/>
                  <a:ea typeface="Malgun Gothic"/>
                  <a:cs typeface="Malgun Gothic"/>
                  <a:sym typeface="Malgun Gothic"/>
                </a:rPr>
                <a:t>Database</a:t>
              </a:r>
              <a:endParaRPr b="1"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descr="Mysql] 데이터 타입" id="243" name="Google Shape;243;p12"/>
            <p:cNvPicPr preferRelativeResize="0"/>
            <p:nvPr/>
          </p:nvPicPr>
          <p:blipFill rotWithShape="1">
            <a:blip r:embed="rId9">
              <a:alphaModFix/>
            </a:blip>
            <a:srcRect b="13755" l="7344" r="10412" t="13537"/>
            <a:stretch/>
          </p:blipFill>
          <p:spPr>
            <a:xfrm>
              <a:off x="9995804" y="4473596"/>
              <a:ext cx="1699794" cy="843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hen Should I Use Amazon Aurora and When Should I use RDS MySQL? - Percona  Database Performance Blog" id="244" name="Google Shape;244;p12"/>
            <p:cNvPicPr preferRelativeResize="0"/>
            <p:nvPr/>
          </p:nvPicPr>
          <p:blipFill rotWithShape="1">
            <a:blip r:embed="rId10">
              <a:alphaModFix/>
            </a:blip>
            <a:srcRect b="11058" l="15653" r="18574" t="6166"/>
            <a:stretch/>
          </p:blipFill>
          <p:spPr>
            <a:xfrm>
              <a:off x="9995800" y="3579812"/>
              <a:ext cx="1385058" cy="6215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5" name="Google Shape;245;p12"/>
          <p:cNvGrpSpPr/>
          <p:nvPr/>
        </p:nvGrpSpPr>
        <p:grpSpPr>
          <a:xfrm>
            <a:off x="4991400" y="1138750"/>
            <a:ext cx="3701854" cy="5467158"/>
            <a:chOff x="4554525" y="1112350"/>
            <a:chExt cx="3701854" cy="5467158"/>
          </a:xfrm>
        </p:grpSpPr>
        <p:grpSp>
          <p:nvGrpSpPr>
            <p:cNvPr id="246" name="Google Shape;246;p12"/>
            <p:cNvGrpSpPr/>
            <p:nvPr/>
          </p:nvGrpSpPr>
          <p:grpSpPr>
            <a:xfrm>
              <a:off x="4554525" y="1112350"/>
              <a:ext cx="3701854" cy="5467158"/>
              <a:chOff x="3975960" y="1926443"/>
              <a:chExt cx="4293000" cy="6973416"/>
            </a:xfrm>
          </p:grpSpPr>
          <p:sp>
            <p:nvSpPr>
              <p:cNvPr id="247" name="Google Shape;247;p12"/>
              <p:cNvSpPr/>
              <p:nvPr/>
            </p:nvSpPr>
            <p:spPr>
              <a:xfrm>
                <a:off x="3975960" y="2371558"/>
                <a:ext cx="4293000" cy="65283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381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2"/>
              <p:cNvSpPr txBox="1"/>
              <p:nvPr/>
            </p:nvSpPr>
            <p:spPr>
              <a:xfrm>
                <a:off x="4859296" y="1926443"/>
                <a:ext cx="2526300" cy="726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500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REST Server</a:t>
                </a:r>
                <a:endParaRPr b="1" sz="2700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4270057" y="3705301"/>
                <a:ext cx="3753000" cy="49422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A4C2F4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descr="Vue The Series — Chapter 2.1: Deploy on Amazon EC2 | by Chinwat K. |  odds.team | Medium" id="250" name="Google Shape;250;p12"/>
              <p:cNvPicPr preferRelativeResize="0"/>
              <p:nvPr/>
            </p:nvPicPr>
            <p:blipFill rotWithShape="1">
              <a:blip r:embed="rId11">
                <a:alphaModFix/>
              </a:blip>
              <a:srcRect b="8791" l="32221" r="32857" t="8584"/>
              <a:stretch/>
            </p:blipFill>
            <p:spPr>
              <a:xfrm>
                <a:off x="5719234" y="2551124"/>
                <a:ext cx="925200" cy="10748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1" name="Google Shape;251;p1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207582" y="2694250"/>
              <a:ext cx="1116500" cy="111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1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207569" y="3890025"/>
              <a:ext cx="1116500" cy="111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1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207569" y="5085800"/>
              <a:ext cx="1116500" cy="1116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p12"/>
            <p:cNvSpPr txBox="1"/>
            <p:nvPr/>
          </p:nvSpPr>
          <p:spPr>
            <a:xfrm>
              <a:off x="6447375" y="3006200"/>
              <a:ext cx="1227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latin typeface="Malgun Gothic"/>
                  <a:ea typeface="Malgun Gothic"/>
                  <a:cs typeface="Malgun Gothic"/>
                  <a:sym typeface="Malgun Gothic"/>
                </a:rPr>
                <a:t>Tumbler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5" name="Google Shape;255;p12"/>
            <p:cNvSpPr txBox="1"/>
            <p:nvPr/>
          </p:nvSpPr>
          <p:spPr>
            <a:xfrm>
              <a:off x="6447375" y="4201975"/>
              <a:ext cx="1596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latin typeface="Malgun Gothic"/>
                  <a:ea typeface="Malgun Gothic"/>
                  <a:cs typeface="Malgun Gothic"/>
                  <a:sym typeface="Malgun Gothic"/>
                </a:rPr>
                <a:t>Donation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p12"/>
            <p:cNvSpPr txBox="1"/>
            <p:nvPr/>
          </p:nvSpPr>
          <p:spPr>
            <a:xfrm>
              <a:off x="6447375" y="5397750"/>
              <a:ext cx="1809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latin typeface="Malgun Gothic"/>
                  <a:ea typeface="Malgun Gothic"/>
                  <a:cs typeface="Malgun Gothic"/>
                  <a:sym typeface="Malgun Gothic"/>
                </a:rPr>
                <a:t>Community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7" name="Google Shape;257;p12"/>
          <p:cNvGrpSpPr/>
          <p:nvPr/>
        </p:nvGrpSpPr>
        <p:grpSpPr>
          <a:xfrm>
            <a:off x="547675" y="3107938"/>
            <a:ext cx="3104100" cy="1560600"/>
            <a:chOff x="805750" y="3168300"/>
            <a:chExt cx="3104100" cy="1560600"/>
          </a:xfrm>
        </p:grpSpPr>
        <p:grpSp>
          <p:nvGrpSpPr>
            <p:cNvPr id="258" name="Google Shape;258;p12"/>
            <p:cNvGrpSpPr/>
            <p:nvPr/>
          </p:nvGrpSpPr>
          <p:grpSpPr>
            <a:xfrm>
              <a:off x="1067975" y="3244525"/>
              <a:ext cx="1419500" cy="1419500"/>
              <a:chOff x="1487175" y="3304750"/>
              <a:chExt cx="1419500" cy="1419500"/>
            </a:xfrm>
          </p:grpSpPr>
          <p:pic>
            <p:nvPicPr>
              <p:cNvPr id="259" name="Google Shape;259;p12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1487175" y="3304750"/>
                <a:ext cx="1419500" cy="14195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0" name="Google Shape;260;p12"/>
              <p:cNvSpPr txBox="1"/>
              <p:nvPr/>
            </p:nvSpPr>
            <p:spPr>
              <a:xfrm>
                <a:off x="1650475" y="4230050"/>
                <a:ext cx="10929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900">
                    <a:latin typeface="Malgun Gothic"/>
                    <a:ea typeface="Malgun Gothic"/>
                    <a:cs typeface="Malgun Gothic"/>
                    <a:sym typeface="Malgun Gothic"/>
                  </a:rPr>
                  <a:t>Cl</a:t>
                </a:r>
                <a:r>
                  <a:rPr b="1" lang="ko-KR" sz="1900">
                    <a:latin typeface="Malgun Gothic"/>
                    <a:ea typeface="Malgun Gothic"/>
                    <a:cs typeface="Malgun Gothic"/>
                    <a:sym typeface="Malgun Gothic"/>
                  </a:rPr>
                  <a:t>ient</a:t>
                </a:r>
                <a:endParaRPr b="1" sz="190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61" name="Google Shape;261;p12"/>
            <p:cNvSpPr/>
            <p:nvPr/>
          </p:nvSpPr>
          <p:spPr>
            <a:xfrm>
              <a:off x="805750" y="3168300"/>
              <a:ext cx="3104100" cy="15606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A4C2F4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" name="Google Shape;262;p12"/>
            <p:cNvGrpSpPr/>
            <p:nvPr/>
          </p:nvGrpSpPr>
          <p:grpSpPr>
            <a:xfrm>
              <a:off x="2634125" y="3168300"/>
              <a:ext cx="1227600" cy="1413175"/>
              <a:chOff x="2948425" y="2019525"/>
              <a:chExt cx="1227600" cy="1413175"/>
            </a:xfrm>
          </p:grpSpPr>
          <p:pic>
            <p:nvPicPr>
              <p:cNvPr id="263" name="Google Shape;263;p1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3054313" y="2416900"/>
                <a:ext cx="1015800" cy="1015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4" name="Google Shape;264;p12"/>
              <p:cNvSpPr txBox="1"/>
              <p:nvPr/>
            </p:nvSpPr>
            <p:spPr>
              <a:xfrm>
                <a:off x="2948425" y="2019525"/>
                <a:ext cx="12276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>
                    <a:latin typeface="Malgun Gothic"/>
                    <a:ea typeface="Malgun Gothic"/>
                    <a:cs typeface="Malgun Gothic"/>
                    <a:sym typeface="Malgun Gothic"/>
                  </a:rPr>
                  <a:t>Course</a:t>
                </a:r>
                <a:endParaRPr sz="200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65" name="Google Shape;265;p12"/>
          <p:cNvSpPr txBox="1"/>
          <p:nvPr/>
        </p:nvSpPr>
        <p:spPr>
          <a:xfrm>
            <a:off x="3836825" y="3510675"/>
            <a:ext cx="122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latin typeface="Malgun Gothic"/>
                <a:ea typeface="Malgun Gothic"/>
                <a:cs typeface="Malgun Gothic"/>
                <a:sym typeface="Malgun Gothic"/>
              </a:rPr>
              <a:t>Request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12"/>
          <p:cNvSpPr txBox="1"/>
          <p:nvPr/>
        </p:nvSpPr>
        <p:spPr>
          <a:xfrm>
            <a:off x="3836825" y="4387525"/>
            <a:ext cx="122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latin typeface="Malgun Gothic"/>
                <a:ea typeface="Malgun Gothic"/>
                <a:cs typeface="Malgun Gothic"/>
                <a:sym typeface="Malgun Gothic"/>
              </a:rPr>
              <a:t>Response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/>
          <p:nvPr/>
        </p:nvSpPr>
        <p:spPr>
          <a:xfrm>
            <a:off x="9069354" y="2034069"/>
            <a:ext cx="2593910" cy="110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Chapter 5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주요 기능</a:t>
            </a:r>
            <a:endParaRPr b="1" sz="3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14"/>
          <p:cNvCxnSpPr/>
          <p:nvPr/>
        </p:nvCxnSpPr>
        <p:spPr>
          <a:xfrm>
            <a:off x="8994710" y="3209726"/>
            <a:ext cx="3197290" cy="0"/>
          </a:xfrm>
          <a:prstGeom prst="straightConnector1">
            <a:avLst/>
          </a:prstGeom>
          <a:noFill/>
          <a:ln cap="flat" cmpd="sng" w="381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/>
          <p:nvPr/>
        </p:nvSpPr>
        <p:spPr>
          <a:xfrm>
            <a:off x="4799045" y="1861456"/>
            <a:ext cx="2593910" cy="110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회원 관리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p15"/>
          <p:cNvCxnSpPr/>
          <p:nvPr/>
        </p:nvCxnSpPr>
        <p:spPr>
          <a:xfrm>
            <a:off x="4939005" y="2752525"/>
            <a:ext cx="2254898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9" name="Google Shape;279;p15"/>
          <p:cNvSpPr/>
          <p:nvPr/>
        </p:nvSpPr>
        <p:spPr>
          <a:xfrm>
            <a:off x="5299788" y="2878496"/>
            <a:ext cx="1987421" cy="377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로그인 / 회원가입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5"/>
          <p:cNvSpPr/>
          <p:nvPr/>
        </p:nvSpPr>
        <p:spPr>
          <a:xfrm>
            <a:off x="5433525" y="3261050"/>
            <a:ext cx="16347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 정보 수정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5"/>
          <p:cNvSpPr/>
          <p:nvPr/>
        </p:nvSpPr>
        <p:spPr>
          <a:xfrm>
            <a:off x="5293567" y="3394794"/>
            <a:ext cx="89151" cy="8397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15"/>
          <p:cNvSpPr/>
          <p:nvPr/>
        </p:nvSpPr>
        <p:spPr>
          <a:xfrm>
            <a:off x="5296674" y="3015354"/>
            <a:ext cx="89151" cy="8397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15"/>
          <p:cNvSpPr/>
          <p:nvPr/>
        </p:nvSpPr>
        <p:spPr>
          <a:xfrm>
            <a:off x="5433525" y="3643725"/>
            <a:ext cx="16347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비밀번호 찾기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5"/>
          <p:cNvSpPr/>
          <p:nvPr/>
        </p:nvSpPr>
        <p:spPr>
          <a:xfrm>
            <a:off x="5293567" y="3777469"/>
            <a:ext cx="89100" cy="84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"/>
          <p:cNvSpPr/>
          <p:nvPr/>
        </p:nvSpPr>
        <p:spPr>
          <a:xfrm>
            <a:off x="643805" y="314633"/>
            <a:ext cx="1604873" cy="448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05</a:t>
            </a:r>
            <a:r>
              <a:rPr lang="ko-K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주요기능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회원관리</a:t>
            </a:r>
            <a:endParaRPr/>
          </a:p>
        </p:txBody>
      </p:sp>
      <p:pic>
        <p:nvPicPr>
          <p:cNvPr descr="네이버 고객센터" id="290" name="Google Shape;290;p17"/>
          <p:cNvPicPr preferRelativeResize="0"/>
          <p:nvPr/>
        </p:nvPicPr>
        <p:blipFill rotWithShape="1">
          <a:blip r:embed="rId4">
            <a:alphaModFix/>
          </a:blip>
          <a:srcRect b="33809" l="0" r="0" t="35480"/>
          <a:stretch/>
        </p:blipFill>
        <p:spPr>
          <a:xfrm>
            <a:off x="700101" y="1266050"/>
            <a:ext cx="1604875" cy="4669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akao Using Blockchain To Enter Global Market - Kakao Corp Logo Png,  Transparent Png - 725x483 PNG - DLF.PT" id="291" name="Google Shape;29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100" y="1741525"/>
            <a:ext cx="1604874" cy="466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구글봇 - 위키백과, 우리 모두의 백과사전" id="292" name="Google Shape;292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9477" y="2381800"/>
            <a:ext cx="1398417" cy="448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3" name="Google Shape;293;p17"/>
          <p:cNvGraphicFramePr/>
          <p:nvPr/>
        </p:nvGraphicFramePr>
        <p:xfrm>
          <a:off x="479800" y="300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{6AEFDAA4-52FB-4138-A25B-5D60E120C303}</a:tableStyleId>
              </a:tblPr>
              <a:tblGrid>
                <a:gridCol w="2045450"/>
              </a:tblGrid>
              <a:tr h="757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700"/>
                        <a:t>소셜 로그인</a:t>
                      </a:r>
                      <a:endParaRPr b="1" sz="1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OAuth2.0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방식을 사용하여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sns를 통한 간편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로그인 구현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4" name="Google Shape;294;p17"/>
          <p:cNvSpPr/>
          <p:nvPr/>
        </p:nvSpPr>
        <p:spPr>
          <a:xfrm>
            <a:off x="7340925" y="1900250"/>
            <a:ext cx="4529100" cy="3089100"/>
          </a:xfrm>
          <a:prstGeom prst="roundRect">
            <a:avLst>
              <a:gd fmla="val 16667" name="adj"/>
            </a:avLst>
          </a:prstGeom>
          <a:solidFill>
            <a:srgbClr val="EBF3FA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17"/>
          <p:cNvPicPr preferRelativeResize="0"/>
          <p:nvPr/>
        </p:nvPicPr>
        <p:blipFill rotWithShape="1">
          <a:blip r:embed="rId7">
            <a:alphaModFix/>
          </a:blip>
          <a:srcRect b="7720" l="0" r="0" t="-7720"/>
          <a:stretch/>
        </p:blipFill>
        <p:spPr>
          <a:xfrm>
            <a:off x="7957730" y="2941174"/>
            <a:ext cx="1334354" cy="1396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ui, 데이터베이스 아이콘" id="296" name="Google Shape;296;p17" title="다운로드  gui, 데이터베이스  아이콘 무료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146575" y="3029613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078313" y="762874"/>
            <a:ext cx="1154426" cy="115442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7"/>
          <p:cNvSpPr/>
          <p:nvPr/>
        </p:nvSpPr>
        <p:spPr>
          <a:xfrm>
            <a:off x="7840975" y="2410475"/>
            <a:ext cx="3629100" cy="2118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7"/>
          <p:cNvSpPr txBox="1"/>
          <p:nvPr/>
        </p:nvSpPr>
        <p:spPr>
          <a:xfrm>
            <a:off x="7958150" y="2537025"/>
            <a:ext cx="133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/>
              <a:t>WAS</a:t>
            </a:r>
            <a:endParaRPr b="1" sz="2000"/>
          </a:p>
        </p:txBody>
      </p:sp>
      <p:sp>
        <p:nvSpPr>
          <p:cNvPr id="300" name="Google Shape;300;p17"/>
          <p:cNvSpPr txBox="1"/>
          <p:nvPr/>
        </p:nvSpPr>
        <p:spPr>
          <a:xfrm>
            <a:off x="10089413" y="2537025"/>
            <a:ext cx="133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/>
              <a:t>RDS</a:t>
            </a:r>
            <a:endParaRPr b="1" sz="2000"/>
          </a:p>
        </p:txBody>
      </p:sp>
      <p:cxnSp>
        <p:nvCxnSpPr>
          <p:cNvPr id="301" name="Google Shape;301;p17"/>
          <p:cNvCxnSpPr/>
          <p:nvPr/>
        </p:nvCxnSpPr>
        <p:spPr>
          <a:xfrm>
            <a:off x="9292075" y="3233400"/>
            <a:ext cx="923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17"/>
          <p:cNvCxnSpPr/>
          <p:nvPr/>
        </p:nvCxnSpPr>
        <p:spPr>
          <a:xfrm rot="10800000">
            <a:off x="9256900" y="4005525"/>
            <a:ext cx="89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17"/>
          <p:cNvSpPr txBox="1"/>
          <p:nvPr/>
        </p:nvSpPr>
        <p:spPr>
          <a:xfrm>
            <a:off x="9228400" y="3396250"/>
            <a:ext cx="89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/>
              <a:t>data</a:t>
            </a:r>
            <a:endParaRPr b="1" sz="1700"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58948" y="3233400"/>
            <a:ext cx="1040050" cy="10400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p17"/>
          <p:cNvCxnSpPr/>
          <p:nvPr/>
        </p:nvCxnSpPr>
        <p:spPr>
          <a:xfrm>
            <a:off x="4876200" y="3843588"/>
            <a:ext cx="19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17"/>
          <p:cNvCxnSpPr/>
          <p:nvPr/>
        </p:nvCxnSpPr>
        <p:spPr>
          <a:xfrm rot="10800000">
            <a:off x="4753213" y="4029213"/>
            <a:ext cx="2097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17"/>
          <p:cNvSpPr txBox="1"/>
          <p:nvPr/>
        </p:nvSpPr>
        <p:spPr>
          <a:xfrm>
            <a:off x="3076475" y="4357475"/>
            <a:ext cx="160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/>
              <a:t>Browser</a:t>
            </a:r>
            <a:endParaRPr b="1" sz="1700"/>
          </a:p>
        </p:txBody>
      </p:sp>
      <p:cxnSp>
        <p:nvCxnSpPr>
          <p:cNvPr id="308" name="Google Shape;308;p17"/>
          <p:cNvCxnSpPr/>
          <p:nvPr/>
        </p:nvCxnSpPr>
        <p:spPr>
          <a:xfrm flipH="1" rot="10800000">
            <a:off x="4509313" y="2556950"/>
            <a:ext cx="764700" cy="76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17"/>
          <p:cNvCxnSpPr/>
          <p:nvPr/>
        </p:nvCxnSpPr>
        <p:spPr>
          <a:xfrm flipH="1">
            <a:off x="4353325" y="2447125"/>
            <a:ext cx="762600" cy="7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0" name="Google Shape;310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03375" y="1307800"/>
            <a:ext cx="1334350" cy="1334373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7"/>
          <p:cNvSpPr txBox="1"/>
          <p:nvPr/>
        </p:nvSpPr>
        <p:spPr>
          <a:xfrm>
            <a:off x="3430050" y="2382713"/>
            <a:ext cx="160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/>
              <a:t>User data</a:t>
            </a:r>
            <a:endParaRPr b="1"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"/>
          <p:cNvSpPr/>
          <p:nvPr/>
        </p:nvSpPr>
        <p:spPr>
          <a:xfrm>
            <a:off x="7340925" y="1900250"/>
            <a:ext cx="4529100" cy="3089100"/>
          </a:xfrm>
          <a:prstGeom prst="roundRect">
            <a:avLst>
              <a:gd fmla="val 16667" name="adj"/>
            </a:avLst>
          </a:prstGeom>
          <a:solidFill>
            <a:srgbClr val="EBF3FA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6"/>
          <p:cNvSpPr/>
          <p:nvPr/>
        </p:nvSpPr>
        <p:spPr>
          <a:xfrm>
            <a:off x="643805" y="314633"/>
            <a:ext cx="1604873" cy="448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05</a:t>
            </a:r>
            <a:r>
              <a:rPr lang="ko-K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주요기능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회원관리</a:t>
            </a:r>
            <a:endParaRPr/>
          </a:p>
        </p:txBody>
      </p:sp>
      <p:pic>
        <p:nvPicPr>
          <p:cNvPr id="318" name="Google Shape;318;p16"/>
          <p:cNvPicPr preferRelativeResize="0"/>
          <p:nvPr/>
        </p:nvPicPr>
        <p:blipFill rotWithShape="1">
          <a:blip r:embed="rId4">
            <a:alphaModFix/>
          </a:blip>
          <a:srcRect b="7720" l="0" r="0" t="-7720"/>
          <a:stretch/>
        </p:blipFill>
        <p:spPr>
          <a:xfrm>
            <a:off x="7957730" y="2941174"/>
            <a:ext cx="1334354" cy="139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8948" y="3233400"/>
            <a:ext cx="1040050" cy="1040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메일, 이메일, 게시, 전자, 온라인, 웹사 아이콘" id="320" name="Google Shape;320;p16" title="다운로드  메일, 이메일, 게시, 전자, 온라인, 웹사  아이콘 무료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7775" y="1939600"/>
            <a:ext cx="937500" cy="93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ui, 데이터베이스 아이콘" id="321" name="Google Shape;321;p16" title="다운로드  gui, 데이터베이스  아이콘 무료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46575" y="3029613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078313" y="762874"/>
            <a:ext cx="1154426" cy="11544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3" name="Google Shape;323;p16"/>
          <p:cNvGraphicFramePr/>
          <p:nvPr/>
        </p:nvGraphicFramePr>
        <p:xfrm>
          <a:off x="373488" y="2716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{6AEFDAA4-52FB-4138-A25B-5D60E120C303}</a:tableStyleId>
              </a:tblPr>
              <a:tblGrid>
                <a:gridCol w="2508250"/>
              </a:tblGrid>
              <a:tr h="757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700"/>
                        <a:t>메일 인증</a:t>
                      </a:r>
                      <a:r>
                        <a:rPr b="1" lang="ko-KR" sz="1700"/>
                        <a:t> </a:t>
                      </a:r>
                      <a:endParaRPr b="1" sz="1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자바 MailSender 라이브러리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를 이용하여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이메일 인증 서비스,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비밀번호 찾기 기능 구현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4" name="Google Shape;324;p16"/>
          <p:cNvSpPr/>
          <p:nvPr/>
        </p:nvSpPr>
        <p:spPr>
          <a:xfrm>
            <a:off x="7840975" y="2410475"/>
            <a:ext cx="3629100" cy="2118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 txBox="1"/>
          <p:nvPr/>
        </p:nvSpPr>
        <p:spPr>
          <a:xfrm>
            <a:off x="7958150" y="2537025"/>
            <a:ext cx="133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/>
              <a:t>WAS</a:t>
            </a:r>
            <a:endParaRPr b="1" sz="2000"/>
          </a:p>
        </p:txBody>
      </p:sp>
      <p:sp>
        <p:nvSpPr>
          <p:cNvPr id="326" name="Google Shape;326;p16"/>
          <p:cNvSpPr txBox="1"/>
          <p:nvPr/>
        </p:nvSpPr>
        <p:spPr>
          <a:xfrm>
            <a:off x="10089413" y="2537025"/>
            <a:ext cx="133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/>
              <a:t>RDS</a:t>
            </a:r>
            <a:endParaRPr b="1" sz="2000"/>
          </a:p>
        </p:txBody>
      </p:sp>
      <p:cxnSp>
        <p:nvCxnSpPr>
          <p:cNvPr id="327" name="Google Shape;327;p16"/>
          <p:cNvCxnSpPr/>
          <p:nvPr/>
        </p:nvCxnSpPr>
        <p:spPr>
          <a:xfrm rot="10800000">
            <a:off x="6461900" y="2696100"/>
            <a:ext cx="628800" cy="62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16"/>
          <p:cNvCxnSpPr/>
          <p:nvPr/>
        </p:nvCxnSpPr>
        <p:spPr>
          <a:xfrm flipH="1" rot="10800000">
            <a:off x="4509313" y="2693750"/>
            <a:ext cx="627900" cy="62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16"/>
          <p:cNvCxnSpPr/>
          <p:nvPr/>
        </p:nvCxnSpPr>
        <p:spPr>
          <a:xfrm flipH="1">
            <a:off x="4353325" y="2602800"/>
            <a:ext cx="606900" cy="60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16"/>
          <p:cNvCxnSpPr/>
          <p:nvPr/>
        </p:nvCxnSpPr>
        <p:spPr>
          <a:xfrm>
            <a:off x="4876200" y="3843588"/>
            <a:ext cx="198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16"/>
          <p:cNvCxnSpPr/>
          <p:nvPr/>
        </p:nvCxnSpPr>
        <p:spPr>
          <a:xfrm rot="10800000">
            <a:off x="4753213" y="4029213"/>
            <a:ext cx="2097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16"/>
          <p:cNvCxnSpPr/>
          <p:nvPr/>
        </p:nvCxnSpPr>
        <p:spPr>
          <a:xfrm>
            <a:off x="9292075" y="3233400"/>
            <a:ext cx="923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16"/>
          <p:cNvCxnSpPr/>
          <p:nvPr/>
        </p:nvCxnSpPr>
        <p:spPr>
          <a:xfrm rot="10800000">
            <a:off x="9256900" y="4005525"/>
            <a:ext cx="89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16"/>
          <p:cNvSpPr txBox="1"/>
          <p:nvPr/>
        </p:nvSpPr>
        <p:spPr>
          <a:xfrm>
            <a:off x="4999375" y="1539775"/>
            <a:ext cx="160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/>
              <a:t>MailSender</a:t>
            </a:r>
            <a:endParaRPr b="1" sz="1700"/>
          </a:p>
        </p:txBody>
      </p:sp>
      <p:sp>
        <p:nvSpPr>
          <p:cNvPr id="335" name="Google Shape;335;p16"/>
          <p:cNvSpPr txBox="1"/>
          <p:nvPr/>
        </p:nvSpPr>
        <p:spPr>
          <a:xfrm>
            <a:off x="3076475" y="4357475"/>
            <a:ext cx="160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/>
              <a:t>Browser</a:t>
            </a:r>
            <a:endParaRPr b="1" sz="1700"/>
          </a:p>
        </p:txBody>
      </p:sp>
      <p:sp>
        <p:nvSpPr>
          <p:cNvPr id="336" name="Google Shape;336;p16"/>
          <p:cNvSpPr txBox="1"/>
          <p:nvPr/>
        </p:nvSpPr>
        <p:spPr>
          <a:xfrm>
            <a:off x="9228400" y="3396250"/>
            <a:ext cx="89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/>
              <a:t>data</a:t>
            </a:r>
            <a:endParaRPr b="1" sz="1700"/>
          </a:p>
        </p:txBody>
      </p:sp>
      <p:pic>
        <p:nvPicPr>
          <p:cNvPr descr="메일, 이메일, 게시, 전자, 온라인, 웹사 아이콘" id="337" name="Google Shape;337;p16" title="다운로드  메일, 이메일, 게시, 전자, 온라인, 웹사  아이콘 무료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6800" y="1394225"/>
            <a:ext cx="937500" cy="9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8"/>
          <p:cNvSpPr/>
          <p:nvPr/>
        </p:nvSpPr>
        <p:spPr>
          <a:xfrm>
            <a:off x="4799045" y="1861456"/>
            <a:ext cx="2593910" cy="110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도보 인증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" name="Google Shape;343;p18"/>
          <p:cNvCxnSpPr/>
          <p:nvPr/>
        </p:nvCxnSpPr>
        <p:spPr>
          <a:xfrm>
            <a:off x="4939005" y="2752525"/>
            <a:ext cx="2254898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4" name="Google Shape;344;p18"/>
          <p:cNvSpPr txBox="1"/>
          <p:nvPr/>
        </p:nvSpPr>
        <p:spPr>
          <a:xfrm>
            <a:off x="4799050" y="2909400"/>
            <a:ext cx="5628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도보로 이동 후 목적지에서 위치 인증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도보로 이동한 기록을 확인 및 삭제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9"/>
          <p:cNvSpPr/>
          <p:nvPr/>
        </p:nvSpPr>
        <p:spPr>
          <a:xfrm>
            <a:off x="643805" y="314633"/>
            <a:ext cx="16050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05</a:t>
            </a:r>
            <a:r>
              <a:rPr lang="ko-K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주요기능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95959"/>
                </a:solidFill>
              </a:rPr>
              <a:t>도보 인증</a:t>
            </a:r>
            <a:endParaRPr/>
          </a:p>
        </p:txBody>
      </p:sp>
      <p:cxnSp>
        <p:nvCxnSpPr>
          <p:cNvPr id="350" name="Google Shape;350;p19"/>
          <p:cNvCxnSpPr/>
          <p:nvPr/>
        </p:nvCxnSpPr>
        <p:spPr>
          <a:xfrm>
            <a:off x="5614200" y="2598938"/>
            <a:ext cx="963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19"/>
          <p:cNvCxnSpPr/>
          <p:nvPr/>
        </p:nvCxnSpPr>
        <p:spPr>
          <a:xfrm rot="10800000">
            <a:off x="5614200" y="3009063"/>
            <a:ext cx="963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19"/>
          <p:cNvCxnSpPr/>
          <p:nvPr/>
        </p:nvCxnSpPr>
        <p:spPr>
          <a:xfrm>
            <a:off x="9214950" y="3194363"/>
            <a:ext cx="963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19"/>
          <p:cNvCxnSpPr/>
          <p:nvPr/>
        </p:nvCxnSpPr>
        <p:spPr>
          <a:xfrm rot="10800000">
            <a:off x="9214950" y="3604488"/>
            <a:ext cx="963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19"/>
          <p:cNvCxnSpPr/>
          <p:nvPr/>
        </p:nvCxnSpPr>
        <p:spPr>
          <a:xfrm rot="5400000">
            <a:off x="4052413" y="4211450"/>
            <a:ext cx="963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19"/>
          <p:cNvCxnSpPr/>
          <p:nvPr/>
        </p:nvCxnSpPr>
        <p:spPr>
          <a:xfrm rot="-5400000">
            <a:off x="4462538" y="4211450"/>
            <a:ext cx="963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56" name="Google Shape;35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25" y="1763275"/>
            <a:ext cx="2638425" cy="10477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357" name="Google Shape;357;p19"/>
          <p:cNvGraphicFramePr/>
          <p:nvPr/>
        </p:nvGraphicFramePr>
        <p:xfrm>
          <a:off x="427013" y="305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{6AEFDAA4-52FB-4138-A25B-5D60E120C303}</a:tableStyleId>
              </a:tblPr>
              <a:tblGrid>
                <a:gridCol w="2688400"/>
              </a:tblGrid>
              <a:tr h="702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700"/>
                        <a:t>Tmap API를 활용한 기능</a:t>
                      </a:r>
                      <a:endParaRPr b="1" sz="1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90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Tmap API를 사용하여 사용자의 현재 위치를 찾아 출발지로 설정 </a:t>
                      </a:r>
                      <a:endParaRPr b="1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&amp; 목적지를 검색해 보행자 경로 탐색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58" name="Google Shape;358;p19"/>
          <p:cNvCxnSpPr/>
          <p:nvPr/>
        </p:nvCxnSpPr>
        <p:spPr>
          <a:xfrm>
            <a:off x="9158525" y="3194363"/>
            <a:ext cx="963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19"/>
          <p:cNvCxnSpPr/>
          <p:nvPr/>
        </p:nvCxnSpPr>
        <p:spPr>
          <a:xfrm rot="10800000">
            <a:off x="9158525" y="3604488"/>
            <a:ext cx="963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60" name="Google Shape;360;p19"/>
          <p:cNvGrpSpPr/>
          <p:nvPr/>
        </p:nvGrpSpPr>
        <p:grpSpPr>
          <a:xfrm>
            <a:off x="3894763" y="892675"/>
            <a:ext cx="8146038" cy="5754225"/>
            <a:chOff x="3894763" y="297250"/>
            <a:chExt cx="8146038" cy="5754225"/>
          </a:xfrm>
        </p:grpSpPr>
        <p:sp>
          <p:nvSpPr>
            <p:cNvPr id="361" name="Google Shape;361;p19"/>
            <p:cNvSpPr/>
            <p:nvPr/>
          </p:nvSpPr>
          <p:spPr>
            <a:xfrm>
              <a:off x="6947700" y="918725"/>
              <a:ext cx="5093100" cy="3179100"/>
            </a:xfrm>
            <a:prstGeom prst="roundRect">
              <a:avLst>
                <a:gd fmla="val 16667" name="adj"/>
              </a:avLst>
            </a:prstGeom>
            <a:solidFill>
              <a:srgbClr val="EBF3FA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2" name="Google Shape;362;p19"/>
            <p:cNvGrpSpPr/>
            <p:nvPr/>
          </p:nvGrpSpPr>
          <p:grpSpPr>
            <a:xfrm>
              <a:off x="3894763" y="297250"/>
              <a:ext cx="7757975" cy="5754225"/>
              <a:chOff x="2359925" y="-337050"/>
              <a:chExt cx="7757975" cy="5754225"/>
            </a:xfrm>
          </p:grpSpPr>
          <p:pic>
            <p:nvPicPr>
              <p:cNvPr id="363" name="Google Shape;363;p19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609975" y="1062363"/>
                <a:ext cx="1219200" cy="1219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Gui, 데이터베이스 아이콘" id="364" name="Google Shape;364;p19" title="다운로드  gui, 데이터베이스  아이콘 무료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8841550" y="1581888"/>
                <a:ext cx="1219200" cy="1219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모험, 여행, location, 지도 아이콘" id="365" name="Google Shape;365;p19" title="다운로드  모험, 여행, location, 지도  아이콘 무료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552825" y="4197975"/>
                <a:ext cx="1219200" cy="1219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웹 디자인 아이콘" id="366" name="Google Shape;366;p19" title="다운로드  웹 디자인  아이콘 무료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6016163" y="1550825"/>
                <a:ext cx="1219200" cy="1219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7" name="Google Shape;367;p19"/>
              <p:cNvSpPr txBox="1"/>
              <p:nvPr/>
            </p:nvSpPr>
            <p:spPr>
              <a:xfrm>
                <a:off x="2552825" y="529588"/>
                <a:ext cx="13335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000"/>
                  <a:t>Browser</a:t>
                </a:r>
                <a:endParaRPr b="1" sz="2000"/>
              </a:p>
            </p:txBody>
          </p:sp>
          <p:sp>
            <p:nvSpPr>
              <p:cNvPr id="368" name="Google Shape;368;p19"/>
              <p:cNvSpPr txBox="1"/>
              <p:nvPr/>
            </p:nvSpPr>
            <p:spPr>
              <a:xfrm>
                <a:off x="8784400" y="1049125"/>
                <a:ext cx="13335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000"/>
                  <a:t>RDS</a:t>
                </a:r>
                <a:endParaRPr b="1" sz="2000"/>
              </a:p>
            </p:txBody>
          </p:sp>
          <p:sp>
            <p:nvSpPr>
              <p:cNvPr id="369" name="Google Shape;369;p19"/>
              <p:cNvSpPr txBox="1"/>
              <p:nvPr/>
            </p:nvSpPr>
            <p:spPr>
              <a:xfrm>
                <a:off x="2359925" y="3705375"/>
                <a:ext cx="16050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000"/>
                  <a:t>Tmap API</a:t>
                </a:r>
                <a:endParaRPr b="1" sz="2000"/>
              </a:p>
            </p:txBody>
          </p:sp>
          <p:sp>
            <p:nvSpPr>
              <p:cNvPr id="370" name="Google Shape;370;p19"/>
              <p:cNvSpPr txBox="1"/>
              <p:nvPr/>
            </p:nvSpPr>
            <p:spPr>
              <a:xfrm>
                <a:off x="5930438" y="1159263"/>
                <a:ext cx="13335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000"/>
                  <a:t>WAS</a:t>
                </a:r>
                <a:endParaRPr b="1" sz="2000"/>
              </a:p>
            </p:txBody>
          </p:sp>
          <p:pic>
            <p:nvPicPr>
              <p:cNvPr descr="인증서, 교육, 설명, 기호 아이콘" id="371" name="Google Shape;371;p19" title="다운로드  인증서, 교육, 설명, 기호  아이콘 무료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6333385" y="-314875"/>
                <a:ext cx="448250" cy="448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2" name="Google Shape;372;p19"/>
              <p:cNvSpPr txBox="1"/>
              <p:nvPr/>
            </p:nvSpPr>
            <p:spPr>
              <a:xfrm>
                <a:off x="6781625" y="-337050"/>
                <a:ext cx="7194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000"/>
                  <a:t>SSL</a:t>
                </a:r>
                <a:endParaRPr b="1" sz="2000"/>
              </a:p>
            </p:txBody>
          </p:sp>
        </p:grpSp>
      </p:grpSp>
      <p:grpSp>
        <p:nvGrpSpPr>
          <p:cNvPr id="373" name="Google Shape;373;p19"/>
          <p:cNvGrpSpPr/>
          <p:nvPr/>
        </p:nvGrpSpPr>
        <p:grpSpPr>
          <a:xfrm>
            <a:off x="9214938" y="892687"/>
            <a:ext cx="1687238" cy="502226"/>
            <a:chOff x="8907488" y="1010837"/>
            <a:chExt cx="1687238" cy="502226"/>
          </a:xfrm>
        </p:grpSpPr>
        <p:pic>
          <p:nvPicPr>
            <p:cNvPr id="374" name="Google Shape;374;p1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252225" y="1010837"/>
              <a:ext cx="1342500" cy="502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5" name="Google Shape;375;p19"/>
            <p:cNvSpPr/>
            <p:nvPr/>
          </p:nvSpPr>
          <p:spPr>
            <a:xfrm>
              <a:off x="8907488" y="1203750"/>
              <a:ext cx="246600" cy="258300"/>
            </a:xfrm>
            <a:prstGeom prst="chevron">
              <a:avLst>
                <a:gd fmla="val 50000" name="adj"/>
              </a:avLst>
            </a:prstGeom>
            <a:solidFill>
              <a:srgbClr val="666666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19"/>
          <p:cNvSpPr/>
          <p:nvPr/>
        </p:nvSpPr>
        <p:spPr>
          <a:xfrm>
            <a:off x="7335750" y="2335625"/>
            <a:ext cx="4317000" cy="18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7" name="Google Shape;377;p19"/>
          <p:cNvCxnSpPr/>
          <p:nvPr/>
        </p:nvCxnSpPr>
        <p:spPr>
          <a:xfrm>
            <a:off x="9158525" y="3194363"/>
            <a:ext cx="963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19"/>
          <p:cNvCxnSpPr/>
          <p:nvPr/>
        </p:nvCxnSpPr>
        <p:spPr>
          <a:xfrm rot="10800000">
            <a:off x="9158525" y="3604488"/>
            <a:ext cx="963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79" name="Google Shape;379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063113" y="1394924"/>
            <a:ext cx="1154426" cy="1154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0" name="Google Shape;380;p19"/>
          <p:cNvGrpSpPr/>
          <p:nvPr/>
        </p:nvGrpSpPr>
        <p:grpSpPr>
          <a:xfrm>
            <a:off x="3246875" y="1692444"/>
            <a:ext cx="7039200" cy="3237081"/>
            <a:chOff x="3246875" y="1330475"/>
            <a:chExt cx="7039200" cy="3828600"/>
          </a:xfrm>
        </p:grpSpPr>
        <p:sp>
          <p:nvSpPr>
            <p:cNvPr id="381" name="Google Shape;381;p19"/>
            <p:cNvSpPr/>
            <p:nvPr/>
          </p:nvSpPr>
          <p:spPr>
            <a:xfrm>
              <a:off x="3246875" y="1330475"/>
              <a:ext cx="7039200" cy="3828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762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ko-KR" sz="3500">
                  <a:solidFill>
                    <a:schemeClr val="dk1"/>
                  </a:solidFill>
                </a:rPr>
                <a:t>  Trouble Issue !</a:t>
              </a:r>
              <a:endParaRPr b="1" sz="35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2400">
                  <a:solidFill>
                    <a:schemeClr val="dk1"/>
                  </a:solidFill>
                </a:rPr>
                <a:t>클라이언트를 Https 환경으로 변경 후 </a:t>
              </a:r>
              <a:endParaRPr sz="2400">
                <a:solidFill>
                  <a:schemeClr val="dk1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2400">
                  <a:solidFill>
                    <a:schemeClr val="dk1"/>
                  </a:solidFill>
                </a:rPr>
                <a:t>Http의 다른 어플리케이션과 통신 불가</a:t>
              </a:r>
              <a:endParaRPr sz="24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ko-KR" sz="2400">
                  <a:solidFill>
                    <a:schemeClr val="dk1"/>
                  </a:solidFill>
                </a:rPr>
                <a:t>        해결 : 각 어플리케이션을 Https 환경으로 통일</a:t>
              </a:r>
              <a:endParaRPr b="1" sz="2400">
                <a:solidFill>
                  <a:schemeClr val="dk1"/>
                </a:solidFill>
              </a:endParaRPr>
            </a:p>
          </p:txBody>
        </p:sp>
        <p:pic>
          <p:nvPicPr>
            <p:cNvPr id="382" name="Google Shape;382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50856" y="1808601"/>
              <a:ext cx="741945" cy="594027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383" name="Google Shape;383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682871" y="3989213"/>
            <a:ext cx="529675" cy="5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179301" y="286875"/>
            <a:ext cx="9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2742103" y="1971639"/>
            <a:ext cx="1039906" cy="995082"/>
          </a:xfrm>
          <a:prstGeom prst="ellipse">
            <a:avLst/>
          </a:prstGeom>
          <a:solidFill>
            <a:srgbClr val="5EA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3199303" y="2316779"/>
            <a:ext cx="914400" cy="448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 b="1" sz="3600">
              <a:solidFill>
                <a:srgbClr val="3F3F3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315159" y="3020511"/>
            <a:ext cx="1893794" cy="448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8078297" y="1909482"/>
            <a:ext cx="1039906" cy="995082"/>
          </a:xfrm>
          <a:prstGeom prst="ellipse">
            <a:avLst/>
          </a:prstGeom>
          <a:solidFill>
            <a:srgbClr val="E1F2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5638800" y="2330823"/>
            <a:ext cx="914400" cy="448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 b="1" sz="3600">
              <a:solidFill>
                <a:srgbClr val="3F3F3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4999504" y="3034555"/>
            <a:ext cx="2192991" cy="448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시연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7501754" y="2980765"/>
            <a:ext cx="2192991" cy="448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사용 기술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7822893" y="2319662"/>
            <a:ext cx="914400" cy="448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 b="1" sz="3600">
              <a:solidFill>
                <a:srgbClr val="3F3F3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4002130" y="4453260"/>
            <a:ext cx="914400" cy="448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endParaRPr b="1" sz="3600">
              <a:solidFill>
                <a:srgbClr val="3F3F3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6908841" y="4043080"/>
            <a:ext cx="1039906" cy="995082"/>
          </a:xfrm>
          <a:prstGeom prst="ellipse">
            <a:avLst/>
          </a:prstGeom>
          <a:solidFill>
            <a:srgbClr val="5EA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7366041" y="4388220"/>
            <a:ext cx="914400" cy="448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rPr>
              <a:t>05</a:t>
            </a:r>
            <a:endParaRPr b="1" sz="3600">
              <a:solidFill>
                <a:srgbClr val="3F3F3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6736287" y="5083171"/>
            <a:ext cx="1385013" cy="448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주요 기능</a:t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3462944" y="5083171"/>
            <a:ext cx="1992771" cy="448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구조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0"/>
          <p:cNvSpPr/>
          <p:nvPr/>
        </p:nvSpPr>
        <p:spPr>
          <a:xfrm>
            <a:off x="4799045" y="1861456"/>
            <a:ext cx="2593910" cy="110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텀블러 인증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9" name="Google Shape;389;p20"/>
          <p:cNvCxnSpPr/>
          <p:nvPr/>
        </p:nvCxnSpPr>
        <p:spPr>
          <a:xfrm>
            <a:off x="4939005" y="2752525"/>
            <a:ext cx="2254898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0" name="Google Shape;390;p20"/>
          <p:cNvSpPr/>
          <p:nvPr/>
        </p:nvSpPr>
        <p:spPr>
          <a:xfrm>
            <a:off x="5149950" y="2837275"/>
            <a:ext cx="30723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</a:rPr>
              <a:t>QR코드로 텀블러 인증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0"/>
          <p:cNvSpPr/>
          <p:nvPr/>
        </p:nvSpPr>
        <p:spPr>
          <a:xfrm>
            <a:off x="5001592" y="3300028"/>
            <a:ext cx="89100" cy="84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p20"/>
          <p:cNvSpPr/>
          <p:nvPr/>
        </p:nvSpPr>
        <p:spPr>
          <a:xfrm flipH="1">
            <a:off x="5001635" y="2984275"/>
            <a:ext cx="89100" cy="84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p20"/>
          <p:cNvSpPr/>
          <p:nvPr/>
        </p:nvSpPr>
        <p:spPr>
          <a:xfrm>
            <a:off x="5149950" y="3153025"/>
            <a:ext cx="32967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</a:rPr>
              <a:t>내 주변의  인증 가능한  매장 정보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1"/>
          <p:cNvSpPr/>
          <p:nvPr/>
        </p:nvSpPr>
        <p:spPr>
          <a:xfrm>
            <a:off x="643805" y="314633"/>
            <a:ext cx="1604873" cy="448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05</a:t>
            </a:r>
            <a:r>
              <a:rPr lang="ko-K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주요기능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95959"/>
                </a:solidFill>
              </a:rPr>
              <a:t>텀블러인증</a:t>
            </a:r>
            <a:endParaRPr/>
          </a:p>
        </p:txBody>
      </p:sp>
      <p:graphicFrame>
        <p:nvGraphicFramePr>
          <p:cNvPr id="399" name="Google Shape;399;p21"/>
          <p:cNvGraphicFramePr/>
          <p:nvPr/>
        </p:nvGraphicFramePr>
        <p:xfrm>
          <a:off x="554738" y="339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{6AEFDAA4-52FB-4138-A25B-5D60E120C303}</a:tableStyleId>
              </a:tblPr>
              <a:tblGrid>
                <a:gridCol w="2569975"/>
              </a:tblGrid>
              <a:tr h="784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700"/>
                        <a:t>텀블러 인증 &amp; 매장 정보</a:t>
                      </a:r>
                      <a:endParaRPr b="1" sz="1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Rest API 이용하여 비동기적으로 구현.</a:t>
                      </a:r>
                      <a:br>
                        <a:rPr b="1" lang="ko-KR"/>
                      </a:br>
                      <a:r>
                        <a:rPr b="1" lang="ko-KR"/>
                        <a:t>매장에 부착된 큐알코드를 스캔하여 텀블러 인증</a:t>
                      </a:r>
                      <a:endParaRPr b="1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내 주변의 이용 가능한 매장조회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00" name="Google Shape;40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3588" y="2359863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모험, 여행, location, 지도 아이콘" id="401" name="Google Shape;401;p21" title="다운로드  모험, 여행, location, 지도  아이콘 무료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3600" y="46558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1438" y="2508413"/>
            <a:ext cx="922100" cy="8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1"/>
          <p:cNvSpPr/>
          <p:nvPr/>
        </p:nvSpPr>
        <p:spPr>
          <a:xfrm>
            <a:off x="6786650" y="1265475"/>
            <a:ext cx="4944900" cy="3531000"/>
          </a:xfrm>
          <a:prstGeom prst="roundRect">
            <a:avLst>
              <a:gd fmla="val 16667" name="adj"/>
            </a:avLst>
          </a:prstGeom>
          <a:solidFill>
            <a:srgbClr val="EBF3FA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4252150" y="3733750"/>
            <a:ext cx="922088" cy="922088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1"/>
          <p:cNvSpPr txBox="1"/>
          <p:nvPr/>
        </p:nvSpPr>
        <p:spPr>
          <a:xfrm>
            <a:off x="4103600" y="1618350"/>
            <a:ext cx="164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latin typeface="Malgun Gothic"/>
                <a:ea typeface="Malgun Gothic"/>
                <a:cs typeface="Malgun Gothic"/>
                <a:sym typeface="Malgun Gothic"/>
              </a:rPr>
              <a:t>Client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6" name="Google Shape;406;p21"/>
          <p:cNvGrpSpPr/>
          <p:nvPr/>
        </p:nvGrpSpPr>
        <p:grpSpPr>
          <a:xfrm>
            <a:off x="7269425" y="1981825"/>
            <a:ext cx="4462225" cy="2194800"/>
            <a:chOff x="7412300" y="1718350"/>
            <a:chExt cx="4462225" cy="2194800"/>
          </a:xfrm>
        </p:grpSpPr>
        <p:pic>
          <p:nvPicPr>
            <p:cNvPr descr="Gui, 데이터베이스 아이콘" id="407" name="Google Shape;407;p21" title="다운로드  gui, 데이터베이스  아이콘 무료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0237100" y="227245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8" name="Google Shape;408;p21"/>
            <p:cNvSpPr/>
            <p:nvPr/>
          </p:nvSpPr>
          <p:spPr>
            <a:xfrm>
              <a:off x="7412300" y="1850950"/>
              <a:ext cx="1770600" cy="20622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웹 디자인 아이콘" id="409" name="Google Shape;409;p21" title="다운로드  웹 디자인  아이콘 무료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687988" y="257915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0" name="Google Shape;410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311713" y="2508413"/>
              <a:ext cx="922100" cy="826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1" name="Google Shape;411;p21"/>
            <p:cNvSpPr txBox="1"/>
            <p:nvPr/>
          </p:nvSpPr>
          <p:spPr>
            <a:xfrm>
              <a:off x="10233825" y="1718350"/>
              <a:ext cx="1640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latin typeface="Malgun Gothic"/>
                  <a:ea typeface="Malgun Gothic"/>
                  <a:cs typeface="Malgun Gothic"/>
                  <a:sym typeface="Malgun Gothic"/>
                </a:rPr>
                <a:t> RDS</a:t>
              </a:r>
              <a:endParaRPr b="1" sz="24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2" name="Google Shape;412;p21"/>
            <p:cNvSpPr txBox="1"/>
            <p:nvPr/>
          </p:nvSpPr>
          <p:spPr>
            <a:xfrm>
              <a:off x="7667750" y="2025050"/>
              <a:ext cx="1640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latin typeface="Malgun Gothic"/>
                  <a:ea typeface="Malgun Gothic"/>
                  <a:cs typeface="Malgun Gothic"/>
                  <a:sym typeface="Malgun Gothic"/>
                </a:rPr>
                <a:t> WAS</a:t>
              </a:r>
              <a:endParaRPr b="1" sz="24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3" name="Google Shape;413;p21"/>
            <p:cNvSpPr txBox="1"/>
            <p:nvPr/>
          </p:nvSpPr>
          <p:spPr>
            <a:xfrm>
              <a:off x="7761350" y="2359875"/>
              <a:ext cx="1072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>
                  <a:latin typeface="Malgun Gothic"/>
                  <a:ea typeface="Malgun Gothic"/>
                  <a:cs typeface="Malgun Gothic"/>
                  <a:sym typeface="Malgun Gothic"/>
                </a:rPr>
                <a:t>RESTful</a:t>
              </a:r>
              <a:endParaRPr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14" name="Google Shape;414;p21"/>
          <p:cNvGrpSpPr/>
          <p:nvPr/>
        </p:nvGrpSpPr>
        <p:grpSpPr>
          <a:xfrm>
            <a:off x="8743738" y="762875"/>
            <a:ext cx="1840200" cy="492600"/>
            <a:chOff x="8883925" y="1093925"/>
            <a:chExt cx="1840200" cy="492600"/>
          </a:xfrm>
        </p:grpSpPr>
        <p:pic>
          <p:nvPicPr>
            <p:cNvPr descr="인증서, 교육, 설명, 기호 아이콘" id="415" name="Google Shape;415;p21" title="다운로드  인증서, 교육, 설명, 기호  아이콘 무료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883925" y="1140113"/>
              <a:ext cx="400200" cy="400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6" name="Google Shape;416;p21"/>
            <p:cNvSpPr txBox="1"/>
            <p:nvPr/>
          </p:nvSpPr>
          <p:spPr>
            <a:xfrm>
              <a:off x="9284125" y="1093925"/>
              <a:ext cx="1440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latin typeface="Malgun Gothic"/>
                  <a:ea typeface="Malgun Gothic"/>
                  <a:cs typeface="Malgun Gothic"/>
                  <a:sym typeface="Malgun Gothic"/>
                </a:rPr>
                <a:t> SSL</a:t>
              </a:r>
              <a:endParaRPr b="1"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17" name="Google Shape;417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7275" y="1140118"/>
            <a:ext cx="2323982" cy="2323982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1"/>
          <p:cNvSpPr txBox="1"/>
          <p:nvPr/>
        </p:nvSpPr>
        <p:spPr>
          <a:xfrm>
            <a:off x="5427825" y="5382475"/>
            <a:ext cx="304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latin typeface="Malgun Gothic"/>
                <a:ea typeface="Malgun Gothic"/>
                <a:cs typeface="Malgun Gothic"/>
                <a:sym typeface="Malgun Gothic"/>
              </a:rPr>
              <a:t>kakaomap API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p21"/>
          <p:cNvSpPr/>
          <p:nvPr/>
        </p:nvSpPr>
        <p:spPr>
          <a:xfrm>
            <a:off x="7061250" y="1917175"/>
            <a:ext cx="4462200" cy="2511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831300" y="1140125"/>
            <a:ext cx="922100" cy="9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2"/>
          <p:cNvSpPr/>
          <p:nvPr/>
        </p:nvSpPr>
        <p:spPr>
          <a:xfrm>
            <a:off x="3618523" y="1838124"/>
            <a:ext cx="49551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나눔 게시판 / </a:t>
            </a:r>
            <a:r>
              <a:rPr b="1" lang="ko-KR" sz="3200">
                <a:solidFill>
                  <a:schemeClr val="lt1"/>
                </a:solidFill>
              </a:rPr>
              <a:t>포인트 관리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6" name="Google Shape;426;p22"/>
          <p:cNvCxnSpPr/>
          <p:nvPr/>
        </p:nvCxnSpPr>
        <p:spPr>
          <a:xfrm>
            <a:off x="4394718" y="2752525"/>
            <a:ext cx="334969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7" name="Google Shape;427;p22"/>
          <p:cNvSpPr/>
          <p:nvPr/>
        </p:nvSpPr>
        <p:spPr>
          <a:xfrm>
            <a:off x="4777200" y="2803674"/>
            <a:ext cx="2777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게시판 글쓰기, 수정, 삭제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2"/>
          <p:cNvSpPr/>
          <p:nvPr/>
        </p:nvSpPr>
        <p:spPr>
          <a:xfrm>
            <a:off x="4637242" y="2957938"/>
            <a:ext cx="89100" cy="84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p22"/>
          <p:cNvSpPr/>
          <p:nvPr/>
        </p:nvSpPr>
        <p:spPr>
          <a:xfrm>
            <a:off x="4777201" y="3799304"/>
            <a:ext cx="13248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채팅기능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2"/>
          <p:cNvSpPr/>
          <p:nvPr/>
        </p:nvSpPr>
        <p:spPr>
          <a:xfrm>
            <a:off x="4637242" y="3614278"/>
            <a:ext cx="89100" cy="84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22"/>
          <p:cNvSpPr/>
          <p:nvPr/>
        </p:nvSpPr>
        <p:spPr>
          <a:xfrm>
            <a:off x="4777200" y="4123600"/>
            <a:ext cx="24093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회원 포인트 관리</a:t>
            </a:r>
            <a:r>
              <a:rPr lang="ko-KR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4637242" y="3933053"/>
            <a:ext cx="89100" cy="84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22"/>
          <p:cNvSpPr/>
          <p:nvPr/>
        </p:nvSpPr>
        <p:spPr>
          <a:xfrm>
            <a:off x="4777200" y="3473900"/>
            <a:ext cx="24093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게시글 </a:t>
            </a:r>
            <a:r>
              <a:rPr lang="ko-KR" sz="1800">
                <a:solidFill>
                  <a:schemeClr val="lt1"/>
                </a:solidFill>
              </a:rPr>
              <a:t>좋아요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2"/>
          <p:cNvSpPr/>
          <p:nvPr/>
        </p:nvSpPr>
        <p:spPr>
          <a:xfrm>
            <a:off x="4637242" y="3282578"/>
            <a:ext cx="89100" cy="84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p22"/>
          <p:cNvSpPr/>
          <p:nvPr/>
        </p:nvSpPr>
        <p:spPr>
          <a:xfrm>
            <a:off x="4777200" y="4449775"/>
            <a:ext cx="24093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쿠폰 발급 및 사용</a:t>
            </a:r>
            <a:r>
              <a:rPr lang="ko-KR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2"/>
          <p:cNvSpPr/>
          <p:nvPr/>
        </p:nvSpPr>
        <p:spPr>
          <a:xfrm>
            <a:off x="4637242" y="4270603"/>
            <a:ext cx="89100" cy="84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p22"/>
          <p:cNvSpPr/>
          <p:nvPr/>
        </p:nvSpPr>
        <p:spPr>
          <a:xfrm>
            <a:off x="4637242" y="4575403"/>
            <a:ext cx="89100" cy="84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c410922ceb_0_41"/>
          <p:cNvSpPr/>
          <p:nvPr/>
        </p:nvSpPr>
        <p:spPr>
          <a:xfrm>
            <a:off x="643805" y="314633"/>
            <a:ext cx="16050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05</a:t>
            </a:r>
            <a:r>
              <a:rPr lang="ko-K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주요기능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95959"/>
                </a:solidFill>
              </a:rPr>
              <a:t>나눔 게시판</a:t>
            </a:r>
            <a:endParaRPr b="1" sz="2000">
              <a:solidFill>
                <a:srgbClr val="595959"/>
              </a:solidFill>
            </a:endParaRPr>
          </a:p>
        </p:txBody>
      </p:sp>
      <p:graphicFrame>
        <p:nvGraphicFramePr>
          <p:cNvPr id="443" name="Google Shape;443;gc410922ceb_0_41"/>
          <p:cNvGraphicFramePr/>
          <p:nvPr/>
        </p:nvGraphicFramePr>
        <p:xfrm>
          <a:off x="427013" y="345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{6AEFDAA4-52FB-4138-A25B-5D60E120C303}</a:tableStyleId>
              </a:tblPr>
              <a:tblGrid>
                <a:gridCol w="2688400"/>
              </a:tblGrid>
              <a:tr h="702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700"/>
                        <a:t>REST 구조의 게시판 구현 </a:t>
                      </a:r>
                      <a:endParaRPr b="1" sz="1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90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Rest 기반의 나눔 글작성 및 다중이미지 업로드, 좋아요, 검색, 수정, 삭제 기능 구현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44" name="Google Shape;444;gc410922ceb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600" y="1556350"/>
            <a:ext cx="896750" cy="8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gc410922ceb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5975" y="1556350"/>
            <a:ext cx="896750" cy="8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gc410922ceb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725" y="2453100"/>
            <a:ext cx="896750" cy="8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gc410922ceb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3100" y="2453100"/>
            <a:ext cx="896750" cy="89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gc410922ceb_0_41"/>
          <p:cNvSpPr/>
          <p:nvPr/>
        </p:nvSpPr>
        <p:spPr>
          <a:xfrm>
            <a:off x="5878050" y="1943900"/>
            <a:ext cx="5931000" cy="4022100"/>
          </a:xfrm>
          <a:prstGeom prst="roundRect">
            <a:avLst>
              <a:gd fmla="val 16667" name="adj"/>
            </a:avLst>
          </a:prstGeom>
          <a:solidFill>
            <a:srgbClr val="EBF3FA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c410922ceb_0_41"/>
          <p:cNvSpPr/>
          <p:nvPr/>
        </p:nvSpPr>
        <p:spPr>
          <a:xfrm>
            <a:off x="6275100" y="3014625"/>
            <a:ext cx="2196600" cy="2393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gc410922ceb_0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9600" y="18716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gc410922ceb_0_41"/>
          <p:cNvPicPr preferRelativeResize="0"/>
          <p:nvPr/>
        </p:nvPicPr>
        <p:blipFill rotWithShape="1">
          <a:blip r:embed="rId6">
            <a:alphaModFix/>
          </a:blip>
          <a:srcRect b="7720" l="0" r="0" t="-7720"/>
          <a:stretch/>
        </p:blipFill>
        <p:spPr>
          <a:xfrm>
            <a:off x="6517512" y="3453738"/>
            <a:ext cx="1711773" cy="171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2" name="Google Shape;452;gc410922ceb_0_41"/>
          <p:cNvGrpSpPr/>
          <p:nvPr/>
        </p:nvGrpSpPr>
        <p:grpSpPr>
          <a:xfrm>
            <a:off x="3523300" y="2928938"/>
            <a:ext cx="2090738" cy="2281210"/>
            <a:chOff x="3510275" y="2669875"/>
            <a:chExt cx="2090738" cy="2281210"/>
          </a:xfrm>
        </p:grpSpPr>
        <p:pic>
          <p:nvPicPr>
            <p:cNvPr id="453" name="Google Shape;453;gc410922ceb_0_4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510275" y="3239288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4" name="Google Shape;454;gc410922ceb_0_41"/>
            <p:cNvSpPr txBox="1"/>
            <p:nvPr/>
          </p:nvSpPr>
          <p:spPr>
            <a:xfrm>
              <a:off x="3510275" y="2669875"/>
              <a:ext cx="12192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500">
                  <a:latin typeface="Malgun Gothic"/>
                  <a:ea typeface="Malgun Gothic"/>
                  <a:cs typeface="Malgun Gothic"/>
                  <a:sym typeface="Malgun Gothic"/>
                </a:rPr>
                <a:t>Client</a:t>
              </a:r>
              <a:endParaRPr b="1" sz="2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5" name="Google Shape;455;gc410922ceb_0_41"/>
            <p:cNvSpPr txBox="1"/>
            <p:nvPr/>
          </p:nvSpPr>
          <p:spPr>
            <a:xfrm>
              <a:off x="3551375" y="4458485"/>
              <a:ext cx="1137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latin typeface="Malgun Gothic"/>
                  <a:ea typeface="Malgun Gothic"/>
                  <a:cs typeface="Malgun Gothic"/>
                  <a:sym typeface="Malgun Gothic"/>
                </a:rPr>
                <a:t>User </a:t>
              </a:r>
              <a:endParaRPr b="1"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6" name="Google Shape;456;gc410922ceb_0_41"/>
            <p:cNvSpPr/>
            <p:nvPr/>
          </p:nvSpPr>
          <p:spPr>
            <a:xfrm>
              <a:off x="4900800" y="3522400"/>
              <a:ext cx="700200" cy="252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gc410922ceb_0_41"/>
            <p:cNvSpPr/>
            <p:nvPr/>
          </p:nvSpPr>
          <p:spPr>
            <a:xfrm rot="10800000">
              <a:off x="4900813" y="4057875"/>
              <a:ext cx="700200" cy="252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gc410922ceb_0_41"/>
          <p:cNvSpPr txBox="1"/>
          <p:nvPr/>
        </p:nvSpPr>
        <p:spPr>
          <a:xfrm>
            <a:off x="6702150" y="6092938"/>
            <a:ext cx="1342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gc410922ceb_0_41"/>
          <p:cNvSpPr txBox="1"/>
          <p:nvPr/>
        </p:nvSpPr>
        <p:spPr>
          <a:xfrm>
            <a:off x="6517506" y="3144275"/>
            <a:ext cx="1813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latin typeface="Malgun Gothic"/>
                <a:ea typeface="Malgun Gothic"/>
                <a:cs typeface="Malgun Gothic"/>
                <a:sym typeface="Malgun Gothic"/>
              </a:rPr>
              <a:t>EC2 </a:t>
            </a:r>
            <a:r>
              <a:rPr b="1" lang="ko-KR" sz="2500"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  <a:endParaRPr b="1"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" name="Google Shape;460;gc410922ceb_0_41"/>
          <p:cNvSpPr txBox="1"/>
          <p:nvPr/>
        </p:nvSpPr>
        <p:spPr>
          <a:xfrm>
            <a:off x="7987650" y="1209875"/>
            <a:ext cx="1711800" cy="66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100">
                <a:latin typeface="Malgun Gothic"/>
                <a:ea typeface="Malgun Gothic"/>
                <a:cs typeface="Malgun Gothic"/>
                <a:sym typeface="Malgun Gothic"/>
              </a:rPr>
              <a:t>RESTful</a:t>
            </a:r>
            <a:endParaRPr b="1" sz="3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61" name="Google Shape;461;gc410922ceb_0_41"/>
          <p:cNvGrpSpPr/>
          <p:nvPr/>
        </p:nvGrpSpPr>
        <p:grpSpPr>
          <a:xfrm>
            <a:off x="8758713" y="3790138"/>
            <a:ext cx="700213" cy="788075"/>
            <a:chOff x="8753575" y="3522400"/>
            <a:chExt cx="700213" cy="788075"/>
          </a:xfrm>
        </p:grpSpPr>
        <p:sp>
          <p:nvSpPr>
            <p:cNvPr id="462" name="Google Shape;462;gc410922ceb_0_41"/>
            <p:cNvSpPr/>
            <p:nvPr/>
          </p:nvSpPr>
          <p:spPr>
            <a:xfrm>
              <a:off x="8753575" y="3522400"/>
              <a:ext cx="700200" cy="252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gc410922ceb_0_41"/>
            <p:cNvSpPr/>
            <p:nvPr/>
          </p:nvSpPr>
          <p:spPr>
            <a:xfrm rot="10800000">
              <a:off x="8753588" y="4057875"/>
              <a:ext cx="700200" cy="252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gc410922ceb_0_41"/>
          <p:cNvGrpSpPr/>
          <p:nvPr/>
        </p:nvGrpSpPr>
        <p:grpSpPr>
          <a:xfrm>
            <a:off x="9548800" y="3144300"/>
            <a:ext cx="2161000" cy="1788625"/>
            <a:chOff x="9548800" y="2669875"/>
            <a:chExt cx="2161000" cy="1788625"/>
          </a:xfrm>
        </p:grpSpPr>
        <p:pic>
          <p:nvPicPr>
            <p:cNvPr descr="Gui, 데이터베이스 아이콘" id="465" name="Google Shape;465;gc410922ceb_0_41" title="다운로드  gui, 데이터베이스  아이콘 무료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548800" y="323930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ui, 데이터베이스 아이콘" id="466" name="Google Shape;466;gc410922ceb_0_41" title="다운로드  gui, 데이터베이스  아이콘 무료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490600" y="323930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7" name="Google Shape;467;gc410922ceb_0_41"/>
            <p:cNvSpPr txBox="1"/>
            <p:nvPr/>
          </p:nvSpPr>
          <p:spPr>
            <a:xfrm>
              <a:off x="10017313" y="2669875"/>
              <a:ext cx="12192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500">
                  <a:latin typeface="Malgun Gothic"/>
                  <a:ea typeface="Malgun Gothic"/>
                  <a:cs typeface="Malgun Gothic"/>
                  <a:sym typeface="Malgun Gothic"/>
                </a:rPr>
                <a:t>RDS</a:t>
              </a:r>
              <a:endParaRPr b="1" sz="2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68" name="Google Shape;468;gc410922ceb_0_41"/>
          <p:cNvGrpSpPr/>
          <p:nvPr/>
        </p:nvGrpSpPr>
        <p:grpSpPr>
          <a:xfrm>
            <a:off x="7391075" y="6038237"/>
            <a:ext cx="2904950" cy="552913"/>
            <a:chOff x="7689775" y="1010837"/>
            <a:chExt cx="2904950" cy="552913"/>
          </a:xfrm>
        </p:grpSpPr>
        <p:pic>
          <p:nvPicPr>
            <p:cNvPr id="469" name="Google Shape;469;gc410922ceb_0_4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252225" y="1010837"/>
              <a:ext cx="1342500" cy="5022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인증서, 교육, 설명, 기호 아이콘" id="470" name="Google Shape;470;gc410922ceb_0_41" title="다운로드  인증서, 교육, 설명, 기호  아이콘 무료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689775" y="1132788"/>
              <a:ext cx="400200" cy="400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1" name="Google Shape;471;gc410922ceb_0_41"/>
            <p:cNvSpPr txBox="1"/>
            <p:nvPr/>
          </p:nvSpPr>
          <p:spPr>
            <a:xfrm>
              <a:off x="8089987" y="1102050"/>
              <a:ext cx="719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/>
                <a:t>SSL</a:t>
              </a:r>
              <a:endParaRPr sz="1800"/>
            </a:p>
          </p:txBody>
        </p:sp>
        <p:sp>
          <p:nvSpPr>
            <p:cNvPr id="472" name="Google Shape;472;gc410922ceb_0_41"/>
            <p:cNvSpPr/>
            <p:nvPr/>
          </p:nvSpPr>
          <p:spPr>
            <a:xfrm>
              <a:off x="8907488" y="1203750"/>
              <a:ext cx="246600" cy="258300"/>
            </a:xfrm>
            <a:prstGeom prst="chevron">
              <a:avLst>
                <a:gd fmla="val 50000" name="adj"/>
              </a:avLst>
            </a:prstGeom>
            <a:solidFill>
              <a:srgbClr val="666666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3"/>
          <p:cNvSpPr/>
          <p:nvPr/>
        </p:nvSpPr>
        <p:spPr>
          <a:xfrm>
            <a:off x="643805" y="314633"/>
            <a:ext cx="1604873" cy="448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05</a:t>
            </a:r>
            <a:r>
              <a:rPr lang="ko-K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주요기능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95959"/>
                </a:solidFill>
              </a:rPr>
              <a:t>나눔 게시판</a:t>
            </a:r>
            <a:endParaRPr/>
          </a:p>
        </p:txBody>
      </p:sp>
      <p:pic>
        <p:nvPicPr>
          <p:cNvPr id="478" name="Google Shape;4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239" y="1536113"/>
            <a:ext cx="1833975" cy="1833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9" name="Google Shape;479;p23"/>
          <p:cNvGraphicFramePr/>
          <p:nvPr/>
        </p:nvGraphicFramePr>
        <p:xfrm>
          <a:off x="427013" y="345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{6AEFDAA4-52FB-4138-A25B-5D60E120C303}</a:tableStyleId>
              </a:tblPr>
              <a:tblGrid>
                <a:gridCol w="2688400"/>
              </a:tblGrid>
              <a:tr h="702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700"/>
                        <a:t>웹소켓을 활용한 채팅 기능</a:t>
                      </a:r>
                      <a:endParaRPr b="1" sz="1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90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Spring WebSocket </a:t>
                      </a:r>
                      <a:r>
                        <a:rPr b="1" lang="ko-KR">
                          <a:solidFill>
                            <a:schemeClr val="dk1"/>
                          </a:solidFill>
                        </a:rPr>
                        <a:t>Sock JS를 사용하여 나눔게시판 게시물 별 일대일 채팅 구현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480" name="Google Shape;480;p23"/>
          <p:cNvGrpSpPr/>
          <p:nvPr/>
        </p:nvGrpSpPr>
        <p:grpSpPr>
          <a:xfrm>
            <a:off x="3741813" y="1030300"/>
            <a:ext cx="7527313" cy="5727438"/>
            <a:chOff x="3741813" y="1287825"/>
            <a:chExt cx="7527313" cy="5727438"/>
          </a:xfrm>
        </p:grpSpPr>
        <p:sp>
          <p:nvSpPr>
            <p:cNvPr id="481" name="Google Shape;481;p23"/>
            <p:cNvSpPr/>
            <p:nvPr/>
          </p:nvSpPr>
          <p:spPr>
            <a:xfrm>
              <a:off x="6380800" y="2426475"/>
              <a:ext cx="2196600" cy="3487200"/>
            </a:xfrm>
            <a:prstGeom prst="roundRect">
              <a:avLst>
                <a:gd fmla="val 16667" name="adj"/>
              </a:avLst>
            </a:prstGeom>
            <a:solidFill>
              <a:srgbClr val="EBF3FA"/>
            </a:solidFill>
            <a:ln cap="flat" cmpd="sng" w="3810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82" name="Google Shape;482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41813" y="3158588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3" name="Google Shape;483;p23"/>
            <p:cNvSpPr txBox="1"/>
            <p:nvPr/>
          </p:nvSpPr>
          <p:spPr>
            <a:xfrm>
              <a:off x="3741813" y="2589175"/>
              <a:ext cx="12192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500">
                  <a:latin typeface="Malgun Gothic"/>
                  <a:ea typeface="Malgun Gothic"/>
                  <a:cs typeface="Malgun Gothic"/>
                  <a:sym typeface="Malgun Gothic"/>
                </a:rPr>
                <a:t>Client</a:t>
              </a:r>
              <a:endParaRPr b="1" sz="2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4" name="Google Shape;484;p23"/>
            <p:cNvSpPr txBox="1"/>
            <p:nvPr/>
          </p:nvSpPr>
          <p:spPr>
            <a:xfrm>
              <a:off x="3782913" y="4377785"/>
              <a:ext cx="1137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latin typeface="Malgun Gothic"/>
                  <a:ea typeface="Malgun Gothic"/>
                  <a:cs typeface="Malgun Gothic"/>
                  <a:sym typeface="Malgun Gothic"/>
                </a:rPr>
                <a:t>User </a:t>
              </a:r>
              <a:endParaRPr b="1"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85" name="Google Shape;485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5875" y="1287825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6" name="Google Shape;486;p2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615574" y="3632463"/>
              <a:ext cx="1711773" cy="1711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7" name="Google Shape;487;p23"/>
            <p:cNvSpPr/>
            <p:nvPr/>
          </p:nvSpPr>
          <p:spPr>
            <a:xfrm>
              <a:off x="5292663" y="3441700"/>
              <a:ext cx="700200" cy="252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 rot="10800000">
              <a:off x="5292675" y="3977175"/>
              <a:ext cx="700200" cy="252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8950025" y="3441700"/>
              <a:ext cx="700200" cy="252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 rot="10800000">
              <a:off x="8950038" y="3977175"/>
              <a:ext cx="700200" cy="252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91" name="Google Shape;491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049925" y="3231675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2" name="Google Shape;492;p23"/>
            <p:cNvSpPr txBox="1"/>
            <p:nvPr/>
          </p:nvSpPr>
          <p:spPr>
            <a:xfrm>
              <a:off x="10049925" y="2662263"/>
              <a:ext cx="12192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500">
                  <a:latin typeface="Malgun Gothic"/>
                  <a:ea typeface="Malgun Gothic"/>
                  <a:cs typeface="Malgun Gothic"/>
                  <a:sym typeface="Malgun Gothic"/>
                </a:rPr>
                <a:t>Client</a:t>
              </a:r>
              <a:endParaRPr b="1" sz="2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3" name="Google Shape;493;p23"/>
            <p:cNvSpPr txBox="1"/>
            <p:nvPr/>
          </p:nvSpPr>
          <p:spPr>
            <a:xfrm>
              <a:off x="10091025" y="4450922"/>
              <a:ext cx="1137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latin typeface="Malgun Gothic"/>
                  <a:ea typeface="Malgun Gothic"/>
                  <a:cs typeface="Malgun Gothic"/>
                  <a:sym typeface="Malgun Gothic"/>
                </a:rPr>
                <a:t>Owner</a:t>
              </a:r>
              <a:endParaRPr b="1"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4" name="Google Shape;494;p23"/>
            <p:cNvSpPr txBox="1"/>
            <p:nvPr/>
          </p:nvSpPr>
          <p:spPr>
            <a:xfrm>
              <a:off x="6807850" y="5783763"/>
              <a:ext cx="1342500" cy="12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95" name="Google Shape;495;p2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703039" y="2760713"/>
              <a:ext cx="700200" cy="7002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6" name="Google Shape;496;p23"/>
            <p:cNvSpPr txBox="1"/>
            <p:nvPr/>
          </p:nvSpPr>
          <p:spPr>
            <a:xfrm>
              <a:off x="7403250" y="2626013"/>
              <a:ext cx="9087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700">
                  <a:latin typeface="Malgun Gothic"/>
                  <a:ea typeface="Malgun Gothic"/>
                  <a:cs typeface="Malgun Gothic"/>
                  <a:sym typeface="Malgun Gothic"/>
                </a:rPr>
                <a:t>Spring</a:t>
              </a:r>
              <a:endParaRPr b="1" sz="17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700">
                  <a:latin typeface="Malgun Gothic"/>
                  <a:ea typeface="Malgun Gothic"/>
                  <a:cs typeface="Malgun Gothic"/>
                  <a:sym typeface="Malgun Gothic"/>
                </a:rPr>
                <a:t>Web</a:t>
              </a:r>
              <a:endParaRPr b="1" sz="17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700">
                  <a:latin typeface="Malgun Gothic"/>
                  <a:ea typeface="Malgun Gothic"/>
                  <a:cs typeface="Malgun Gothic"/>
                  <a:sym typeface="Malgun Gothic"/>
                </a:rPr>
                <a:t>Socket</a:t>
              </a:r>
              <a:endParaRPr b="1" sz="1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7" name="Google Shape;497;p23"/>
            <p:cNvSpPr txBox="1"/>
            <p:nvPr/>
          </p:nvSpPr>
          <p:spPr>
            <a:xfrm>
              <a:off x="4996813" y="3018358"/>
              <a:ext cx="1348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Message</a:t>
              </a:r>
              <a:endParaRPr b="1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8" name="Google Shape;498;p23"/>
            <p:cNvSpPr txBox="1"/>
            <p:nvPr/>
          </p:nvSpPr>
          <p:spPr>
            <a:xfrm>
              <a:off x="8639550" y="2988920"/>
              <a:ext cx="1348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Message</a:t>
              </a:r>
              <a:endParaRPr b="1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9" name="Google Shape;499;p23"/>
            <p:cNvSpPr txBox="1"/>
            <p:nvPr/>
          </p:nvSpPr>
          <p:spPr>
            <a:xfrm>
              <a:off x="6869500" y="5344263"/>
              <a:ext cx="12192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500">
                  <a:latin typeface="Malgun Gothic"/>
                  <a:ea typeface="Malgun Gothic"/>
                  <a:cs typeface="Malgun Gothic"/>
                  <a:sym typeface="Malgun Gothic"/>
                </a:rPr>
                <a:t>Server</a:t>
              </a:r>
              <a:endParaRPr b="1" sz="2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00" name="Google Shape;500;p23"/>
          <p:cNvGrpSpPr/>
          <p:nvPr/>
        </p:nvGrpSpPr>
        <p:grpSpPr>
          <a:xfrm>
            <a:off x="6053000" y="5693787"/>
            <a:ext cx="2904950" cy="552913"/>
            <a:chOff x="7689775" y="1010837"/>
            <a:chExt cx="2904950" cy="552913"/>
          </a:xfrm>
        </p:grpSpPr>
        <p:pic>
          <p:nvPicPr>
            <p:cNvPr id="501" name="Google Shape;501;p2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252225" y="1010837"/>
              <a:ext cx="1342500" cy="5022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인증서, 교육, 설명, 기호 아이콘" id="502" name="Google Shape;502;p23" title="다운로드  인증서, 교육, 설명, 기호  아이콘 무료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689775" y="1132788"/>
              <a:ext cx="400200" cy="400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3" name="Google Shape;503;p23"/>
            <p:cNvSpPr txBox="1"/>
            <p:nvPr/>
          </p:nvSpPr>
          <p:spPr>
            <a:xfrm>
              <a:off x="8089987" y="1102050"/>
              <a:ext cx="719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/>
                <a:t>SSL</a:t>
              </a:r>
              <a:endParaRPr sz="1800"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8907488" y="1203750"/>
              <a:ext cx="246600" cy="258300"/>
            </a:xfrm>
            <a:prstGeom prst="chevron">
              <a:avLst>
                <a:gd fmla="val 50000" name="adj"/>
              </a:avLst>
            </a:prstGeom>
            <a:solidFill>
              <a:srgbClr val="666666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gc410922ceb_0_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8725" y="1691446"/>
            <a:ext cx="1605000" cy="1604979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gc410922ceb_0_125"/>
          <p:cNvSpPr/>
          <p:nvPr/>
        </p:nvSpPr>
        <p:spPr>
          <a:xfrm>
            <a:off x="643805" y="314633"/>
            <a:ext cx="16050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05</a:t>
            </a:r>
            <a:r>
              <a:rPr lang="ko-K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주요기능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95959"/>
                </a:solidFill>
              </a:rPr>
              <a:t>회원 포인트 </a:t>
            </a:r>
            <a:endParaRPr b="1" sz="2000">
              <a:solidFill>
                <a:srgbClr val="595959"/>
              </a:solidFill>
            </a:endParaRPr>
          </a:p>
        </p:txBody>
      </p:sp>
      <p:graphicFrame>
        <p:nvGraphicFramePr>
          <p:cNvPr id="511" name="Google Shape;511;gc410922ceb_0_125"/>
          <p:cNvGraphicFramePr/>
          <p:nvPr/>
        </p:nvGraphicFramePr>
        <p:xfrm>
          <a:off x="427013" y="345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{6AEFDAA4-52FB-4138-A25B-5D60E120C303}</a:tableStyleId>
              </a:tblPr>
              <a:tblGrid>
                <a:gridCol w="2688400"/>
              </a:tblGrid>
              <a:tr h="702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700"/>
                        <a:t>REST 구조의 </a:t>
                      </a:r>
                      <a:endParaRPr b="1" sz="1700"/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700"/>
                        <a:t>회</a:t>
                      </a:r>
                      <a:r>
                        <a:rPr b="1" lang="ko-KR" sz="1700"/>
                        <a:t>원 포인트 관리 기능</a:t>
                      </a:r>
                      <a:r>
                        <a:rPr b="1" lang="ko-KR" sz="1700"/>
                        <a:t> </a:t>
                      </a:r>
                      <a:endParaRPr b="1" sz="1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90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텀블러 이용, 도보 이동 인증 시 포인트가  적립되는 구조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포인트 사용 시 교환권쿠폰 발행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12" name="Google Shape;512;gc410922ceb_0_125"/>
          <p:cNvGrpSpPr/>
          <p:nvPr/>
        </p:nvGrpSpPr>
        <p:grpSpPr>
          <a:xfrm>
            <a:off x="6140038" y="4297925"/>
            <a:ext cx="710500" cy="832850"/>
            <a:chOff x="5963413" y="4297925"/>
            <a:chExt cx="710500" cy="832850"/>
          </a:xfrm>
        </p:grpSpPr>
        <p:sp>
          <p:nvSpPr>
            <p:cNvPr id="513" name="Google Shape;513;gc410922ceb_0_125"/>
            <p:cNvSpPr/>
            <p:nvPr/>
          </p:nvSpPr>
          <p:spPr>
            <a:xfrm>
              <a:off x="5963413" y="4297925"/>
              <a:ext cx="710400" cy="267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gc410922ceb_0_125"/>
            <p:cNvSpPr/>
            <p:nvPr/>
          </p:nvSpPr>
          <p:spPr>
            <a:xfrm rot="10800000">
              <a:off x="5963513" y="4863775"/>
              <a:ext cx="710400" cy="267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15" name="Google Shape;515;gc410922ceb_0_125"/>
          <p:cNvPicPr preferRelativeResize="0"/>
          <p:nvPr/>
        </p:nvPicPr>
        <p:blipFill rotWithShape="1">
          <a:blip r:embed="rId5">
            <a:alphaModFix/>
          </a:blip>
          <a:srcRect b="0" l="-147253" r="-7070" t="-135294"/>
          <a:stretch/>
        </p:blipFill>
        <p:spPr>
          <a:xfrm>
            <a:off x="427025" y="1107800"/>
            <a:ext cx="2443525" cy="2260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6" name="Google Shape;516;gc410922ceb_0_125"/>
          <p:cNvGrpSpPr/>
          <p:nvPr/>
        </p:nvGrpSpPr>
        <p:grpSpPr>
          <a:xfrm>
            <a:off x="4522400" y="3573738"/>
            <a:ext cx="1219200" cy="2281210"/>
            <a:chOff x="4566563" y="3524450"/>
            <a:chExt cx="1219200" cy="2281210"/>
          </a:xfrm>
        </p:grpSpPr>
        <p:pic>
          <p:nvPicPr>
            <p:cNvPr id="517" name="Google Shape;517;gc410922ceb_0_1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66563" y="4093863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8" name="Google Shape;518;gc410922ceb_0_125"/>
            <p:cNvSpPr txBox="1"/>
            <p:nvPr/>
          </p:nvSpPr>
          <p:spPr>
            <a:xfrm>
              <a:off x="4566563" y="3524450"/>
              <a:ext cx="12192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500">
                  <a:latin typeface="Malgun Gothic"/>
                  <a:ea typeface="Malgun Gothic"/>
                  <a:cs typeface="Malgun Gothic"/>
                  <a:sym typeface="Malgun Gothic"/>
                </a:rPr>
                <a:t>Client</a:t>
              </a:r>
              <a:endParaRPr b="1" sz="2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9" name="Google Shape;519;gc410922ceb_0_125"/>
            <p:cNvSpPr txBox="1"/>
            <p:nvPr/>
          </p:nvSpPr>
          <p:spPr>
            <a:xfrm>
              <a:off x="4607663" y="5313060"/>
              <a:ext cx="1137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latin typeface="Malgun Gothic"/>
                  <a:ea typeface="Malgun Gothic"/>
                  <a:cs typeface="Malgun Gothic"/>
                  <a:sym typeface="Malgun Gothic"/>
                </a:rPr>
                <a:t>User </a:t>
              </a:r>
              <a:endParaRPr b="1"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20" name="Google Shape;520;gc410922ceb_0_125"/>
          <p:cNvSpPr/>
          <p:nvPr/>
        </p:nvSpPr>
        <p:spPr>
          <a:xfrm>
            <a:off x="3209950" y="584038"/>
            <a:ext cx="1783200" cy="1966500"/>
          </a:xfrm>
          <a:prstGeom prst="roundRect">
            <a:avLst>
              <a:gd fmla="val 16667" name="adj"/>
            </a:avLst>
          </a:prstGeom>
          <a:solidFill>
            <a:srgbClr val="EBF3FA"/>
          </a:solidFill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c410922ceb_0_125"/>
          <p:cNvSpPr/>
          <p:nvPr/>
        </p:nvSpPr>
        <p:spPr>
          <a:xfrm>
            <a:off x="5270838" y="584038"/>
            <a:ext cx="1783200" cy="1966500"/>
          </a:xfrm>
          <a:prstGeom prst="roundRect">
            <a:avLst>
              <a:gd fmla="val 16667" name="adj"/>
            </a:avLst>
          </a:prstGeom>
          <a:solidFill>
            <a:srgbClr val="EBF3FA"/>
          </a:solidFill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2" name="Google Shape;522;gc410922ceb_0_125"/>
          <p:cNvPicPr preferRelativeResize="0"/>
          <p:nvPr/>
        </p:nvPicPr>
        <p:blipFill rotWithShape="1">
          <a:blip r:embed="rId7">
            <a:alphaModFix/>
          </a:blip>
          <a:srcRect b="7720" l="0" r="0" t="-7720"/>
          <a:stretch/>
        </p:blipFill>
        <p:spPr>
          <a:xfrm>
            <a:off x="3435730" y="959236"/>
            <a:ext cx="1334354" cy="139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gc410922ceb_0_125"/>
          <p:cNvPicPr preferRelativeResize="0"/>
          <p:nvPr/>
        </p:nvPicPr>
        <p:blipFill rotWithShape="1">
          <a:blip r:embed="rId7">
            <a:alphaModFix/>
          </a:blip>
          <a:srcRect b="7720" l="0" r="0" t="-7720"/>
          <a:stretch/>
        </p:blipFill>
        <p:spPr>
          <a:xfrm>
            <a:off x="5490518" y="959236"/>
            <a:ext cx="1334354" cy="1396076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gc410922ceb_0_125"/>
          <p:cNvSpPr txBox="1"/>
          <p:nvPr/>
        </p:nvSpPr>
        <p:spPr>
          <a:xfrm>
            <a:off x="3268188" y="584050"/>
            <a:ext cx="1605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latin typeface="Malgun Gothic"/>
                <a:ea typeface="Malgun Gothic"/>
                <a:cs typeface="Malgun Gothic"/>
                <a:sym typeface="Malgun Gothic"/>
              </a:rPr>
              <a:t>Tumbler</a:t>
            </a:r>
            <a:endParaRPr b="1"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" name="Google Shape;525;gc410922ceb_0_125"/>
          <p:cNvSpPr txBox="1"/>
          <p:nvPr/>
        </p:nvSpPr>
        <p:spPr>
          <a:xfrm>
            <a:off x="5409188" y="584050"/>
            <a:ext cx="1497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latin typeface="Malgun Gothic"/>
                <a:ea typeface="Malgun Gothic"/>
                <a:cs typeface="Malgun Gothic"/>
                <a:sym typeface="Malgun Gothic"/>
              </a:rPr>
              <a:t>Course</a:t>
            </a:r>
            <a:endParaRPr b="1"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26" name="Google Shape;526;gc410922ceb_0_125"/>
          <p:cNvGrpSpPr/>
          <p:nvPr/>
        </p:nvGrpSpPr>
        <p:grpSpPr>
          <a:xfrm>
            <a:off x="4739862" y="2927260"/>
            <a:ext cx="796363" cy="646500"/>
            <a:chOff x="4828512" y="2771385"/>
            <a:chExt cx="796363" cy="646500"/>
          </a:xfrm>
        </p:grpSpPr>
        <p:sp>
          <p:nvSpPr>
            <p:cNvPr id="527" name="Google Shape;527;gc410922ceb_0_125"/>
            <p:cNvSpPr/>
            <p:nvPr/>
          </p:nvSpPr>
          <p:spPr>
            <a:xfrm rot="-5400000">
              <a:off x="4632912" y="2966985"/>
              <a:ext cx="646500" cy="255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gc410922ceb_0_125"/>
            <p:cNvSpPr/>
            <p:nvPr/>
          </p:nvSpPr>
          <p:spPr>
            <a:xfrm rot="5400000">
              <a:off x="5173974" y="2966985"/>
              <a:ext cx="646500" cy="255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gc410922ceb_0_125"/>
          <p:cNvGrpSpPr/>
          <p:nvPr/>
        </p:nvGrpSpPr>
        <p:grpSpPr>
          <a:xfrm>
            <a:off x="7148575" y="2276412"/>
            <a:ext cx="4636500" cy="4875894"/>
            <a:chOff x="7037250" y="2738237"/>
            <a:chExt cx="4636500" cy="4875894"/>
          </a:xfrm>
        </p:grpSpPr>
        <p:sp>
          <p:nvSpPr>
            <p:cNvPr id="530" name="Google Shape;530;gc410922ceb_0_125"/>
            <p:cNvSpPr txBox="1"/>
            <p:nvPr/>
          </p:nvSpPr>
          <p:spPr>
            <a:xfrm>
              <a:off x="7697849" y="6382631"/>
              <a:ext cx="1049700" cy="12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1" name="Google Shape;531;gc410922ceb_0_125"/>
            <p:cNvSpPr txBox="1"/>
            <p:nvPr/>
          </p:nvSpPr>
          <p:spPr>
            <a:xfrm>
              <a:off x="8555881" y="2738237"/>
              <a:ext cx="1716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000">
                  <a:latin typeface="Malgun Gothic"/>
                  <a:ea typeface="Malgun Gothic"/>
                  <a:cs typeface="Malgun Gothic"/>
                  <a:sym typeface="Malgun Gothic"/>
                </a:rPr>
                <a:t>RESTful</a:t>
              </a:r>
              <a:endParaRPr b="1" sz="3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32" name="Google Shape;532;gc410922ceb_0_125"/>
            <p:cNvGrpSpPr/>
            <p:nvPr/>
          </p:nvGrpSpPr>
          <p:grpSpPr>
            <a:xfrm>
              <a:off x="7037250" y="3408789"/>
              <a:ext cx="4636500" cy="3203711"/>
              <a:chOff x="7053675" y="2991214"/>
              <a:chExt cx="4636500" cy="3203711"/>
            </a:xfrm>
          </p:grpSpPr>
          <p:sp>
            <p:nvSpPr>
              <p:cNvPr id="533" name="Google Shape;533;gc410922ceb_0_125"/>
              <p:cNvSpPr/>
              <p:nvPr/>
            </p:nvSpPr>
            <p:spPr>
              <a:xfrm>
                <a:off x="7053675" y="2991225"/>
                <a:ext cx="4636500" cy="3203700"/>
              </a:xfrm>
              <a:prstGeom prst="roundRect">
                <a:avLst>
                  <a:gd fmla="val 16667" name="adj"/>
                </a:avLst>
              </a:prstGeom>
              <a:solidFill>
                <a:srgbClr val="EBF3FA"/>
              </a:solidFill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gc410922ceb_0_125"/>
              <p:cNvSpPr/>
              <p:nvPr/>
            </p:nvSpPr>
            <p:spPr>
              <a:xfrm>
                <a:off x="7364025" y="3913375"/>
                <a:ext cx="1716900" cy="19449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38100">
                <a:solidFill>
                  <a:schemeClr val="dk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535" name="Google Shape;535;gc410922ceb_0_125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8954239" y="2991214"/>
                <a:ext cx="953011" cy="93316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6" name="Google Shape;536;gc410922ceb_0_125"/>
              <p:cNvPicPr preferRelativeResize="0"/>
              <p:nvPr/>
            </p:nvPicPr>
            <p:blipFill rotWithShape="1">
              <a:blip r:embed="rId7">
                <a:alphaModFix/>
              </a:blip>
              <a:srcRect b="7720" l="0" r="0" t="-7720"/>
              <a:stretch/>
            </p:blipFill>
            <p:spPr>
              <a:xfrm>
                <a:off x="7553532" y="4320211"/>
                <a:ext cx="1338040" cy="13101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7" name="Google Shape;537;gc410922ceb_0_125"/>
              <p:cNvSpPr txBox="1"/>
              <p:nvPr/>
            </p:nvSpPr>
            <p:spPr>
              <a:xfrm>
                <a:off x="7522279" y="3913377"/>
                <a:ext cx="1400400" cy="56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500">
                    <a:latin typeface="Malgun Gothic"/>
                    <a:ea typeface="Malgun Gothic"/>
                    <a:cs typeface="Malgun Gothic"/>
                    <a:sym typeface="Malgun Gothic"/>
                  </a:rPr>
                  <a:t>Server</a:t>
                </a:r>
                <a:endParaRPr b="1" sz="250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8" name="Google Shape;538;gc410922ceb_0_125"/>
              <p:cNvSpPr/>
              <p:nvPr/>
            </p:nvSpPr>
            <p:spPr>
              <a:xfrm>
                <a:off x="9301385" y="4595892"/>
                <a:ext cx="547200" cy="1932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gc410922ceb_0_125"/>
              <p:cNvSpPr/>
              <p:nvPr/>
            </p:nvSpPr>
            <p:spPr>
              <a:xfrm rot="10800000">
                <a:off x="9301369" y="4975090"/>
                <a:ext cx="547200" cy="1932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descr="Gui, 데이터베이스 아이콘" id="540" name="Google Shape;540;gc410922ceb_0_125" title="다운로드  gui, 데이터베이스  아이콘 무료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9907238" y="4419248"/>
                <a:ext cx="953011" cy="93316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Gui, 데이터베이스 아이콘" id="541" name="Google Shape;541;gc410922ceb_0_125" title="다운로드  gui, 데이터베이스  아이콘 무료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10659164" y="4419248"/>
                <a:ext cx="953011" cy="93316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42" name="Google Shape;542;gc410922ceb_0_125"/>
              <p:cNvSpPr txBox="1"/>
              <p:nvPr/>
            </p:nvSpPr>
            <p:spPr>
              <a:xfrm>
                <a:off x="10289210" y="4026503"/>
                <a:ext cx="953100" cy="56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500">
                    <a:latin typeface="Malgun Gothic"/>
                    <a:ea typeface="Malgun Gothic"/>
                    <a:cs typeface="Malgun Gothic"/>
                    <a:sym typeface="Malgun Gothic"/>
                  </a:rPr>
                  <a:t>RDS</a:t>
                </a:r>
                <a:endParaRPr b="1" sz="250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543" name="Google Shape;543;gc410922ceb_0_125"/>
          <p:cNvGrpSpPr/>
          <p:nvPr/>
        </p:nvGrpSpPr>
        <p:grpSpPr>
          <a:xfrm>
            <a:off x="8014350" y="6174762"/>
            <a:ext cx="2904950" cy="552913"/>
            <a:chOff x="7689775" y="1010837"/>
            <a:chExt cx="2904950" cy="552913"/>
          </a:xfrm>
        </p:grpSpPr>
        <p:pic>
          <p:nvPicPr>
            <p:cNvPr id="544" name="Google Shape;544;gc410922ceb_0_12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252225" y="1010837"/>
              <a:ext cx="1342500" cy="5022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인증서, 교육, 설명, 기호 아이콘" id="545" name="Google Shape;545;gc410922ceb_0_125" title="다운로드  인증서, 교육, 설명, 기호  아이콘 무료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689775" y="1132788"/>
              <a:ext cx="400200" cy="400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6" name="Google Shape;546;gc410922ceb_0_125"/>
            <p:cNvSpPr txBox="1"/>
            <p:nvPr/>
          </p:nvSpPr>
          <p:spPr>
            <a:xfrm>
              <a:off x="8089987" y="1102050"/>
              <a:ext cx="719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/>
                <a:t>SSL</a:t>
              </a:r>
              <a:endParaRPr sz="1800"/>
            </a:p>
          </p:txBody>
        </p:sp>
        <p:sp>
          <p:nvSpPr>
            <p:cNvPr id="547" name="Google Shape;547;gc410922ceb_0_125"/>
            <p:cNvSpPr/>
            <p:nvPr/>
          </p:nvSpPr>
          <p:spPr>
            <a:xfrm>
              <a:off x="8907488" y="1203750"/>
              <a:ext cx="246600" cy="258300"/>
            </a:xfrm>
            <a:prstGeom prst="chevron">
              <a:avLst>
                <a:gd fmla="val 50000" name="adj"/>
              </a:avLst>
            </a:prstGeom>
            <a:solidFill>
              <a:srgbClr val="666666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4"/>
          <p:cNvSpPr/>
          <p:nvPr/>
        </p:nvSpPr>
        <p:spPr>
          <a:xfrm>
            <a:off x="4799045" y="1861456"/>
            <a:ext cx="2593910" cy="110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비건 맛집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4"/>
          <p:cNvSpPr/>
          <p:nvPr/>
        </p:nvSpPr>
        <p:spPr>
          <a:xfrm>
            <a:off x="4796500" y="3002900"/>
            <a:ext cx="29166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추천 맛집 게시물 등록/수정/삭제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4"/>
          <p:cNvSpPr/>
          <p:nvPr/>
        </p:nvSpPr>
        <p:spPr>
          <a:xfrm>
            <a:off x="4656542" y="3136638"/>
            <a:ext cx="89100" cy="84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5" name="Google Shape;555;p24"/>
          <p:cNvSpPr/>
          <p:nvPr/>
        </p:nvSpPr>
        <p:spPr>
          <a:xfrm>
            <a:off x="4656542" y="3858653"/>
            <a:ext cx="89100" cy="84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56" name="Google Shape;556;p24"/>
          <p:cNvCxnSpPr/>
          <p:nvPr/>
        </p:nvCxnSpPr>
        <p:spPr>
          <a:xfrm>
            <a:off x="4939005" y="2752525"/>
            <a:ext cx="2254898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7" name="Google Shape;557;p24"/>
          <p:cNvSpPr/>
          <p:nvPr/>
        </p:nvSpPr>
        <p:spPr>
          <a:xfrm>
            <a:off x="4859350" y="3601400"/>
            <a:ext cx="29166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별점  및 댓글  등록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4"/>
          <p:cNvSpPr/>
          <p:nvPr/>
        </p:nvSpPr>
        <p:spPr>
          <a:xfrm>
            <a:off x="4656542" y="4380953"/>
            <a:ext cx="89100" cy="84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" name="Google Shape;559;p24"/>
          <p:cNvSpPr/>
          <p:nvPr/>
        </p:nvSpPr>
        <p:spPr>
          <a:xfrm>
            <a:off x="4859350" y="4123700"/>
            <a:ext cx="29166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등록된 매장 지도로 표시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5"/>
          <p:cNvSpPr/>
          <p:nvPr/>
        </p:nvSpPr>
        <p:spPr>
          <a:xfrm>
            <a:off x="12638818" y="953532"/>
            <a:ext cx="5253000" cy="2267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이거 참고해서 각자 만들기..^^</a:t>
            </a:r>
            <a:endParaRPr/>
          </a:p>
        </p:txBody>
      </p:sp>
      <p:sp>
        <p:nvSpPr>
          <p:cNvPr id="565" name="Google Shape;565;p25"/>
          <p:cNvSpPr/>
          <p:nvPr/>
        </p:nvSpPr>
        <p:spPr>
          <a:xfrm>
            <a:off x="643805" y="314633"/>
            <a:ext cx="1604873" cy="448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05</a:t>
            </a:r>
            <a:r>
              <a:rPr lang="ko-K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주요기능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95959"/>
                </a:solidFill>
              </a:rPr>
              <a:t>커뮤니티</a:t>
            </a:r>
            <a:endParaRPr/>
          </a:p>
        </p:txBody>
      </p:sp>
      <p:pic>
        <p:nvPicPr>
          <p:cNvPr id="566" name="Google Shape;56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07539" y="3743958"/>
            <a:ext cx="5550915" cy="2804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6875" y="1809090"/>
            <a:ext cx="1577859" cy="15778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모험, 여행, location, 지도 아이콘" id="568" name="Google Shape;568;p25" title="다운로드  모험, 여행, location, 지도  아이콘 무료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4697" y="5281728"/>
            <a:ext cx="1197864" cy="1197864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25"/>
          <p:cNvSpPr txBox="1"/>
          <p:nvPr/>
        </p:nvSpPr>
        <p:spPr>
          <a:xfrm>
            <a:off x="3552913" y="1119574"/>
            <a:ext cx="172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/>
              <a:t>Browser</a:t>
            </a:r>
            <a:endParaRPr b="1" sz="2000"/>
          </a:p>
        </p:txBody>
      </p:sp>
      <p:sp>
        <p:nvSpPr>
          <p:cNvPr id="570" name="Google Shape;570;p25"/>
          <p:cNvSpPr txBox="1"/>
          <p:nvPr/>
        </p:nvSpPr>
        <p:spPr>
          <a:xfrm>
            <a:off x="3835172" y="4797749"/>
            <a:ext cx="1576913" cy="4925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/>
              <a:t>Kakao</a:t>
            </a:r>
            <a:r>
              <a:rPr b="1" lang="ko-KR" sz="2000"/>
              <a:t> API</a:t>
            </a:r>
            <a:endParaRPr b="1" sz="2000"/>
          </a:p>
        </p:txBody>
      </p:sp>
      <p:cxnSp>
        <p:nvCxnSpPr>
          <p:cNvPr id="571" name="Google Shape;571;p25"/>
          <p:cNvCxnSpPr/>
          <p:nvPr/>
        </p:nvCxnSpPr>
        <p:spPr>
          <a:xfrm>
            <a:off x="5476597" y="2452778"/>
            <a:ext cx="946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25"/>
          <p:cNvCxnSpPr/>
          <p:nvPr/>
        </p:nvCxnSpPr>
        <p:spPr>
          <a:xfrm rot="10800000">
            <a:off x="5476534" y="2855726"/>
            <a:ext cx="946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3" name="Google Shape;573;p25"/>
          <p:cNvCxnSpPr/>
          <p:nvPr/>
        </p:nvCxnSpPr>
        <p:spPr>
          <a:xfrm rot="5400000">
            <a:off x="3990064" y="4149446"/>
            <a:ext cx="946737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4" name="Google Shape;574;p25"/>
          <p:cNvCxnSpPr/>
          <p:nvPr/>
        </p:nvCxnSpPr>
        <p:spPr>
          <a:xfrm rot="-5400000">
            <a:off x="4393011" y="4149446"/>
            <a:ext cx="946737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75" name="Google Shape;575;p25"/>
          <p:cNvGraphicFramePr/>
          <p:nvPr/>
        </p:nvGraphicFramePr>
        <p:xfrm>
          <a:off x="427013" y="345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{6AEFDAA4-52FB-4138-A25B-5D60E120C303}</a:tableStyleId>
              </a:tblPr>
              <a:tblGrid>
                <a:gridCol w="2688400"/>
              </a:tblGrid>
              <a:tr h="702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700"/>
                        <a:t>REST 구조의 </a:t>
                      </a:r>
                      <a:endParaRPr b="1" sz="1700"/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700"/>
                        <a:t>커뮤니</a:t>
                      </a:r>
                      <a:r>
                        <a:rPr b="1" lang="ko-KR" sz="1700"/>
                        <a:t>티 시스템&amp;위치정보활용</a:t>
                      </a:r>
                      <a:endParaRPr b="1" sz="1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90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커뮤니티에서 비건 맛집 정보를 공유하고 소통하는 공간이며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>
                          <a:solidFill>
                            <a:schemeClr val="dk1"/>
                          </a:solidFill>
                        </a:rPr>
                        <a:t>사용자가 입력한 주소로 위치를 확인가능하도록 구현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F3F3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6" name="Google Shape;576;p25"/>
          <p:cNvSpPr txBox="1"/>
          <p:nvPr/>
        </p:nvSpPr>
        <p:spPr>
          <a:xfrm>
            <a:off x="4948700" y="3976135"/>
            <a:ext cx="11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비동기통신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7" name="Google Shape;577;p25"/>
          <p:cNvSpPr txBox="1"/>
          <p:nvPr/>
        </p:nvSpPr>
        <p:spPr>
          <a:xfrm>
            <a:off x="5416825" y="1809110"/>
            <a:ext cx="11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비동기통신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78" name="Google Shape;57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4650" y="5302225"/>
            <a:ext cx="2143800" cy="1120125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25"/>
          <p:cNvSpPr/>
          <p:nvPr/>
        </p:nvSpPr>
        <p:spPr>
          <a:xfrm>
            <a:off x="6765933" y="1269275"/>
            <a:ext cx="4385665" cy="3229763"/>
          </a:xfrm>
          <a:prstGeom prst="roundRect">
            <a:avLst>
              <a:gd fmla="val 16667" name="adj"/>
            </a:avLst>
          </a:prstGeom>
          <a:solidFill>
            <a:srgbClr val="EBF3FA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7059504" y="2103289"/>
            <a:ext cx="1624016" cy="1867383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1" name="Google Shape;581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11876" y="1269287"/>
            <a:ext cx="901453" cy="818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25"/>
          <p:cNvPicPr preferRelativeResize="0"/>
          <p:nvPr/>
        </p:nvPicPr>
        <p:blipFill rotWithShape="1">
          <a:blip r:embed="rId9">
            <a:alphaModFix/>
          </a:blip>
          <a:srcRect b="7720" l="0" r="0" t="-7720"/>
          <a:stretch/>
        </p:blipFill>
        <p:spPr>
          <a:xfrm>
            <a:off x="7238748" y="2621702"/>
            <a:ext cx="1265652" cy="1149303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25"/>
          <p:cNvSpPr txBox="1"/>
          <p:nvPr/>
        </p:nvSpPr>
        <p:spPr>
          <a:xfrm>
            <a:off x="7209257" y="2168043"/>
            <a:ext cx="1324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  <a:endParaRPr b="1"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4" name="Google Shape;584;p25"/>
          <p:cNvSpPr txBox="1"/>
          <p:nvPr/>
        </p:nvSpPr>
        <p:spPr>
          <a:xfrm>
            <a:off x="8146250" y="4587325"/>
            <a:ext cx="1832700" cy="64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latin typeface="Malgun Gothic"/>
                <a:ea typeface="Malgun Gothic"/>
                <a:cs typeface="Malgun Gothic"/>
                <a:sym typeface="Malgun Gothic"/>
              </a:rPr>
              <a:t>RESTful</a:t>
            </a:r>
            <a:endParaRPr b="1"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5" name="Google Shape;585;p25"/>
          <p:cNvSpPr/>
          <p:nvPr/>
        </p:nvSpPr>
        <p:spPr>
          <a:xfrm>
            <a:off x="8892041" y="2704997"/>
            <a:ext cx="517596" cy="1694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5"/>
          <p:cNvSpPr/>
          <p:nvPr/>
        </p:nvSpPr>
        <p:spPr>
          <a:xfrm rot="10800000">
            <a:off x="8892169" y="3064636"/>
            <a:ext cx="517596" cy="1694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ui, 데이터베이스 아이콘" id="587" name="Google Shape;587;p25" title="다운로드  gui, 데이터베이스  아이콘 무료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480016" y="2514924"/>
            <a:ext cx="901453" cy="8185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ui, 데이터베이스 아이콘" id="588" name="Google Shape;588;p25" title="다운로드  gui, 데이터베이스  아이콘 무료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176365" y="2514924"/>
            <a:ext cx="901453" cy="818571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25"/>
          <p:cNvSpPr txBox="1"/>
          <p:nvPr/>
        </p:nvSpPr>
        <p:spPr>
          <a:xfrm>
            <a:off x="9826425" y="2132612"/>
            <a:ext cx="901537" cy="5694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latin typeface="Malgun Gothic"/>
                <a:ea typeface="Malgun Gothic"/>
                <a:cs typeface="Malgun Gothic"/>
                <a:sym typeface="Malgun Gothic"/>
              </a:rPr>
              <a:t>RDS</a:t>
            </a:r>
            <a:endParaRPr b="1"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90" name="Google Shape;590;p25"/>
          <p:cNvGrpSpPr/>
          <p:nvPr/>
        </p:nvGrpSpPr>
        <p:grpSpPr>
          <a:xfrm>
            <a:off x="7610125" y="708187"/>
            <a:ext cx="2904950" cy="552913"/>
            <a:chOff x="7689775" y="1010837"/>
            <a:chExt cx="2904950" cy="552913"/>
          </a:xfrm>
        </p:grpSpPr>
        <p:pic>
          <p:nvPicPr>
            <p:cNvPr id="591" name="Google Shape;591;p2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252225" y="1010837"/>
              <a:ext cx="1342500" cy="5022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인증서, 교육, 설명, 기호 아이콘" id="592" name="Google Shape;592;p25" title="다운로드  인증서, 교육, 설명, 기호  아이콘 무료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7689775" y="1132788"/>
              <a:ext cx="400200" cy="400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3" name="Google Shape;593;p25"/>
            <p:cNvSpPr txBox="1"/>
            <p:nvPr/>
          </p:nvSpPr>
          <p:spPr>
            <a:xfrm>
              <a:off x="8089987" y="1102050"/>
              <a:ext cx="719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/>
                <a:t>SSL</a:t>
              </a:r>
              <a:endParaRPr sz="1800"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8907488" y="1203750"/>
              <a:ext cx="246600" cy="258300"/>
            </a:xfrm>
            <a:prstGeom prst="chevron">
              <a:avLst>
                <a:gd fmla="val 50000" name="adj"/>
              </a:avLst>
            </a:prstGeom>
            <a:solidFill>
              <a:srgbClr val="666666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8"/>
          <p:cNvSpPr/>
          <p:nvPr/>
        </p:nvSpPr>
        <p:spPr>
          <a:xfrm>
            <a:off x="4799045" y="2878493"/>
            <a:ext cx="2593910" cy="110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>
            <a:off x="9069354" y="2034069"/>
            <a:ext cx="2593910" cy="110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/>
          </a:p>
        </p:txBody>
      </p:sp>
      <p:cxnSp>
        <p:nvCxnSpPr>
          <p:cNvPr id="111" name="Google Shape;111;p3"/>
          <p:cNvCxnSpPr/>
          <p:nvPr/>
        </p:nvCxnSpPr>
        <p:spPr>
          <a:xfrm>
            <a:off x="8994710" y="3346351"/>
            <a:ext cx="3197400" cy="0"/>
          </a:xfrm>
          <a:prstGeom prst="straightConnector1">
            <a:avLst/>
          </a:prstGeom>
          <a:noFill/>
          <a:ln cap="flat" cmpd="sng" w="381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402382" y="314632"/>
            <a:ext cx="2648727" cy="448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r>
              <a:rPr b="1" lang="ko-KR" sz="2000">
                <a:solidFill>
                  <a:srgbClr val="595959"/>
                </a:solidFill>
              </a:rPr>
              <a:t> 프로젝트 개요</a:t>
            </a:r>
            <a:endParaRPr b="1" sz="2000">
              <a:solidFill>
                <a:srgbClr val="595959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95959"/>
                </a:solidFill>
              </a:rPr>
              <a:t>배경</a:t>
            </a:r>
            <a:endParaRPr b="1"/>
          </a:p>
        </p:txBody>
      </p:sp>
      <p:sp>
        <p:nvSpPr>
          <p:cNvPr id="117" name="Google Shape;117;p4"/>
          <p:cNvSpPr txBox="1"/>
          <p:nvPr/>
        </p:nvSpPr>
        <p:spPr>
          <a:xfrm>
            <a:off x="7893900" y="6580200"/>
            <a:ext cx="4298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음원 출처: Colors of Life, 김성원, 공유마당, CC BY</a:t>
            </a:r>
            <a:endParaRPr sz="11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8" name="Google Shape;118;p4" title="인트로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5750" y="1067667"/>
            <a:ext cx="9800059" cy="5512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/>
          <p:nvPr/>
        </p:nvSpPr>
        <p:spPr>
          <a:xfrm>
            <a:off x="402382" y="314632"/>
            <a:ext cx="2648727" cy="448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r>
              <a:rPr b="1" lang="ko-KR" sz="2000">
                <a:solidFill>
                  <a:srgbClr val="595959"/>
                </a:solidFill>
              </a:rPr>
              <a:t> 프로젝트 개요</a:t>
            </a:r>
            <a:endParaRPr b="1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벤치마킹</a:t>
            </a:r>
            <a:endParaRPr b="1"/>
          </a:p>
        </p:txBody>
      </p:sp>
      <p:pic>
        <p:nvPicPr>
          <p:cNvPr id="124" name="Google Shape;12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7801" y="1142341"/>
            <a:ext cx="3391940" cy="2050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50089" y="1142341"/>
            <a:ext cx="3391942" cy="205041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7"/>
          <p:cNvSpPr/>
          <p:nvPr/>
        </p:nvSpPr>
        <p:spPr>
          <a:xfrm>
            <a:off x="2450089" y="3333697"/>
            <a:ext cx="3391800" cy="400500"/>
          </a:xfrm>
          <a:prstGeom prst="roundRect">
            <a:avLst>
              <a:gd fmla="val 16667" name="adj"/>
            </a:avLst>
          </a:prstGeom>
          <a:solidFill>
            <a:srgbClr val="E1F2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해피해빗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6517801" y="3333697"/>
            <a:ext cx="3391800" cy="400500"/>
          </a:xfrm>
          <a:prstGeom prst="roundRect">
            <a:avLst>
              <a:gd fmla="val 16667" name="adj"/>
            </a:avLst>
          </a:prstGeom>
          <a:solidFill>
            <a:srgbClr val="E1F2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광역알뜰교통카드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8813" y="3875150"/>
            <a:ext cx="3454375" cy="20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7"/>
          <p:cNvSpPr/>
          <p:nvPr/>
        </p:nvSpPr>
        <p:spPr>
          <a:xfrm>
            <a:off x="2450089" y="6066497"/>
            <a:ext cx="3391800" cy="400500"/>
          </a:xfrm>
          <a:prstGeom prst="roundRect">
            <a:avLst>
              <a:gd fmla="val 16667" name="adj"/>
            </a:avLst>
          </a:prstGeom>
          <a:solidFill>
            <a:srgbClr val="E1F2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595959"/>
                </a:solidFill>
              </a:rPr>
              <a:t>당근마켓 (무료나눔)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17800" y="3912175"/>
            <a:ext cx="3391951" cy="20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/>
          <p:nvPr/>
        </p:nvSpPr>
        <p:spPr>
          <a:xfrm>
            <a:off x="6517789" y="6066497"/>
            <a:ext cx="3391800" cy="400500"/>
          </a:xfrm>
          <a:prstGeom prst="roundRect">
            <a:avLst>
              <a:gd fmla="val 16667" name="adj"/>
            </a:avLst>
          </a:prstGeom>
          <a:solidFill>
            <a:srgbClr val="E1F2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595959"/>
                </a:solidFill>
              </a:rPr>
              <a:t>망고플레이트</a:t>
            </a:r>
            <a:r>
              <a:rPr lang="ko-KR" sz="1800">
                <a:solidFill>
                  <a:srgbClr val="595959"/>
                </a:solidFill>
              </a:rPr>
              <a:t> (비건맛집정</a:t>
            </a:r>
            <a:r>
              <a:rPr lang="ko-KR" sz="1800">
                <a:solidFill>
                  <a:srgbClr val="595959"/>
                </a:solidFill>
              </a:rPr>
              <a:t>보</a:t>
            </a:r>
            <a:r>
              <a:rPr lang="ko-KR" sz="1800">
                <a:solidFill>
                  <a:srgbClr val="595959"/>
                </a:solidFill>
              </a:rPr>
              <a:t>)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/>
          <p:nvPr/>
        </p:nvSpPr>
        <p:spPr>
          <a:xfrm>
            <a:off x="9069354" y="2034069"/>
            <a:ext cx="2593910" cy="110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Chapter 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시연</a:t>
            </a:r>
            <a:endParaRPr b="1" sz="3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8"/>
          <p:cNvCxnSpPr/>
          <p:nvPr/>
        </p:nvCxnSpPr>
        <p:spPr>
          <a:xfrm>
            <a:off x="8994710" y="3209726"/>
            <a:ext cx="3197290" cy="0"/>
          </a:xfrm>
          <a:prstGeom prst="straightConnector1">
            <a:avLst/>
          </a:prstGeom>
          <a:noFill/>
          <a:ln cap="flat" cmpd="sng" w="381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569160" y="314633"/>
            <a:ext cx="1408921" cy="448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r>
              <a:rPr b="1" lang="ko-KR" sz="2000">
                <a:solidFill>
                  <a:srgbClr val="595959"/>
                </a:solidFill>
              </a:rPr>
              <a:t> 시연</a:t>
            </a:r>
            <a:endParaRPr b="1"/>
          </a:p>
        </p:txBody>
      </p:sp>
      <p:pic>
        <p:nvPicPr>
          <p:cNvPr id="143" name="Google Shape;143;p9" title="Sequence 01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3650" y="359743"/>
            <a:ext cx="8184700" cy="61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/>
          <p:nvPr/>
        </p:nvSpPr>
        <p:spPr>
          <a:xfrm>
            <a:off x="9069354" y="2034069"/>
            <a:ext cx="2593910" cy="110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Chapter 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사용 기술</a:t>
            </a:r>
            <a:endParaRPr b="1" sz="3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10"/>
          <p:cNvCxnSpPr/>
          <p:nvPr/>
        </p:nvCxnSpPr>
        <p:spPr>
          <a:xfrm>
            <a:off x="8994710" y="3209726"/>
            <a:ext cx="3197290" cy="0"/>
          </a:xfrm>
          <a:prstGeom prst="straightConnector1">
            <a:avLst/>
          </a:prstGeom>
          <a:noFill/>
          <a:ln cap="flat" cmpd="sng" w="381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/>
        </p:nvSpPr>
        <p:spPr>
          <a:xfrm>
            <a:off x="0" y="150840"/>
            <a:ext cx="185050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r>
              <a:rPr b="1" lang="ko-KR" sz="2000">
                <a:solidFill>
                  <a:schemeClr val="lt1"/>
                </a:solidFill>
              </a:rPr>
              <a:t> 사용기술 </a:t>
            </a:r>
            <a:endParaRPr b="1" sz="20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개발환경</a:t>
            </a:r>
            <a:endParaRPr b="1"/>
          </a:p>
        </p:txBody>
      </p:sp>
      <p:grpSp>
        <p:nvGrpSpPr>
          <p:cNvPr id="155" name="Google Shape;155;p11"/>
          <p:cNvGrpSpPr/>
          <p:nvPr/>
        </p:nvGrpSpPr>
        <p:grpSpPr>
          <a:xfrm>
            <a:off x="1260327" y="1686674"/>
            <a:ext cx="9856294" cy="4403864"/>
            <a:chOff x="638328" y="1698169"/>
            <a:chExt cx="11024937" cy="4933748"/>
          </a:xfrm>
        </p:grpSpPr>
        <p:sp>
          <p:nvSpPr>
            <p:cNvPr id="156" name="Google Shape;156;p11"/>
            <p:cNvSpPr/>
            <p:nvPr/>
          </p:nvSpPr>
          <p:spPr>
            <a:xfrm>
              <a:off x="914400" y="1698171"/>
              <a:ext cx="2164702" cy="461665"/>
            </a:xfrm>
            <a:prstGeom prst="roundRect">
              <a:avLst>
                <a:gd fmla="val 16667" name="adj"/>
              </a:avLst>
            </a:prstGeom>
            <a:solidFill>
              <a:srgbClr val="5EA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Server</a:t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4870580" y="1698170"/>
              <a:ext cx="2164702" cy="461665"/>
            </a:xfrm>
            <a:prstGeom prst="roundRect">
              <a:avLst>
                <a:gd fmla="val 16667" name="adj"/>
              </a:avLst>
            </a:prstGeom>
            <a:solidFill>
              <a:srgbClr val="5EA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Database</a:t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8378891" y="1698169"/>
              <a:ext cx="3060440" cy="461665"/>
            </a:xfrm>
            <a:prstGeom prst="roundRect">
              <a:avLst>
                <a:gd fmla="val 16667" name="adj"/>
              </a:avLst>
            </a:prstGeom>
            <a:solidFill>
              <a:srgbClr val="5EA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Language &amp; Framework</a:t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914400" y="4170782"/>
              <a:ext cx="2164702" cy="461665"/>
            </a:xfrm>
            <a:prstGeom prst="roundRect">
              <a:avLst>
                <a:gd fmla="val 16667" name="adj"/>
              </a:avLst>
            </a:prstGeom>
            <a:solidFill>
              <a:srgbClr val="5EA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ETC.</a:t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4870580" y="4170781"/>
              <a:ext cx="2164702" cy="461665"/>
            </a:xfrm>
            <a:prstGeom prst="roundRect">
              <a:avLst>
                <a:gd fmla="val 16667" name="adj"/>
              </a:avLst>
            </a:prstGeom>
            <a:solidFill>
              <a:srgbClr val="5EA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API</a:t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8826760" y="4170780"/>
              <a:ext cx="2164702" cy="461665"/>
            </a:xfrm>
            <a:prstGeom prst="roundRect">
              <a:avLst>
                <a:gd fmla="val 16667" name="adj"/>
              </a:avLst>
            </a:prstGeom>
            <a:solidFill>
              <a:srgbClr val="5EA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Front-End</a:t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descr="Vue The Series — Chapter 2.1: Deploy on Amazon EC2 | by Chinwat K. |  odds.team | Medium" id="162" name="Google Shape;162;p11"/>
            <p:cNvPicPr preferRelativeResize="0"/>
            <p:nvPr/>
          </p:nvPicPr>
          <p:blipFill rotWithShape="1">
            <a:blip r:embed="rId4">
              <a:alphaModFix/>
            </a:blip>
            <a:srcRect b="8787" l="32222" r="32857" t="8585"/>
            <a:stretch/>
          </p:blipFill>
          <p:spPr>
            <a:xfrm>
              <a:off x="901791" y="2627993"/>
              <a:ext cx="693829" cy="10488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omcat] 특정 아이피(IP)만 접속 허용(allow)하기 — COCHLEA" id="163" name="Google Shape;163;p11"/>
            <p:cNvPicPr preferRelativeResize="0"/>
            <p:nvPr/>
          </p:nvPicPr>
          <p:blipFill rotWithShape="1">
            <a:blip r:embed="rId5">
              <a:alphaModFix/>
            </a:blip>
            <a:srcRect b="27221" l="24691" r="25687" t="26393"/>
            <a:stretch/>
          </p:blipFill>
          <p:spPr>
            <a:xfrm>
              <a:off x="1648472" y="2239532"/>
              <a:ext cx="976592" cy="9128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ysql] 데이터 타입" id="164" name="Google Shape;164;p11"/>
            <p:cNvPicPr preferRelativeResize="0"/>
            <p:nvPr/>
          </p:nvPicPr>
          <p:blipFill rotWithShape="1">
            <a:blip r:embed="rId6">
              <a:alphaModFix/>
            </a:blip>
            <a:srcRect b="13755" l="7347" r="10408" t="13537"/>
            <a:stretch/>
          </p:blipFill>
          <p:spPr>
            <a:xfrm>
              <a:off x="5272236" y="2569885"/>
              <a:ext cx="1901335" cy="9454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hen Should I Use Amazon Aurora and When Should I use RDS MySQL? - Percona  Database Performance Blog" id="165" name="Google Shape;165;p11"/>
            <p:cNvPicPr preferRelativeResize="0"/>
            <p:nvPr/>
          </p:nvPicPr>
          <p:blipFill rotWithShape="1">
            <a:blip r:embed="rId7">
              <a:alphaModFix/>
            </a:blip>
            <a:srcRect b="11061" l="15656" r="18571" t="6163"/>
            <a:stretch/>
          </p:blipFill>
          <p:spPr>
            <a:xfrm>
              <a:off x="4728734" y="2347802"/>
              <a:ext cx="1549281" cy="696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Java]Java String 사용시 주의점 · Ryulth" id="166" name="Google Shape;166;p1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826760" y="2425865"/>
              <a:ext cx="1038075" cy="5810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pring | Home" id="167" name="Google Shape;167;p11"/>
            <p:cNvPicPr preferRelativeResize="0"/>
            <p:nvPr/>
          </p:nvPicPr>
          <p:blipFill rotWithShape="1">
            <a:blip r:embed="rId9">
              <a:alphaModFix/>
            </a:blip>
            <a:srcRect b="32775" l="19769" r="19660" t="31118"/>
            <a:stretch/>
          </p:blipFill>
          <p:spPr>
            <a:xfrm>
              <a:off x="9970538" y="2491572"/>
              <a:ext cx="1574368" cy="469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yBatis] MyBatis란? 개념 및 데이터구조" id="168" name="Google Shape;168;p1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014477" y="3045641"/>
              <a:ext cx="1486463" cy="4133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w to Auto-sync Update from One Github Repository to Other Repository  Using Github Workflow | by Wendy Yanto | The Startup | Medium" id="169" name="Google Shape;169;p11"/>
            <p:cNvPicPr preferRelativeResize="0"/>
            <p:nvPr/>
          </p:nvPicPr>
          <p:blipFill rotWithShape="1">
            <a:blip r:embed="rId11">
              <a:alphaModFix/>
            </a:blip>
            <a:srcRect b="8916" l="23456" r="21162" t="4228"/>
            <a:stretch/>
          </p:blipFill>
          <p:spPr>
            <a:xfrm>
              <a:off x="638328" y="5027738"/>
              <a:ext cx="852896" cy="738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ileZilla: Careful with malware! - Panda Security" id="170" name="Google Shape;170;p1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648472" y="5027738"/>
              <a:ext cx="801172" cy="738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hat is Putty? How to install and use Putty? - King Host Coupon" id="171" name="Google Shape;171;p11"/>
            <p:cNvPicPr preferRelativeResize="0"/>
            <p:nvPr/>
          </p:nvPicPr>
          <p:blipFill rotWithShape="1">
            <a:blip r:embed="rId13">
              <a:alphaModFix/>
            </a:blip>
            <a:srcRect b="21468" l="24459" r="21717" t="11673"/>
            <a:stretch/>
          </p:blipFill>
          <p:spPr>
            <a:xfrm>
              <a:off x="2560239" y="4932897"/>
              <a:ext cx="852896" cy="9282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Kakao Using Blockchain To Enter Global Market - Kakao Corp Logo Png,  Transparent Png - 725x483 PNG - DLF.PT" id="172" name="Google Shape;172;p1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462511" y="4762157"/>
              <a:ext cx="1191839" cy="472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네이버 고객센터" id="173" name="Google Shape;173;p11"/>
            <p:cNvPicPr preferRelativeResize="0"/>
            <p:nvPr/>
          </p:nvPicPr>
          <p:blipFill rotWithShape="1">
            <a:blip r:embed="rId15">
              <a:alphaModFix/>
            </a:blip>
            <a:srcRect b="33808" l="0" r="0" t="35481"/>
            <a:stretch/>
          </p:blipFill>
          <p:spPr>
            <a:xfrm>
              <a:off x="5654350" y="4778533"/>
              <a:ext cx="1658517" cy="5093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énération de QRCodes avec ZXing | Blog'ele" id="174" name="Google Shape;174;p11"/>
            <p:cNvPicPr preferRelativeResize="0"/>
            <p:nvPr/>
          </p:nvPicPr>
          <p:blipFill rotWithShape="1">
            <a:blip r:embed="rId16">
              <a:alphaModFix/>
            </a:blip>
            <a:srcRect b="7227" l="0" r="28438" t="15307"/>
            <a:stretch/>
          </p:blipFill>
          <p:spPr>
            <a:xfrm>
              <a:off x="6235697" y="5695873"/>
              <a:ext cx="976594" cy="904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티맵 (T map) 5.0 업데이트 및 설치파일 (apk파일 다운로드) - 현 7.11" id="175" name="Google Shape;175;p11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6150118" y="5149019"/>
              <a:ext cx="1191839" cy="774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ML - Wikipedia" id="176" name="Google Shape;176;p11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8858356" y="4899604"/>
              <a:ext cx="789500" cy="789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구글봇 - 위키백과, 우리 모두의 백과사전" id="177" name="Google Shape;177;p11"/>
            <p:cNvPicPr preferRelativeResize="0"/>
            <p:nvPr/>
          </p:nvPicPr>
          <p:blipFill rotWithShape="1">
            <a:blip r:embed="rId19">
              <a:alphaModFix/>
            </a:blip>
            <a:srcRect b="-6416" l="-14129" r="0" t="-23217"/>
            <a:stretch/>
          </p:blipFill>
          <p:spPr>
            <a:xfrm>
              <a:off x="4415646" y="5822022"/>
              <a:ext cx="1812276" cy="6963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SS - 위키백과, 우리 모두의 백과사전" id="178" name="Google Shape;178;p11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9711627" y="4899604"/>
              <a:ext cx="559595" cy="789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javascript- 얕은 복사, 깊은 복사" id="179" name="Google Shape;179;p11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0224765" y="4824812"/>
              <a:ext cx="803958" cy="9219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Jquery, 일반, 워드마크, 로고 무료 아이콘 의 Devicon" id="180" name="Google Shape;180;p11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9168563" y="5842416"/>
              <a:ext cx="789501" cy="789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ootstrap Theme for OJS 3 | Public Knowledge Project" id="181" name="Google Shape;181;p11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9969157" y="5883970"/>
              <a:ext cx="898604" cy="74763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2" name="Google Shape;182;p11"/>
            <p:cNvCxnSpPr/>
            <p:nvPr/>
          </p:nvCxnSpPr>
          <p:spPr>
            <a:xfrm>
              <a:off x="638328" y="4030824"/>
              <a:ext cx="11024937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" name="Google Shape;183;p11"/>
            <p:cNvCxnSpPr/>
            <p:nvPr/>
          </p:nvCxnSpPr>
          <p:spPr>
            <a:xfrm>
              <a:off x="3984171" y="1698169"/>
              <a:ext cx="0" cy="4769943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11"/>
            <p:cNvCxnSpPr/>
            <p:nvPr/>
          </p:nvCxnSpPr>
          <p:spPr>
            <a:xfrm>
              <a:off x="7837714" y="1698169"/>
              <a:ext cx="0" cy="4769943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85" name="Google Shape;185;p11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8206650" y="2878875"/>
            <a:ext cx="1239525" cy="3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1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637249" y="4916600"/>
            <a:ext cx="1239525" cy="4892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p11"/>
          <p:cNvGrpSpPr/>
          <p:nvPr/>
        </p:nvGrpSpPr>
        <p:grpSpPr>
          <a:xfrm>
            <a:off x="2196099" y="2984574"/>
            <a:ext cx="1344202" cy="726653"/>
            <a:chOff x="6515250" y="4425238"/>
            <a:chExt cx="1699800" cy="1031738"/>
          </a:xfrm>
        </p:grpSpPr>
        <p:pic>
          <p:nvPicPr>
            <p:cNvPr id="188" name="Google Shape;188;p11"/>
            <p:cNvPicPr preferRelativeResize="0"/>
            <p:nvPr/>
          </p:nvPicPr>
          <p:blipFill>
            <a:blip r:embed="rId26">
              <a:alphaModFix/>
            </a:blip>
            <a:stretch>
              <a:fillRect/>
            </a:stretch>
          </p:blipFill>
          <p:spPr>
            <a:xfrm>
              <a:off x="7015039" y="4425238"/>
              <a:ext cx="700200" cy="7002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11"/>
            <p:cNvSpPr txBox="1"/>
            <p:nvPr/>
          </p:nvSpPr>
          <p:spPr>
            <a:xfrm>
              <a:off x="6515250" y="4888775"/>
              <a:ext cx="1699800" cy="5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>
                  <a:latin typeface="Malgun Gothic"/>
                  <a:ea typeface="Malgun Gothic"/>
                  <a:cs typeface="Malgun Gothic"/>
                  <a:sym typeface="Malgun Gothic"/>
                </a:rPr>
                <a:t>WebSocket</a:t>
              </a:r>
              <a:endParaRPr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90" name="Google Shape;190;p11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8905750" y="3212613"/>
            <a:ext cx="1344200" cy="432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2021-03-05T02:46:51Z</dcterms:created>
  <dc:creator>choejihye</dc:creator>
</cp:coreProperties>
</file>