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12192000" cy="6858000"/>
  <p:notesSz cx="12192000" cy="6858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1"/>
    <p:restoredTop sz="94708"/>
  </p:normalViewPr>
  <p:slideViewPr>
    <p:cSldViewPr>
      <p:cViewPr>
        <p:scale>
          <a:sx n="95" d="100"/>
          <a:sy n="95" d="100"/>
        </p:scale>
        <p:origin x="-40" y="10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635" algn="ctr">
              <a:lnSpc>
                <a:spcPts val="760"/>
              </a:lnSpc>
            </a:pPr>
            <a:r>
              <a:rPr spc="-5" dirty="0"/>
              <a:t>UNIVERSITATEA</a:t>
            </a:r>
            <a:r>
              <a:rPr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MEDICINĂ ȘI</a:t>
            </a:r>
            <a:r>
              <a:rPr dirty="0"/>
              <a:t> </a:t>
            </a:r>
            <a:r>
              <a:rPr spc="-5" dirty="0"/>
              <a:t>FARMACIE</a:t>
            </a:r>
            <a:r>
              <a:rPr spc="-15" dirty="0"/>
              <a:t> </a:t>
            </a:r>
            <a:r>
              <a:rPr spc="-5" dirty="0"/>
              <a:t>“CAROL</a:t>
            </a:r>
            <a:r>
              <a:rPr spc="5" dirty="0"/>
              <a:t> </a:t>
            </a:r>
            <a:r>
              <a:rPr spc="-5" dirty="0"/>
              <a:t>DAVILA”</a:t>
            </a:r>
            <a:r>
              <a:rPr spc="-20" dirty="0"/>
              <a:t> </a:t>
            </a:r>
            <a:r>
              <a:rPr spc="-10" dirty="0"/>
              <a:t>din</a:t>
            </a:r>
            <a:r>
              <a:rPr spc="20" dirty="0"/>
              <a:t> </a:t>
            </a:r>
            <a:r>
              <a:rPr spc="-5" dirty="0"/>
              <a:t>BUCUREȘTI, </a:t>
            </a:r>
            <a:r>
              <a:rPr spc="-10" dirty="0"/>
              <a:t>FACULTATEA</a:t>
            </a:r>
            <a:r>
              <a:rPr spc="15" dirty="0"/>
              <a:t> </a:t>
            </a:r>
            <a:r>
              <a:rPr spc="-5" dirty="0"/>
              <a:t>DE MEDICINĂ,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DEPARTAMENT</a:t>
            </a:r>
            <a:r>
              <a:rPr spc="-15" dirty="0"/>
              <a:t> </a:t>
            </a:r>
            <a:r>
              <a:rPr spc="-5" dirty="0"/>
              <a:t>III</a:t>
            </a:r>
            <a:r>
              <a:rPr dirty="0"/>
              <a:t> </a:t>
            </a:r>
            <a:r>
              <a:rPr spc="-5" dirty="0"/>
              <a:t>-</a:t>
            </a:r>
            <a:r>
              <a:rPr spc="15" dirty="0"/>
              <a:t> </a:t>
            </a:r>
            <a:r>
              <a:rPr spc="-5" dirty="0"/>
              <a:t>ȘTIINȚE</a:t>
            </a:r>
            <a:r>
              <a:rPr spc="5" dirty="0"/>
              <a:t> </a:t>
            </a:r>
            <a:r>
              <a:rPr spc="-10" dirty="0"/>
              <a:t>COMPLEMENTARE,</a:t>
            </a:r>
            <a:r>
              <a:rPr spc="30" dirty="0"/>
              <a:t> </a:t>
            </a:r>
            <a:r>
              <a:rPr spc="-5" dirty="0"/>
              <a:t>DISCIPLINA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SĂNĂTATE</a:t>
            </a:r>
            <a:r>
              <a:rPr dirty="0"/>
              <a:t> </a:t>
            </a:r>
            <a:r>
              <a:rPr spc="-5" dirty="0"/>
              <a:t>PUBLICĂ</a:t>
            </a:r>
            <a:r>
              <a:rPr spc="5" dirty="0"/>
              <a:t> </a:t>
            </a:r>
            <a:r>
              <a:rPr spc="-5" dirty="0"/>
              <a:t>ȘI</a:t>
            </a:r>
            <a:r>
              <a:rPr spc="20" dirty="0"/>
              <a:t> </a:t>
            </a:r>
            <a:r>
              <a:rPr spc="-10" dirty="0"/>
              <a:t>MANAGEMENT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200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1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635" algn="ctr">
              <a:lnSpc>
                <a:spcPts val="760"/>
              </a:lnSpc>
            </a:pPr>
            <a:r>
              <a:rPr spc="-5" dirty="0"/>
              <a:t>UNIVERSITATEA</a:t>
            </a:r>
            <a:r>
              <a:rPr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MEDICINĂ ȘI</a:t>
            </a:r>
            <a:r>
              <a:rPr dirty="0"/>
              <a:t> </a:t>
            </a:r>
            <a:r>
              <a:rPr spc="-5" dirty="0"/>
              <a:t>FARMACIE</a:t>
            </a:r>
            <a:r>
              <a:rPr spc="-15" dirty="0"/>
              <a:t> </a:t>
            </a:r>
            <a:r>
              <a:rPr spc="-5" dirty="0"/>
              <a:t>“CAROL</a:t>
            </a:r>
            <a:r>
              <a:rPr spc="5" dirty="0"/>
              <a:t> </a:t>
            </a:r>
            <a:r>
              <a:rPr spc="-5" dirty="0"/>
              <a:t>DAVILA”</a:t>
            </a:r>
            <a:r>
              <a:rPr spc="-20" dirty="0"/>
              <a:t> </a:t>
            </a:r>
            <a:r>
              <a:rPr spc="-10" dirty="0"/>
              <a:t>din</a:t>
            </a:r>
            <a:r>
              <a:rPr spc="20" dirty="0"/>
              <a:t> </a:t>
            </a:r>
            <a:r>
              <a:rPr spc="-5" dirty="0"/>
              <a:t>BUCUREȘTI, </a:t>
            </a:r>
            <a:r>
              <a:rPr spc="-10" dirty="0"/>
              <a:t>FACULTATEA</a:t>
            </a:r>
            <a:r>
              <a:rPr spc="15" dirty="0"/>
              <a:t> </a:t>
            </a:r>
            <a:r>
              <a:rPr spc="-5" dirty="0"/>
              <a:t>DE MEDICINĂ,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DEPARTAMENT</a:t>
            </a:r>
            <a:r>
              <a:rPr spc="-15" dirty="0"/>
              <a:t> </a:t>
            </a:r>
            <a:r>
              <a:rPr spc="-5" dirty="0"/>
              <a:t>III</a:t>
            </a:r>
            <a:r>
              <a:rPr dirty="0"/>
              <a:t> </a:t>
            </a:r>
            <a:r>
              <a:rPr spc="-5" dirty="0"/>
              <a:t>-</a:t>
            </a:r>
            <a:r>
              <a:rPr spc="15" dirty="0"/>
              <a:t> </a:t>
            </a:r>
            <a:r>
              <a:rPr spc="-5" dirty="0"/>
              <a:t>ȘTIINȚE</a:t>
            </a:r>
            <a:r>
              <a:rPr spc="5" dirty="0"/>
              <a:t> </a:t>
            </a:r>
            <a:r>
              <a:rPr spc="-10" dirty="0"/>
              <a:t>COMPLEMENTARE,</a:t>
            </a:r>
            <a:r>
              <a:rPr spc="30" dirty="0"/>
              <a:t> </a:t>
            </a:r>
            <a:r>
              <a:rPr spc="-5" dirty="0"/>
              <a:t>DISCIPLINA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SĂNĂTATE</a:t>
            </a:r>
            <a:r>
              <a:rPr dirty="0"/>
              <a:t> </a:t>
            </a:r>
            <a:r>
              <a:rPr spc="-5" dirty="0"/>
              <a:t>PUBLICĂ</a:t>
            </a:r>
            <a:r>
              <a:rPr spc="5" dirty="0"/>
              <a:t> </a:t>
            </a:r>
            <a:r>
              <a:rPr spc="-5" dirty="0"/>
              <a:t>ȘI</a:t>
            </a:r>
            <a:r>
              <a:rPr spc="20" dirty="0"/>
              <a:t> </a:t>
            </a:r>
            <a:r>
              <a:rPr spc="-10" dirty="0"/>
              <a:t>MANAGEMENT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200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8769" y="1689934"/>
            <a:ext cx="4926965" cy="371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635" algn="ctr">
              <a:lnSpc>
                <a:spcPts val="760"/>
              </a:lnSpc>
            </a:pPr>
            <a:r>
              <a:rPr spc="-5" dirty="0"/>
              <a:t>UNIVERSITATEA</a:t>
            </a:r>
            <a:r>
              <a:rPr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MEDICINĂ ȘI</a:t>
            </a:r>
            <a:r>
              <a:rPr dirty="0"/>
              <a:t> </a:t>
            </a:r>
            <a:r>
              <a:rPr spc="-5" dirty="0"/>
              <a:t>FARMACIE</a:t>
            </a:r>
            <a:r>
              <a:rPr spc="-15" dirty="0"/>
              <a:t> </a:t>
            </a:r>
            <a:r>
              <a:rPr spc="-5" dirty="0"/>
              <a:t>“CAROL</a:t>
            </a:r>
            <a:r>
              <a:rPr spc="5" dirty="0"/>
              <a:t> </a:t>
            </a:r>
            <a:r>
              <a:rPr spc="-5" dirty="0"/>
              <a:t>DAVILA”</a:t>
            </a:r>
            <a:r>
              <a:rPr spc="-20" dirty="0"/>
              <a:t> </a:t>
            </a:r>
            <a:r>
              <a:rPr spc="-10" dirty="0"/>
              <a:t>din</a:t>
            </a:r>
            <a:r>
              <a:rPr spc="20" dirty="0"/>
              <a:t> </a:t>
            </a:r>
            <a:r>
              <a:rPr spc="-5" dirty="0"/>
              <a:t>BUCUREȘTI, </a:t>
            </a:r>
            <a:r>
              <a:rPr spc="-10" dirty="0"/>
              <a:t>FACULTATEA</a:t>
            </a:r>
            <a:r>
              <a:rPr spc="15" dirty="0"/>
              <a:t> </a:t>
            </a:r>
            <a:r>
              <a:rPr spc="-5" dirty="0"/>
              <a:t>DE MEDICINĂ,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DEPARTAMENT</a:t>
            </a:r>
            <a:r>
              <a:rPr spc="-15" dirty="0"/>
              <a:t> </a:t>
            </a:r>
            <a:r>
              <a:rPr spc="-5" dirty="0"/>
              <a:t>III</a:t>
            </a:r>
            <a:r>
              <a:rPr dirty="0"/>
              <a:t> </a:t>
            </a:r>
            <a:r>
              <a:rPr spc="-5" dirty="0"/>
              <a:t>-</a:t>
            </a:r>
            <a:r>
              <a:rPr spc="15" dirty="0"/>
              <a:t> </a:t>
            </a:r>
            <a:r>
              <a:rPr spc="-5" dirty="0"/>
              <a:t>ȘTIINȚE</a:t>
            </a:r>
            <a:r>
              <a:rPr spc="5" dirty="0"/>
              <a:t> </a:t>
            </a:r>
            <a:r>
              <a:rPr spc="-10" dirty="0"/>
              <a:t>COMPLEMENTARE,</a:t>
            </a:r>
            <a:r>
              <a:rPr spc="30" dirty="0"/>
              <a:t> </a:t>
            </a:r>
            <a:r>
              <a:rPr spc="-5" dirty="0"/>
              <a:t>DISCIPLINA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SĂNĂTATE</a:t>
            </a:r>
            <a:r>
              <a:rPr dirty="0"/>
              <a:t> </a:t>
            </a:r>
            <a:r>
              <a:rPr spc="-5" dirty="0"/>
              <a:t>PUBLICĂ</a:t>
            </a:r>
            <a:r>
              <a:rPr spc="5" dirty="0"/>
              <a:t> </a:t>
            </a:r>
            <a:r>
              <a:rPr spc="-5" dirty="0"/>
              <a:t>ȘI</a:t>
            </a:r>
            <a:r>
              <a:rPr spc="20" dirty="0"/>
              <a:t> </a:t>
            </a:r>
            <a:r>
              <a:rPr spc="-10" dirty="0"/>
              <a:t>MANAGEMENT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200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635" algn="ctr">
              <a:lnSpc>
                <a:spcPts val="760"/>
              </a:lnSpc>
            </a:pPr>
            <a:r>
              <a:rPr spc="-5" dirty="0"/>
              <a:t>UNIVERSITATEA</a:t>
            </a:r>
            <a:r>
              <a:rPr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MEDICINĂ ȘI</a:t>
            </a:r>
            <a:r>
              <a:rPr dirty="0"/>
              <a:t> </a:t>
            </a:r>
            <a:r>
              <a:rPr spc="-5" dirty="0"/>
              <a:t>FARMACIE</a:t>
            </a:r>
            <a:r>
              <a:rPr spc="-15" dirty="0"/>
              <a:t> </a:t>
            </a:r>
            <a:r>
              <a:rPr spc="-5" dirty="0"/>
              <a:t>“CAROL</a:t>
            </a:r>
            <a:r>
              <a:rPr spc="5" dirty="0"/>
              <a:t> </a:t>
            </a:r>
            <a:r>
              <a:rPr spc="-5" dirty="0"/>
              <a:t>DAVILA”</a:t>
            </a:r>
            <a:r>
              <a:rPr spc="-20" dirty="0"/>
              <a:t> </a:t>
            </a:r>
            <a:r>
              <a:rPr spc="-10" dirty="0"/>
              <a:t>din</a:t>
            </a:r>
            <a:r>
              <a:rPr spc="20" dirty="0"/>
              <a:t> </a:t>
            </a:r>
            <a:r>
              <a:rPr spc="-5" dirty="0"/>
              <a:t>BUCUREȘTI, </a:t>
            </a:r>
            <a:r>
              <a:rPr spc="-10" dirty="0"/>
              <a:t>FACULTATEA</a:t>
            </a:r>
            <a:r>
              <a:rPr spc="15" dirty="0"/>
              <a:t> </a:t>
            </a:r>
            <a:r>
              <a:rPr spc="-5" dirty="0"/>
              <a:t>DE MEDICINĂ,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DEPARTAMENT</a:t>
            </a:r>
            <a:r>
              <a:rPr spc="-15" dirty="0"/>
              <a:t> </a:t>
            </a:r>
            <a:r>
              <a:rPr spc="-5" dirty="0"/>
              <a:t>III</a:t>
            </a:r>
            <a:r>
              <a:rPr dirty="0"/>
              <a:t> </a:t>
            </a:r>
            <a:r>
              <a:rPr spc="-5" dirty="0"/>
              <a:t>-</a:t>
            </a:r>
            <a:r>
              <a:rPr spc="15" dirty="0"/>
              <a:t> </a:t>
            </a:r>
            <a:r>
              <a:rPr spc="-5" dirty="0"/>
              <a:t>ȘTIINȚE</a:t>
            </a:r>
            <a:r>
              <a:rPr spc="5" dirty="0"/>
              <a:t> </a:t>
            </a:r>
            <a:r>
              <a:rPr spc="-10" dirty="0"/>
              <a:t>COMPLEMENTARE,</a:t>
            </a:r>
            <a:r>
              <a:rPr spc="30" dirty="0"/>
              <a:t> </a:t>
            </a:r>
            <a:r>
              <a:rPr spc="-5" dirty="0"/>
              <a:t>DISCIPLINA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SĂNĂTATE</a:t>
            </a:r>
            <a:r>
              <a:rPr dirty="0"/>
              <a:t> </a:t>
            </a:r>
            <a:r>
              <a:rPr spc="-5" dirty="0"/>
              <a:t>PUBLICĂ</a:t>
            </a:r>
            <a:r>
              <a:rPr spc="5" dirty="0"/>
              <a:t> </a:t>
            </a:r>
            <a:r>
              <a:rPr spc="-5" dirty="0"/>
              <a:t>ȘI</a:t>
            </a:r>
            <a:r>
              <a:rPr spc="20" dirty="0"/>
              <a:t> </a:t>
            </a:r>
            <a:r>
              <a:rPr spc="-10" dirty="0"/>
              <a:t>MANAGEMENT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635" algn="ctr">
              <a:lnSpc>
                <a:spcPts val="760"/>
              </a:lnSpc>
            </a:pPr>
            <a:r>
              <a:rPr spc="-5" dirty="0"/>
              <a:t>UNIVERSITATEA</a:t>
            </a:r>
            <a:r>
              <a:rPr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MEDICINĂ ȘI</a:t>
            </a:r>
            <a:r>
              <a:rPr dirty="0"/>
              <a:t> </a:t>
            </a:r>
            <a:r>
              <a:rPr spc="-5" dirty="0"/>
              <a:t>FARMACIE</a:t>
            </a:r>
            <a:r>
              <a:rPr spc="-15" dirty="0"/>
              <a:t> </a:t>
            </a:r>
            <a:r>
              <a:rPr spc="-5" dirty="0"/>
              <a:t>“CAROL</a:t>
            </a:r>
            <a:r>
              <a:rPr spc="5" dirty="0"/>
              <a:t> </a:t>
            </a:r>
            <a:r>
              <a:rPr spc="-5" dirty="0"/>
              <a:t>DAVILA”</a:t>
            </a:r>
            <a:r>
              <a:rPr spc="-20" dirty="0"/>
              <a:t> </a:t>
            </a:r>
            <a:r>
              <a:rPr spc="-10" dirty="0"/>
              <a:t>din</a:t>
            </a:r>
            <a:r>
              <a:rPr spc="20" dirty="0"/>
              <a:t> </a:t>
            </a:r>
            <a:r>
              <a:rPr spc="-5" dirty="0"/>
              <a:t>BUCUREȘTI, </a:t>
            </a:r>
            <a:r>
              <a:rPr spc="-10" dirty="0"/>
              <a:t>FACULTATEA</a:t>
            </a:r>
            <a:r>
              <a:rPr spc="15" dirty="0"/>
              <a:t> </a:t>
            </a:r>
            <a:r>
              <a:rPr spc="-5" dirty="0"/>
              <a:t>DE MEDICINĂ,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DEPARTAMENT</a:t>
            </a:r>
            <a:r>
              <a:rPr spc="-15" dirty="0"/>
              <a:t> </a:t>
            </a:r>
            <a:r>
              <a:rPr spc="-5" dirty="0"/>
              <a:t>III</a:t>
            </a:r>
            <a:r>
              <a:rPr dirty="0"/>
              <a:t> </a:t>
            </a:r>
            <a:r>
              <a:rPr spc="-5" dirty="0"/>
              <a:t>-</a:t>
            </a:r>
            <a:r>
              <a:rPr spc="15" dirty="0"/>
              <a:t> </a:t>
            </a:r>
            <a:r>
              <a:rPr spc="-5" dirty="0"/>
              <a:t>ȘTIINȚE</a:t>
            </a:r>
            <a:r>
              <a:rPr spc="5" dirty="0"/>
              <a:t> </a:t>
            </a:r>
            <a:r>
              <a:rPr spc="-10" dirty="0"/>
              <a:t>COMPLEMENTARE,</a:t>
            </a:r>
            <a:r>
              <a:rPr spc="30" dirty="0"/>
              <a:t> </a:t>
            </a:r>
            <a:r>
              <a:rPr spc="-5" dirty="0"/>
              <a:t>DISCIPLINA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SĂNĂTATE</a:t>
            </a:r>
            <a:r>
              <a:rPr dirty="0"/>
              <a:t> </a:t>
            </a:r>
            <a:r>
              <a:rPr spc="-5" dirty="0"/>
              <a:t>PUBLICĂ</a:t>
            </a:r>
            <a:r>
              <a:rPr spc="5" dirty="0"/>
              <a:t> </a:t>
            </a:r>
            <a:r>
              <a:rPr spc="-5" dirty="0"/>
              <a:t>ȘI</a:t>
            </a:r>
            <a:r>
              <a:rPr spc="20" dirty="0"/>
              <a:t> </a:t>
            </a:r>
            <a:r>
              <a:rPr spc="-10" dirty="0"/>
              <a:t>MANAGEMENT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815" y="185662"/>
            <a:ext cx="1442718" cy="117498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77778" y="154615"/>
            <a:ext cx="887172" cy="10690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5875" y="415792"/>
            <a:ext cx="500024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2006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43912" y="1369681"/>
            <a:ext cx="9504174" cy="4507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1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53665" y="6362727"/>
            <a:ext cx="3882390" cy="37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635" algn="ctr">
              <a:lnSpc>
                <a:spcPts val="760"/>
              </a:lnSpc>
            </a:pPr>
            <a:r>
              <a:rPr spc="-5" dirty="0"/>
              <a:t>UNIVERSITATEA</a:t>
            </a:r>
            <a:r>
              <a:rPr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MEDICINĂ ȘI</a:t>
            </a:r>
            <a:r>
              <a:rPr dirty="0"/>
              <a:t> </a:t>
            </a:r>
            <a:r>
              <a:rPr spc="-5" dirty="0"/>
              <a:t>FARMACIE</a:t>
            </a:r>
            <a:r>
              <a:rPr spc="-15" dirty="0"/>
              <a:t> </a:t>
            </a:r>
            <a:r>
              <a:rPr spc="-5" dirty="0"/>
              <a:t>“CAROL</a:t>
            </a:r>
            <a:r>
              <a:rPr spc="5" dirty="0"/>
              <a:t> </a:t>
            </a:r>
            <a:r>
              <a:rPr spc="-5" dirty="0"/>
              <a:t>DAVILA”</a:t>
            </a:r>
            <a:r>
              <a:rPr spc="-20" dirty="0"/>
              <a:t> </a:t>
            </a:r>
            <a:r>
              <a:rPr spc="-10" dirty="0"/>
              <a:t>din</a:t>
            </a:r>
            <a:r>
              <a:rPr spc="20" dirty="0"/>
              <a:t> </a:t>
            </a:r>
            <a:r>
              <a:rPr spc="-5" dirty="0"/>
              <a:t>BUCUREȘTI, </a:t>
            </a:r>
            <a:r>
              <a:rPr spc="-10" dirty="0"/>
              <a:t>FACULTATEA</a:t>
            </a:r>
            <a:r>
              <a:rPr spc="15" dirty="0"/>
              <a:t> </a:t>
            </a:r>
            <a:r>
              <a:rPr spc="-5" dirty="0"/>
              <a:t>DE MEDICINĂ,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DEPARTAMENT</a:t>
            </a:r>
            <a:r>
              <a:rPr spc="-15" dirty="0"/>
              <a:t> </a:t>
            </a:r>
            <a:r>
              <a:rPr spc="-5" dirty="0"/>
              <a:t>III</a:t>
            </a:r>
            <a:r>
              <a:rPr dirty="0"/>
              <a:t> </a:t>
            </a:r>
            <a:r>
              <a:rPr spc="-5" dirty="0"/>
              <a:t>-</a:t>
            </a:r>
            <a:r>
              <a:rPr spc="15" dirty="0"/>
              <a:t> </a:t>
            </a:r>
            <a:r>
              <a:rPr spc="-5" dirty="0"/>
              <a:t>ȘTIINȚE</a:t>
            </a:r>
            <a:r>
              <a:rPr spc="5" dirty="0"/>
              <a:t> </a:t>
            </a:r>
            <a:r>
              <a:rPr spc="-10" dirty="0"/>
              <a:t>COMPLEMENTARE,</a:t>
            </a:r>
            <a:r>
              <a:rPr spc="30" dirty="0"/>
              <a:t> </a:t>
            </a:r>
            <a:r>
              <a:rPr spc="-5" dirty="0"/>
              <a:t>DISCIPLINA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SĂNĂTATE</a:t>
            </a:r>
            <a:r>
              <a:rPr dirty="0"/>
              <a:t> </a:t>
            </a:r>
            <a:r>
              <a:rPr spc="-5" dirty="0"/>
              <a:t>PUBLICĂ</a:t>
            </a:r>
            <a:r>
              <a:rPr spc="5" dirty="0"/>
              <a:t> </a:t>
            </a:r>
            <a:r>
              <a:rPr spc="-5" dirty="0"/>
              <a:t>ȘI</a:t>
            </a:r>
            <a:r>
              <a:rPr spc="20" dirty="0"/>
              <a:t> </a:t>
            </a:r>
            <a:r>
              <a:rPr spc="-10" dirty="0"/>
              <a:t>MANAGEMENT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9959" y="1316223"/>
            <a:ext cx="74695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Epidemiologia</a:t>
            </a:r>
            <a:r>
              <a:rPr sz="3600" spc="10" dirty="0"/>
              <a:t> </a:t>
            </a:r>
            <a:r>
              <a:rPr sz="3600" spc="-5" dirty="0"/>
              <a:t>bolii</a:t>
            </a:r>
            <a:r>
              <a:rPr sz="3600" spc="5" dirty="0"/>
              <a:t> </a:t>
            </a:r>
            <a:r>
              <a:rPr sz="3600" dirty="0"/>
              <a:t>și</a:t>
            </a:r>
            <a:r>
              <a:rPr sz="3600" spc="-10" dirty="0"/>
              <a:t> </a:t>
            </a:r>
            <a:r>
              <a:rPr sz="3600" dirty="0"/>
              <a:t>a</a:t>
            </a:r>
            <a:r>
              <a:rPr sz="3600" spc="-15" dirty="0"/>
              <a:t> </a:t>
            </a:r>
            <a:r>
              <a:rPr sz="3600" spc="-5" dirty="0"/>
              <a:t>sănătății</a:t>
            </a:r>
            <a:r>
              <a:rPr sz="3600" spc="-20" dirty="0"/>
              <a:t> </a:t>
            </a:r>
            <a:r>
              <a:rPr sz="3600" dirty="0"/>
              <a:t>–</a:t>
            </a:r>
            <a:endParaRPr sz="3600"/>
          </a:p>
          <a:p>
            <a:pPr marL="635" algn="ctr">
              <a:lnSpc>
                <a:spcPct val="100000"/>
              </a:lnSpc>
            </a:pPr>
            <a:r>
              <a:rPr sz="3600" spc="-5" dirty="0"/>
              <a:t>abordări</a:t>
            </a:r>
            <a:r>
              <a:rPr sz="3600" spc="-40" dirty="0"/>
              <a:t> </a:t>
            </a:r>
            <a:r>
              <a:rPr sz="3600" spc="-5" dirty="0"/>
              <a:t>metodologice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43912" y="1369681"/>
            <a:ext cx="9504174" cy="4591642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565"/>
              </a:spcBef>
            </a:pPr>
            <a:r>
              <a:rPr lang="en-US" spc="-5" dirty="0"/>
              <a:t>/b/ </a:t>
            </a:r>
            <a:r>
              <a:rPr spc="-5" dirty="0" err="1"/>
              <a:t>Cohorta</a:t>
            </a:r>
            <a:r>
              <a:rPr spc="-70" dirty="0"/>
              <a:t> </a:t>
            </a:r>
            <a:r>
              <a:rPr dirty="0"/>
              <a:t>tip</a:t>
            </a:r>
            <a:r>
              <a:rPr spc="-40" dirty="0"/>
              <a:t> </a:t>
            </a:r>
            <a:r>
              <a:rPr dirty="0"/>
              <a:t>1</a:t>
            </a:r>
          </a:p>
          <a:p>
            <a:pPr marL="157480" indent="-125095">
              <a:lnSpc>
                <a:spcPct val="100000"/>
              </a:lnSpc>
              <a:spcBef>
                <a:spcPts val="395"/>
              </a:spcBef>
              <a:buFont typeface="Microsoft Sans Serif"/>
              <a:buChar char="•"/>
              <a:tabLst>
                <a:tab pos="158115" algn="l"/>
              </a:tabLst>
            </a:pPr>
            <a:r>
              <a:rPr sz="1700" u="none" spc="-5" dirty="0"/>
              <a:t>Eșantion </a:t>
            </a:r>
            <a:r>
              <a:rPr sz="1700" u="none" dirty="0"/>
              <a:t>din</a:t>
            </a:r>
            <a:r>
              <a:rPr sz="1700" u="none" spc="-15" dirty="0"/>
              <a:t> </a:t>
            </a:r>
            <a:r>
              <a:rPr sz="1700" u="none" dirty="0"/>
              <a:t>populatia</a:t>
            </a:r>
            <a:r>
              <a:rPr sz="1700" u="none" spc="-15" dirty="0"/>
              <a:t> </a:t>
            </a:r>
            <a:r>
              <a:rPr sz="1700" u="none" dirty="0"/>
              <a:t>de </a:t>
            </a:r>
            <a:r>
              <a:rPr sz="1700" u="none" spc="-5" dirty="0"/>
              <a:t>interes</a:t>
            </a:r>
            <a:endParaRPr sz="1700" dirty="0"/>
          </a:p>
          <a:p>
            <a:pPr marL="157480" indent="-125095">
              <a:lnSpc>
                <a:spcPct val="100000"/>
              </a:lnSpc>
              <a:spcBef>
                <a:spcPts val="384"/>
              </a:spcBef>
              <a:buFont typeface="Microsoft Sans Serif"/>
              <a:buChar char="•"/>
              <a:tabLst>
                <a:tab pos="158115" algn="l"/>
              </a:tabLst>
            </a:pPr>
            <a:r>
              <a:rPr sz="1700" u="none" dirty="0"/>
              <a:t>După includerea</a:t>
            </a:r>
            <a:r>
              <a:rPr sz="1700" u="none" spc="-15" dirty="0"/>
              <a:t> </a:t>
            </a:r>
            <a:r>
              <a:rPr sz="1700" u="none" dirty="0"/>
              <a:t>in</a:t>
            </a:r>
            <a:r>
              <a:rPr sz="1700" u="none" spc="5" dirty="0"/>
              <a:t> </a:t>
            </a:r>
            <a:r>
              <a:rPr sz="1700" u="none" spc="-5" dirty="0"/>
              <a:t>studiu</a:t>
            </a:r>
            <a:r>
              <a:rPr sz="1700" u="none" dirty="0"/>
              <a:t> </a:t>
            </a:r>
            <a:r>
              <a:rPr sz="1700" u="none" spc="-5" dirty="0"/>
              <a:t>se</a:t>
            </a:r>
            <a:r>
              <a:rPr sz="1700" u="none" spc="5" dirty="0"/>
              <a:t> </a:t>
            </a:r>
            <a:r>
              <a:rPr sz="1700" u="none" spc="-10" dirty="0"/>
              <a:t>cerceteaza</a:t>
            </a:r>
            <a:r>
              <a:rPr sz="1700" u="none" dirty="0"/>
              <a:t> </a:t>
            </a:r>
            <a:r>
              <a:rPr sz="1700" u="none" spc="-5" dirty="0"/>
              <a:t>nivelul</a:t>
            </a:r>
            <a:r>
              <a:rPr sz="1700" u="none" spc="-15" dirty="0"/>
              <a:t> </a:t>
            </a:r>
            <a:r>
              <a:rPr sz="1700" u="none" dirty="0"/>
              <a:t>de </a:t>
            </a:r>
            <a:r>
              <a:rPr sz="1700" u="none" spc="-10" dirty="0"/>
              <a:t>expunere</a:t>
            </a:r>
            <a:endParaRPr sz="1700" dirty="0"/>
          </a:p>
          <a:p>
            <a:pPr marL="157480" indent="-125095">
              <a:lnSpc>
                <a:spcPct val="100000"/>
              </a:lnSpc>
              <a:spcBef>
                <a:spcPts val="380"/>
              </a:spcBef>
              <a:buFont typeface="Microsoft Sans Serif"/>
              <a:buChar char="•"/>
              <a:tabLst>
                <a:tab pos="158115" algn="l"/>
              </a:tabLst>
            </a:pPr>
            <a:r>
              <a:rPr sz="1700" u="none" dirty="0"/>
              <a:t>Eșantionul</a:t>
            </a:r>
            <a:r>
              <a:rPr sz="1700" u="none" spc="-15" dirty="0"/>
              <a:t> </a:t>
            </a:r>
            <a:r>
              <a:rPr sz="1700" u="none" spc="-5" dirty="0"/>
              <a:t>se</a:t>
            </a:r>
            <a:r>
              <a:rPr sz="1700" u="none" dirty="0"/>
              <a:t> </a:t>
            </a:r>
            <a:r>
              <a:rPr sz="1700" u="none" spc="-5" dirty="0"/>
              <a:t>autodivide </a:t>
            </a:r>
            <a:r>
              <a:rPr sz="1700" u="none" dirty="0"/>
              <a:t>in </a:t>
            </a:r>
            <a:r>
              <a:rPr sz="1700" u="none" spc="-10" dirty="0"/>
              <a:t>expusi</a:t>
            </a:r>
            <a:r>
              <a:rPr sz="1700" u="none" spc="-20" dirty="0"/>
              <a:t> </a:t>
            </a:r>
            <a:r>
              <a:rPr sz="1700" u="none" dirty="0" err="1"/>
              <a:t>si</a:t>
            </a:r>
            <a:r>
              <a:rPr sz="1700" u="none" dirty="0"/>
              <a:t> </a:t>
            </a:r>
            <a:r>
              <a:rPr sz="1700" u="none" spc="-10" dirty="0" err="1"/>
              <a:t>neexpusi</a:t>
            </a:r>
            <a:endParaRPr lang="en-US" sz="1700" dirty="0"/>
          </a:p>
          <a:p>
            <a:pPr marL="157480" indent="-125095">
              <a:lnSpc>
                <a:spcPct val="100000"/>
              </a:lnSpc>
              <a:spcBef>
                <a:spcPts val="380"/>
              </a:spcBef>
              <a:buFont typeface="Microsoft Sans Serif"/>
              <a:buChar char="•"/>
              <a:tabLst>
                <a:tab pos="158115" algn="l"/>
              </a:tabLst>
            </a:pPr>
            <a:r>
              <a:rPr lang="en-US" sz="1700" u="none" spc="-5" dirty="0"/>
              <a:t>/b/ </a:t>
            </a:r>
            <a:r>
              <a:rPr sz="1700" u="none" spc="-5" dirty="0"/>
              <a:t>Alternative:</a:t>
            </a:r>
            <a:endParaRPr sz="1700" dirty="0"/>
          </a:p>
          <a:p>
            <a:pPr marL="614680" lvl="1" indent="-125095">
              <a:lnSpc>
                <a:spcPts val="1735"/>
              </a:lnSpc>
              <a:spcBef>
                <a:spcPts val="385"/>
              </a:spcBef>
              <a:buFont typeface="Microsoft Sans Serif"/>
              <a:buChar char="•"/>
              <a:tabLst>
                <a:tab pos="158115" algn="l"/>
              </a:tabLst>
            </a:pPr>
            <a:r>
              <a:rPr sz="1500" b="0" i="0" u="none" spc="-5" dirty="0">
                <a:latin typeface="Calibri"/>
                <a:cs typeface="Calibri"/>
              </a:rPr>
              <a:t>Utilizarea</a:t>
            </a:r>
            <a:r>
              <a:rPr sz="1500" b="0" i="0" u="none" spc="-35" dirty="0">
                <a:latin typeface="Calibri"/>
                <a:cs typeface="Calibri"/>
              </a:rPr>
              <a:t> </a:t>
            </a:r>
            <a:r>
              <a:rPr sz="1500" b="0" i="0" u="none" dirty="0">
                <a:latin typeface="Calibri"/>
                <a:cs typeface="Calibri"/>
              </a:rPr>
              <a:t>unei</a:t>
            </a:r>
            <a:r>
              <a:rPr sz="1500" b="0" i="0" u="none" spc="-15" dirty="0">
                <a:latin typeface="Calibri"/>
                <a:cs typeface="Calibri"/>
              </a:rPr>
              <a:t> “cohorte</a:t>
            </a:r>
            <a:r>
              <a:rPr sz="1500" b="0" i="0" u="none" spc="-10" dirty="0">
                <a:latin typeface="Calibri"/>
                <a:cs typeface="Calibri"/>
              </a:rPr>
              <a:t> </a:t>
            </a:r>
            <a:r>
              <a:rPr sz="1500" b="0" i="0" u="none" dirty="0">
                <a:latin typeface="Calibri"/>
                <a:cs typeface="Calibri"/>
              </a:rPr>
              <a:t>tip”</a:t>
            </a:r>
            <a:r>
              <a:rPr sz="1500" b="0" i="0" u="none" spc="-15" dirty="0">
                <a:latin typeface="Calibri"/>
                <a:cs typeface="Calibri"/>
              </a:rPr>
              <a:t> </a:t>
            </a:r>
            <a:r>
              <a:rPr sz="1500" b="0" i="0" u="none" spc="-10" dirty="0">
                <a:latin typeface="Calibri"/>
                <a:cs typeface="Calibri"/>
              </a:rPr>
              <a:t>ca</a:t>
            </a:r>
            <a:r>
              <a:rPr sz="1500" b="0" i="0" u="none" dirty="0">
                <a:latin typeface="Calibri"/>
                <a:cs typeface="Calibri"/>
              </a:rPr>
              <a:t> in</a:t>
            </a:r>
            <a:r>
              <a:rPr sz="1500" b="0" i="0" u="none" spc="-5" dirty="0">
                <a:latin typeface="Calibri"/>
                <a:cs typeface="Calibri"/>
              </a:rPr>
              <a:t> cazul</a:t>
            </a:r>
            <a:r>
              <a:rPr sz="1500" b="0" i="0" u="none" spc="-10" dirty="0">
                <a:latin typeface="Calibri"/>
                <a:cs typeface="Calibri"/>
              </a:rPr>
              <a:t> </a:t>
            </a:r>
            <a:r>
              <a:rPr sz="1500" b="0" i="0" u="none" spc="-5" dirty="0">
                <a:latin typeface="Calibri"/>
                <a:cs typeface="Calibri"/>
              </a:rPr>
              <a:t>studiului</a:t>
            </a:r>
            <a:r>
              <a:rPr sz="1500" b="0" i="0" u="none" spc="-45" dirty="0">
                <a:latin typeface="Calibri"/>
                <a:cs typeface="Calibri"/>
              </a:rPr>
              <a:t> </a:t>
            </a:r>
            <a:r>
              <a:rPr sz="1500" b="0" i="0" u="none" dirty="0">
                <a:latin typeface="Calibri"/>
                <a:cs typeface="Calibri"/>
              </a:rPr>
              <a:t>de</a:t>
            </a:r>
            <a:r>
              <a:rPr sz="1500" b="0" i="0" u="none" spc="-10" dirty="0">
                <a:latin typeface="Calibri"/>
                <a:cs typeface="Calibri"/>
              </a:rPr>
              <a:t> </a:t>
            </a:r>
            <a:r>
              <a:rPr sz="1500" b="0" i="0" u="none" dirty="0">
                <a:latin typeface="Calibri"/>
                <a:cs typeface="Calibri"/>
              </a:rPr>
              <a:t>la</a:t>
            </a:r>
            <a:r>
              <a:rPr sz="1500" b="0" i="0" u="none" spc="5" dirty="0">
                <a:latin typeface="Calibri"/>
                <a:cs typeface="Calibri"/>
              </a:rPr>
              <a:t> </a:t>
            </a:r>
            <a:r>
              <a:rPr sz="1500" b="0" i="0" u="none" spc="-5" dirty="0">
                <a:latin typeface="Calibri"/>
                <a:cs typeface="Calibri"/>
              </a:rPr>
              <a:t>Framingham,</a:t>
            </a:r>
            <a:r>
              <a:rPr sz="1500" b="0" i="0" u="none" spc="-30" dirty="0">
                <a:latin typeface="Calibri"/>
                <a:cs typeface="Calibri"/>
              </a:rPr>
              <a:t> </a:t>
            </a:r>
            <a:r>
              <a:rPr sz="1500" b="0" i="0" u="none" dirty="0">
                <a:latin typeface="Calibri"/>
                <a:cs typeface="Calibri"/>
              </a:rPr>
              <a:t>in</a:t>
            </a:r>
            <a:r>
              <a:rPr sz="1500" b="0" i="0" u="none" spc="-10" dirty="0">
                <a:latin typeface="Calibri"/>
                <a:cs typeface="Calibri"/>
              </a:rPr>
              <a:t> care</a:t>
            </a:r>
            <a:r>
              <a:rPr sz="1500" b="0" i="0" u="none" spc="-5" dirty="0">
                <a:latin typeface="Calibri"/>
                <a:cs typeface="Calibri"/>
              </a:rPr>
              <a:t> populatia</a:t>
            </a:r>
            <a:r>
              <a:rPr sz="1500" b="0" i="0" u="none" spc="-40" dirty="0">
                <a:latin typeface="Calibri"/>
                <a:cs typeface="Calibri"/>
              </a:rPr>
              <a:t> </a:t>
            </a:r>
            <a:r>
              <a:rPr sz="1500" b="0" i="0" u="none" dirty="0">
                <a:latin typeface="Calibri"/>
                <a:cs typeface="Calibri"/>
              </a:rPr>
              <a:t>a</a:t>
            </a:r>
            <a:r>
              <a:rPr sz="1500" b="0" i="0" u="none" spc="5" dirty="0">
                <a:latin typeface="Calibri"/>
                <a:cs typeface="Calibri"/>
              </a:rPr>
              <a:t> </a:t>
            </a:r>
            <a:r>
              <a:rPr sz="1500" b="0" i="0" u="none" spc="-15" dirty="0" err="1">
                <a:latin typeface="Calibri"/>
                <a:cs typeface="Calibri"/>
              </a:rPr>
              <a:t>reprezentat</a:t>
            </a:r>
            <a:r>
              <a:rPr sz="1500" b="0" i="0" u="none" spc="-25" dirty="0">
                <a:latin typeface="Calibri"/>
                <a:cs typeface="Calibri"/>
              </a:rPr>
              <a:t> </a:t>
            </a:r>
            <a:r>
              <a:rPr sz="1500" b="0" i="0" u="none" dirty="0">
                <a:latin typeface="Calibri"/>
                <a:cs typeface="Calibri"/>
              </a:rPr>
              <a:t>un</a:t>
            </a:r>
            <a:r>
              <a:rPr lang="en-US" sz="1500" dirty="0"/>
              <a:t> </a:t>
            </a:r>
            <a:r>
              <a:rPr sz="1500" b="0" i="0" u="none" dirty="0">
                <a:latin typeface="Calibri"/>
                <a:cs typeface="Calibri"/>
              </a:rPr>
              <a:t>model</a:t>
            </a:r>
            <a:r>
              <a:rPr sz="1500" b="0" i="0" u="none" spc="-15" dirty="0">
                <a:latin typeface="Calibri"/>
                <a:cs typeface="Calibri"/>
              </a:rPr>
              <a:t> </a:t>
            </a:r>
            <a:r>
              <a:rPr sz="1500" b="0" i="0" u="none" dirty="0">
                <a:latin typeface="Calibri"/>
                <a:cs typeface="Calibri"/>
              </a:rPr>
              <a:t>tipic</a:t>
            </a:r>
            <a:r>
              <a:rPr sz="1500" b="0" i="0" u="none" spc="-25" dirty="0">
                <a:latin typeface="Calibri"/>
                <a:cs typeface="Calibri"/>
              </a:rPr>
              <a:t> </a:t>
            </a:r>
            <a:r>
              <a:rPr sz="1500" b="0" i="0" u="none" dirty="0">
                <a:latin typeface="Calibri"/>
                <a:cs typeface="Calibri"/>
              </a:rPr>
              <a:t>pentru</a:t>
            </a:r>
            <a:r>
              <a:rPr sz="1500" b="0" i="0" u="none" spc="-15" dirty="0">
                <a:latin typeface="Calibri"/>
                <a:cs typeface="Calibri"/>
              </a:rPr>
              <a:t> </a:t>
            </a:r>
            <a:r>
              <a:rPr sz="1500" b="0" i="0" u="none" spc="-10" dirty="0">
                <a:latin typeface="Calibri"/>
                <a:cs typeface="Calibri"/>
              </a:rPr>
              <a:t>orasele</a:t>
            </a:r>
            <a:r>
              <a:rPr sz="1500" b="0" i="0" u="none" spc="-40" dirty="0">
                <a:latin typeface="Calibri"/>
                <a:cs typeface="Calibri"/>
              </a:rPr>
              <a:t> </a:t>
            </a:r>
            <a:r>
              <a:rPr sz="1500" b="0" i="0" u="none" dirty="0">
                <a:latin typeface="Calibri"/>
                <a:cs typeface="Calibri"/>
              </a:rPr>
              <a:t>mai mici din</a:t>
            </a:r>
            <a:r>
              <a:rPr sz="1500" b="0" i="0" u="none" spc="-35" dirty="0">
                <a:latin typeface="Calibri"/>
                <a:cs typeface="Calibri"/>
              </a:rPr>
              <a:t> </a:t>
            </a:r>
            <a:r>
              <a:rPr sz="1500" b="0" i="0" u="none" spc="-15" dirty="0">
                <a:latin typeface="Calibri"/>
                <a:cs typeface="Calibri"/>
              </a:rPr>
              <a:t>SUA;</a:t>
            </a:r>
            <a:endParaRPr sz="1500" dirty="0">
              <a:latin typeface="Calibri"/>
              <a:cs typeface="Calibri"/>
            </a:endParaRPr>
          </a:p>
          <a:p>
            <a:pPr marL="614680" lvl="1" indent="-125095">
              <a:spcBef>
                <a:spcPts val="384"/>
              </a:spcBef>
              <a:buFont typeface="Microsoft Sans Serif"/>
              <a:buChar char="•"/>
              <a:tabLst>
                <a:tab pos="158115" algn="l"/>
              </a:tabLst>
            </a:pPr>
            <a:r>
              <a:rPr sz="1500" b="0" i="0" u="none" spc="-10" dirty="0" err="1">
                <a:latin typeface="Calibri"/>
                <a:cs typeface="Calibri"/>
              </a:rPr>
              <a:t>Populații</a:t>
            </a:r>
            <a:r>
              <a:rPr sz="1500" b="0" i="0" u="none" spc="-5" dirty="0">
                <a:latin typeface="Calibri"/>
                <a:cs typeface="Calibri"/>
              </a:rPr>
              <a:t> </a:t>
            </a:r>
            <a:r>
              <a:rPr sz="1500" b="0" i="0" u="none" spc="-15" dirty="0">
                <a:latin typeface="Calibri"/>
                <a:cs typeface="Calibri"/>
              </a:rPr>
              <a:t>“captive”</a:t>
            </a:r>
            <a:r>
              <a:rPr sz="1500" b="0" i="0" u="none" spc="-20" dirty="0">
                <a:latin typeface="Calibri"/>
                <a:cs typeface="Calibri"/>
              </a:rPr>
              <a:t> </a:t>
            </a:r>
            <a:r>
              <a:rPr sz="1500" b="0" i="0" u="none" spc="-5" dirty="0">
                <a:latin typeface="Calibri"/>
                <a:cs typeface="Calibri"/>
              </a:rPr>
              <a:t>(scolari,</a:t>
            </a:r>
            <a:r>
              <a:rPr sz="1500" b="0" i="0" u="none" spc="-30" dirty="0">
                <a:latin typeface="Calibri"/>
                <a:cs typeface="Calibri"/>
              </a:rPr>
              <a:t> </a:t>
            </a:r>
            <a:r>
              <a:rPr sz="1500" b="0" i="0" u="none" spc="-5" dirty="0">
                <a:latin typeface="Calibri"/>
                <a:cs typeface="Calibri"/>
              </a:rPr>
              <a:t>militari);</a:t>
            </a:r>
            <a:endParaRPr sz="1500" dirty="0">
              <a:latin typeface="Calibri"/>
              <a:cs typeface="Calibri"/>
            </a:endParaRPr>
          </a:p>
          <a:p>
            <a:pPr marL="20320">
              <a:lnSpc>
                <a:spcPct val="100000"/>
              </a:lnSpc>
              <a:spcBef>
                <a:spcPts val="25"/>
              </a:spcBef>
            </a:pPr>
            <a:r>
              <a:rPr lang="en-US" sz="2200" dirty="0">
                <a:latin typeface="Calibri"/>
                <a:cs typeface="Calibri"/>
              </a:rPr>
              <a:t>%</a:t>
            </a:r>
            <a:r>
              <a:rPr lang="en-US" sz="2200" dirty="0" err="1">
                <a:latin typeface="Calibri"/>
                <a:cs typeface="Calibri"/>
              </a:rPr>
              <a:t>br</a:t>
            </a:r>
            <a:r>
              <a:rPr lang="en-US" sz="2200" dirty="0">
                <a:latin typeface="Calibri"/>
                <a:cs typeface="Calibri"/>
              </a:rPr>
              <a:t>%</a:t>
            </a:r>
            <a:endParaRPr sz="2200" dirty="0">
              <a:latin typeface="Calibri"/>
              <a:cs typeface="Calibri"/>
            </a:endParaRPr>
          </a:p>
          <a:p>
            <a:pPr marL="33020">
              <a:lnSpc>
                <a:spcPct val="100000"/>
              </a:lnSpc>
            </a:pPr>
            <a:r>
              <a:rPr lang="en-US" spc="-5" dirty="0"/>
              <a:t>/b/ </a:t>
            </a:r>
            <a:r>
              <a:rPr spc="-5" dirty="0" err="1"/>
              <a:t>Cohorta</a:t>
            </a:r>
            <a:r>
              <a:rPr spc="-70" dirty="0"/>
              <a:t> </a:t>
            </a:r>
            <a:r>
              <a:rPr dirty="0"/>
              <a:t>tip</a:t>
            </a:r>
            <a:r>
              <a:rPr spc="-45" dirty="0"/>
              <a:t> </a:t>
            </a:r>
            <a:r>
              <a:rPr dirty="0"/>
              <a:t>2:</a:t>
            </a:r>
          </a:p>
          <a:p>
            <a:pPr marL="157480" indent="-125095">
              <a:lnSpc>
                <a:spcPct val="100000"/>
              </a:lnSpc>
              <a:spcBef>
                <a:spcPts val="385"/>
              </a:spcBef>
              <a:buFont typeface="Microsoft Sans Serif"/>
              <a:buChar char="•"/>
              <a:tabLst>
                <a:tab pos="158115" algn="l"/>
              </a:tabLst>
            </a:pPr>
            <a:r>
              <a:rPr sz="1700" b="0" i="0" u="none" spc="-5" dirty="0">
                <a:latin typeface="Calibri"/>
                <a:cs typeface="Calibri"/>
              </a:rPr>
              <a:t>Se pornește</a:t>
            </a:r>
            <a:r>
              <a:rPr sz="1700" b="0" i="0" u="none" spc="-20" dirty="0">
                <a:latin typeface="Calibri"/>
                <a:cs typeface="Calibri"/>
              </a:rPr>
              <a:t> </a:t>
            </a:r>
            <a:r>
              <a:rPr sz="1700" b="0" i="0" u="none" dirty="0">
                <a:latin typeface="Calibri"/>
                <a:cs typeface="Calibri"/>
              </a:rPr>
              <a:t>de</a:t>
            </a:r>
            <a:r>
              <a:rPr sz="1700" b="0" i="0" u="none" spc="-5" dirty="0">
                <a:latin typeface="Calibri"/>
                <a:cs typeface="Calibri"/>
              </a:rPr>
              <a:t> </a:t>
            </a:r>
            <a:r>
              <a:rPr sz="1700" b="0" i="0" u="none" dirty="0">
                <a:latin typeface="Calibri"/>
                <a:cs typeface="Calibri"/>
              </a:rPr>
              <a:t>la</a:t>
            </a:r>
            <a:r>
              <a:rPr sz="1700" b="0" i="0" u="none" spc="-10" dirty="0">
                <a:latin typeface="Calibri"/>
                <a:cs typeface="Calibri"/>
              </a:rPr>
              <a:t> </a:t>
            </a:r>
            <a:r>
              <a:rPr sz="1700" b="0" i="0" u="none" spc="-5" dirty="0">
                <a:latin typeface="Calibri"/>
                <a:cs typeface="Calibri"/>
              </a:rPr>
              <a:t>expusi</a:t>
            </a:r>
            <a:r>
              <a:rPr sz="1700" b="0" i="0" u="none" spc="-40" dirty="0">
                <a:latin typeface="Calibri"/>
                <a:cs typeface="Calibri"/>
              </a:rPr>
              <a:t> </a:t>
            </a:r>
            <a:r>
              <a:rPr sz="1700" b="0" i="0" u="none" dirty="0">
                <a:latin typeface="Calibri"/>
                <a:cs typeface="Calibri"/>
              </a:rPr>
              <a:t>si</a:t>
            </a:r>
            <a:r>
              <a:rPr sz="1700" b="0" i="0" u="none" spc="-5" dirty="0">
                <a:latin typeface="Calibri"/>
                <a:cs typeface="Calibri"/>
              </a:rPr>
              <a:t> neexpusi</a:t>
            </a:r>
            <a:r>
              <a:rPr sz="1700" b="0" i="0" u="none" spc="-10" dirty="0">
                <a:latin typeface="Calibri"/>
                <a:cs typeface="Calibri"/>
              </a:rPr>
              <a:t> (calitate</a:t>
            </a:r>
            <a:r>
              <a:rPr sz="1700" b="0" i="0" u="none" spc="-20" dirty="0">
                <a:latin typeface="Calibri"/>
                <a:cs typeface="Calibri"/>
              </a:rPr>
              <a:t> </a:t>
            </a:r>
            <a:r>
              <a:rPr sz="1700" b="0" i="0" u="none" dirty="0">
                <a:latin typeface="Calibri"/>
                <a:cs typeface="Calibri"/>
              </a:rPr>
              <a:t>mai</a:t>
            </a:r>
            <a:r>
              <a:rPr sz="1700" b="0" i="0" u="none" spc="5" dirty="0">
                <a:latin typeface="Calibri"/>
                <a:cs typeface="Calibri"/>
              </a:rPr>
              <a:t> </a:t>
            </a:r>
            <a:r>
              <a:rPr sz="1700" b="0" i="0" u="none" spc="-5" dirty="0">
                <a:latin typeface="Calibri"/>
                <a:cs typeface="Calibri"/>
              </a:rPr>
              <a:t>scazuta</a:t>
            </a:r>
            <a:r>
              <a:rPr sz="1700" b="0" i="0" u="none" spc="-15" dirty="0">
                <a:latin typeface="Calibri"/>
                <a:cs typeface="Calibri"/>
              </a:rPr>
              <a:t> </a:t>
            </a:r>
            <a:r>
              <a:rPr sz="1700" b="0" i="0" u="none" spc="-10" dirty="0">
                <a:latin typeface="Calibri"/>
                <a:cs typeface="Calibri"/>
              </a:rPr>
              <a:t>comparativ</a:t>
            </a:r>
            <a:r>
              <a:rPr sz="1700" b="0" i="0" u="none" spc="-45" dirty="0">
                <a:latin typeface="Calibri"/>
                <a:cs typeface="Calibri"/>
              </a:rPr>
              <a:t> </a:t>
            </a:r>
            <a:r>
              <a:rPr sz="1700" b="0" i="0" u="none" dirty="0">
                <a:latin typeface="Calibri"/>
                <a:cs typeface="Calibri"/>
              </a:rPr>
              <a:t>cu</a:t>
            </a:r>
            <a:r>
              <a:rPr sz="1700" b="0" i="0" u="none" spc="5" dirty="0">
                <a:latin typeface="Calibri"/>
                <a:cs typeface="Calibri"/>
              </a:rPr>
              <a:t> </a:t>
            </a:r>
            <a:r>
              <a:rPr sz="1700" b="0" i="0" u="none" spc="-5" dirty="0">
                <a:latin typeface="Calibri"/>
                <a:cs typeface="Calibri"/>
              </a:rPr>
              <a:t>cohorta</a:t>
            </a:r>
            <a:r>
              <a:rPr sz="1700" b="0" i="0" u="none" spc="-30" dirty="0">
                <a:latin typeface="Calibri"/>
                <a:cs typeface="Calibri"/>
              </a:rPr>
              <a:t> </a:t>
            </a:r>
            <a:r>
              <a:rPr sz="1700" b="0" i="0" u="none" dirty="0">
                <a:latin typeface="Calibri"/>
                <a:cs typeface="Calibri"/>
              </a:rPr>
              <a:t>tip</a:t>
            </a:r>
            <a:r>
              <a:rPr sz="1700" b="0" i="0" u="none" spc="-5" dirty="0">
                <a:latin typeface="Calibri"/>
                <a:cs typeface="Calibri"/>
              </a:rPr>
              <a:t> </a:t>
            </a:r>
            <a:r>
              <a:rPr sz="1700" b="0" i="0" u="none" dirty="0">
                <a:latin typeface="Calibri"/>
                <a:cs typeface="Calibri"/>
              </a:rPr>
              <a:t>1)</a:t>
            </a:r>
            <a:endParaRPr lang="en-US" sz="1700" b="0" i="0" dirty="0"/>
          </a:p>
          <a:p>
            <a:pPr marL="157480" indent="-125095">
              <a:lnSpc>
                <a:spcPct val="100000"/>
              </a:lnSpc>
              <a:spcBef>
                <a:spcPts val="385"/>
              </a:spcBef>
              <a:buFont typeface="Microsoft Sans Serif"/>
              <a:buChar char="•"/>
              <a:tabLst>
                <a:tab pos="158115" algn="l"/>
              </a:tabLst>
            </a:pPr>
            <a:r>
              <a:rPr sz="1700" u="none" spc="-5" dirty="0" err="1"/>
              <a:t>Utilizare</a:t>
            </a:r>
            <a:r>
              <a:rPr sz="1700" u="none" spc="-5" dirty="0"/>
              <a:t>:</a:t>
            </a:r>
            <a:endParaRPr lang="en-US" sz="1700" dirty="0"/>
          </a:p>
          <a:p>
            <a:pPr marL="614680" lvl="1" indent="-125095">
              <a:spcBef>
                <a:spcPts val="385"/>
              </a:spcBef>
              <a:buFont typeface="Microsoft Sans Serif"/>
              <a:buChar char="•"/>
              <a:tabLst>
                <a:tab pos="158115" algn="l"/>
              </a:tabLst>
            </a:pPr>
            <a:r>
              <a:rPr sz="1500" b="0" i="0" u="none" spc="-5" dirty="0" err="1">
                <a:latin typeface="Calibri"/>
                <a:cs typeface="Calibri"/>
              </a:rPr>
              <a:t>Grupuri</a:t>
            </a:r>
            <a:r>
              <a:rPr sz="1500" b="0" i="0" u="none" spc="-40" dirty="0">
                <a:latin typeface="Calibri"/>
                <a:cs typeface="Calibri"/>
              </a:rPr>
              <a:t> </a:t>
            </a:r>
            <a:r>
              <a:rPr sz="1500" b="0" i="0" u="none" spc="-10" dirty="0">
                <a:latin typeface="Calibri"/>
                <a:cs typeface="Calibri"/>
              </a:rPr>
              <a:t>profesionale</a:t>
            </a:r>
            <a:r>
              <a:rPr sz="1500" b="0" i="0" u="none" spc="-15" dirty="0">
                <a:latin typeface="Calibri"/>
                <a:cs typeface="Calibri"/>
              </a:rPr>
              <a:t> </a:t>
            </a:r>
            <a:r>
              <a:rPr sz="1500" b="0" i="0" u="none" spc="-5" dirty="0">
                <a:latin typeface="Calibri"/>
                <a:cs typeface="Calibri"/>
              </a:rPr>
              <a:t>expuse</a:t>
            </a:r>
            <a:r>
              <a:rPr sz="1500" b="0" i="0" u="none" spc="-25" dirty="0">
                <a:latin typeface="Calibri"/>
                <a:cs typeface="Calibri"/>
              </a:rPr>
              <a:t> </a:t>
            </a:r>
            <a:r>
              <a:rPr sz="1500" b="0" i="0" u="none" dirty="0">
                <a:latin typeface="Calibri"/>
                <a:cs typeface="Calibri"/>
              </a:rPr>
              <a:t>la un</a:t>
            </a:r>
            <a:r>
              <a:rPr sz="1500" b="0" i="0" u="none" spc="-15" dirty="0">
                <a:latin typeface="Calibri"/>
                <a:cs typeface="Calibri"/>
              </a:rPr>
              <a:t> </a:t>
            </a:r>
            <a:r>
              <a:rPr sz="1500" b="0" i="0" u="none" dirty="0">
                <a:latin typeface="Calibri"/>
                <a:cs typeface="Calibri"/>
              </a:rPr>
              <a:t>anumit</a:t>
            </a:r>
            <a:r>
              <a:rPr sz="1500" b="0" i="0" u="none" spc="-15" dirty="0">
                <a:latin typeface="Calibri"/>
                <a:cs typeface="Calibri"/>
              </a:rPr>
              <a:t> </a:t>
            </a:r>
            <a:r>
              <a:rPr sz="1500" b="0" i="0" u="none" dirty="0">
                <a:latin typeface="Calibri"/>
                <a:cs typeface="Calibri"/>
              </a:rPr>
              <a:t>risc</a:t>
            </a:r>
            <a:r>
              <a:rPr sz="1500" b="0" i="0" u="none" spc="-15" dirty="0">
                <a:latin typeface="Calibri"/>
                <a:cs typeface="Calibri"/>
              </a:rPr>
              <a:t> </a:t>
            </a:r>
            <a:r>
              <a:rPr sz="1500" b="0" i="0" u="none" spc="-10" dirty="0" err="1">
                <a:latin typeface="Calibri"/>
                <a:cs typeface="Calibri"/>
              </a:rPr>
              <a:t>profesional</a:t>
            </a:r>
            <a:r>
              <a:rPr sz="1500" b="0" i="0" u="none" spc="-10" dirty="0">
                <a:latin typeface="Calibri"/>
                <a:cs typeface="Calibri"/>
              </a:rPr>
              <a:t>.</a:t>
            </a:r>
            <a:endParaRPr lang="en-US" sz="1500" b="1" i="1" u="heavy" dirty="0">
              <a:latin typeface="Calibri"/>
              <a:cs typeface="Calibri"/>
            </a:endParaRPr>
          </a:p>
          <a:p>
            <a:pPr marL="614680" lvl="1" indent="-125095">
              <a:spcBef>
                <a:spcPts val="385"/>
              </a:spcBef>
              <a:buFont typeface="Microsoft Sans Serif"/>
              <a:buChar char="•"/>
              <a:tabLst>
                <a:tab pos="158115" algn="l"/>
              </a:tabLst>
            </a:pPr>
            <a:r>
              <a:rPr sz="1800" b="0" i="0" u="none" spc="-10" dirty="0">
                <a:latin typeface="Calibri"/>
                <a:cs typeface="Calibri"/>
              </a:rPr>
              <a:t>(ex:</a:t>
            </a:r>
            <a:r>
              <a:rPr sz="1800" b="0" i="0" u="none" spc="20" dirty="0">
                <a:latin typeface="Calibri"/>
                <a:cs typeface="Calibri"/>
              </a:rPr>
              <a:t> </a:t>
            </a:r>
            <a:r>
              <a:rPr sz="1800" b="0" i="0" u="none" spc="-10" dirty="0">
                <a:latin typeface="Calibri"/>
                <a:cs typeface="Calibri"/>
              </a:rPr>
              <a:t>fumători,</a:t>
            </a:r>
            <a:r>
              <a:rPr sz="1800" b="0" i="0" u="none" spc="-5" dirty="0">
                <a:latin typeface="Calibri"/>
                <a:cs typeface="Calibri"/>
              </a:rPr>
              <a:t> mineri</a:t>
            </a:r>
            <a:r>
              <a:rPr sz="1800" b="0" i="0" u="none" spc="10" dirty="0">
                <a:latin typeface="Calibri"/>
                <a:cs typeface="Calibri"/>
              </a:rPr>
              <a:t> </a:t>
            </a:r>
            <a:r>
              <a:rPr sz="1800" b="0" i="0" u="none" spc="-10" dirty="0">
                <a:latin typeface="Calibri"/>
                <a:cs typeface="Calibri"/>
              </a:rPr>
              <a:t>uraniu,</a:t>
            </a:r>
            <a:r>
              <a:rPr sz="1800" b="0" i="0" u="none" spc="15" dirty="0">
                <a:latin typeface="Calibri"/>
                <a:cs typeface="Calibri"/>
              </a:rPr>
              <a:t> </a:t>
            </a:r>
            <a:r>
              <a:rPr sz="1800" b="0" i="0" u="none" spc="-5" dirty="0">
                <a:latin typeface="Calibri"/>
                <a:cs typeface="Calibri"/>
              </a:rPr>
              <a:t>muncitori</a:t>
            </a:r>
            <a:r>
              <a:rPr sz="1800" b="0" i="0" u="none" spc="5" dirty="0">
                <a:latin typeface="Calibri"/>
                <a:cs typeface="Calibri"/>
              </a:rPr>
              <a:t> </a:t>
            </a:r>
            <a:r>
              <a:rPr sz="1800" b="0" i="0" u="none" spc="-5" dirty="0">
                <a:latin typeface="Calibri"/>
                <a:cs typeface="Calibri"/>
              </a:rPr>
              <a:t>cu</a:t>
            </a:r>
            <a:r>
              <a:rPr sz="1800" b="0" i="0" u="none" spc="15" dirty="0">
                <a:latin typeface="Calibri"/>
                <a:cs typeface="Calibri"/>
              </a:rPr>
              <a:t> </a:t>
            </a:r>
            <a:r>
              <a:rPr sz="1800" b="0" i="0" u="none" spc="-5" dirty="0">
                <a:latin typeface="Calibri"/>
                <a:cs typeface="Calibri"/>
              </a:rPr>
              <a:t>azbest,</a:t>
            </a:r>
            <a:r>
              <a:rPr sz="1800" b="0" i="0" u="none" spc="5" dirty="0">
                <a:latin typeface="Calibri"/>
                <a:cs typeface="Calibri"/>
              </a:rPr>
              <a:t> </a:t>
            </a:r>
            <a:r>
              <a:rPr sz="1800" b="0" i="0" u="none" spc="-10" dirty="0">
                <a:latin typeface="Calibri"/>
                <a:cs typeface="Calibri"/>
              </a:rPr>
              <a:t>locuitori</a:t>
            </a:r>
            <a:r>
              <a:rPr sz="1800" b="0" i="0" u="none" spc="25" dirty="0">
                <a:latin typeface="Calibri"/>
                <a:cs typeface="Calibri"/>
              </a:rPr>
              <a:t> </a:t>
            </a:r>
            <a:r>
              <a:rPr sz="1800" b="0" i="0" u="none" spc="-5" dirty="0">
                <a:latin typeface="Calibri"/>
                <a:cs typeface="Calibri"/>
              </a:rPr>
              <a:t>Cernobîl)</a:t>
            </a:r>
            <a:r>
              <a:rPr sz="1800" b="0" i="0" u="none" spc="30" dirty="0">
                <a:latin typeface="Calibri"/>
                <a:cs typeface="Calibri"/>
              </a:rPr>
              <a:t> </a:t>
            </a:r>
            <a:r>
              <a:rPr sz="1800" b="0" i="0" u="none" dirty="0">
                <a:latin typeface="Calibri"/>
                <a:cs typeface="Calibri"/>
              </a:rPr>
              <a:t>+</a:t>
            </a:r>
            <a:r>
              <a:rPr sz="1800" b="0" i="0" u="none" spc="5" dirty="0">
                <a:latin typeface="Calibri"/>
                <a:cs typeface="Calibri"/>
              </a:rPr>
              <a:t> </a:t>
            </a:r>
            <a:r>
              <a:rPr sz="1800" b="0" i="0" u="none" spc="-5" dirty="0">
                <a:latin typeface="Calibri"/>
                <a:cs typeface="Calibri"/>
              </a:rPr>
              <a:t>martori</a:t>
            </a:r>
            <a:r>
              <a:rPr sz="1800" b="0" i="0" u="none" spc="5" dirty="0">
                <a:latin typeface="Calibri"/>
                <a:cs typeface="Calibri"/>
              </a:rPr>
              <a:t> </a:t>
            </a:r>
            <a:r>
              <a:rPr sz="1800" b="0" i="0" u="none" spc="-5" dirty="0">
                <a:latin typeface="Calibri"/>
                <a:cs typeface="Calibri"/>
              </a:rPr>
              <a:t>neexpusi</a:t>
            </a:r>
            <a:r>
              <a:rPr sz="1800" b="0" i="0" u="none" spc="40" dirty="0">
                <a:latin typeface="Calibri"/>
                <a:cs typeface="Calibri"/>
              </a:rPr>
              <a:t> </a:t>
            </a:r>
            <a:r>
              <a:rPr sz="1800" b="0" i="0" u="none" dirty="0">
                <a:latin typeface="Calibri"/>
                <a:cs typeface="Calibri"/>
              </a:rPr>
              <a:t>-</a:t>
            </a:r>
            <a:r>
              <a:rPr sz="1800" b="0" i="0" u="none" spc="5" dirty="0">
                <a:latin typeface="Calibri"/>
                <a:cs typeface="Calibri"/>
              </a:rPr>
              <a:t> </a:t>
            </a:r>
            <a:r>
              <a:rPr sz="1800" b="0" i="0" u="none" spc="-5" dirty="0">
                <a:latin typeface="Calibri"/>
                <a:cs typeface="Calibri"/>
              </a:rPr>
              <a:t>cand</a:t>
            </a:r>
            <a:r>
              <a:rPr sz="1800" b="0" i="0" u="none" spc="20" dirty="0">
                <a:latin typeface="Calibri"/>
                <a:cs typeface="Calibri"/>
              </a:rPr>
              <a:t> </a:t>
            </a:r>
            <a:r>
              <a:rPr sz="1800" b="0" i="0" u="none" spc="-5" dirty="0">
                <a:latin typeface="Calibri"/>
                <a:cs typeface="Calibri"/>
              </a:rPr>
              <a:t>FR </a:t>
            </a:r>
            <a:r>
              <a:rPr sz="1800" b="0" i="0" u="none" spc="-10" dirty="0">
                <a:latin typeface="Calibri"/>
                <a:cs typeface="Calibri"/>
              </a:rPr>
              <a:t>are</a:t>
            </a:r>
            <a:r>
              <a:rPr lang="en-US" b="1" i="1" u="heavy" dirty="0">
                <a:latin typeface="Calibri"/>
                <a:cs typeface="Calibri"/>
              </a:rPr>
              <a:t> </a:t>
            </a:r>
            <a:r>
              <a:rPr sz="1800" b="0" i="0" u="none" spc="-10" dirty="0" err="1">
                <a:latin typeface="Calibri"/>
                <a:cs typeface="Calibri"/>
              </a:rPr>
              <a:t>frecventa</a:t>
            </a:r>
            <a:r>
              <a:rPr sz="1800" b="0" i="0" u="none" spc="-20" dirty="0">
                <a:latin typeface="Calibri"/>
                <a:cs typeface="Calibri"/>
              </a:rPr>
              <a:t> </a:t>
            </a:r>
            <a:r>
              <a:rPr sz="1800" b="0" i="0" u="none" spc="-5" dirty="0">
                <a:latin typeface="Calibri"/>
                <a:cs typeface="Calibri"/>
              </a:rPr>
              <a:t>mica</a:t>
            </a:r>
            <a:r>
              <a:rPr sz="1800" b="0" i="0" u="none" spc="-10" dirty="0">
                <a:latin typeface="Calibri"/>
                <a:cs typeface="Calibri"/>
              </a:rPr>
              <a:t> </a:t>
            </a:r>
            <a:r>
              <a:rPr sz="1800" b="0" i="0" u="none" spc="-5" dirty="0">
                <a:latin typeface="Calibri"/>
                <a:cs typeface="Calibri"/>
              </a:rPr>
              <a:t>in populație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916B9AF-F9E7-4BFA-C4C2-2D2E2C52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597" y="513963"/>
            <a:ext cx="454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spc="-25" dirty="0"/>
              <a:t> </a:t>
            </a:r>
            <a:r>
              <a:rPr spc="-10" dirty="0"/>
              <a:t>MĂSURAREA</a:t>
            </a:r>
            <a:r>
              <a:rPr spc="30" dirty="0"/>
              <a:t> </a:t>
            </a:r>
            <a:r>
              <a:rPr spc="-10" dirty="0"/>
              <a:t>DATELOR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9091" y="1035968"/>
            <a:ext cx="8932545" cy="4394152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lang="en-US" sz="2500" b="1" dirty="0">
                <a:solidFill>
                  <a:srgbClr val="0000FF"/>
                </a:solidFill>
                <a:latin typeface="Calibri"/>
                <a:cs typeface="Calibri"/>
              </a:rPr>
              <a:t>%title h3% </a:t>
            </a:r>
            <a:r>
              <a:rPr sz="2500" b="1" dirty="0">
                <a:solidFill>
                  <a:srgbClr val="0000FF"/>
                </a:solidFill>
                <a:latin typeface="Calibri"/>
                <a:cs typeface="Calibri"/>
              </a:rPr>
              <a:t>2A.</a:t>
            </a:r>
            <a:r>
              <a:rPr sz="25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0000FF"/>
                </a:solidFill>
                <a:latin typeface="Calibri"/>
                <a:cs typeface="Calibri"/>
              </a:rPr>
              <a:t>MĂSURAREA</a:t>
            </a:r>
            <a:r>
              <a:rPr sz="2500" b="1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0000FF"/>
                </a:solidFill>
                <a:latin typeface="Calibri"/>
                <a:cs typeface="Calibri"/>
              </a:rPr>
              <a:t>EXPUNERII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lang="en-US" sz="2600" b="1" spc="-10" dirty="0">
                <a:solidFill>
                  <a:srgbClr val="44536A"/>
                </a:solidFill>
                <a:latin typeface="Calibri"/>
                <a:cs typeface="Calibri"/>
              </a:rPr>
              <a:t>/t//b/ </a:t>
            </a:r>
            <a:r>
              <a:rPr sz="2600" b="1" spc="-10" dirty="0" err="1">
                <a:solidFill>
                  <a:srgbClr val="44536A"/>
                </a:solidFill>
                <a:latin typeface="Calibri"/>
                <a:cs typeface="Calibri"/>
              </a:rPr>
              <a:t>Metode</a:t>
            </a:r>
            <a:r>
              <a:rPr sz="2600" b="1" spc="-10" dirty="0">
                <a:solidFill>
                  <a:srgbClr val="44536A"/>
                </a:solidFill>
                <a:latin typeface="Calibri"/>
                <a:cs typeface="Calibri"/>
              </a:rPr>
              <a:t>: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lang="en-US" sz="2600" b="1" spc="-15" dirty="0">
                <a:latin typeface="Calibri"/>
                <a:cs typeface="Calibri"/>
              </a:rPr>
              <a:t>/b/ </a:t>
            </a:r>
            <a:r>
              <a:rPr sz="2600" b="1" spc="-15" dirty="0" err="1">
                <a:latin typeface="Calibri"/>
                <a:cs typeface="Calibri"/>
              </a:rPr>
              <a:t>directe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prin:</a:t>
            </a:r>
            <a:endParaRPr sz="26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275"/>
              </a:spcBef>
              <a:buFont typeface="Microsoft Sans Serif"/>
              <a:buChar char="•"/>
              <a:tabLst>
                <a:tab pos="1155065" algn="l"/>
                <a:tab pos="1155700" algn="l"/>
              </a:tabLst>
            </a:pPr>
            <a:r>
              <a:rPr sz="2100" spc="-10" dirty="0">
                <a:latin typeface="Calibri"/>
                <a:cs typeface="Calibri"/>
              </a:rPr>
              <a:t>observare;</a:t>
            </a:r>
            <a:endParaRPr sz="21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250"/>
              </a:spcBef>
              <a:buFont typeface="Microsoft Sans Serif"/>
              <a:buChar char="•"/>
              <a:tabLst>
                <a:tab pos="1155065" algn="l"/>
                <a:tab pos="1155700" algn="l"/>
              </a:tabLst>
            </a:pPr>
            <a:r>
              <a:rPr sz="2100" spc="-15" dirty="0">
                <a:latin typeface="Calibri"/>
                <a:cs typeface="Calibri"/>
              </a:rPr>
              <a:t>examen </a:t>
            </a:r>
            <a:r>
              <a:rPr sz="2100" spc="-5" dirty="0">
                <a:latin typeface="Calibri"/>
                <a:cs typeface="Calibri"/>
              </a:rPr>
              <a:t>clinic,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paraclinic;</a:t>
            </a:r>
            <a:endParaRPr sz="2100" dirty="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244"/>
              </a:spcBef>
              <a:buFont typeface="Microsoft Sans Serif"/>
              <a:buChar char="•"/>
              <a:tabLst>
                <a:tab pos="1155065" algn="l"/>
                <a:tab pos="1155700" algn="l"/>
              </a:tabLst>
            </a:pPr>
            <a:r>
              <a:rPr sz="2100" spc="-5" dirty="0">
                <a:latin typeface="Calibri"/>
                <a:cs typeface="Calibri"/>
              </a:rPr>
              <a:t>interviu;</a:t>
            </a:r>
            <a:endParaRPr sz="2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lang="en-US" sz="2600" b="1" spc="-10" dirty="0">
                <a:latin typeface="Calibri"/>
                <a:cs typeface="Calibri"/>
              </a:rPr>
              <a:t>/b/ </a:t>
            </a:r>
            <a:r>
              <a:rPr sz="2600" b="1" spc="-10" dirty="0" err="1">
                <a:latin typeface="Calibri"/>
                <a:cs typeface="Calibri"/>
              </a:rPr>
              <a:t>indirecte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prin:</a:t>
            </a:r>
            <a:endParaRPr sz="26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2380"/>
              </a:lnSpc>
              <a:spcBef>
                <a:spcPts val="555"/>
              </a:spcBef>
              <a:buFont typeface="Microsoft Sans Serif"/>
              <a:buChar char="•"/>
              <a:tabLst>
                <a:tab pos="697865" algn="l"/>
                <a:tab pos="698500" algn="l"/>
              </a:tabLst>
            </a:pPr>
            <a:r>
              <a:rPr sz="2200" spc="-10" dirty="0" err="1">
                <a:latin typeface="Calibri"/>
                <a:cs typeface="Calibri"/>
              </a:rPr>
              <a:t>culegerea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20" dirty="0">
                <a:latin typeface="Calibri"/>
                <a:cs typeface="Calibri"/>
              </a:rPr>
              <a:t>date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individuale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diverse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inscrisuri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(foaia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observatie,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fisa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</a:t>
            </a:r>
            <a:r>
              <a:rPr sz="2200" spc="-10" dirty="0">
                <a:latin typeface="Calibri"/>
                <a:cs typeface="Calibri"/>
              </a:rPr>
              <a:t>consultatie);</a:t>
            </a:r>
            <a:endParaRPr sz="2200" dirty="0">
              <a:latin typeface="Calibri"/>
              <a:cs typeface="Calibri"/>
            </a:endParaRPr>
          </a:p>
          <a:p>
            <a:pPr marL="698500" marR="509270" lvl="1" indent="-228600">
              <a:lnSpc>
                <a:spcPts val="2380"/>
              </a:lnSpc>
              <a:spcBef>
                <a:spcPts val="500"/>
              </a:spcBef>
              <a:buFont typeface="Microsoft Sans Serif"/>
              <a:buChar char="•"/>
              <a:tabLst>
                <a:tab pos="697865" algn="l"/>
                <a:tab pos="698500" algn="l"/>
              </a:tabLst>
            </a:pPr>
            <a:r>
              <a:rPr sz="2200" spc="-10" dirty="0" err="1">
                <a:latin typeface="Calibri"/>
                <a:cs typeface="Calibri"/>
              </a:rPr>
              <a:t>culegere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date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inscrisuri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colective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care</a:t>
            </a:r>
            <a:r>
              <a:rPr sz="2200" spc="-5" dirty="0">
                <a:latin typeface="Calibri"/>
                <a:cs typeface="Calibri"/>
              </a:rPr>
              <a:t> se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refera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 </a:t>
            </a:r>
            <a:r>
              <a:rPr sz="2200" spc="-15" dirty="0">
                <a:latin typeface="Calibri"/>
                <a:cs typeface="Calibri"/>
              </a:rPr>
              <a:t>expunerea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colectiva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 un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anumit </a:t>
            </a:r>
            <a:r>
              <a:rPr sz="2200" spc="-15" dirty="0">
                <a:latin typeface="Calibri"/>
                <a:cs typeface="Calibri"/>
              </a:rPr>
              <a:t>factor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risc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2312" y="223768"/>
            <a:ext cx="4545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spc="-25" dirty="0"/>
              <a:t> </a:t>
            </a:r>
            <a:r>
              <a:rPr spc="-10" dirty="0"/>
              <a:t>MĂSURAREA</a:t>
            </a:r>
            <a:r>
              <a:rPr spc="30" dirty="0"/>
              <a:t> </a:t>
            </a:r>
            <a:r>
              <a:rPr spc="-10" dirty="0"/>
              <a:t>DATELOR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890722"/>
            <a:ext cx="10175875" cy="460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0000FF"/>
                </a:solidFill>
                <a:latin typeface="Arial"/>
                <a:cs typeface="Arial"/>
              </a:rPr>
              <a:t>%title h3%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2B.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MĂSURAREA</a:t>
            </a:r>
            <a:r>
              <a:rPr sz="2400" b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0000FF"/>
                </a:solidFill>
                <a:latin typeface="Arial"/>
                <a:cs typeface="Arial"/>
              </a:rPr>
              <a:t>REZULTATULUI</a:t>
            </a:r>
            <a:r>
              <a:rPr sz="2400" b="1" spc="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(EFECTULUI/BOLII)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 dirty="0">
              <a:latin typeface="Arial"/>
              <a:cs typeface="Arial"/>
            </a:endParaRPr>
          </a:p>
          <a:p>
            <a:pPr marL="241300" marR="109220" indent="-229235">
              <a:lnSpc>
                <a:spcPts val="1920"/>
              </a:lnSpc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efectuează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expuşi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</a:t>
            </a:r>
            <a:r>
              <a:rPr sz="2000" spc="-5" dirty="0">
                <a:latin typeface="Calibri"/>
                <a:cs typeface="Calibri"/>
              </a:rPr>
              <a:t> şi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neexpuşi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(procedurile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identificare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bolii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trebuie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să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fie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aceleaşi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 </a:t>
            </a:r>
            <a:r>
              <a:rPr sz="2000" spc="-10" dirty="0">
                <a:latin typeface="Calibri"/>
                <a:cs typeface="Calibri"/>
              </a:rPr>
              <a:t>expuşi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şi neexpuşi)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Microsoft Sans Serif"/>
              <a:buChar char="•"/>
            </a:pP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Se </a:t>
            </a:r>
            <a:r>
              <a:rPr sz="2000" spc="-5" dirty="0">
                <a:latin typeface="Calibri"/>
                <a:cs typeface="Calibri"/>
              </a:rPr>
              <a:t>definesc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detaliat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efectele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10" dirty="0">
                <a:latin typeface="Calibri"/>
                <a:cs typeface="Calibri"/>
              </a:rPr>
              <a:t>interes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(criteriile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diagnostice)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lang="en-US" sz="2800" dirty="0">
                <a:latin typeface="Calibri"/>
                <a:cs typeface="Calibri"/>
              </a:rPr>
              <a:t>%</a:t>
            </a:r>
            <a:r>
              <a:rPr lang="en-US" sz="2800" dirty="0" err="1">
                <a:latin typeface="Calibri"/>
                <a:cs typeface="Calibri"/>
              </a:rPr>
              <a:t>br</a:t>
            </a:r>
            <a:r>
              <a:rPr lang="en-US" sz="2800" dirty="0">
                <a:latin typeface="Calibri"/>
                <a:cs typeface="Calibri"/>
              </a:rPr>
              <a:t>%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b="1" spc="-5" dirty="0">
                <a:solidFill>
                  <a:srgbClr val="0000FF"/>
                </a:solidFill>
                <a:latin typeface="Calibri"/>
                <a:cs typeface="Calibri"/>
              </a:rPr>
              <a:t>/b/ </a:t>
            </a:r>
            <a:r>
              <a:rPr sz="2000" b="1" spc="-5" dirty="0" err="1">
                <a:solidFill>
                  <a:srgbClr val="0000FF"/>
                </a:solidFill>
                <a:latin typeface="Calibri"/>
                <a:cs typeface="Calibri"/>
              </a:rPr>
              <a:t>Surse</a:t>
            </a:r>
            <a:r>
              <a:rPr sz="20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5" dirty="0" err="1">
                <a:solidFill>
                  <a:srgbClr val="0000FF"/>
                </a:solidFill>
                <a:latin typeface="Calibri"/>
                <a:cs typeface="Calibri"/>
              </a:rPr>
              <a:t>rezultate</a:t>
            </a:r>
            <a:r>
              <a:rPr lang="en-US" sz="2000" b="1" spc="-15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241300" indent="-229235">
              <a:spcBef>
                <a:spcPts val="25"/>
              </a:spcBef>
              <a:buFont typeface="Microsoft Sans Serif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libri"/>
                <a:cs typeface="Calibri"/>
              </a:rPr>
              <a:t>Certificatele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constatatoare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deces</a:t>
            </a:r>
            <a:endParaRPr sz="2000" dirty="0">
              <a:latin typeface="Calibri"/>
              <a:cs typeface="Calibri"/>
            </a:endParaRPr>
          </a:p>
          <a:p>
            <a:pPr marL="241300" marR="148590" indent="-228600">
              <a:lnSpc>
                <a:spcPts val="1920"/>
              </a:lnSpc>
              <a:spcBef>
                <a:spcPts val="490"/>
              </a:spcBef>
              <a:buFont typeface="Microsoft Sans Serif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Foile</a:t>
            </a:r>
            <a:r>
              <a:rPr sz="2000" dirty="0">
                <a:latin typeface="Calibri"/>
                <a:cs typeface="Calibri"/>
              </a:rPr>
              <a:t> 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observatie,</a:t>
            </a:r>
            <a:r>
              <a:rPr sz="2000" dirty="0">
                <a:latin typeface="Calibri"/>
                <a:cs typeface="Calibri"/>
              </a:rPr>
              <a:t> fisele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" dirty="0">
                <a:latin typeface="Calibri"/>
                <a:cs typeface="Calibri"/>
              </a:rPr>
              <a:t> consultatie,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concediile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medicale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sau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speciale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(cancer,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malformatii</a:t>
            </a:r>
            <a:r>
              <a:rPr sz="2000" spc="-5" dirty="0">
                <a:latin typeface="Calibri"/>
                <a:cs typeface="Calibri"/>
              </a:rPr>
              <a:t>);</a:t>
            </a:r>
            <a:endParaRPr sz="2000" dirty="0">
              <a:latin typeface="Calibri"/>
              <a:cs typeface="Calibri"/>
            </a:endParaRPr>
          </a:p>
          <a:p>
            <a:pPr marL="241300" marR="5080" indent="-228600">
              <a:lnSpc>
                <a:spcPct val="80100"/>
              </a:lnSpc>
              <a:spcBef>
                <a:spcPts val="505"/>
              </a:spcBef>
              <a:buFont typeface="Microsoft Sans Serif"/>
              <a:buChar char="•"/>
              <a:tabLst>
                <a:tab pos="698500" algn="l"/>
                <a:tab pos="699135" algn="l"/>
              </a:tabLst>
            </a:pPr>
            <a:r>
              <a:rPr sz="2000" spc="-10" dirty="0">
                <a:latin typeface="Calibri"/>
                <a:cs typeface="Calibri"/>
              </a:rPr>
              <a:t>Examinarea</a:t>
            </a:r>
            <a:r>
              <a:rPr sz="2000" spc="-5" dirty="0">
                <a:latin typeface="Calibri"/>
                <a:cs typeface="Calibri"/>
              </a:rPr>
              <a:t> periodica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cohortelor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urmarite,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 </a:t>
            </a:r>
            <a:r>
              <a:rPr sz="2000" spc="-10" dirty="0">
                <a:latin typeface="Calibri"/>
                <a:cs typeface="Calibri"/>
              </a:rPr>
              <a:t>inregistrarea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rezultatelor,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precum si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consemnarea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schimbarilor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apar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expunerea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factorul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-5" dirty="0">
                <a:latin typeface="Calibri"/>
                <a:cs typeface="Calibri"/>
              </a:rPr>
              <a:t>risc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comportamente,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reprezinta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cea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frecventa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modalitate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obtine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informatii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despre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expunere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rezultate.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8684" y="463672"/>
            <a:ext cx="3795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spc="-30" dirty="0"/>
              <a:t> </a:t>
            </a:r>
            <a:r>
              <a:rPr spc="-10" dirty="0"/>
              <a:t>ANALIZA</a:t>
            </a:r>
            <a:r>
              <a:rPr spc="20" dirty="0"/>
              <a:t> </a:t>
            </a:r>
            <a:r>
              <a:rPr spc="-10" dirty="0"/>
              <a:t>DATELOR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5017" y="1455542"/>
            <a:ext cx="10293350" cy="3301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25" dirty="0">
                <a:latin typeface="Calibri"/>
                <a:cs typeface="Calibri"/>
              </a:rPr>
              <a:t>Pe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baza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datelor </a:t>
            </a:r>
            <a:r>
              <a:rPr sz="2600" spc="-5" dirty="0">
                <a:latin typeface="Calibri"/>
                <a:cs typeface="Calibri"/>
              </a:rPr>
              <a:t>obținute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anchetă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măsoară: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US" sz="2600" spc="-5" dirty="0">
                <a:solidFill>
                  <a:srgbClr val="0000FF"/>
                </a:solidFill>
                <a:latin typeface="Calibri"/>
                <a:cs typeface="Calibri"/>
              </a:rPr>
              <a:t>/t//b/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1.</a:t>
            </a:r>
            <a:r>
              <a:rPr lang="en-US"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15" dirty="0" err="1">
                <a:solidFill>
                  <a:srgbClr val="0000FF"/>
                </a:solidFill>
                <a:latin typeface="Calibri"/>
                <a:cs typeface="Calibri"/>
              </a:rPr>
              <a:t>Frecvența</a:t>
            </a:r>
            <a:r>
              <a:rPr sz="26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bolii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sau</a:t>
            </a:r>
            <a:r>
              <a:rPr sz="26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 err="1">
                <a:solidFill>
                  <a:srgbClr val="0000FF"/>
                </a:solidFill>
                <a:latin typeface="Calibri"/>
                <a:cs typeface="Calibri"/>
              </a:rPr>
              <a:t>deceselor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;</a:t>
            </a:r>
            <a:endParaRPr lang="en-US"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RO" sz="2600" spc="-15" dirty="0">
                <a:solidFill>
                  <a:srgbClr val="0000FF"/>
                </a:solidFill>
                <a:latin typeface="Calibri"/>
                <a:cs typeface="Calibri"/>
              </a:rPr>
              <a:t>/t//b/ 2. </a:t>
            </a:r>
            <a:r>
              <a:rPr sz="2600" spc="-15" dirty="0" err="1">
                <a:solidFill>
                  <a:srgbClr val="0000FF"/>
                </a:solidFill>
                <a:latin typeface="Calibri"/>
                <a:cs typeface="Calibri"/>
              </a:rPr>
              <a:t>Forța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asocierii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 err="1">
                <a:solidFill>
                  <a:srgbClr val="0000FF"/>
                </a:solidFill>
                <a:latin typeface="Calibri"/>
                <a:cs typeface="Calibri"/>
              </a:rPr>
              <a:t>epidemiologice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;</a:t>
            </a:r>
            <a:endParaRPr lang="en-US" sz="2600" spc="-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527685" algn="l"/>
              </a:tabLst>
            </a:pPr>
            <a:r>
              <a:rPr lang="en-RO" sz="2600" spc="-5" dirty="0">
                <a:solidFill>
                  <a:srgbClr val="0000FF"/>
                </a:solidFill>
                <a:latin typeface="Calibri"/>
                <a:cs typeface="Calibri"/>
              </a:rPr>
              <a:t>/t//b/ 3. </a:t>
            </a:r>
            <a:r>
              <a:rPr sz="2600" dirty="0" err="1">
                <a:solidFill>
                  <a:srgbClr val="0000FF"/>
                </a:solidFill>
                <a:latin typeface="Calibri"/>
                <a:cs typeface="Calibri"/>
              </a:rPr>
              <a:t>Impactul</a:t>
            </a:r>
            <a:r>
              <a:rPr sz="26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acțiunii</a:t>
            </a:r>
            <a:r>
              <a:rPr sz="26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factorului</a:t>
            </a:r>
            <a:r>
              <a:rPr sz="26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sz="26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risc în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 populație.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lang="en-US" sz="3150" dirty="0">
                <a:latin typeface="Calibri"/>
                <a:cs typeface="Calibri"/>
              </a:rPr>
              <a:t>%</a:t>
            </a:r>
            <a:r>
              <a:rPr lang="en-US" sz="3150" dirty="0" err="1">
                <a:latin typeface="Calibri"/>
                <a:cs typeface="Calibri"/>
              </a:rPr>
              <a:t>br</a:t>
            </a:r>
            <a:r>
              <a:rPr lang="en-US" sz="3150" dirty="0">
                <a:latin typeface="Calibri"/>
                <a:cs typeface="Calibri"/>
              </a:rPr>
              <a:t>%</a:t>
            </a:r>
            <a:endParaRPr sz="3150" dirty="0">
              <a:latin typeface="Calibri"/>
              <a:cs typeface="Calibri"/>
            </a:endParaRPr>
          </a:p>
          <a:p>
            <a:pPr marL="12700">
              <a:lnSpc>
                <a:spcPts val="2810"/>
              </a:lnSpc>
            </a:pPr>
            <a:r>
              <a:rPr sz="2600" spc="-10" dirty="0">
                <a:latin typeface="Calibri"/>
                <a:cs typeface="Calibri"/>
              </a:rPr>
              <a:t>Datele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rezultate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din</a:t>
            </a:r>
            <a:r>
              <a:rPr sz="2600" spc="-5" dirty="0">
                <a:latin typeface="Calibri"/>
                <a:cs typeface="Calibri"/>
              </a:rPr>
              <a:t> anchetă </a:t>
            </a:r>
            <a:r>
              <a:rPr sz="2600" dirty="0">
                <a:latin typeface="Calibri"/>
                <a:cs typeface="Calibri"/>
              </a:rPr>
              <a:t>se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introduc</a:t>
            </a:r>
            <a:r>
              <a:rPr sz="2600" spc="-5" dirty="0">
                <a:latin typeface="Calibri"/>
                <a:cs typeface="Calibri"/>
              </a:rPr>
              <a:t> într-un tabel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contingență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 err="1">
                <a:latin typeface="Calibri"/>
                <a:cs typeface="Calibri"/>
              </a:rPr>
              <a:t>tipul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“2x2”: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856" y="756280"/>
            <a:ext cx="6214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Măsurarea</a:t>
            </a:r>
            <a:r>
              <a:rPr sz="2800" b="1" spc="40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asociaţiei</a:t>
            </a:r>
            <a:r>
              <a:rPr sz="2800" b="1" spc="30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20065"/>
                </a:solidFill>
                <a:latin typeface="Arial"/>
                <a:cs typeface="Arial"/>
              </a:rPr>
              <a:t>epidemiologice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52447" y="2037995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589" y="0"/>
                </a:lnTo>
              </a:path>
            </a:pathLst>
          </a:custGeom>
          <a:ln w="16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66024" y="2035132"/>
            <a:ext cx="756285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20" dirty="0">
                <a:latin typeface="Times New Roman"/>
                <a:cs typeface="Times New Roman"/>
              </a:rPr>
              <a:t>a</a:t>
            </a:r>
            <a:r>
              <a:rPr sz="3000" i="1" spc="-185" dirty="0">
                <a:latin typeface="Times New Roman"/>
                <a:cs typeface="Times New Roman"/>
              </a:rPr>
              <a:t> </a:t>
            </a:r>
            <a:r>
              <a:rPr sz="3000" spc="25" dirty="0">
                <a:latin typeface="Symbol"/>
                <a:cs typeface="Symbol"/>
              </a:rPr>
              <a:t></a:t>
            </a:r>
            <a:r>
              <a:rPr sz="3000" spc="-290" dirty="0">
                <a:latin typeface="Times New Roman"/>
                <a:cs typeface="Times New Roman"/>
              </a:rPr>
              <a:t> </a:t>
            </a:r>
            <a:r>
              <a:rPr sz="3000" i="1" spc="20" dirty="0">
                <a:latin typeface="Times New Roman"/>
                <a:cs typeface="Times New Roman"/>
              </a:rPr>
              <a:t>b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0976" y="1498101"/>
            <a:ext cx="219075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20" dirty="0">
                <a:latin typeface="Times New Roman"/>
                <a:cs typeface="Times New Roman"/>
              </a:rPr>
              <a:t>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1189" y="1736607"/>
            <a:ext cx="66929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43230" algn="l"/>
              </a:tabLst>
            </a:pPr>
            <a:r>
              <a:rPr sz="3000" i="1" spc="25" dirty="0">
                <a:latin typeface="Times New Roman"/>
                <a:cs typeface="Times New Roman"/>
              </a:rPr>
              <a:t>R	</a:t>
            </a:r>
            <a:r>
              <a:rPr sz="3000" spc="25" dirty="0">
                <a:latin typeface="Symbol"/>
                <a:cs typeface="Symbol"/>
              </a:rPr>
              <a:t>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2059" y="1994105"/>
            <a:ext cx="138430" cy="294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1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02103" y="1697553"/>
            <a:ext cx="19164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-</a:t>
            </a:r>
            <a:r>
              <a:rPr sz="36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riscul </a:t>
            </a:r>
            <a:r>
              <a:rPr sz="2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efectului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103" y="2251071"/>
            <a:ext cx="1240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Microsoft Sans Serif"/>
                <a:cs typeface="Microsoft Sans Serif"/>
              </a:rPr>
              <a:t>in lotul</a:t>
            </a:r>
            <a:r>
              <a:rPr sz="2000" spc="-5" dirty="0">
                <a:latin typeface="Microsoft Sans Serif"/>
                <a:cs typeface="Microsoft Sans Serif"/>
              </a:rPr>
              <a:t> test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18666" y="3462989"/>
            <a:ext cx="765810" cy="0"/>
          </a:xfrm>
          <a:custGeom>
            <a:avLst/>
            <a:gdLst/>
            <a:ahLst/>
            <a:cxnLst/>
            <a:rect l="l" t="t" r="r" b="b"/>
            <a:pathLst>
              <a:path w="765810">
                <a:moveTo>
                  <a:pt x="0" y="0"/>
                </a:moveTo>
                <a:lnTo>
                  <a:pt x="765191" y="0"/>
                </a:lnTo>
              </a:path>
            </a:pathLst>
          </a:custGeom>
          <a:ln w="15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125232" y="3464091"/>
            <a:ext cx="716280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i="1" spc="10" dirty="0">
                <a:latin typeface="Times New Roman"/>
                <a:cs typeface="Times New Roman"/>
              </a:rPr>
              <a:t>c</a:t>
            </a:r>
            <a:r>
              <a:rPr sz="2900" i="1" spc="-195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Symbol"/>
                <a:cs typeface="Symbol"/>
              </a:rPr>
              <a:t></a:t>
            </a:r>
            <a:r>
              <a:rPr sz="2900" spc="-185" dirty="0">
                <a:latin typeface="Times New Roman"/>
                <a:cs typeface="Times New Roman"/>
              </a:rPr>
              <a:t> </a:t>
            </a:r>
            <a:r>
              <a:rPr sz="2900" i="1" spc="10" dirty="0">
                <a:latin typeface="Times New Roman"/>
                <a:cs typeface="Times New Roman"/>
              </a:rPr>
              <a:t>d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3743" y="2940585"/>
            <a:ext cx="190500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i="1" spc="10" dirty="0">
                <a:latin typeface="Times New Roman"/>
                <a:cs typeface="Times New Roman"/>
              </a:rPr>
              <a:t>c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1458" y="3174400"/>
            <a:ext cx="694055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6884" algn="l"/>
              </a:tabLst>
            </a:pPr>
            <a:r>
              <a:rPr sz="2900" i="1" spc="10" dirty="0">
                <a:latin typeface="Times New Roman"/>
                <a:cs typeface="Times New Roman"/>
              </a:rPr>
              <a:t>R	</a:t>
            </a:r>
            <a:r>
              <a:rPr sz="2900" spc="10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4436" y="3420475"/>
            <a:ext cx="13398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5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0378" y="3025899"/>
            <a:ext cx="1593850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-</a:t>
            </a:r>
            <a:r>
              <a:rPr lang="en-US" sz="3600" spc="-5" dirty="0">
                <a:latin typeface="Times New Roman"/>
                <a:cs typeface="Times New Roman"/>
              </a:rPr>
              <a:t> </a:t>
            </a:r>
            <a:r>
              <a:rPr sz="2000" spc="-5" dirty="0" err="1">
                <a:latin typeface="Microsoft Sans Serif"/>
                <a:cs typeface="Microsoft Sans Serif"/>
              </a:rPr>
              <a:t>riscul</a:t>
            </a:r>
            <a:r>
              <a:rPr lang="en-US" sz="2000" dirty="0">
                <a:latin typeface="Microsoft Sans Serif"/>
                <a:cs typeface="Microsoft Sans Serif"/>
              </a:rPr>
              <a:t> </a:t>
            </a:r>
            <a:r>
              <a:rPr lang="en-US" sz="2000" dirty="0" err="1">
                <a:latin typeface="Microsoft Sans Serif"/>
                <a:cs typeface="Microsoft Sans Serif"/>
              </a:rPr>
              <a:t>e</a:t>
            </a:r>
            <a:r>
              <a:rPr sz="2000" spc="-5" dirty="0" err="1">
                <a:latin typeface="Microsoft Sans Serif"/>
                <a:cs typeface="Microsoft Sans Serif"/>
              </a:rPr>
              <a:t>fe</a:t>
            </a:r>
            <a:r>
              <a:rPr sz="2000" spc="-15" dirty="0" err="1">
                <a:latin typeface="Microsoft Sans Serif"/>
                <a:cs typeface="Microsoft Sans Serif"/>
              </a:rPr>
              <a:t>c</a:t>
            </a:r>
            <a:r>
              <a:rPr sz="2000" spc="-5" dirty="0" err="1">
                <a:latin typeface="Microsoft Sans Serif"/>
                <a:cs typeface="Microsoft Sans Serif"/>
              </a:rPr>
              <a:t>tu</a:t>
            </a:r>
            <a:r>
              <a:rPr sz="2000" spc="-15" dirty="0" err="1">
                <a:latin typeface="Microsoft Sans Serif"/>
                <a:cs typeface="Microsoft Sans Serif"/>
              </a:rPr>
              <a:t>l</a:t>
            </a:r>
            <a:r>
              <a:rPr sz="2000" spc="-10" dirty="0" err="1">
                <a:latin typeface="Microsoft Sans Serif"/>
                <a:cs typeface="Microsoft Sans Serif"/>
              </a:rPr>
              <a:t>u</a:t>
            </a:r>
            <a:r>
              <a:rPr sz="2000" spc="-5" dirty="0" err="1">
                <a:latin typeface="Microsoft Sans Serif"/>
                <a:cs typeface="Microsoft Sans Serif"/>
              </a:rPr>
              <a:t>i</a:t>
            </a:r>
            <a:r>
              <a:rPr lang="en-US"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in</a:t>
            </a:r>
            <a:endParaRPr sz="20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Microsoft Sans Serif"/>
                <a:cs typeface="Microsoft Sans Serif"/>
              </a:rPr>
              <a:t>lotul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control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18442" y="4726161"/>
            <a:ext cx="526415" cy="0"/>
          </a:xfrm>
          <a:custGeom>
            <a:avLst/>
            <a:gdLst/>
            <a:ahLst/>
            <a:cxnLst/>
            <a:rect l="l" t="t" r="r" b="b"/>
            <a:pathLst>
              <a:path w="526414">
                <a:moveTo>
                  <a:pt x="0" y="0"/>
                </a:moveTo>
                <a:lnTo>
                  <a:pt x="526011" y="0"/>
                </a:lnTo>
              </a:path>
            </a:pathLst>
          </a:custGeom>
          <a:ln w="1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26678" y="4722086"/>
            <a:ext cx="48895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00" i="1" spc="409" dirty="0">
                <a:latin typeface="Times New Roman"/>
                <a:cs typeface="Times New Roman"/>
              </a:rPr>
              <a:t>R</a:t>
            </a:r>
            <a:r>
              <a:rPr sz="2325" spc="615" baseline="-25089" dirty="0">
                <a:latin typeface="Times New Roman"/>
                <a:cs typeface="Times New Roman"/>
              </a:rPr>
              <a:t>0</a:t>
            </a:r>
            <a:endParaRPr sz="2325" baseline="-2508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81895" y="4242431"/>
            <a:ext cx="163258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69545" algn="r">
              <a:lnSpc>
                <a:spcPts val="2460"/>
              </a:lnSpc>
              <a:spcBef>
                <a:spcPts val="105"/>
              </a:spcBef>
            </a:pPr>
            <a:r>
              <a:rPr sz="2700" i="1" spc="290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  <a:p>
            <a:pPr marL="38100">
              <a:lnSpc>
                <a:spcPts val="2460"/>
              </a:lnSpc>
              <a:tabLst>
                <a:tab pos="745490" algn="l"/>
                <a:tab pos="1454150" algn="l"/>
              </a:tabLst>
            </a:pPr>
            <a:r>
              <a:rPr sz="2700" i="1" spc="620" dirty="0">
                <a:latin typeface="Times New Roman"/>
                <a:cs typeface="Times New Roman"/>
              </a:rPr>
              <a:t>RR	</a:t>
            </a:r>
            <a:r>
              <a:rPr sz="2700" spc="585" dirty="0">
                <a:latin typeface="Symbol"/>
                <a:cs typeface="Symbol"/>
              </a:rPr>
              <a:t></a:t>
            </a:r>
            <a:r>
              <a:rPr sz="2700" spc="585" dirty="0">
                <a:latin typeface="Times New Roman"/>
                <a:cs typeface="Times New Roman"/>
              </a:rPr>
              <a:t>	</a:t>
            </a:r>
            <a:r>
              <a:rPr sz="2325" spc="480" baseline="35842" dirty="0">
                <a:latin typeface="Times New Roman"/>
                <a:cs typeface="Times New Roman"/>
              </a:rPr>
              <a:t>1</a:t>
            </a:r>
            <a:endParaRPr sz="2325" baseline="35842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930900" y="2440056"/>
          <a:ext cx="4382770" cy="2952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877">
                <a:tc rowSpan="2"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89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EFECT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b="1" spc="-4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9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+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86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+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9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AD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9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500" spc="-15" dirty="0">
                          <a:latin typeface="Times New Roman"/>
                          <a:cs typeface="Times New Roman"/>
                        </a:rPr>
                        <a:t>a+b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04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4E3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c+d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4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99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100" spc="-3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a+c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500" spc="-5" dirty="0">
                          <a:latin typeface="Times New Roman"/>
                          <a:cs typeface="Times New Roman"/>
                        </a:rPr>
                        <a:t>b+d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a+b+c+d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0494" y="196082"/>
            <a:ext cx="6218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Măsurarea</a:t>
            </a:r>
            <a:r>
              <a:rPr spc="10" dirty="0"/>
              <a:t> </a:t>
            </a:r>
            <a:r>
              <a:rPr dirty="0"/>
              <a:t>asociaţiei</a:t>
            </a:r>
            <a:r>
              <a:rPr spc="-15" dirty="0"/>
              <a:t> </a:t>
            </a:r>
            <a:r>
              <a:rPr spc="-5" dirty="0"/>
              <a:t>epidemiologice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6375" y="1352164"/>
            <a:ext cx="4476115" cy="690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3600" dirty="0">
                <a:latin typeface="Microsoft Sans Serif"/>
                <a:cs typeface="Microsoft Sans Serif"/>
              </a:rPr>
              <a:t>-</a:t>
            </a:r>
            <a:r>
              <a:rPr sz="36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riscul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bolii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(decesului)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expuşi</a:t>
            </a:r>
            <a:endParaRPr sz="2000" dirty="0">
              <a:latin typeface="Microsoft Sans Serif"/>
              <a:cs typeface="Microsoft Sans Serif"/>
            </a:endParaRPr>
          </a:p>
          <a:p>
            <a:pPr marL="12700">
              <a:lnSpc>
                <a:spcPts val="3415"/>
              </a:lnSpc>
            </a:pPr>
            <a:r>
              <a:rPr sz="3600" dirty="0">
                <a:latin typeface="Times New Roman"/>
                <a:cs typeface="Times New Roman"/>
              </a:rPr>
              <a:t>- </a:t>
            </a:r>
            <a:r>
              <a:rPr sz="2000" spc="-5" dirty="0">
                <a:latin typeface="Microsoft Sans Serif"/>
                <a:cs typeface="Microsoft Sans Serif"/>
              </a:rPr>
              <a:t>riscul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bolii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(decesului)</a:t>
            </a:r>
            <a:r>
              <a:rPr sz="2000" spc="-10" dirty="0">
                <a:latin typeface="Microsoft Sans Serif"/>
                <a:cs typeface="Microsoft Sans Serif"/>
              </a:rPr>
              <a:t> la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cei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neexpuşi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4450" y="2105025"/>
            <a:ext cx="8382000" cy="1379865"/>
          </a:xfrm>
          <a:prstGeom prst="rect">
            <a:avLst/>
          </a:prstGeom>
          <a:ln w="9524">
            <a:solidFill>
              <a:srgbClr val="0000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360"/>
              </a:spcBef>
            </a:pPr>
            <a:r>
              <a:rPr lang="en-US" sz="2000" b="1" spc="-5" dirty="0">
                <a:solidFill>
                  <a:srgbClr val="FF3200"/>
                </a:solidFill>
                <a:latin typeface="Arial"/>
                <a:cs typeface="Arial"/>
              </a:rPr>
              <a:t>/b/ </a:t>
            </a:r>
            <a:r>
              <a:rPr sz="2000" b="1" spc="-5" dirty="0" err="1">
                <a:solidFill>
                  <a:srgbClr val="FF3200"/>
                </a:solidFill>
                <a:latin typeface="Arial"/>
                <a:cs typeface="Arial"/>
              </a:rPr>
              <a:t>R</a:t>
            </a:r>
            <a:r>
              <a:rPr lang="en-US" sz="2000" b="1" spc="-5" dirty="0" err="1">
                <a:solidFill>
                  <a:srgbClr val="FF3200"/>
                </a:solidFill>
                <a:latin typeface="Arial"/>
                <a:cs typeface="Arial"/>
              </a:rPr>
              <a:t>iscul</a:t>
            </a:r>
            <a:r>
              <a:rPr lang="en-US" sz="2000" b="1" spc="-5" dirty="0">
                <a:solidFill>
                  <a:srgbClr val="FF3200"/>
                </a:solidFill>
                <a:latin typeface="Arial"/>
                <a:cs typeface="Arial"/>
              </a:rPr>
              <a:t> relative</a:t>
            </a:r>
            <a:endParaRPr lang="en-US" sz="2000" dirty="0">
              <a:latin typeface="Arial"/>
              <a:cs typeface="Arial"/>
            </a:endParaRPr>
          </a:p>
          <a:p>
            <a:pPr marL="343535" indent="-3429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sz="2000" b="1" spc="-5" dirty="0" err="1">
                <a:solidFill>
                  <a:srgbClr val="FF3200"/>
                </a:solidFill>
                <a:latin typeface="Arial"/>
                <a:cs typeface="Arial"/>
              </a:rPr>
              <a:t>Arată</a:t>
            </a:r>
            <a:r>
              <a:rPr lang="en-US" sz="2000" b="1" spc="-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de</a:t>
            </a:r>
            <a:r>
              <a:rPr lang="en-US" sz="2000" b="1" spc="-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 err="1">
                <a:solidFill>
                  <a:srgbClr val="FF3200"/>
                </a:solidFill>
                <a:latin typeface="Arial"/>
                <a:cs typeface="Arial"/>
              </a:rPr>
              <a:t>câte</a:t>
            </a:r>
            <a:r>
              <a:rPr lang="en-US" sz="2000" b="1" spc="-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 err="1">
                <a:solidFill>
                  <a:srgbClr val="FF3200"/>
                </a:solidFill>
                <a:latin typeface="Arial"/>
                <a:cs typeface="Arial"/>
              </a:rPr>
              <a:t>ori</a:t>
            </a:r>
            <a:r>
              <a:rPr lang="en-US" sz="2000" b="1" spc="-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 err="1">
                <a:solidFill>
                  <a:srgbClr val="FF3200"/>
                </a:solidFill>
                <a:latin typeface="Arial"/>
                <a:cs typeface="Arial"/>
              </a:rPr>
              <a:t>este</a:t>
            </a:r>
            <a:r>
              <a:rPr lang="en-US" sz="2000" b="1" spc="-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 err="1">
                <a:solidFill>
                  <a:srgbClr val="FF3200"/>
                </a:solidFill>
                <a:latin typeface="Arial"/>
                <a:cs typeface="Arial"/>
              </a:rPr>
              <a:t>mai</a:t>
            </a:r>
            <a:r>
              <a:rPr lang="en-US" sz="2000" b="1" spc="-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3200"/>
                </a:solidFill>
                <a:latin typeface="Arial"/>
                <a:cs typeface="Arial"/>
              </a:rPr>
              <a:t>mare</a:t>
            </a:r>
            <a:r>
              <a:rPr lang="en-US" sz="2000" b="1" spc="-1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 err="1">
                <a:solidFill>
                  <a:srgbClr val="FF3200"/>
                </a:solidFill>
                <a:latin typeface="Arial"/>
                <a:cs typeface="Arial"/>
              </a:rPr>
              <a:t>riscul</a:t>
            </a:r>
            <a:r>
              <a:rPr lang="en-US" sz="2000" b="1" spc="-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 err="1">
                <a:solidFill>
                  <a:srgbClr val="FF3200"/>
                </a:solidFill>
                <a:latin typeface="Arial"/>
                <a:cs typeface="Arial"/>
              </a:rPr>
              <a:t>bolii</a:t>
            </a:r>
            <a:r>
              <a:rPr sz="2000" spc="-5" dirty="0">
                <a:solidFill>
                  <a:srgbClr val="FF3200"/>
                </a:solidFill>
                <a:latin typeface="Times New Roman"/>
                <a:cs typeface="Times New Roman"/>
              </a:rPr>
              <a:t>	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(</a:t>
            </a:r>
            <a:r>
              <a:rPr sz="2000" b="1" spc="-5" dirty="0" err="1">
                <a:solidFill>
                  <a:srgbClr val="FF3200"/>
                </a:solidFill>
                <a:latin typeface="Arial"/>
                <a:cs typeface="Arial"/>
              </a:rPr>
              <a:t>decesului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)</a:t>
            </a:r>
            <a:r>
              <a:rPr lang="en-US" sz="2000" b="1" spc="-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la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 b="1" spc="-5" dirty="0" err="1">
                <a:solidFill>
                  <a:srgbClr val="FF3200"/>
                </a:solidFill>
                <a:latin typeface="Arial"/>
                <a:cs typeface="Arial"/>
              </a:rPr>
              <a:t>expuşi</a:t>
            </a:r>
            <a:r>
              <a:rPr sz="2000" b="1" spc="-3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3200"/>
                </a:solidFill>
                <a:latin typeface="Arial"/>
                <a:cs typeface="Arial"/>
              </a:rPr>
              <a:t>faţă</a:t>
            </a:r>
            <a:r>
              <a:rPr sz="2000" b="1" spc="-3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de</a:t>
            </a:r>
            <a:r>
              <a:rPr sz="2000" b="1" spc="-3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dirty="0" err="1">
                <a:solidFill>
                  <a:srgbClr val="FF3200"/>
                </a:solidFill>
                <a:latin typeface="Arial"/>
                <a:cs typeface="Arial"/>
              </a:rPr>
              <a:t>neexpuşi</a:t>
            </a:r>
            <a:r>
              <a:rPr sz="2000" b="1" dirty="0">
                <a:solidFill>
                  <a:srgbClr val="FF3200"/>
                </a:solidFill>
                <a:latin typeface="Arial"/>
                <a:cs typeface="Arial"/>
              </a:rPr>
              <a:t>;</a:t>
            </a:r>
            <a:endParaRPr lang="en-US" sz="2000" dirty="0">
              <a:latin typeface="Arial"/>
              <a:cs typeface="Arial"/>
            </a:endParaRPr>
          </a:p>
          <a:p>
            <a:pPr marL="343535" indent="-342900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sz="2000" b="1" spc="-5" dirty="0" err="1">
                <a:solidFill>
                  <a:srgbClr val="FF3200"/>
                </a:solidFill>
                <a:latin typeface="Arial"/>
                <a:cs typeface="Arial"/>
              </a:rPr>
              <a:t>Măsoară</a:t>
            </a:r>
            <a:r>
              <a:rPr lang="en-US" sz="2000" b="1" spc="-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dirty="0" err="1">
                <a:solidFill>
                  <a:srgbClr val="FF3200"/>
                </a:solidFill>
                <a:latin typeface="Arial"/>
                <a:cs typeface="Arial"/>
              </a:rPr>
              <a:t>forța</a:t>
            </a:r>
            <a:r>
              <a:rPr sz="2000" b="1" spc="-4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asocierii</a:t>
            </a:r>
            <a:r>
              <a:rPr sz="2000" b="1" spc="-4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epidemiologice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3975" y="3533644"/>
            <a:ext cx="8373109" cy="1386205"/>
          </a:xfrm>
          <a:prstGeom prst="rect">
            <a:avLst/>
          </a:prstGeom>
          <a:ln w="9524">
            <a:solidFill>
              <a:srgbClr val="0000FF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61594" algn="ctr">
              <a:lnSpc>
                <a:spcPct val="100000"/>
              </a:lnSpc>
              <a:spcBef>
                <a:spcPts val="365"/>
              </a:spcBef>
            </a:pPr>
            <a:r>
              <a:rPr lang="en-US" sz="2400" b="1" spc="-5" dirty="0">
                <a:solidFill>
                  <a:srgbClr val="FF3200"/>
                </a:solidFill>
                <a:latin typeface="Arial"/>
                <a:cs typeface="Arial"/>
              </a:rPr>
              <a:t>/b/ </a:t>
            </a:r>
            <a:r>
              <a:rPr sz="2400" b="1" spc="-5" dirty="0" err="1">
                <a:solidFill>
                  <a:srgbClr val="FF3200"/>
                </a:solidFill>
                <a:latin typeface="Arial"/>
                <a:cs typeface="Arial"/>
              </a:rPr>
              <a:t>Riscul</a:t>
            </a:r>
            <a:r>
              <a:rPr sz="2400" b="1" spc="-4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200"/>
                </a:solidFill>
                <a:latin typeface="Arial"/>
                <a:cs typeface="Arial"/>
              </a:rPr>
              <a:t>atribuibil</a:t>
            </a:r>
            <a:endParaRPr sz="2400" dirty="0">
              <a:latin typeface="Arial"/>
              <a:cs typeface="Arial"/>
            </a:endParaRPr>
          </a:p>
          <a:p>
            <a:pPr marL="180975" indent="-90170">
              <a:lnSpc>
                <a:spcPct val="100000"/>
              </a:lnSpc>
              <a:buSzPct val="95000"/>
              <a:buChar char="•"/>
              <a:tabLst>
                <a:tab pos="18161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arată </a:t>
            </a:r>
            <a:r>
              <a:rPr sz="2000" dirty="0">
                <a:latin typeface="Microsoft Sans Serif"/>
                <a:cs typeface="Microsoft Sans Serif"/>
              </a:rPr>
              <a:t>cu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cât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este</a:t>
            </a:r>
            <a:r>
              <a:rPr sz="2000" spc="-5" dirty="0">
                <a:latin typeface="Microsoft Sans Serif"/>
                <a:cs typeface="Microsoft Sans Serif"/>
              </a:rPr>
              <a:t> mai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mare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riscul </a:t>
            </a:r>
            <a:r>
              <a:rPr sz="2000" spc="-10" dirty="0">
                <a:latin typeface="Microsoft Sans Serif"/>
                <a:cs typeface="Microsoft Sans Serif"/>
              </a:rPr>
              <a:t>la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cei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expuşi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faţă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neexpuşi</a:t>
            </a:r>
            <a:endParaRPr sz="2000" dirty="0">
              <a:latin typeface="Microsoft Sans Serif"/>
              <a:cs typeface="Microsoft Sans Serif"/>
            </a:endParaRPr>
          </a:p>
          <a:p>
            <a:pPr marL="180975" indent="-90170">
              <a:lnSpc>
                <a:spcPct val="100000"/>
              </a:lnSpc>
              <a:spcBef>
                <a:spcPts val="5"/>
              </a:spcBef>
              <a:buSzPct val="95000"/>
              <a:buChar char="•"/>
              <a:tabLst>
                <a:tab pos="181610" algn="l"/>
              </a:tabLst>
            </a:pPr>
            <a:r>
              <a:rPr sz="2000" dirty="0">
                <a:latin typeface="Microsoft Sans Serif"/>
                <a:cs typeface="Microsoft Sans Serif"/>
              </a:rPr>
              <a:t>măsoară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excesul</a:t>
            </a:r>
            <a:r>
              <a:rPr sz="200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riscului</a:t>
            </a:r>
            <a:r>
              <a:rPr sz="2000" spc="1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la</a:t>
            </a:r>
            <a:r>
              <a:rPr sz="2000" spc="2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Microsoft Sans Serif"/>
                <a:cs typeface="Microsoft Sans Serif"/>
              </a:rPr>
              <a:t>expuşi</a:t>
            </a:r>
            <a:r>
              <a:rPr sz="2000" spc="2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adică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partea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din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risc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care se</a:t>
            </a:r>
            <a:r>
              <a:rPr lang="en-US" sz="2000" dirty="0">
                <a:latin typeface="Microsoft Sans Serif"/>
                <a:cs typeface="Microsoft Sans Serif"/>
              </a:rPr>
              <a:t> </a:t>
            </a:r>
            <a:r>
              <a:rPr sz="2000" spc="-5" dirty="0" err="1">
                <a:latin typeface="Microsoft Sans Serif"/>
                <a:cs typeface="Microsoft Sans Serif"/>
              </a:rPr>
              <a:t>datorează</a:t>
            </a:r>
            <a:r>
              <a:rPr sz="2000" spc="-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factorului de</a:t>
            </a:r>
            <a:r>
              <a:rPr sz="2000" spc="3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risc</a:t>
            </a:r>
            <a:endParaRPr sz="200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3500" y="5072060"/>
            <a:ext cx="8345805" cy="1032334"/>
          </a:xfrm>
          <a:prstGeom prst="rect">
            <a:avLst/>
          </a:prstGeom>
          <a:ln w="9524">
            <a:solidFill>
              <a:srgbClr val="0000FF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lang="en-US" sz="2000" b="1" dirty="0">
                <a:solidFill>
                  <a:srgbClr val="FF3200"/>
                </a:solidFill>
                <a:latin typeface="Arial"/>
                <a:cs typeface="Arial"/>
              </a:rPr>
              <a:t>/b/ </a:t>
            </a:r>
            <a:r>
              <a:rPr sz="2000" b="1" dirty="0" err="1">
                <a:solidFill>
                  <a:srgbClr val="FF3200"/>
                </a:solidFill>
                <a:latin typeface="Arial"/>
                <a:cs typeface="Arial"/>
              </a:rPr>
              <a:t>Fracţiunea</a:t>
            </a:r>
            <a:r>
              <a:rPr sz="2000" b="1" spc="-3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riscului</a:t>
            </a:r>
            <a:r>
              <a:rPr sz="2000" b="1" spc="-4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atribuită</a:t>
            </a:r>
            <a:r>
              <a:rPr sz="2000" b="1" spc="-4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3200"/>
                </a:solidFill>
                <a:latin typeface="Arial"/>
                <a:cs typeface="Arial"/>
              </a:rPr>
              <a:t>la</a:t>
            </a:r>
            <a:r>
              <a:rPr sz="2000" b="1" spc="-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 err="1">
                <a:solidFill>
                  <a:srgbClr val="FF3200"/>
                </a:solidFill>
                <a:latin typeface="Arial"/>
                <a:cs typeface="Arial"/>
              </a:rPr>
              <a:t>expuşi</a:t>
            </a:r>
            <a:endParaRPr sz="2000" dirty="0">
              <a:latin typeface="Arial"/>
              <a:cs typeface="Arial"/>
            </a:endParaRPr>
          </a:p>
          <a:p>
            <a:pPr marL="180975" indent="-90170">
              <a:lnSpc>
                <a:spcPct val="100000"/>
              </a:lnSpc>
              <a:spcBef>
                <a:spcPts val="85"/>
              </a:spcBef>
              <a:buSzPct val="95000"/>
              <a:buChar char="•"/>
              <a:tabLst>
                <a:tab pos="181610" algn="l"/>
                <a:tab pos="4691380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arată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cât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la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sută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din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riscul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expuşilor</a:t>
            </a:r>
            <a:r>
              <a:rPr sz="2000" spc="4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se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Microsoft Sans Serif"/>
                <a:cs typeface="Microsoft Sans Serif"/>
              </a:rPr>
              <a:t>datorează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factorului </a:t>
            </a:r>
            <a:r>
              <a:rPr sz="2000" dirty="0">
                <a:latin typeface="Microsoft Sans Serif"/>
                <a:cs typeface="Microsoft Sans Serif"/>
              </a:rPr>
              <a:t>de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risc</a:t>
            </a:r>
            <a:endParaRPr sz="2000" dirty="0">
              <a:latin typeface="Microsoft Sans Serif"/>
              <a:cs typeface="Microsoft Sans Serif"/>
            </a:endParaRPr>
          </a:p>
          <a:p>
            <a:pPr marL="180975" indent="-90170">
              <a:lnSpc>
                <a:spcPct val="100000"/>
              </a:lnSpc>
              <a:buSzPct val="95000"/>
              <a:buChar char="•"/>
              <a:tabLst>
                <a:tab pos="181610" algn="l"/>
              </a:tabLst>
            </a:pPr>
            <a:r>
              <a:rPr sz="2000" dirty="0">
                <a:latin typeface="Microsoft Sans Serif"/>
                <a:cs typeface="Microsoft Sans Serif"/>
              </a:rPr>
              <a:t>se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calculează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în</a:t>
            </a:r>
            <a:r>
              <a:rPr sz="2000" spc="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anchetele</a:t>
            </a:r>
            <a:r>
              <a:rPr sz="2000" spc="-15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de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tip</a:t>
            </a:r>
            <a:r>
              <a:rPr sz="2000" spc="1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5875" y="415792"/>
            <a:ext cx="5000249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850" algn="ctr">
              <a:lnSpc>
                <a:spcPct val="100000"/>
              </a:lnSpc>
              <a:spcBef>
                <a:spcPts val="95"/>
              </a:spcBef>
              <a:tabLst>
                <a:tab pos="1089660" algn="l"/>
                <a:tab pos="2586355" algn="l"/>
                <a:tab pos="3001010" algn="l"/>
                <a:tab pos="5346700" algn="l"/>
              </a:tabLst>
            </a:pPr>
            <a:endParaRPr sz="2900" dirty="0">
              <a:latin typeface="Calibri Light"/>
              <a:cs typeface="Calibri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6BA8E-DDB7-C285-0A9C-C376DADC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912" y="1396425"/>
            <a:ext cx="9504174" cy="1564531"/>
          </a:xfrm>
        </p:spPr>
        <p:txBody>
          <a:bodyPr/>
          <a:lstStyle/>
          <a:p>
            <a:pPr marL="12700" marR="5080" indent="400685">
              <a:lnSpc>
                <a:spcPct val="100000"/>
              </a:lnSpc>
              <a:spcBef>
                <a:spcPts val="100"/>
              </a:spcBef>
            </a:pPr>
            <a:r>
              <a:rPr lang="en-GB" sz="1800" b="0" i="0" u="none" spc="-20" dirty="0">
                <a:solidFill>
                  <a:srgbClr val="FF3200"/>
                </a:solidFill>
                <a:latin typeface="Calibri Light"/>
                <a:cs typeface="Calibri Light"/>
              </a:rPr>
              <a:t>/t//b/ RISCUL</a:t>
            </a:r>
            <a:r>
              <a:rPr lang="en-GB" sz="1800" b="0" i="0" u="none" spc="-2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lang="en-GB" sz="1800" b="0" i="0" u="none" spc="-40" dirty="0">
                <a:solidFill>
                  <a:srgbClr val="FF3200"/>
                </a:solidFill>
                <a:latin typeface="Calibri Light"/>
                <a:cs typeface="Calibri Light"/>
              </a:rPr>
              <a:t>ATRIBUIBIL</a:t>
            </a:r>
            <a:r>
              <a:rPr lang="en-GB" sz="1800" b="0" i="0" u="none" spc="-40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lang="en-GB" sz="1800" b="0" i="0" u="none" spc="-5" dirty="0">
                <a:solidFill>
                  <a:srgbClr val="FF3200"/>
                </a:solidFill>
                <a:latin typeface="Calibri Light"/>
                <a:cs typeface="Calibri Light"/>
              </a:rPr>
              <a:t>ÎN</a:t>
            </a:r>
            <a:r>
              <a:rPr lang="en-GB" sz="1800" b="0" i="0" u="none" spc="-5" dirty="0">
                <a:solidFill>
                  <a:srgbClr val="FF3200"/>
                </a:solidFill>
                <a:latin typeface="Times New Roman"/>
                <a:cs typeface="Times New Roman"/>
              </a:rPr>
              <a:t> </a:t>
            </a:r>
            <a:r>
              <a:rPr lang="en-GB" sz="1800" b="0" i="0" u="none" spc="-20" dirty="0">
                <a:solidFill>
                  <a:srgbClr val="FF3200"/>
                </a:solidFill>
                <a:latin typeface="Calibri Light"/>
                <a:cs typeface="Calibri Light"/>
              </a:rPr>
              <a:t>POPULAȚIE</a:t>
            </a:r>
            <a:r>
              <a:rPr lang="en-GB" sz="1800" b="0" i="0" u="none" spc="265" dirty="0">
                <a:solidFill>
                  <a:srgbClr val="FF3200"/>
                </a:solidFill>
                <a:latin typeface="Calibri Light"/>
                <a:cs typeface="Calibri Light"/>
              </a:rPr>
              <a:t> </a:t>
            </a:r>
            <a:r>
              <a:rPr lang="en-GB" sz="1800" b="0" i="0" u="none" spc="-10" dirty="0">
                <a:solidFill>
                  <a:srgbClr val="FF0000"/>
                </a:solidFill>
                <a:latin typeface="Calibri Light"/>
                <a:cs typeface="Calibri Light"/>
              </a:rPr>
              <a:t>(RAP)</a:t>
            </a:r>
            <a:r>
              <a:rPr lang="en-GB" sz="1800" b="0" i="0" u="none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GB" sz="1800" b="0" i="0" u="none" spc="-5" dirty="0" err="1">
                <a:solidFill>
                  <a:srgbClr val="000000"/>
                </a:solidFill>
                <a:latin typeface="Calibri Light"/>
                <a:cs typeface="Calibri Light"/>
              </a:rPr>
              <a:t>mǎsoarǎ</a:t>
            </a:r>
            <a:r>
              <a:rPr lang="en-GB" sz="1800" i="0" u="none" spc="-5" dirty="0">
                <a:latin typeface="Calibri Light"/>
                <a:cs typeface="Calibri Light"/>
              </a:rPr>
              <a:t> </a:t>
            </a:r>
            <a:r>
              <a:rPr lang="en-GB" sz="2000" b="0" i="0" u="none" dirty="0" err="1">
                <a:solidFill>
                  <a:srgbClr val="000000"/>
                </a:solidFill>
                <a:latin typeface="Calibri Light"/>
                <a:cs typeface="Calibri Light"/>
              </a:rPr>
              <a:t>impactul</a:t>
            </a:r>
            <a:r>
              <a:rPr lang="en-GB" sz="2000" b="0" i="0" u="none"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en-GB" sz="2000" b="0" i="0" u="none" dirty="0" err="1">
                <a:solidFill>
                  <a:srgbClr val="000000"/>
                </a:solidFill>
                <a:latin typeface="Calibri Light"/>
                <a:cs typeface="Calibri Light"/>
              </a:rPr>
              <a:t>acţiunii</a:t>
            </a:r>
            <a:r>
              <a:rPr lang="en-GB" sz="2000" b="0" i="0" u="none" spc="-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en-GB" sz="2000" b="0" i="0" u="none" spc="-10" dirty="0" err="1">
                <a:solidFill>
                  <a:srgbClr val="000000"/>
                </a:solidFill>
                <a:latin typeface="Calibri Light"/>
                <a:cs typeface="Calibri Light"/>
              </a:rPr>
              <a:t>factorului</a:t>
            </a:r>
            <a:r>
              <a:rPr lang="en-GB" sz="2000" b="0" i="0" u="none" spc="-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en-GB" sz="2000" b="0" i="0" u="none" dirty="0">
                <a:solidFill>
                  <a:srgbClr val="000000"/>
                </a:solidFill>
                <a:latin typeface="Calibri Light"/>
                <a:cs typeface="Calibri Light"/>
              </a:rPr>
              <a:t>de</a:t>
            </a:r>
            <a:r>
              <a:rPr lang="en-GB" sz="2000" b="0" i="0" u="none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en-GB" sz="2000" b="0" i="0" u="none" spc="-5" dirty="0" err="1">
                <a:solidFill>
                  <a:srgbClr val="000000"/>
                </a:solidFill>
                <a:latin typeface="Calibri Light"/>
                <a:cs typeface="Calibri Light"/>
              </a:rPr>
              <a:t>risc</a:t>
            </a:r>
            <a:r>
              <a:rPr lang="en-GB" sz="2000" b="0" i="0" u="none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en-GB" sz="2000" b="0" i="0" u="none" dirty="0" err="1">
                <a:solidFill>
                  <a:srgbClr val="000000"/>
                </a:solidFill>
                <a:latin typeface="Calibri Light"/>
                <a:cs typeface="Calibri Light"/>
              </a:rPr>
              <a:t>în</a:t>
            </a:r>
            <a:r>
              <a:rPr lang="en-GB" sz="2000" b="0" i="0" u="none" spc="-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lang="en-GB" sz="2000" b="0" i="0" u="none" dirty="0" err="1">
                <a:solidFill>
                  <a:srgbClr val="000000"/>
                </a:solidFill>
                <a:latin typeface="Calibri Light"/>
                <a:cs typeface="Calibri Light"/>
              </a:rPr>
              <a:t>populaţie</a:t>
            </a:r>
            <a:endParaRPr lang="en-GB" sz="2000" b="0" i="0" u="none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GB" sz="2000" b="1" spc="-5" dirty="0" err="1">
                <a:solidFill>
                  <a:srgbClr val="FF3200"/>
                </a:solidFill>
                <a:latin typeface="Arial"/>
                <a:cs typeface="Arial"/>
              </a:rPr>
              <a:t>Interes</a:t>
            </a:r>
            <a:r>
              <a:rPr lang="en-GB" sz="2000" b="1" spc="-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lang="en-GB" sz="2000" b="1" spc="-5" dirty="0" err="1">
                <a:solidFill>
                  <a:srgbClr val="FF3200"/>
                </a:solidFill>
                <a:latin typeface="Arial"/>
                <a:cs typeface="Arial"/>
              </a:rPr>
              <a:t>pentru</a:t>
            </a:r>
            <a:r>
              <a:rPr lang="en-GB" sz="2000" b="1" spc="-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lang="en-GB" sz="2000" b="1" spc="-5" dirty="0" err="1">
                <a:solidFill>
                  <a:srgbClr val="FF3200"/>
                </a:solidFill>
                <a:latin typeface="Arial"/>
                <a:cs typeface="Arial"/>
              </a:rPr>
              <a:t>epidemiolog</a:t>
            </a:r>
            <a:r>
              <a:rPr lang="en-GB" sz="2000" b="1" spc="-5" dirty="0">
                <a:solidFill>
                  <a:srgbClr val="FF3200"/>
                </a:solidFill>
                <a:latin typeface="Arial"/>
                <a:cs typeface="Arial"/>
              </a:rPr>
              <a:t>, medic SPM </a:t>
            </a:r>
            <a:r>
              <a:rPr lang="en-GB" sz="2000" b="1" dirty="0" err="1">
                <a:solidFill>
                  <a:srgbClr val="FF3200"/>
                </a:solidFill>
                <a:latin typeface="Arial"/>
                <a:cs typeface="Arial"/>
              </a:rPr>
              <a:t>în</a:t>
            </a:r>
            <a:r>
              <a:rPr lang="en-GB" sz="2000" b="1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lang="en-GB" sz="2000" b="1" spc="-5" dirty="0" err="1">
                <a:solidFill>
                  <a:srgbClr val="FF3200"/>
                </a:solidFill>
                <a:latin typeface="Arial"/>
                <a:cs typeface="Arial"/>
              </a:rPr>
              <a:t>elaborarea</a:t>
            </a:r>
            <a:r>
              <a:rPr lang="en-GB" sz="2000" b="1" spc="-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lang="en-GB" sz="2000" b="1" spc="-65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lang="en-GB" sz="2000" b="1" spc="-5" dirty="0" err="1">
                <a:solidFill>
                  <a:srgbClr val="FF3200"/>
                </a:solidFill>
                <a:latin typeface="Arial"/>
                <a:cs typeface="Arial"/>
              </a:rPr>
              <a:t>strategiilor</a:t>
            </a:r>
            <a:r>
              <a:rPr lang="en-GB" sz="2000" b="1" spc="-1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lang="en-GB" sz="2000" b="1" dirty="0">
                <a:solidFill>
                  <a:srgbClr val="FF3200"/>
                </a:solidFill>
                <a:latin typeface="Arial"/>
                <a:cs typeface="Arial"/>
              </a:rPr>
              <a:t>de</a:t>
            </a:r>
            <a:r>
              <a:rPr lang="en-GB" spc="-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lang="en-GB" sz="2000" b="1" dirty="0" err="1">
                <a:solidFill>
                  <a:srgbClr val="FF3200"/>
                </a:solidFill>
                <a:latin typeface="Arial"/>
                <a:cs typeface="Arial"/>
              </a:rPr>
              <a:t>intervenție</a:t>
            </a:r>
            <a:r>
              <a:rPr lang="en-GB" sz="2000" b="1" spc="-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lang="en-GB" sz="2000" b="1" spc="-5" dirty="0" err="1">
                <a:solidFill>
                  <a:srgbClr val="FF3200"/>
                </a:solidFill>
                <a:latin typeface="Arial"/>
                <a:cs typeface="Arial"/>
              </a:rPr>
              <a:t>pentru</a:t>
            </a:r>
            <a:r>
              <a:rPr lang="en-GB" sz="2000" b="1" spc="-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lang="en-GB" sz="2000" b="1" spc="-5" dirty="0" err="1">
                <a:solidFill>
                  <a:srgbClr val="FF3200"/>
                </a:solidFill>
                <a:latin typeface="Arial"/>
                <a:cs typeface="Arial"/>
              </a:rPr>
              <a:t>prevenirea</a:t>
            </a:r>
            <a:r>
              <a:rPr lang="en-GB" sz="2000" b="1" spc="2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lang="en-GB" sz="2000" b="1" spc="-5" dirty="0" err="1">
                <a:solidFill>
                  <a:srgbClr val="FF3200"/>
                </a:solidFill>
                <a:latin typeface="Arial"/>
                <a:cs typeface="Arial"/>
              </a:rPr>
              <a:t>şi</a:t>
            </a:r>
            <a:r>
              <a:rPr lang="en-GB" sz="2000" b="1" spc="-1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lang="en-GB" sz="2000" b="1" spc="-5" dirty="0" err="1">
                <a:solidFill>
                  <a:srgbClr val="FF3200"/>
                </a:solidFill>
                <a:latin typeface="Arial"/>
                <a:cs typeface="Arial"/>
              </a:rPr>
              <a:t>controlul</a:t>
            </a:r>
            <a:r>
              <a:rPr lang="en-GB" spc="-5" dirty="0">
                <a:latin typeface="Arial"/>
                <a:cs typeface="Arial"/>
              </a:rPr>
              <a:t> </a:t>
            </a:r>
            <a:r>
              <a:rPr lang="en-GB" sz="2000" b="1" dirty="0" err="1">
                <a:solidFill>
                  <a:srgbClr val="FF3200"/>
                </a:solidFill>
                <a:latin typeface="Arial"/>
                <a:cs typeface="Arial"/>
              </a:rPr>
              <a:t>bolilor</a:t>
            </a:r>
            <a:r>
              <a:rPr lang="en-GB" sz="2000" b="1" spc="-4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lang="en-GB" sz="2000" b="1" dirty="0" err="1">
                <a:solidFill>
                  <a:srgbClr val="FF3200"/>
                </a:solidFill>
                <a:latin typeface="Arial"/>
                <a:cs typeface="Arial"/>
              </a:rPr>
              <a:t>în</a:t>
            </a:r>
            <a:r>
              <a:rPr lang="en-GB" sz="2000" b="1" spc="-3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lang="en-GB" sz="2000" b="1" spc="-5" dirty="0" err="1">
                <a:solidFill>
                  <a:srgbClr val="FF3200"/>
                </a:solidFill>
                <a:latin typeface="Arial"/>
                <a:cs typeface="Arial"/>
              </a:rPr>
              <a:t>populație</a:t>
            </a:r>
            <a:r>
              <a:rPr lang="en-GB" sz="2000" b="1" spc="-5" dirty="0">
                <a:solidFill>
                  <a:srgbClr val="FF3200"/>
                </a:solidFill>
                <a:latin typeface="Arial"/>
                <a:cs typeface="Arial"/>
              </a:rPr>
              <a:t>!!!</a:t>
            </a:r>
            <a:endParaRPr lang="en-GB" sz="2000" dirty="0">
              <a:latin typeface="Arial"/>
              <a:cs typeface="Arial"/>
            </a:endParaRPr>
          </a:p>
          <a:p>
            <a:pPr marL="69850" algn="ctr">
              <a:lnSpc>
                <a:spcPct val="100000"/>
              </a:lnSpc>
              <a:spcBef>
                <a:spcPts val="95"/>
              </a:spcBef>
              <a:tabLst>
                <a:tab pos="1089660" algn="l"/>
                <a:tab pos="2586355" algn="l"/>
                <a:tab pos="3001010" algn="l"/>
                <a:tab pos="5346700" algn="l"/>
              </a:tabLst>
            </a:pPr>
            <a:endParaRPr lang="en-RO" i="0" u="non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878" y="513710"/>
            <a:ext cx="3346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Ancheta</a:t>
            </a:r>
            <a:r>
              <a:rPr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10" dirty="0"/>
              <a:t>cohortă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9421" y="1266162"/>
            <a:ext cx="8880475" cy="451485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en-US" sz="2400" b="1" spc="-20" dirty="0">
                <a:latin typeface="Calibri"/>
                <a:cs typeface="Calibri"/>
              </a:rPr>
              <a:t>/t//b/ </a:t>
            </a:r>
            <a:r>
              <a:rPr sz="2400" b="1" spc="-20" dirty="0" err="1">
                <a:latin typeface="Calibri"/>
                <a:cs typeface="Calibri"/>
              </a:rPr>
              <a:t>Avantaje</a:t>
            </a:r>
            <a:r>
              <a:rPr sz="2400" b="1" spc="-2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ts val="2590"/>
              </a:lnSpc>
              <a:spcBef>
                <a:spcPts val="420"/>
              </a:spcBef>
              <a:buFont typeface="Microsoft Sans Serif"/>
              <a:buChar char="•"/>
              <a:tabLst>
                <a:tab pos="241300" algn="l"/>
                <a:tab pos="3811270" algn="l"/>
              </a:tabLst>
            </a:pPr>
            <a:r>
              <a:rPr sz="2400" spc="-15" dirty="0">
                <a:latin typeface="Calibri"/>
                <a:cs typeface="Calibri"/>
              </a:rPr>
              <a:t>calitate </a:t>
            </a:r>
            <a:r>
              <a:rPr sz="2400" spc="-10" dirty="0">
                <a:latin typeface="Calibri"/>
                <a:cs typeface="Calibri"/>
              </a:rPr>
              <a:t>mare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 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momentul	</a:t>
            </a:r>
            <a:r>
              <a:rPr sz="2400" spc="-10" dirty="0">
                <a:latin typeface="Calibri"/>
                <a:cs typeface="Calibri"/>
              </a:rPr>
              <a:t>proiectării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rezultatele</a:t>
            </a:r>
            <a:r>
              <a:rPr sz="2400" spc="-5" dirty="0">
                <a:latin typeface="Calibri"/>
                <a:cs typeface="Calibri"/>
              </a:rPr>
              <a:t> nu </a:t>
            </a:r>
            <a:r>
              <a:rPr sz="2400" spc="-15" dirty="0">
                <a:latin typeface="Calibri"/>
                <a:cs typeface="Calibri"/>
              </a:rPr>
              <a:t>sunt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alibri"/>
                <a:cs typeface="Calibri"/>
              </a:rPr>
              <a:t>cunoscute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după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FR;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3200"/>
                </a:solidFill>
                <a:latin typeface="Calibri"/>
                <a:cs typeface="Calibri"/>
              </a:rPr>
              <a:t>permit</a:t>
            </a:r>
            <a:r>
              <a:rPr sz="2400" spc="-2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3200"/>
                </a:solidFill>
                <a:latin typeface="Calibri"/>
                <a:cs typeface="Calibri"/>
              </a:rPr>
              <a:t>evaluarea</a:t>
            </a:r>
            <a:r>
              <a:rPr sz="2400" spc="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3200"/>
                </a:solidFill>
                <a:latin typeface="Calibri"/>
                <a:cs typeface="Calibri"/>
              </a:rPr>
              <a:t>directă</a:t>
            </a:r>
            <a:r>
              <a:rPr sz="2400" spc="-3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320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FF3200"/>
                </a:solidFill>
                <a:latin typeface="Calibri"/>
                <a:cs typeface="Calibri"/>
              </a:rPr>
              <a:t> riscului</a:t>
            </a:r>
            <a:r>
              <a:rPr sz="2400" spc="-1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3200"/>
                </a:solidFill>
                <a:latin typeface="Calibri"/>
                <a:cs typeface="Calibri"/>
              </a:rPr>
              <a:t>relativ</a:t>
            </a:r>
            <a:r>
              <a:rPr sz="240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3200"/>
                </a:solidFill>
                <a:latin typeface="Calibri"/>
                <a:cs typeface="Calibri"/>
              </a:rPr>
              <a:t>şi atribuabil</a:t>
            </a:r>
            <a:r>
              <a:rPr sz="2400" spc="-5" dirty="0">
                <a:latin typeface="Calibri"/>
                <a:cs typeface="Calibri"/>
              </a:rPr>
              <a:t>;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măsura </a:t>
            </a:r>
            <a:r>
              <a:rPr sz="2400" spc="-20" dirty="0">
                <a:solidFill>
                  <a:srgbClr val="FF3200"/>
                </a:solidFill>
                <a:latin typeface="Calibri"/>
                <a:cs typeface="Calibri"/>
              </a:rPr>
              <a:t>toate</a:t>
            </a:r>
            <a:r>
              <a:rPr sz="2400" spc="-15" dirty="0">
                <a:solidFill>
                  <a:srgbClr val="FF3200"/>
                </a:solidFill>
                <a:latin typeface="Calibri"/>
                <a:cs typeface="Calibri"/>
              </a:rPr>
              <a:t> efectele</a:t>
            </a:r>
            <a:r>
              <a:rPr sz="2400" spc="-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generate </a:t>
            </a:r>
            <a:r>
              <a:rPr sz="2400" spc="-5" dirty="0">
                <a:latin typeface="Calibri"/>
                <a:cs typeface="Calibri"/>
              </a:rPr>
              <a:t>de un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FR;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lang="en-US" sz="2400" b="1" spc="-15" dirty="0">
                <a:latin typeface="Calibri"/>
                <a:cs typeface="Calibri"/>
              </a:rPr>
              <a:t>/t//b/ </a:t>
            </a:r>
            <a:r>
              <a:rPr sz="2400" b="1" spc="-15" dirty="0" err="1">
                <a:latin typeface="Calibri"/>
                <a:cs typeface="Calibri"/>
              </a:rPr>
              <a:t>Dezavantaje</a:t>
            </a:r>
            <a:r>
              <a:rPr sz="2400" b="1" spc="-15" dirty="0">
                <a:latin typeface="Calibri"/>
                <a:cs typeface="Calibri"/>
              </a:rPr>
              <a:t>/Limite: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ordin</a:t>
            </a:r>
            <a:r>
              <a:rPr sz="2400" spc="-5" dirty="0">
                <a:latin typeface="Calibri"/>
                <a:cs typeface="Calibri"/>
              </a:rPr>
              <a:t> logistic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0" dirty="0">
                <a:latin typeface="Calibri"/>
                <a:cs typeface="Calibri"/>
              </a:rPr>
              <a:t>greu</a:t>
            </a:r>
            <a:r>
              <a:rPr sz="2400" spc="-5" dirty="0">
                <a:latin typeface="Calibri"/>
                <a:cs typeface="Calibri"/>
              </a:rPr>
              <a:t> 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proiectat,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condus,</a:t>
            </a:r>
            <a:r>
              <a:rPr sz="2400" spc="-5" dirty="0">
                <a:latin typeface="Calibri"/>
                <a:cs typeface="Calibri"/>
              </a:rPr>
              <a:t> necesita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expertiza.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ordin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administrativ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0" dirty="0">
                <a:latin typeface="Calibri"/>
                <a:cs typeface="Calibri"/>
              </a:rPr>
              <a:t> populatii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largi,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costuri </a:t>
            </a:r>
            <a:r>
              <a:rPr sz="2400" dirty="0">
                <a:latin typeface="Calibri"/>
                <a:cs typeface="Calibri"/>
              </a:rPr>
              <a:t>mari.</a:t>
            </a: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perioada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lungă</a:t>
            </a:r>
            <a:r>
              <a:rPr sz="2400" spc="-5" dirty="0">
                <a:latin typeface="Calibri"/>
                <a:cs typeface="Calibri"/>
              </a:rPr>
              <a:t> de</a:t>
            </a:r>
            <a:r>
              <a:rPr sz="2400" spc="-10" dirty="0">
                <a:latin typeface="Calibri"/>
                <a:cs typeface="Calibri"/>
              </a:rPr>
              <a:t> urmarire.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subtierea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loturilor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(prin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pierdere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persoane)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nu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 pot</a:t>
            </a:r>
            <a:r>
              <a:rPr sz="2400" spc="-15" dirty="0">
                <a:latin typeface="Calibri"/>
                <a:cs typeface="Calibri"/>
              </a:rPr>
              <a:t> repeta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pe </a:t>
            </a:r>
            <a:r>
              <a:rPr sz="2400" dirty="0">
                <a:latin typeface="Calibri"/>
                <a:cs typeface="Calibri"/>
              </a:rPr>
              <a:t>aceleasi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loturi.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383155" algn="l"/>
              </a:tabLst>
            </a:pPr>
            <a:r>
              <a:rPr spc="-10" dirty="0"/>
              <a:t>ANCHETELE</a:t>
            </a:r>
            <a:r>
              <a:rPr b="0" spc="-10" dirty="0">
                <a:latin typeface="Times New Roman"/>
                <a:cs typeface="Times New Roman"/>
              </a:rPr>
              <a:t>	</a:t>
            </a:r>
            <a:r>
              <a:rPr spc="-10" dirty="0"/>
              <a:t>CAZ-CONTROL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8795" y="1710647"/>
            <a:ext cx="6975475" cy="33521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Analitice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Observaţionale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Retrospective</a:t>
            </a:r>
            <a:endParaRPr sz="2800" dirty="0">
              <a:latin typeface="Calibri"/>
              <a:cs typeface="Calibri"/>
            </a:endParaRPr>
          </a:p>
          <a:p>
            <a:pPr marL="241300" marR="370840" indent="-228600">
              <a:lnSpc>
                <a:spcPts val="3020"/>
              </a:lnSpc>
              <a:spcBef>
                <a:spcPts val="104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Unitatea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observaţie: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individul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grupul,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populaţia)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1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Alte</a:t>
            </a:r>
            <a:r>
              <a:rPr sz="2800" spc="-10" dirty="0">
                <a:latin typeface="Calibri"/>
                <a:cs typeface="Calibri"/>
              </a:rPr>
              <a:t> denumiri: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studii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caz-martor,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retrospective,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anamnestice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  <a:tabLst>
                <a:tab pos="2383155" algn="l"/>
              </a:tabLst>
            </a:pPr>
            <a:r>
              <a:rPr spc="-10" dirty="0"/>
              <a:t>ANCHETELE</a:t>
            </a:r>
            <a:r>
              <a:rPr b="0" spc="-10" dirty="0">
                <a:latin typeface="Times New Roman"/>
                <a:cs typeface="Times New Roman"/>
              </a:rPr>
              <a:t>	</a:t>
            </a:r>
            <a:r>
              <a:rPr spc="-10" dirty="0"/>
              <a:t>CAZ-CONTROL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3323" y="1799608"/>
            <a:ext cx="8509000" cy="288412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2800" b="1" spc="-5" dirty="0">
                <a:latin typeface="Calibri"/>
                <a:cs typeface="Calibri"/>
              </a:rPr>
              <a:t>%</a:t>
            </a:r>
            <a:r>
              <a:rPr lang="en-US" sz="2800" b="1" spc="-5" dirty="0" err="1">
                <a:latin typeface="Calibri"/>
                <a:cs typeface="Calibri"/>
              </a:rPr>
              <a:t>br</a:t>
            </a:r>
            <a:r>
              <a:rPr lang="en-US" sz="2800" b="1" spc="-5" dirty="0">
                <a:latin typeface="Calibri"/>
                <a:cs typeface="Calibri"/>
              </a:rPr>
              <a:t>%</a:t>
            </a: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US" sz="2800" b="1" spc="-5" dirty="0">
                <a:latin typeface="Calibri"/>
                <a:cs typeface="Calibri"/>
              </a:rPr>
              <a:t>/t//b/ </a:t>
            </a:r>
            <a:r>
              <a:rPr sz="2800" b="1" spc="-5" dirty="0" err="1">
                <a:latin typeface="Calibri"/>
                <a:cs typeface="Calibri"/>
              </a:rPr>
              <a:t>Scopul</a:t>
            </a:r>
            <a:r>
              <a:rPr sz="2800" b="1" spc="-5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ts val="3190"/>
              </a:lnSpc>
              <a:spcBef>
                <a:spcPts val="67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dovedesc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existenţa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inexistenţa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 err="1">
                <a:latin typeface="Calibri"/>
                <a:cs typeface="Calibri"/>
              </a:rPr>
              <a:t>unei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 err="1">
                <a:latin typeface="Calibri"/>
                <a:cs typeface="Calibri"/>
              </a:rPr>
              <a:t>asociaţii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spc="-10" dirty="0" err="1">
                <a:latin typeface="Calibri"/>
                <a:cs typeface="Calibri"/>
              </a:rPr>
              <a:t>epidemiologice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(estimată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Odds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Ratio)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ts val="3195"/>
              </a:lnSpc>
              <a:spcBef>
                <a:spcPts val="6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verifică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validitatea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unei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ipoteze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 err="1">
                <a:latin typeface="Calibri"/>
                <a:cs typeface="Calibri"/>
              </a:rPr>
              <a:t>epidemiologice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formulate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spc="-5" dirty="0" err="1">
                <a:latin typeface="Calibri"/>
                <a:cs typeface="Calibri"/>
              </a:rPr>
              <a:t>în</a:t>
            </a:r>
            <a:r>
              <a:rPr sz="2800" spc="-10" dirty="0">
                <a:latin typeface="Calibri"/>
                <a:cs typeface="Calibri"/>
              </a:rPr>
              <a:t> urma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unor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tipuri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studii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descriptive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70630" y="0"/>
            <a:ext cx="1174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1" dirty="0">
                <a:latin typeface="Calibri Light"/>
                <a:cs typeface="Calibri Light"/>
              </a:rPr>
              <a:t> 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0495" y="415792"/>
            <a:ext cx="9229726" cy="44627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012440" marR="5080" indent="-3000375">
              <a:lnSpc>
                <a:spcPts val="3020"/>
              </a:lnSpc>
              <a:spcBef>
                <a:spcPts val="480"/>
              </a:spcBef>
            </a:pPr>
            <a:r>
              <a:rPr spc="-5" dirty="0"/>
              <a:t>Clasificarea</a:t>
            </a:r>
            <a:r>
              <a:rPr spc="5" dirty="0"/>
              <a:t> </a:t>
            </a:r>
            <a:r>
              <a:rPr spc="-5" dirty="0"/>
              <a:t>anchetelor</a:t>
            </a:r>
            <a:r>
              <a:rPr spc="35" dirty="0"/>
              <a:t> </a:t>
            </a:r>
            <a:r>
              <a:rPr spc="-10" dirty="0"/>
              <a:t>epidemiologice</a:t>
            </a:r>
            <a:r>
              <a:rPr spc="80" dirty="0"/>
              <a:t> </a:t>
            </a:r>
            <a:r>
              <a:rPr spc="-5" dirty="0"/>
              <a:t>- </a:t>
            </a:r>
            <a:r>
              <a:rPr spc="-765" dirty="0"/>
              <a:t> </a:t>
            </a:r>
            <a:r>
              <a:rPr spc="-5" dirty="0"/>
              <a:t>OMS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1A8E25-BCD3-CC12-597E-0F7B68CD9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543" y="942996"/>
            <a:ext cx="9504174" cy="4901342"/>
          </a:xfrm>
        </p:spPr>
        <p:txBody>
          <a:bodyPr/>
          <a:lstStyle/>
          <a:p>
            <a:pPr marL="25400">
              <a:lnSpc>
                <a:spcPts val="1685"/>
              </a:lnSpc>
              <a:spcBef>
                <a:spcPts val="100"/>
              </a:spcBef>
              <a:tabLst>
                <a:tab pos="170180" algn="l"/>
              </a:tabLst>
            </a:pPr>
            <a:r>
              <a:rPr lang="en-GB" sz="1500" b="1" spc="-5" dirty="0">
                <a:solidFill>
                  <a:srgbClr val="0032CC"/>
                </a:solidFill>
                <a:latin typeface="Calibri"/>
                <a:cs typeface="Calibri"/>
              </a:rPr>
              <a:t>/t/ /b/ I. </a:t>
            </a:r>
            <a:r>
              <a:rPr lang="en-GB" sz="1500" b="1" spc="-5" dirty="0" err="1">
                <a:solidFill>
                  <a:srgbClr val="0032CC"/>
                </a:solidFill>
                <a:latin typeface="Calibri"/>
                <a:cs typeface="Calibri"/>
              </a:rPr>
              <a:t>După</a:t>
            </a:r>
            <a:r>
              <a:rPr lang="en-GB" sz="1500" b="1" spc="-25" dirty="0">
                <a:solidFill>
                  <a:srgbClr val="0032CC"/>
                </a:solidFill>
                <a:latin typeface="Calibri"/>
                <a:cs typeface="Calibri"/>
              </a:rPr>
              <a:t> </a:t>
            </a:r>
            <a:r>
              <a:rPr lang="en-GB" sz="1500" b="1" spc="-5" dirty="0" err="1">
                <a:solidFill>
                  <a:srgbClr val="0032CC"/>
                </a:solidFill>
                <a:latin typeface="Calibri"/>
                <a:cs typeface="Calibri"/>
              </a:rPr>
              <a:t>obiectivul</a:t>
            </a:r>
            <a:r>
              <a:rPr lang="en-GB" sz="1500" b="1" spc="-40" dirty="0">
                <a:solidFill>
                  <a:srgbClr val="0032CC"/>
                </a:solidFill>
                <a:latin typeface="Calibri"/>
                <a:cs typeface="Calibri"/>
              </a:rPr>
              <a:t> </a:t>
            </a:r>
            <a:r>
              <a:rPr lang="en-GB" sz="1500" b="1" spc="-5" dirty="0" err="1">
                <a:solidFill>
                  <a:srgbClr val="0032CC"/>
                </a:solidFill>
                <a:latin typeface="Calibri"/>
                <a:cs typeface="Calibri"/>
              </a:rPr>
              <a:t>urmărit</a:t>
            </a:r>
            <a:r>
              <a:rPr lang="en-GB" sz="1500" b="1" spc="-5" dirty="0">
                <a:solidFill>
                  <a:srgbClr val="0032CC"/>
                </a:solidFill>
                <a:latin typeface="Calibri"/>
                <a:cs typeface="Calibri"/>
              </a:rPr>
              <a:t>:</a:t>
            </a:r>
            <a:endParaRPr lang="en-GB" sz="1500" dirty="0">
              <a:latin typeface="Calibri"/>
              <a:cs typeface="Calibri"/>
            </a:endParaRPr>
          </a:p>
          <a:p>
            <a:pPr marL="768350" indent="-285750">
              <a:lnSpc>
                <a:spcPts val="1580"/>
              </a:lnSpc>
              <a:buFont typeface="Arial" panose="020B0604020202020204" pitchFamily="34" charset="0"/>
              <a:buChar char="•"/>
            </a:pPr>
            <a:r>
              <a:rPr lang="en-GB" sz="1500" b="1" spc="-5" dirty="0">
                <a:solidFill>
                  <a:srgbClr val="FF3200"/>
                </a:solidFill>
                <a:latin typeface="Calibri"/>
                <a:cs typeface="Calibri"/>
              </a:rPr>
              <a:t>/b/ DESCRIPTIVE</a:t>
            </a:r>
            <a:endParaRPr lang="en-GB" sz="1500" dirty="0">
              <a:latin typeface="Calibri"/>
              <a:cs typeface="Calibri"/>
            </a:endParaRPr>
          </a:p>
          <a:p>
            <a:pPr marL="584200" lvl="1" indent="-102235">
              <a:lnSpc>
                <a:spcPts val="1585"/>
              </a:lnSpc>
              <a:buFont typeface="Calibri"/>
              <a:buChar char="-"/>
              <a:tabLst>
                <a:tab pos="584835" algn="l"/>
              </a:tabLst>
            </a:pPr>
            <a:r>
              <a:rPr lang="en-GB" sz="1500" b="1" i="1" spc="-5" dirty="0" err="1">
                <a:latin typeface="Calibri"/>
                <a:cs typeface="Calibri"/>
              </a:rPr>
              <a:t>populationale</a:t>
            </a:r>
            <a:r>
              <a:rPr lang="en-GB" sz="1500" b="1" i="1" spc="-20" dirty="0">
                <a:latin typeface="Calibri"/>
                <a:cs typeface="Calibri"/>
              </a:rPr>
              <a:t> </a:t>
            </a:r>
            <a:r>
              <a:rPr lang="en-GB" sz="1500" b="1" spc="-10" dirty="0">
                <a:latin typeface="Calibri"/>
                <a:cs typeface="Calibri"/>
              </a:rPr>
              <a:t>(</a:t>
            </a:r>
            <a:r>
              <a:rPr lang="en-GB" sz="1500" b="1" spc="-10" dirty="0" err="1">
                <a:latin typeface="Calibri"/>
                <a:cs typeface="Calibri"/>
              </a:rPr>
              <a:t>anchete</a:t>
            </a:r>
            <a:r>
              <a:rPr lang="en-GB" sz="1500" b="1" dirty="0">
                <a:latin typeface="Calibri"/>
                <a:cs typeface="Calibri"/>
              </a:rPr>
              <a:t> de</a:t>
            </a:r>
            <a:r>
              <a:rPr lang="en-GB" sz="1500" b="1" spc="-5" dirty="0">
                <a:latin typeface="Calibri"/>
                <a:cs typeface="Calibri"/>
              </a:rPr>
              <a:t> </a:t>
            </a:r>
            <a:r>
              <a:rPr lang="en-GB" sz="1500" b="1" spc="-10" dirty="0" err="1">
                <a:latin typeface="Calibri"/>
                <a:cs typeface="Calibri"/>
              </a:rPr>
              <a:t>prevalenta</a:t>
            </a:r>
            <a:r>
              <a:rPr lang="en-GB" sz="1500" b="1" spc="-10" dirty="0">
                <a:latin typeface="Calibri"/>
                <a:cs typeface="Calibri"/>
              </a:rPr>
              <a:t>, </a:t>
            </a:r>
            <a:r>
              <a:rPr lang="en-GB" sz="1500" b="1" spc="-10" dirty="0" err="1">
                <a:latin typeface="Calibri"/>
                <a:cs typeface="Calibri"/>
              </a:rPr>
              <a:t>corelationale</a:t>
            </a:r>
            <a:r>
              <a:rPr lang="en-GB" sz="1500" b="1" spc="-10" dirty="0">
                <a:latin typeface="Calibri"/>
                <a:cs typeface="Calibri"/>
              </a:rPr>
              <a:t>/</a:t>
            </a:r>
            <a:r>
              <a:rPr lang="en-GB" sz="1500" b="1" spc="-10" dirty="0" err="1">
                <a:latin typeface="Calibri"/>
                <a:cs typeface="Calibri"/>
              </a:rPr>
              <a:t>ecologice</a:t>
            </a:r>
            <a:r>
              <a:rPr lang="en-GB" sz="1500" b="1" spc="-10" dirty="0">
                <a:latin typeface="Calibri"/>
                <a:cs typeface="Calibri"/>
              </a:rPr>
              <a:t>)</a:t>
            </a:r>
            <a:endParaRPr lang="en-GB" sz="1500" dirty="0">
              <a:latin typeface="Calibri"/>
              <a:cs typeface="Calibri"/>
            </a:endParaRPr>
          </a:p>
          <a:p>
            <a:pPr marL="584200" lvl="1" indent="-102235">
              <a:lnSpc>
                <a:spcPts val="1689"/>
              </a:lnSpc>
              <a:buFont typeface="Calibri"/>
              <a:buChar char="-"/>
              <a:tabLst>
                <a:tab pos="584835" algn="l"/>
              </a:tabLst>
            </a:pPr>
            <a:r>
              <a:rPr lang="en-GB" sz="1500" b="1" i="1" spc="-5" dirty="0" err="1">
                <a:latin typeface="Calibri"/>
                <a:cs typeface="Calibri"/>
              </a:rPr>
              <a:t>Individuale</a:t>
            </a:r>
            <a:r>
              <a:rPr lang="en-GB" sz="1500" b="1" i="1" spc="-40" dirty="0">
                <a:latin typeface="Calibri"/>
                <a:cs typeface="Calibri"/>
              </a:rPr>
              <a:t> </a:t>
            </a:r>
            <a:r>
              <a:rPr lang="en-GB" sz="1500" b="1" i="1" spc="-10" dirty="0">
                <a:latin typeface="Calibri"/>
                <a:cs typeface="Calibri"/>
              </a:rPr>
              <a:t>(</a:t>
            </a:r>
            <a:r>
              <a:rPr lang="en-GB" sz="1500" b="1" spc="-10" dirty="0" err="1">
                <a:latin typeface="Calibri"/>
                <a:cs typeface="Calibri"/>
              </a:rPr>
              <a:t>raport</a:t>
            </a:r>
            <a:r>
              <a:rPr lang="en-GB" sz="1500" b="1" spc="10" dirty="0">
                <a:latin typeface="Calibri"/>
                <a:cs typeface="Calibri"/>
              </a:rPr>
              <a:t> </a:t>
            </a:r>
            <a:r>
              <a:rPr lang="en-GB" sz="1500" b="1" dirty="0">
                <a:latin typeface="Calibri"/>
                <a:cs typeface="Calibri"/>
              </a:rPr>
              <a:t>de</a:t>
            </a:r>
            <a:r>
              <a:rPr lang="en-GB" sz="1500" b="1" spc="-20" dirty="0">
                <a:latin typeface="Calibri"/>
                <a:cs typeface="Calibri"/>
              </a:rPr>
              <a:t> </a:t>
            </a:r>
            <a:r>
              <a:rPr lang="en-GB" sz="1500" b="1" spc="-5" dirty="0" err="1">
                <a:latin typeface="Calibri"/>
                <a:cs typeface="Calibri"/>
              </a:rPr>
              <a:t>caz</a:t>
            </a:r>
            <a:r>
              <a:rPr lang="en-GB" sz="1500" b="1" spc="-5" dirty="0">
                <a:latin typeface="Calibri"/>
                <a:cs typeface="Calibri"/>
              </a:rPr>
              <a:t>,</a:t>
            </a:r>
            <a:r>
              <a:rPr lang="en-GB" sz="1500" b="1" spc="-15" dirty="0">
                <a:latin typeface="Calibri"/>
                <a:cs typeface="Calibri"/>
              </a:rPr>
              <a:t> </a:t>
            </a:r>
            <a:r>
              <a:rPr lang="en-GB" sz="1500" b="1" dirty="0" err="1">
                <a:latin typeface="Calibri"/>
                <a:cs typeface="Calibri"/>
              </a:rPr>
              <a:t>serii</a:t>
            </a:r>
            <a:r>
              <a:rPr lang="en-GB" sz="1500" b="1" spc="-20" dirty="0">
                <a:latin typeface="Calibri"/>
                <a:cs typeface="Calibri"/>
              </a:rPr>
              <a:t> </a:t>
            </a:r>
            <a:r>
              <a:rPr lang="en-GB" sz="1500" b="1" dirty="0">
                <a:latin typeface="Calibri"/>
                <a:cs typeface="Calibri"/>
              </a:rPr>
              <a:t>de</a:t>
            </a:r>
            <a:r>
              <a:rPr lang="en-GB" sz="1500" b="1" spc="-20" dirty="0">
                <a:latin typeface="Calibri"/>
                <a:cs typeface="Calibri"/>
              </a:rPr>
              <a:t> </a:t>
            </a:r>
            <a:r>
              <a:rPr lang="en-GB" sz="1500" b="1" spc="-5" dirty="0" err="1">
                <a:latin typeface="Calibri"/>
                <a:cs typeface="Calibri"/>
              </a:rPr>
              <a:t>cazuri</a:t>
            </a:r>
            <a:r>
              <a:rPr lang="en-GB" sz="1500" b="1" spc="-5" dirty="0">
                <a:latin typeface="Calibri"/>
                <a:cs typeface="Calibri"/>
              </a:rPr>
              <a:t>)</a:t>
            </a:r>
            <a:endParaRPr lang="en-GB" sz="15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alibri"/>
              <a:buChar char="-"/>
            </a:pPr>
            <a:endParaRPr lang="en-GB" sz="1100" dirty="0">
              <a:latin typeface="Calibri"/>
              <a:cs typeface="Calibri"/>
            </a:endParaRPr>
          </a:p>
          <a:p>
            <a:pPr marL="768350" indent="-285750">
              <a:lnSpc>
                <a:spcPts val="1515"/>
              </a:lnSpc>
              <a:buFont typeface="Arial" panose="020B0604020202020204" pitchFamily="34" charset="0"/>
              <a:buChar char="•"/>
            </a:pPr>
            <a:r>
              <a:rPr lang="en-GB" sz="1500" b="1" spc="-5" dirty="0">
                <a:solidFill>
                  <a:srgbClr val="FF3200"/>
                </a:solidFill>
                <a:latin typeface="Calibri"/>
                <a:cs typeface="Calibri"/>
              </a:rPr>
              <a:t>/b/ ANALITICE</a:t>
            </a:r>
            <a:endParaRPr lang="en-GB" sz="1500" dirty="0">
              <a:latin typeface="Calibri"/>
              <a:cs typeface="Calibri"/>
            </a:endParaRPr>
          </a:p>
          <a:p>
            <a:pPr marL="584200" lvl="1" indent="-102235">
              <a:lnSpc>
                <a:spcPts val="1515"/>
              </a:lnSpc>
              <a:buFont typeface="Calibri"/>
              <a:buChar char="-"/>
              <a:tabLst>
                <a:tab pos="584835" algn="l"/>
              </a:tabLst>
            </a:pPr>
            <a:r>
              <a:rPr lang="en-GB" sz="2250" b="1" i="1" spc="-7" baseline="-12962" dirty="0" err="1">
                <a:latin typeface="Calibri"/>
                <a:cs typeface="Calibri"/>
              </a:rPr>
              <a:t>observationale</a:t>
            </a:r>
            <a:r>
              <a:rPr lang="en-GB" sz="2250" b="1" i="1" spc="-37" baseline="-12962" dirty="0">
                <a:latin typeface="Calibri"/>
                <a:cs typeface="Calibri"/>
              </a:rPr>
              <a:t> </a:t>
            </a:r>
            <a:r>
              <a:rPr lang="en-GB" sz="2250" b="1" baseline="-12962" dirty="0">
                <a:latin typeface="Calibri"/>
                <a:cs typeface="Calibri"/>
              </a:rPr>
              <a:t>(de </a:t>
            </a:r>
            <a:r>
              <a:rPr lang="en-GB" sz="2250" b="1" spc="-15" baseline="-12962" dirty="0" err="1">
                <a:latin typeface="Calibri"/>
                <a:cs typeface="Calibri"/>
              </a:rPr>
              <a:t>cohorta</a:t>
            </a:r>
            <a:r>
              <a:rPr lang="en-GB" sz="2250" b="1" spc="-15" baseline="-12962" dirty="0">
                <a:latin typeface="Calibri"/>
                <a:cs typeface="Calibri"/>
              </a:rPr>
              <a:t>;</a:t>
            </a:r>
            <a:r>
              <a:rPr lang="en-GB" sz="2250" b="1" spc="60" baseline="-12962" dirty="0">
                <a:latin typeface="Calibri"/>
                <a:cs typeface="Calibri"/>
              </a:rPr>
              <a:t> </a:t>
            </a:r>
            <a:r>
              <a:rPr lang="en-GB" sz="2250" b="1" spc="-7" baseline="-12962" dirty="0" err="1">
                <a:latin typeface="Calibri"/>
                <a:cs typeface="Calibri"/>
              </a:rPr>
              <a:t>caz</a:t>
            </a:r>
            <a:r>
              <a:rPr lang="en-GB" sz="2250" b="1" spc="-7" baseline="-12962" dirty="0">
                <a:latin typeface="Calibri"/>
                <a:cs typeface="Calibri"/>
              </a:rPr>
              <a:t>-control)</a:t>
            </a:r>
          </a:p>
          <a:p>
            <a:pPr marL="584200" lvl="1" indent="-102235">
              <a:lnSpc>
                <a:spcPts val="1515"/>
              </a:lnSpc>
              <a:buFont typeface="Calibri"/>
              <a:buChar char="-"/>
              <a:tabLst>
                <a:tab pos="584835" algn="l"/>
              </a:tabLst>
            </a:pPr>
            <a:r>
              <a:rPr lang="en-GB" sz="800" b="1" i="1" dirty="0">
                <a:latin typeface="Calibri"/>
                <a:cs typeface="Calibri"/>
              </a:rPr>
              <a:t>de</a:t>
            </a:r>
            <a:r>
              <a:rPr lang="en-GB" sz="800" b="1" i="1" spc="-5" dirty="0">
                <a:latin typeface="Calibri"/>
                <a:cs typeface="Calibri"/>
              </a:rPr>
              <a:t> </a:t>
            </a:r>
            <a:r>
              <a:rPr lang="en-GB" sz="800" b="1" i="1" spc="-10" dirty="0" err="1">
                <a:latin typeface="Calibri"/>
                <a:cs typeface="Calibri"/>
              </a:rPr>
              <a:t>interventie</a:t>
            </a:r>
            <a:r>
              <a:rPr lang="en-GB" sz="800" b="1" i="1" spc="-15" dirty="0">
                <a:latin typeface="Calibri"/>
                <a:cs typeface="Calibri"/>
              </a:rPr>
              <a:t> </a:t>
            </a:r>
            <a:r>
              <a:rPr lang="en-GB" sz="800" b="1" spc="-5" dirty="0">
                <a:latin typeface="Calibri"/>
                <a:cs typeface="Calibri"/>
              </a:rPr>
              <a:t>(clinical</a:t>
            </a:r>
            <a:r>
              <a:rPr lang="en-GB" sz="800" b="1" spc="-45" dirty="0">
                <a:latin typeface="Calibri"/>
                <a:cs typeface="Calibri"/>
              </a:rPr>
              <a:t> </a:t>
            </a:r>
            <a:r>
              <a:rPr lang="en-GB" sz="800" b="1" spc="-5" dirty="0">
                <a:latin typeface="Calibri"/>
                <a:cs typeface="Calibri"/>
              </a:rPr>
              <a:t>trials)</a:t>
            </a:r>
          </a:p>
          <a:p>
            <a:pPr marL="481965" lvl="1">
              <a:lnSpc>
                <a:spcPts val="1515"/>
              </a:lnSpc>
              <a:tabLst>
                <a:tab pos="584835" algn="l"/>
              </a:tabLst>
            </a:pPr>
            <a:r>
              <a:rPr lang="en-GB" sz="800" b="1" spc="-5" dirty="0">
                <a:latin typeface="Calibri"/>
                <a:cs typeface="Calibri"/>
              </a:rPr>
              <a:t>%</a:t>
            </a:r>
            <a:r>
              <a:rPr lang="en-GB" sz="800" b="1" spc="-5" dirty="0" err="1">
                <a:latin typeface="Calibri"/>
                <a:cs typeface="Calibri"/>
              </a:rPr>
              <a:t>br</a:t>
            </a:r>
            <a:r>
              <a:rPr lang="en-GB" sz="800" b="1" spc="-5" dirty="0">
                <a:latin typeface="Calibri"/>
                <a:cs typeface="Calibri"/>
              </a:rPr>
              <a:t>%</a:t>
            </a:r>
            <a:endParaRPr lang="en-GB" sz="800" dirty="0">
              <a:latin typeface="Calibri"/>
              <a:cs typeface="Calibri"/>
            </a:endParaRPr>
          </a:p>
          <a:p>
            <a:pPr>
              <a:lnSpc>
                <a:spcPts val="1689"/>
              </a:lnSpc>
              <a:spcBef>
                <a:spcPts val="100"/>
              </a:spcBef>
              <a:tabLst>
                <a:tab pos="195580" algn="l"/>
              </a:tabLst>
            </a:pPr>
            <a:r>
              <a:rPr lang="en-GB" sz="1500" b="1" spc="-5" dirty="0">
                <a:solidFill>
                  <a:srgbClr val="0032CC"/>
                </a:solidFill>
                <a:latin typeface="Calibri"/>
                <a:cs typeface="Calibri"/>
              </a:rPr>
              <a:t>/t/ /b/ II. </a:t>
            </a:r>
            <a:r>
              <a:rPr lang="en-GB" sz="1500" b="1" spc="-5" dirty="0" err="1">
                <a:solidFill>
                  <a:srgbClr val="0032CC"/>
                </a:solidFill>
                <a:latin typeface="Calibri"/>
                <a:cs typeface="Calibri"/>
              </a:rPr>
              <a:t>Dupa</a:t>
            </a:r>
            <a:r>
              <a:rPr lang="en-GB" sz="1500" b="1" spc="-30" dirty="0">
                <a:solidFill>
                  <a:srgbClr val="0032CC"/>
                </a:solidFill>
                <a:latin typeface="Calibri"/>
                <a:cs typeface="Calibri"/>
              </a:rPr>
              <a:t> </a:t>
            </a:r>
            <a:r>
              <a:rPr lang="en-GB" sz="1500" b="1" spc="-10" dirty="0" err="1">
                <a:solidFill>
                  <a:srgbClr val="0032CC"/>
                </a:solidFill>
                <a:latin typeface="Calibri"/>
                <a:cs typeface="Calibri"/>
              </a:rPr>
              <a:t>rolul</a:t>
            </a:r>
            <a:r>
              <a:rPr lang="en-GB" sz="1500" b="1" spc="-20" dirty="0">
                <a:solidFill>
                  <a:srgbClr val="0032CC"/>
                </a:solidFill>
                <a:latin typeface="Calibri"/>
                <a:cs typeface="Calibri"/>
              </a:rPr>
              <a:t> </a:t>
            </a:r>
            <a:r>
              <a:rPr lang="en-GB" sz="1500" b="1" spc="-10" dirty="0" err="1">
                <a:solidFill>
                  <a:srgbClr val="0032CC"/>
                </a:solidFill>
                <a:latin typeface="Calibri"/>
                <a:cs typeface="Calibri"/>
              </a:rPr>
              <a:t>investigatorului</a:t>
            </a:r>
            <a:endParaRPr lang="en-GB" sz="1500" dirty="0">
              <a:latin typeface="Calibri"/>
              <a:cs typeface="Calibri"/>
            </a:endParaRPr>
          </a:p>
          <a:p>
            <a:pPr marL="685800" lvl="1" indent="-228600">
              <a:lnSpc>
                <a:spcPts val="1580"/>
              </a:lnSpc>
              <a:buFont typeface="Microsoft Sans Serif"/>
              <a:buChar char="•"/>
              <a:tabLst>
                <a:tab pos="685165" algn="l"/>
                <a:tab pos="685800" algn="l"/>
              </a:tabLst>
            </a:pPr>
            <a:r>
              <a:rPr lang="en-GB" sz="1500" b="1" spc="-10" dirty="0" err="1">
                <a:latin typeface="Calibri"/>
                <a:cs typeface="Calibri"/>
              </a:rPr>
              <a:t>Anchete</a:t>
            </a:r>
            <a:r>
              <a:rPr lang="en-GB" sz="1500" b="1" spc="-35" dirty="0">
                <a:latin typeface="Calibri"/>
                <a:cs typeface="Calibri"/>
              </a:rPr>
              <a:t> </a:t>
            </a:r>
            <a:r>
              <a:rPr lang="en-GB" sz="1500" b="1" spc="-5" dirty="0" err="1">
                <a:latin typeface="Calibri"/>
                <a:cs typeface="Calibri"/>
              </a:rPr>
              <a:t>observationale</a:t>
            </a:r>
            <a:endParaRPr lang="en-GB" sz="1500" dirty="0">
              <a:latin typeface="Calibri"/>
              <a:cs typeface="Calibri"/>
            </a:endParaRPr>
          </a:p>
          <a:p>
            <a:pPr marL="685800" lvl="1" indent="-228600">
              <a:lnSpc>
                <a:spcPts val="1685"/>
              </a:lnSpc>
              <a:buFont typeface="Microsoft Sans Serif"/>
              <a:buChar char="•"/>
              <a:tabLst>
                <a:tab pos="685165" algn="l"/>
                <a:tab pos="685800" algn="l"/>
              </a:tabLst>
            </a:pPr>
            <a:r>
              <a:rPr lang="en-GB" sz="1500" b="1" spc="-10" dirty="0" err="1">
                <a:latin typeface="Calibri"/>
                <a:cs typeface="Calibri"/>
              </a:rPr>
              <a:t>Anchete</a:t>
            </a:r>
            <a:r>
              <a:rPr lang="en-GB" sz="1500" b="1" spc="-15" dirty="0">
                <a:latin typeface="Calibri"/>
                <a:cs typeface="Calibri"/>
              </a:rPr>
              <a:t> </a:t>
            </a:r>
            <a:r>
              <a:rPr lang="en-GB" sz="1500" b="1" dirty="0">
                <a:latin typeface="Calibri"/>
                <a:cs typeface="Calibri"/>
              </a:rPr>
              <a:t>de</a:t>
            </a:r>
            <a:r>
              <a:rPr lang="en-GB" sz="1500" b="1" spc="-30" dirty="0">
                <a:latin typeface="Calibri"/>
                <a:cs typeface="Calibri"/>
              </a:rPr>
              <a:t> </a:t>
            </a:r>
            <a:r>
              <a:rPr lang="en-GB" sz="1500" b="1" spc="-10" dirty="0" err="1">
                <a:latin typeface="Calibri"/>
                <a:cs typeface="Calibri"/>
              </a:rPr>
              <a:t>interventie</a:t>
            </a:r>
            <a:r>
              <a:rPr lang="en-GB" sz="1500" b="1" spc="-10" dirty="0">
                <a:latin typeface="Calibri"/>
                <a:cs typeface="Calibri"/>
              </a:rPr>
              <a:t>/</a:t>
            </a:r>
            <a:r>
              <a:rPr lang="en-GB" sz="1500" b="1" spc="-10" dirty="0" err="1">
                <a:latin typeface="Calibri"/>
                <a:cs typeface="Calibri"/>
              </a:rPr>
              <a:t>experimentale</a:t>
            </a:r>
            <a:endParaRPr lang="en-GB" sz="1500" b="1" spc="-10" dirty="0">
              <a:latin typeface="Calibri"/>
              <a:cs typeface="Calibri"/>
            </a:endParaRPr>
          </a:p>
          <a:p>
            <a:pPr lvl="1">
              <a:lnSpc>
                <a:spcPts val="1685"/>
              </a:lnSpc>
              <a:tabLst>
                <a:tab pos="685165" algn="l"/>
                <a:tab pos="685800" algn="l"/>
              </a:tabLst>
            </a:pPr>
            <a:r>
              <a:rPr lang="en-GB" sz="1500" b="1" spc="-10" dirty="0">
                <a:latin typeface="Calibri"/>
                <a:cs typeface="Calibri"/>
              </a:rPr>
              <a:t>%</a:t>
            </a:r>
            <a:r>
              <a:rPr lang="en-GB" sz="1500" b="1" spc="-10" dirty="0" err="1">
                <a:latin typeface="Calibri"/>
                <a:cs typeface="Calibri"/>
              </a:rPr>
              <a:t>br</a:t>
            </a:r>
            <a:r>
              <a:rPr lang="en-GB" sz="1500" b="1" spc="-10" dirty="0">
                <a:latin typeface="Calibri"/>
                <a:cs typeface="Calibri"/>
              </a:rPr>
              <a:t>%</a:t>
            </a:r>
          </a:p>
          <a:p>
            <a:pPr marL="280670">
              <a:lnSpc>
                <a:spcPts val="1689"/>
              </a:lnSpc>
              <a:spcBef>
                <a:spcPts val="490"/>
              </a:spcBef>
              <a:tabLst>
                <a:tab pos="527050" algn="l"/>
              </a:tabLst>
            </a:pPr>
            <a:r>
              <a:rPr lang="en-GB" sz="1500" b="1" spc="-5" dirty="0">
                <a:solidFill>
                  <a:srgbClr val="0032CC"/>
                </a:solidFill>
                <a:latin typeface="Calibri"/>
                <a:cs typeface="Calibri"/>
              </a:rPr>
              <a:t>/t/ /b/ III. </a:t>
            </a:r>
            <a:r>
              <a:rPr lang="en-GB" sz="1500" b="1" spc="-5" dirty="0" err="1">
                <a:solidFill>
                  <a:srgbClr val="0032CC"/>
                </a:solidFill>
                <a:latin typeface="Calibri"/>
                <a:cs typeface="Calibri"/>
              </a:rPr>
              <a:t>După</a:t>
            </a:r>
            <a:r>
              <a:rPr lang="en-GB" sz="1500" b="1" spc="-25" dirty="0">
                <a:solidFill>
                  <a:srgbClr val="0032CC"/>
                </a:solidFill>
                <a:latin typeface="Calibri"/>
                <a:cs typeface="Calibri"/>
              </a:rPr>
              <a:t> </a:t>
            </a:r>
            <a:r>
              <a:rPr lang="en-GB" sz="1500" b="1" spc="-5" dirty="0" err="1">
                <a:solidFill>
                  <a:srgbClr val="0032CC"/>
                </a:solidFill>
                <a:latin typeface="Calibri"/>
                <a:cs typeface="Calibri"/>
              </a:rPr>
              <a:t>directia</a:t>
            </a:r>
            <a:r>
              <a:rPr lang="en-GB" sz="1500" b="1" spc="-40" dirty="0">
                <a:solidFill>
                  <a:srgbClr val="0032CC"/>
                </a:solidFill>
                <a:latin typeface="Calibri"/>
                <a:cs typeface="Calibri"/>
              </a:rPr>
              <a:t> </a:t>
            </a:r>
            <a:r>
              <a:rPr lang="en-GB" sz="1500" b="1" spc="-10" dirty="0" err="1">
                <a:solidFill>
                  <a:srgbClr val="0032CC"/>
                </a:solidFill>
                <a:latin typeface="Calibri"/>
                <a:cs typeface="Calibri"/>
              </a:rPr>
              <a:t>temporala</a:t>
            </a:r>
            <a:endParaRPr lang="en-GB" sz="1500" dirty="0">
              <a:latin typeface="Calibri"/>
              <a:cs typeface="Calibri"/>
            </a:endParaRPr>
          </a:p>
          <a:p>
            <a:pPr marL="967105" lvl="1" indent="-229235">
              <a:lnSpc>
                <a:spcPts val="1580"/>
              </a:lnSpc>
              <a:buFont typeface="Microsoft Sans Serif"/>
              <a:buChar char="•"/>
              <a:tabLst>
                <a:tab pos="967105" algn="l"/>
                <a:tab pos="967740" algn="l"/>
              </a:tabLst>
            </a:pPr>
            <a:r>
              <a:rPr lang="en-GB" sz="1500" b="1" spc="-10" dirty="0" err="1">
                <a:latin typeface="Calibri"/>
                <a:cs typeface="Calibri"/>
              </a:rPr>
              <a:t>Anchete</a:t>
            </a:r>
            <a:r>
              <a:rPr lang="en-GB" sz="1500" b="1" spc="-15" dirty="0">
                <a:latin typeface="Calibri"/>
                <a:cs typeface="Calibri"/>
              </a:rPr>
              <a:t> </a:t>
            </a:r>
            <a:r>
              <a:rPr lang="en-GB" sz="1500" b="1" spc="-15" dirty="0" err="1">
                <a:latin typeface="Calibri"/>
                <a:cs typeface="Calibri"/>
              </a:rPr>
              <a:t>transversale</a:t>
            </a:r>
            <a:endParaRPr lang="en-GB" sz="1500" dirty="0">
              <a:latin typeface="Calibri"/>
              <a:cs typeface="Calibri"/>
            </a:endParaRPr>
          </a:p>
          <a:p>
            <a:pPr marL="1424305" lvl="2" indent="-229235">
              <a:lnSpc>
                <a:spcPts val="1580"/>
              </a:lnSpc>
              <a:buFont typeface="Microsoft Sans Serif"/>
              <a:buChar char="•"/>
              <a:tabLst>
                <a:tab pos="1424305" algn="l"/>
                <a:tab pos="1424940" algn="l"/>
              </a:tabLst>
            </a:pPr>
            <a:r>
              <a:rPr lang="en-GB" sz="1500" b="1" dirty="0">
                <a:latin typeface="Calibri"/>
                <a:cs typeface="Calibri"/>
              </a:rPr>
              <a:t>de</a:t>
            </a:r>
            <a:r>
              <a:rPr lang="en-GB" sz="1500" b="1" spc="-45" dirty="0">
                <a:latin typeface="Calibri"/>
                <a:cs typeface="Calibri"/>
              </a:rPr>
              <a:t> </a:t>
            </a:r>
            <a:r>
              <a:rPr lang="en-GB" sz="1500" b="1" spc="-10" dirty="0" err="1">
                <a:latin typeface="Calibri"/>
                <a:cs typeface="Calibri"/>
              </a:rPr>
              <a:t>prevalenţă</a:t>
            </a:r>
            <a:endParaRPr lang="en-GB" sz="1500" dirty="0">
              <a:latin typeface="Calibri"/>
              <a:cs typeface="Calibri"/>
            </a:endParaRPr>
          </a:p>
          <a:p>
            <a:pPr marL="1424305" lvl="2" indent="-229235">
              <a:lnSpc>
                <a:spcPts val="1585"/>
              </a:lnSpc>
              <a:buFont typeface="Microsoft Sans Serif"/>
              <a:buChar char="•"/>
              <a:tabLst>
                <a:tab pos="1424305" algn="l"/>
                <a:tab pos="1424940" algn="l"/>
              </a:tabLst>
            </a:pPr>
            <a:r>
              <a:rPr lang="en-GB" sz="1500" b="1" spc="-5" dirty="0" err="1">
                <a:latin typeface="Calibri"/>
                <a:cs typeface="Calibri"/>
              </a:rPr>
              <a:t>ecologice</a:t>
            </a:r>
            <a:endParaRPr lang="en-GB" sz="1500" dirty="0">
              <a:latin typeface="Calibri"/>
              <a:cs typeface="Calibri"/>
            </a:endParaRPr>
          </a:p>
          <a:p>
            <a:pPr marL="967105" lvl="1" indent="-229235">
              <a:lnSpc>
                <a:spcPts val="1580"/>
              </a:lnSpc>
              <a:buFont typeface="Microsoft Sans Serif"/>
              <a:buChar char="•"/>
              <a:tabLst>
                <a:tab pos="967105" algn="l"/>
                <a:tab pos="967740" algn="l"/>
              </a:tabLst>
            </a:pPr>
            <a:r>
              <a:rPr lang="en-GB" sz="1500" b="1" spc="-10" dirty="0" err="1">
                <a:latin typeface="Calibri"/>
                <a:cs typeface="Calibri"/>
              </a:rPr>
              <a:t>Anchete</a:t>
            </a:r>
            <a:r>
              <a:rPr lang="en-GB" sz="1500" b="1" spc="-15" dirty="0">
                <a:latin typeface="Calibri"/>
                <a:cs typeface="Calibri"/>
              </a:rPr>
              <a:t> </a:t>
            </a:r>
            <a:r>
              <a:rPr lang="en-GB" sz="1500" b="1" spc="-5" dirty="0" err="1">
                <a:latin typeface="Calibri"/>
                <a:cs typeface="Calibri"/>
              </a:rPr>
              <a:t>longitudinale</a:t>
            </a:r>
            <a:endParaRPr lang="en-GB" sz="1500" dirty="0">
              <a:latin typeface="Calibri"/>
              <a:cs typeface="Calibri"/>
            </a:endParaRPr>
          </a:p>
          <a:p>
            <a:pPr marL="1424305" lvl="2" indent="-229235">
              <a:lnSpc>
                <a:spcPts val="1580"/>
              </a:lnSpc>
              <a:buFont typeface="Microsoft Sans Serif"/>
              <a:buChar char="•"/>
              <a:tabLst>
                <a:tab pos="1424305" algn="l"/>
                <a:tab pos="1424940" algn="l"/>
              </a:tabLst>
            </a:pPr>
            <a:r>
              <a:rPr lang="en-GB" sz="1500" b="1" dirty="0">
                <a:latin typeface="Calibri"/>
                <a:cs typeface="Calibri"/>
              </a:rPr>
              <a:t>de</a:t>
            </a:r>
            <a:r>
              <a:rPr lang="en-GB" sz="1500" b="1" spc="-15" dirty="0">
                <a:latin typeface="Calibri"/>
                <a:cs typeface="Calibri"/>
              </a:rPr>
              <a:t> </a:t>
            </a:r>
            <a:r>
              <a:rPr lang="en-GB" sz="1500" b="1" spc="-10" dirty="0" err="1">
                <a:latin typeface="Calibri"/>
                <a:cs typeface="Calibri"/>
              </a:rPr>
              <a:t>cohortă</a:t>
            </a:r>
            <a:r>
              <a:rPr lang="en-GB" sz="1500" b="1" spc="40" dirty="0">
                <a:latin typeface="Calibri"/>
                <a:cs typeface="Calibri"/>
              </a:rPr>
              <a:t> </a:t>
            </a:r>
            <a:r>
              <a:rPr lang="en-GB" sz="1500" b="1" spc="-5" dirty="0">
                <a:latin typeface="Calibri"/>
                <a:cs typeface="Calibri"/>
              </a:rPr>
              <a:t>(prospective, </a:t>
            </a:r>
            <a:r>
              <a:rPr lang="en-GB" sz="1500" b="1" spc="-5" dirty="0" err="1">
                <a:latin typeface="Calibri"/>
                <a:cs typeface="Calibri"/>
              </a:rPr>
              <a:t>prospectiv</a:t>
            </a:r>
            <a:r>
              <a:rPr lang="en-GB" sz="1500" b="1" spc="20" dirty="0">
                <a:latin typeface="Calibri"/>
                <a:cs typeface="Calibri"/>
              </a:rPr>
              <a:t> </a:t>
            </a:r>
            <a:r>
              <a:rPr lang="en-GB" sz="1500" b="1" spc="-5" dirty="0" err="1">
                <a:latin typeface="Calibri"/>
                <a:cs typeface="Calibri"/>
              </a:rPr>
              <a:t>istorice-ambispective</a:t>
            </a:r>
            <a:r>
              <a:rPr lang="en-GB" sz="1500" b="1" spc="-5" dirty="0">
                <a:latin typeface="Calibri"/>
                <a:cs typeface="Calibri"/>
              </a:rPr>
              <a:t>,</a:t>
            </a:r>
            <a:r>
              <a:rPr lang="en-GB" sz="1500" b="1" spc="-30" dirty="0">
                <a:latin typeface="Calibri"/>
                <a:cs typeface="Calibri"/>
              </a:rPr>
              <a:t> </a:t>
            </a:r>
            <a:r>
              <a:rPr lang="en-GB" sz="1500" b="1" spc="-10" dirty="0" err="1">
                <a:latin typeface="Calibri"/>
                <a:cs typeface="Calibri"/>
              </a:rPr>
              <a:t>cohorta</a:t>
            </a:r>
            <a:r>
              <a:rPr lang="en-GB" sz="1500" b="1" spc="25" dirty="0">
                <a:latin typeface="Calibri"/>
                <a:cs typeface="Calibri"/>
              </a:rPr>
              <a:t> </a:t>
            </a:r>
            <a:r>
              <a:rPr lang="en-GB" sz="1500" b="1" spc="-10" dirty="0" err="1">
                <a:latin typeface="Calibri"/>
                <a:cs typeface="Calibri"/>
              </a:rPr>
              <a:t>retrospectiva</a:t>
            </a:r>
            <a:r>
              <a:rPr lang="en-GB" sz="1500" b="1" spc="-10" dirty="0">
                <a:latin typeface="Calibri"/>
                <a:cs typeface="Calibri"/>
              </a:rPr>
              <a:t>)</a:t>
            </a:r>
            <a:endParaRPr lang="en-GB" sz="1500" dirty="0">
              <a:latin typeface="Calibri"/>
              <a:cs typeface="Calibri"/>
            </a:endParaRPr>
          </a:p>
          <a:p>
            <a:pPr marL="1424305" lvl="2" indent="-229235">
              <a:lnSpc>
                <a:spcPts val="1689"/>
              </a:lnSpc>
              <a:buFont typeface="Microsoft Sans Serif"/>
              <a:buChar char="•"/>
              <a:tabLst>
                <a:tab pos="1424305" algn="l"/>
                <a:tab pos="1424940" algn="l"/>
              </a:tabLst>
            </a:pPr>
            <a:r>
              <a:rPr lang="en-GB" sz="1500" b="1" spc="-10" dirty="0" err="1">
                <a:latin typeface="Calibri"/>
                <a:cs typeface="Calibri"/>
              </a:rPr>
              <a:t>caz</a:t>
            </a:r>
            <a:r>
              <a:rPr lang="en-GB" sz="1500" b="1" spc="-10" dirty="0">
                <a:latin typeface="Calibri"/>
                <a:cs typeface="Calibri"/>
              </a:rPr>
              <a:t>-control</a:t>
            </a:r>
            <a:r>
              <a:rPr lang="en-GB" sz="1500" b="1" spc="15" dirty="0">
                <a:latin typeface="Calibri"/>
                <a:cs typeface="Calibri"/>
              </a:rPr>
              <a:t> </a:t>
            </a:r>
            <a:r>
              <a:rPr lang="en-GB" sz="1500" b="1" spc="-10" dirty="0">
                <a:latin typeface="Calibri"/>
                <a:cs typeface="Calibri"/>
              </a:rPr>
              <a:t>(retrospective)</a:t>
            </a:r>
            <a:endParaRPr lang="en-GB" sz="1500" dirty="0">
              <a:latin typeface="Calibri"/>
              <a:cs typeface="Calibri"/>
            </a:endParaRPr>
          </a:p>
          <a:p>
            <a:pPr>
              <a:lnSpc>
                <a:spcPts val="1685"/>
              </a:lnSpc>
              <a:tabLst>
                <a:tab pos="685165" algn="l"/>
                <a:tab pos="685800" algn="l"/>
              </a:tabLst>
            </a:pPr>
            <a:endParaRPr lang="en-GB" sz="1700" dirty="0">
              <a:latin typeface="Calibri"/>
              <a:cs typeface="Calibri"/>
            </a:endParaRPr>
          </a:p>
          <a:p>
            <a:pPr marL="584200" lvl="1" indent="-102235">
              <a:lnSpc>
                <a:spcPts val="1515"/>
              </a:lnSpc>
              <a:buFont typeface="Calibri"/>
              <a:buChar char="-"/>
              <a:tabLst>
                <a:tab pos="584835" algn="l"/>
              </a:tabLst>
            </a:pPr>
            <a:endParaRPr lang="en-GB" sz="800" dirty="0">
              <a:latin typeface="Calibri"/>
              <a:cs typeface="Calibri"/>
            </a:endParaRPr>
          </a:p>
          <a:p>
            <a:endParaRPr lang="en-RO" dirty="0"/>
          </a:p>
        </p:txBody>
      </p:sp>
      <p:sp>
        <p:nvSpPr>
          <p:cNvPr id="6" name="object 6"/>
          <p:cNvSpPr txBox="1"/>
          <p:nvPr/>
        </p:nvSpPr>
        <p:spPr>
          <a:xfrm>
            <a:off x="1639061" y="3795640"/>
            <a:ext cx="9592945" cy="280846"/>
          </a:xfrm>
          <a:prstGeom prst="rect">
            <a:avLst/>
          </a:prstGeom>
          <a:ln w="9524">
            <a:solidFill>
              <a:srgbClr val="FF32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526415" indent="-245745">
              <a:lnSpc>
                <a:spcPts val="1689"/>
              </a:lnSpc>
              <a:spcBef>
                <a:spcPts val="490"/>
              </a:spcBef>
              <a:buAutoNum type="romanUcPeriod" startAt="3"/>
              <a:tabLst>
                <a:tab pos="527050" algn="l"/>
              </a:tabLst>
            </a:pPr>
            <a:endParaRPr sz="15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39061" y="1182615"/>
            <a:ext cx="9592945" cy="2462530"/>
          </a:xfrm>
          <a:custGeom>
            <a:avLst/>
            <a:gdLst/>
            <a:ahLst/>
            <a:cxnLst/>
            <a:rect l="l" t="t" r="r" b="b"/>
            <a:pathLst>
              <a:path w="9592945" h="2462529">
                <a:moveTo>
                  <a:pt x="0" y="2462153"/>
                </a:moveTo>
                <a:lnTo>
                  <a:pt x="9592573" y="2462153"/>
                </a:lnTo>
                <a:lnTo>
                  <a:pt x="9592573" y="0"/>
                </a:lnTo>
                <a:lnTo>
                  <a:pt x="0" y="0"/>
                </a:lnTo>
                <a:lnTo>
                  <a:pt x="0" y="2462153"/>
                </a:lnTo>
                <a:close/>
              </a:path>
            </a:pathLst>
          </a:custGeom>
          <a:ln w="9524">
            <a:solidFill>
              <a:srgbClr val="FF3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6172" y="344545"/>
            <a:ext cx="4899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ANCHETELE</a:t>
            </a:r>
            <a:r>
              <a:rPr spc="15" dirty="0"/>
              <a:t> </a:t>
            </a:r>
            <a:r>
              <a:rPr spc="-10" dirty="0"/>
              <a:t>CAZ-CONTROL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5139" y="1385057"/>
            <a:ext cx="9187815" cy="45108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ct val="91300"/>
              </a:lnSpc>
              <a:spcBef>
                <a:spcPts val="375"/>
              </a:spcBef>
            </a:pPr>
            <a:r>
              <a:rPr lang="en-US" sz="2600" spc="-10" dirty="0">
                <a:latin typeface="Calibri"/>
                <a:cs typeface="Calibri"/>
              </a:rPr>
              <a:t>%</a:t>
            </a:r>
            <a:r>
              <a:rPr lang="en-US" sz="2600" spc="-10" dirty="0" err="1">
                <a:latin typeface="Calibri"/>
                <a:cs typeface="Calibri"/>
              </a:rPr>
              <a:t>br</a:t>
            </a:r>
            <a:r>
              <a:rPr lang="en-US" sz="2600" spc="-10" dirty="0">
                <a:latin typeface="Calibri"/>
                <a:cs typeface="Calibri"/>
              </a:rPr>
              <a:t>%</a:t>
            </a:r>
          </a:p>
          <a:p>
            <a:pPr marL="241300" marR="5080" indent="-228600">
              <a:lnSpc>
                <a:spcPct val="91300"/>
              </a:lnSpc>
              <a:spcBef>
                <a:spcPts val="375"/>
              </a:spcBef>
            </a:pPr>
            <a:r>
              <a:rPr sz="2600" spc="-10" dirty="0">
                <a:latin typeface="Calibri"/>
                <a:cs typeface="Calibri"/>
              </a:rPr>
              <a:t>Sunt</a:t>
            </a:r>
            <a:r>
              <a:rPr sz="2600" dirty="0">
                <a:latin typeface="Calibri"/>
                <a:cs typeface="Calibri"/>
              </a:rPr>
              <a:t> cele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mai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frecvente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studii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epidemiologice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analitice,</a:t>
            </a:r>
            <a:r>
              <a:rPr sz="2600" spc="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necesare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 </a:t>
            </a:r>
            <a:r>
              <a:rPr sz="2400" spc="-5" dirty="0">
                <a:latin typeface="Calibri"/>
                <a:cs typeface="Calibri"/>
              </a:rPr>
              <a:t>loturi: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lotul cazurilor </a:t>
            </a:r>
            <a:r>
              <a:rPr sz="2400" spc="-10" dirty="0">
                <a:latin typeface="Calibri"/>
                <a:cs typeface="Calibri"/>
              </a:rPr>
              <a:t>(bolnavi </a:t>
            </a:r>
            <a:r>
              <a:rPr sz="2400" dirty="0">
                <a:latin typeface="Calibri"/>
                <a:cs typeface="Calibri"/>
              </a:rPr>
              <a:t>cu o </a:t>
            </a:r>
            <a:r>
              <a:rPr sz="2400" spc="-5" dirty="0">
                <a:latin typeface="Calibri"/>
                <a:cs typeface="Calibri"/>
              </a:rPr>
              <a:t>anumită </a:t>
            </a:r>
            <a:r>
              <a:rPr sz="2400" spc="-10" dirty="0">
                <a:latin typeface="Calibri"/>
                <a:cs typeface="Calibri"/>
              </a:rPr>
              <a:t>afecțiune) </a:t>
            </a:r>
            <a:r>
              <a:rPr sz="2400" spc="-15" dirty="0">
                <a:latin typeface="Calibri"/>
                <a:cs typeface="Calibri"/>
              </a:rPr>
              <a:t>care reprezinta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lotul </a:t>
            </a:r>
            <a:r>
              <a:rPr sz="2400" spc="-10" dirty="0">
                <a:latin typeface="Calibri"/>
                <a:cs typeface="Calibri"/>
              </a:rPr>
              <a:t>test;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lotul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comparare</a:t>
            </a:r>
            <a:r>
              <a:rPr sz="2400" spc="-10" dirty="0">
                <a:latin typeface="Calibri"/>
                <a:cs typeface="Calibri"/>
              </a:rPr>
              <a:t> (non-bolnavi)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reprezintă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lotul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martor.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În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ambele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loturi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se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caută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anamnestic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factorul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de risc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200" dirty="0">
              <a:latin typeface="Calibri"/>
              <a:cs typeface="Calibri"/>
            </a:endParaRPr>
          </a:p>
          <a:p>
            <a:pPr marL="241300" indent="-228600">
              <a:lnSpc>
                <a:spcPts val="2965"/>
              </a:lnSpc>
              <a:buFont typeface="Microsoft Sans Serif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Sunt singura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modalitate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practică </a:t>
            </a:r>
            <a:r>
              <a:rPr sz="2600" spc="-5" dirty="0">
                <a:latin typeface="Calibri"/>
                <a:cs typeface="Calibri"/>
              </a:rPr>
              <a:t>de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identifica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factorii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 err="1">
                <a:latin typeface="Calibri"/>
                <a:cs typeface="Calibri"/>
              </a:rPr>
              <a:t>risc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sz="2600" spc="-5" dirty="0" err="1">
                <a:solidFill>
                  <a:srgbClr val="FF3200"/>
                </a:solidFill>
                <a:latin typeface="Calibri"/>
                <a:cs typeface="Calibri"/>
              </a:rPr>
              <a:t>pentru</a:t>
            </a:r>
            <a:r>
              <a:rPr sz="2600" spc="-2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3200"/>
                </a:solidFill>
                <a:latin typeface="Calibri"/>
                <a:cs typeface="Calibri"/>
              </a:rPr>
              <a:t>bolile</a:t>
            </a:r>
            <a:r>
              <a:rPr sz="2600" spc="-20" dirty="0">
                <a:solidFill>
                  <a:srgbClr val="FF3200"/>
                </a:solidFill>
                <a:latin typeface="Calibri"/>
                <a:cs typeface="Calibri"/>
              </a:rPr>
              <a:t> rare</a:t>
            </a:r>
            <a:r>
              <a:rPr sz="2600" spc="-15" dirty="0">
                <a:solidFill>
                  <a:srgbClr val="FF3200"/>
                </a:solidFill>
                <a:latin typeface="Calibri"/>
                <a:cs typeface="Calibri"/>
              </a:rPr>
              <a:t> (prevalența</a:t>
            </a:r>
            <a:r>
              <a:rPr sz="2600" spc="-2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3200"/>
                </a:solidFill>
                <a:latin typeface="Calibri"/>
                <a:cs typeface="Calibri"/>
              </a:rPr>
              <a:t>în</a:t>
            </a:r>
            <a:r>
              <a:rPr sz="2600" spc="-5" dirty="0">
                <a:solidFill>
                  <a:srgbClr val="FF3200"/>
                </a:solidFill>
                <a:latin typeface="Calibri"/>
                <a:cs typeface="Calibri"/>
              </a:rPr>
              <a:t> populație</a:t>
            </a:r>
            <a:r>
              <a:rPr sz="2600" spc="-2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3200"/>
                </a:solidFill>
                <a:latin typeface="Calibri"/>
                <a:cs typeface="Calibri"/>
              </a:rPr>
              <a:t>&lt;10%)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ts val="2965"/>
              </a:lnSpc>
              <a:spcBef>
                <a:spcPts val="70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600" spc="-10" dirty="0">
                <a:solidFill>
                  <a:srgbClr val="FF3200"/>
                </a:solidFill>
                <a:latin typeface="Calibri"/>
                <a:cs typeface="Calibri"/>
              </a:rPr>
              <a:t>Permit</a:t>
            </a:r>
            <a:r>
              <a:rPr sz="2600" spc="-2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3200"/>
                </a:solidFill>
                <a:latin typeface="Calibri"/>
                <a:cs typeface="Calibri"/>
              </a:rPr>
              <a:t>studiul</a:t>
            </a:r>
            <a:r>
              <a:rPr sz="2600" spc="-2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3200"/>
                </a:solidFill>
                <a:latin typeface="Calibri"/>
                <a:cs typeface="Calibri"/>
              </a:rPr>
              <a:t>asocierii </a:t>
            </a:r>
            <a:r>
              <a:rPr sz="2600" spc="-10" dirty="0">
                <a:solidFill>
                  <a:srgbClr val="FF3200"/>
                </a:solidFill>
                <a:latin typeface="Calibri"/>
                <a:cs typeface="Calibri"/>
              </a:rPr>
              <a:t>dintre</a:t>
            </a:r>
            <a:r>
              <a:rPr sz="2600" spc="-3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3200"/>
                </a:solidFill>
                <a:latin typeface="Calibri"/>
                <a:cs typeface="Calibri"/>
              </a:rPr>
              <a:t>mai</a:t>
            </a:r>
            <a:r>
              <a:rPr sz="2600" spc="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FF3200"/>
                </a:solidFill>
                <a:latin typeface="Calibri"/>
                <a:cs typeface="Calibri"/>
              </a:rPr>
              <a:t>mulți </a:t>
            </a:r>
            <a:r>
              <a:rPr sz="2600" spc="-10" dirty="0">
                <a:solidFill>
                  <a:srgbClr val="FF3200"/>
                </a:solidFill>
                <a:latin typeface="Calibri"/>
                <a:cs typeface="Calibri"/>
              </a:rPr>
              <a:t>factori </a:t>
            </a:r>
            <a:r>
              <a:rPr sz="2600" spc="-5" dirty="0">
                <a:solidFill>
                  <a:srgbClr val="FF3200"/>
                </a:solidFill>
                <a:latin typeface="Calibri"/>
                <a:cs typeface="Calibri"/>
              </a:rPr>
              <a:t>de</a:t>
            </a:r>
            <a:r>
              <a:rPr sz="2600" spc="-2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F3200"/>
                </a:solidFill>
                <a:latin typeface="Calibri"/>
                <a:cs typeface="Calibri"/>
              </a:rPr>
              <a:t>risc</a:t>
            </a:r>
            <a:r>
              <a:rPr sz="2600" spc="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600" dirty="0" err="1">
                <a:solidFill>
                  <a:srgbClr val="FF3200"/>
                </a:solidFill>
                <a:latin typeface="Calibri"/>
                <a:cs typeface="Calibri"/>
              </a:rPr>
              <a:t>și</a:t>
            </a:r>
            <a:r>
              <a:rPr sz="2600" spc="-1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600" spc="-5" dirty="0" err="1">
                <a:solidFill>
                  <a:srgbClr val="FF3200"/>
                </a:solidFill>
                <a:latin typeface="Calibri"/>
                <a:cs typeface="Calibri"/>
              </a:rPr>
              <a:t>boală</a:t>
            </a:r>
            <a:r>
              <a:rPr lang="en-US" sz="260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(specific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bolilor cronice)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1132" y="424428"/>
            <a:ext cx="693928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320065"/>
                </a:solidFill>
                <a:latin typeface="Arial"/>
                <a:cs typeface="Arial"/>
              </a:rPr>
              <a:t>%title h2%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ETAPA</a:t>
            </a:r>
            <a:r>
              <a:rPr sz="2800" b="1" spc="10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1.</a:t>
            </a:r>
            <a:r>
              <a:rPr sz="2800" b="1" spc="-10" dirty="0">
                <a:solidFill>
                  <a:srgbClr val="320065"/>
                </a:solidFill>
                <a:latin typeface="Arial"/>
                <a:cs typeface="Arial"/>
              </a:rPr>
              <a:t> SELECȚIONAREA</a:t>
            </a:r>
            <a:r>
              <a:rPr sz="2800" b="1" spc="50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LOTURILOR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7740" y="1985895"/>
            <a:ext cx="9372600" cy="4173577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 marR="987425">
              <a:lnSpc>
                <a:spcPts val="3070"/>
              </a:lnSpc>
              <a:spcBef>
                <a:spcPts val="844"/>
              </a:spcBef>
              <a:tabLst>
                <a:tab pos="241300" algn="l"/>
              </a:tabLst>
            </a:pPr>
            <a:r>
              <a:rPr lang="en-US" sz="3200" b="1" spc="-10" dirty="0">
                <a:latin typeface="Calibri"/>
                <a:cs typeface="Calibri"/>
              </a:rPr>
              <a:t>/t//b/ </a:t>
            </a:r>
            <a:r>
              <a:rPr lang="en-US" sz="3200" b="1" spc="-10" dirty="0" err="1">
                <a:latin typeface="Calibri"/>
                <a:cs typeface="Calibri"/>
              </a:rPr>
              <a:t>Etape</a:t>
            </a:r>
            <a:r>
              <a:rPr lang="en-US" sz="3200" b="1" spc="-10" dirty="0">
                <a:latin typeface="Calibri"/>
                <a:cs typeface="Calibri"/>
              </a:rPr>
              <a:t>:</a:t>
            </a:r>
          </a:p>
          <a:p>
            <a:pPr marL="241300" marR="987425" indent="-228600">
              <a:lnSpc>
                <a:spcPts val="3070"/>
              </a:lnSpc>
              <a:spcBef>
                <a:spcPts val="844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3200" b="1" spc="-10" dirty="0" err="1">
                <a:latin typeface="Calibri"/>
                <a:cs typeface="Calibri"/>
              </a:rPr>
              <a:t>formularea</a:t>
            </a:r>
            <a:r>
              <a:rPr sz="3200" b="1" spc="-1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unor </a:t>
            </a:r>
            <a:r>
              <a:rPr sz="3200" b="1" spc="-10" dirty="0">
                <a:latin typeface="Calibri"/>
                <a:cs typeface="Calibri"/>
              </a:rPr>
              <a:t>criterii de </a:t>
            </a:r>
            <a:r>
              <a:rPr sz="3200" b="1" spc="-5" dirty="0">
                <a:latin typeface="Calibri"/>
                <a:cs typeface="Calibri"/>
              </a:rPr>
              <a:t>diagnostic </a:t>
            </a:r>
            <a:r>
              <a:rPr sz="3200" b="1" dirty="0">
                <a:latin typeface="Calibri"/>
                <a:cs typeface="Calibri"/>
              </a:rPr>
              <a:t>- </a:t>
            </a:r>
            <a:r>
              <a:rPr sz="3200" spc="-10" dirty="0">
                <a:latin typeface="Calibri"/>
                <a:cs typeface="Calibri"/>
              </a:rPr>
              <a:t>eliminate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ambiguitatile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legate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forma,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stadiul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bolii</a:t>
            </a:r>
            <a:endParaRPr sz="3200" dirty="0">
              <a:latin typeface="Calibri"/>
              <a:cs typeface="Calibri"/>
            </a:endParaRPr>
          </a:p>
          <a:p>
            <a:pPr marL="241300" marR="73025" indent="-228600">
              <a:lnSpc>
                <a:spcPts val="3070"/>
              </a:lnSpc>
              <a:spcBef>
                <a:spcPts val="101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3200" b="1" spc="-5" dirty="0">
                <a:latin typeface="Calibri"/>
                <a:cs typeface="Calibri"/>
              </a:rPr>
              <a:t>delimitarea </a:t>
            </a:r>
            <a:r>
              <a:rPr sz="3200" b="1" dirty="0">
                <a:latin typeface="Calibri"/>
                <a:cs typeface="Calibri"/>
              </a:rPr>
              <a:t>in timp si </a:t>
            </a:r>
            <a:r>
              <a:rPr sz="3200" b="1" spc="-5" dirty="0">
                <a:latin typeface="Calibri"/>
                <a:cs typeface="Calibri"/>
              </a:rPr>
              <a:t>spatiu </a:t>
            </a:r>
            <a:r>
              <a:rPr sz="3200" spc="-5" dirty="0">
                <a:latin typeface="Calibri"/>
                <a:cs typeface="Calibri"/>
              </a:rPr>
              <a:t>(de unde </a:t>
            </a:r>
            <a:r>
              <a:rPr sz="3200" dirty="0">
                <a:latin typeface="Calibri"/>
                <a:cs typeface="Calibri"/>
              </a:rPr>
              <a:t>se </a:t>
            </a:r>
            <a:r>
              <a:rPr sz="3200" spc="-10" dirty="0">
                <a:latin typeface="Calibri"/>
                <a:cs typeface="Calibri"/>
              </a:rPr>
              <a:t>selectioneaza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cazurile)</a:t>
            </a:r>
            <a:endParaRPr sz="32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80"/>
              </a:lnSpc>
              <a:spcBef>
                <a:spcPts val="99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3200" spc="-20" dirty="0">
                <a:latin typeface="Calibri"/>
                <a:cs typeface="Calibri"/>
              </a:rPr>
              <a:t>baza</a:t>
            </a:r>
            <a:r>
              <a:rPr sz="3200" spc="-5" dirty="0">
                <a:latin typeface="Calibri"/>
                <a:cs typeface="Calibri"/>
              </a:rPr>
              <a:t> de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selectie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(eligibilii)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trebuie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sa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mai </a:t>
            </a:r>
            <a:r>
              <a:rPr sz="3200" spc="-10" dirty="0">
                <a:latin typeface="Calibri"/>
                <a:cs typeface="Calibri"/>
              </a:rPr>
              <a:t>numeroasa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pentru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obtine numarul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cazurilor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necesare</a:t>
            </a:r>
            <a:endParaRPr sz="3200" dirty="0">
              <a:latin typeface="Calibri"/>
              <a:cs typeface="Calibri"/>
            </a:endParaRPr>
          </a:p>
          <a:p>
            <a:pPr marL="241300" indent="-228600">
              <a:lnSpc>
                <a:spcPts val="3454"/>
              </a:lnSpc>
              <a:spcBef>
                <a:spcPts val="245"/>
              </a:spcBef>
              <a:buFont typeface="Microsoft Sans Serif"/>
              <a:buChar char="•"/>
              <a:tabLst>
                <a:tab pos="241300" algn="l"/>
                <a:tab pos="4459605" algn="l"/>
              </a:tabLst>
            </a:pPr>
            <a:r>
              <a:rPr sz="3200" dirty="0">
                <a:latin typeface="Calibri"/>
                <a:cs typeface="Calibri"/>
              </a:rPr>
              <a:t>Nr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cazuri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depinde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de:</a:t>
            </a:r>
            <a:r>
              <a:rPr sz="3200" spc="-5" dirty="0">
                <a:latin typeface="Times New Roman"/>
                <a:cs typeface="Times New Roman"/>
              </a:rPr>
              <a:t>	</a:t>
            </a:r>
            <a:r>
              <a:rPr sz="3200" spc="-20" dirty="0">
                <a:latin typeface="Calibri"/>
                <a:cs typeface="Calibri"/>
              </a:rPr>
              <a:t>prevalenta</a:t>
            </a:r>
            <a:r>
              <a:rPr sz="3200" spc="-10" dirty="0">
                <a:latin typeface="Calibri"/>
                <a:cs typeface="Calibri"/>
              </a:rPr>
              <a:t> expunerii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în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gr</a:t>
            </a:r>
            <a:r>
              <a:rPr sz="3200" spc="-5" dirty="0">
                <a:latin typeface="Calibri"/>
                <a:cs typeface="Calibri"/>
              </a:rPr>
              <a:t> de</a:t>
            </a:r>
            <a:r>
              <a:rPr lang="en-US"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control,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marimea RR </a:t>
            </a:r>
            <a:r>
              <a:rPr sz="3200" spc="-10" dirty="0">
                <a:latin typeface="Calibri"/>
                <a:cs typeface="Calibri"/>
              </a:rPr>
              <a:t>estimat,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eroarea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speta</a:t>
            </a:r>
            <a:r>
              <a:rPr sz="3200" dirty="0">
                <a:latin typeface="Calibri"/>
                <a:cs typeface="Calibri"/>
              </a:rPr>
              <a:t> I </a:t>
            </a:r>
            <a:r>
              <a:rPr sz="3200" spc="-5" dirty="0">
                <a:latin typeface="Calibri"/>
                <a:cs typeface="Calibri"/>
              </a:rPr>
              <a:t>şi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43972C-42EA-7025-6960-9227CBD3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42538" y="3896998"/>
            <a:ext cx="1840230" cy="996315"/>
            <a:chOff x="8542538" y="3896998"/>
            <a:chExt cx="1840230" cy="996315"/>
          </a:xfrm>
        </p:grpSpPr>
        <p:sp>
          <p:nvSpPr>
            <p:cNvPr id="3" name="object 3"/>
            <p:cNvSpPr/>
            <p:nvPr/>
          </p:nvSpPr>
          <p:spPr>
            <a:xfrm>
              <a:off x="8542538" y="3896998"/>
              <a:ext cx="1737360" cy="898525"/>
            </a:xfrm>
            <a:custGeom>
              <a:avLst/>
              <a:gdLst/>
              <a:ahLst/>
              <a:cxnLst/>
              <a:rect l="l" t="t" r="r" b="b"/>
              <a:pathLst>
                <a:path w="1737359" h="898525">
                  <a:moveTo>
                    <a:pt x="1647565" y="0"/>
                  </a:moveTo>
                  <a:lnTo>
                    <a:pt x="89794" y="0"/>
                  </a:lnTo>
                  <a:lnTo>
                    <a:pt x="54803" y="7065"/>
                  </a:lnTo>
                  <a:lnTo>
                    <a:pt x="26266" y="26335"/>
                  </a:lnTo>
                  <a:lnTo>
                    <a:pt x="7043" y="54915"/>
                  </a:lnTo>
                  <a:lnTo>
                    <a:pt x="0" y="89915"/>
                  </a:lnTo>
                  <a:lnTo>
                    <a:pt x="0" y="808350"/>
                  </a:lnTo>
                  <a:lnTo>
                    <a:pt x="7043" y="843330"/>
                  </a:lnTo>
                  <a:lnTo>
                    <a:pt x="26266" y="871866"/>
                  </a:lnTo>
                  <a:lnTo>
                    <a:pt x="54803" y="891090"/>
                  </a:lnTo>
                  <a:lnTo>
                    <a:pt x="89794" y="898135"/>
                  </a:lnTo>
                  <a:lnTo>
                    <a:pt x="1647565" y="898135"/>
                  </a:lnTo>
                  <a:lnTo>
                    <a:pt x="1682491" y="891090"/>
                  </a:lnTo>
                  <a:lnTo>
                    <a:pt x="1711036" y="871866"/>
                  </a:lnTo>
                  <a:lnTo>
                    <a:pt x="1730294" y="843330"/>
                  </a:lnTo>
                  <a:lnTo>
                    <a:pt x="1737359" y="808350"/>
                  </a:lnTo>
                  <a:lnTo>
                    <a:pt x="1737359" y="89915"/>
                  </a:lnTo>
                  <a:lnTo>
                    <a:pt x="1730294" y="54915"/>
                  </a:lnTo>
                  <a:lnTo>
                    <a:pt x="1711036" y="26335"/>
                  </a:lnTo>
                  <a:lnTo>
                    <a:pt x="1682491" y="7065"/>
                  </a:lnTo>
                  <a:lnTo>
                    <a:pt x="1647565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38550" y="3988307"/>
              <a:ext cx="1737360" cy="898525"/>
            </a:xfrm>
            <a:custGeom>
              <a:avLst/>
              <a:gdLst/>
              <a:ahLst/>
              <a:cxnLst/>
              <a:rect l="l" t="t" r="r" b="b"/>
              <a:pathLst>
                <a:path w="1737359" h="898525">
                  <a:moveTo>
                    <a:pt x="1647565" y="0"/>
                  </a:moveTo>
                  <a:lnTo>
                    <a:pt x="89794" y="0"/>
                  </a:lnTo>
                  <a:lnTo>
                    <a:pt x="54868" y="7047"/>
                  </a:lnTo>
                  <a:lnTo>
                    <a:pt x="26323" y="26274"/>
                  </a:lnTo>
                  <a:lnTo>
                    <a:pt x="7065" y="54810"/>
                  </a:lnTo>
                  <a:lnTo>
                    <a:pt x="0" y="89784"/>
                  </a:lnTo>
                  <a:lnTo>
                    <a:pt x="0" y="808350"/>
                  </a:lnTo>
                  <a:lnTo>
                    <a:pt x="7065" y="843277"/>
                  </a:lnTo>
                  <a:lnTo>
                    <a:pt x="26323" y="871823"/>
                  </a:lnTo>
                  <a:lnTo>
                    <a:pt x="54868" y="891082"/>
                  </a:lnTo>
                  <a:lnTo>
                    <a:pt x="89794" y="898148"/>
                  </a:lnTo>
                  <a:lnTo>
                    <a:pt x="1647565" y="898148"/>
                  </a:lnTo>
                  <a:lnTo>
                    <a:pt x="1682491" y="891082"/>
                  </a:lnTo>
                  <a:lnTo>
                    <a:pt x="1711036" y="871823"/>
                  </a:lnTo>
                  <a:lnTo>
                    <a:pt x="1730294" y="843277"/>
                  </a:lnTo>
                  <a:lnTo>
                    <a:pt x="1737359" y="808350"/>
                  </a:lnTo>
                  <a:lnTo>
                    <a:pt x="1737359" y="89784"/>
                  </a:lnTo>
                  <a:lnTo>
                    <a:pt x="1730294" y="54810"/>
                  </a:lnTo>
                  <a:lnTo>
                    <a:pt x="1711036" y="26274"/>
                  </a:lnTo>
                  <a:lnTo>
                    <a:pt x="1682491" y="7047"/>
                  </a:lnTo>
                  <a:lnTo>
                    <a:pt x="164756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38550" y="3988307"/>
              <a:ext cx="1737360" cy="898525"/>
            </a:xfrm>
            <a:custGeom>
              <a:avLst/>
              <a:gdLst/>
              <a:ahLst/>
              <a:cxnLst/>
              <a:rect l="l" t="t" r="r" b="b"/>
              <a:pathLst>
                <a:path w="1737359" h="898525">
                  <a:moveTo>
                    <a:pt x="0" y="89784"/>
                  </a:moveTo>
                  <a:lnTo>
                    <a:pt x="7065" y="54810"/>
                  </a:lnTo>
                  <a:lnTo>
                    <a:pt x="26323" y="26274"/>
                  </a:lnTo>
                  <a:lnTo>
                    <a:pt x="54868" y="7047"/>
                  </a:lnTo>
                  <a:lnTo>
                    <a:pt x="89794" y="0"/>
                  </a:lnTo>
                  <a:lnTo>
                    <a:pt x="1647565" y="0"/>
                  </a:lnTo>
                  <a:lnTo>
                    <a:pt x="1682491" y="7047"/>
                  </a:lnTo>
                  <a:lnTo>
                    <a:pt x="1711036" y="26274"/>
                  </a:lnTo>
                  <a:lnTo>
                    <a:pt x="1730294" y="54810"/>
                  </a:lnTo>
                  <a:lnTo>
                    <a:pt x="1737359" y="89784"/>
                  </a:lnTo>
                  <a:lnTo>
                    <a:pt x="1737359" y="808350"/>
                  </a:lnTo>
                  <a:lnTo>
                    <a:pt x="1730294" y="843277"/>
                  </a:lnTo>
                  <a:lnTo>
                    <a:pt x="1711036" y="871823"/>
                  </a:lnTo>
                  <a:lnTo>
                    <a:pt x="1682491" y="891082"/>
                  </a:lnTo>
                  <a:lnTo>
                    <a:pt x="1647565" y="898148"/>
                  </a:lnTo>
                  <a:lnTo>
                    <a:pt x="89794" y="898148"/>
                  </a:lnTo>
                  <a:lnTo>
                    <a:pt x="54868" y="891082"/>
                  </a:lnTo>
                  <a:lnTo>
                    <a:pt x="26323" y="871823"/>
                  </a:lnTo>
                  <a:lnTo>
                    <a:pt x="7065" y="843277"/>
                  </a:lnTo>
                  <a:lnTo>
                    <a:pt x="0" y="808350"/>
                  </a:lnTo>
                  <a:lnTo>
                    <a:pt x="0" y="89784"/>
                  </a:lnTo>
                  <a:close/>
                </a:path>
              </a:pathLst>
            </a:custGeom>
            <a:ln w="12700">
              <a:solidFill>
                <a:srgbClr val="5B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752465" y="4102351"/>
            <a:ext cx="1511300" cy="611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PERSOANE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305"/>
              </a:lnSpc>
            </a:pPr>
            <a:r>
              <a:rPr sz="2000" spc="-25" dirty="0">
                <a:latin typeface="Calibri"/>
                <a:cs typeface="Calibri"/>
              </a:rPr>
              <a:t>FĂRĂ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BOALA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542538" y="1749917"/>
            <a:ext cx="1840230" cy="1140460"/>
            <a:chOff x="8542538" y="1749917"/>
            <a:chExt cx="1840230" cy="1140460"/>
          </a:xfrm>
        </p:grpSpPr>
        <p:sp>
          <p:nvSpPr>
            <p:cNvPr id="8" name="object 8"/>
            <p:cNvSpPr/>
            <p:nvPr/>
          </p:nvSpPr>
          <p:spPr>
            <a:xfrm>
              <a:off x="8542538" y="1749917"/>
              <a:ext cx="1737360" cy="1042669"/>
            </a:xfrm>
            <a:custGeom>
              <a:avLst/>
              <a:gdLst/>
              <a:ahLst/>
              <a:cxnLst/>
              <a:rect l="l" t="t" r="r" b="b"/>
              <a:pathLst>
                <a:path w="1737359" h="1042669">
                  <a:moveTo>
                    <a:pt x="1633087" y="0"/>
                  </a:moveTo>
                  <a:lnTo>
                    <a:pt x="104272" y="0"/>
                  </a:lnTo>
                  <a:lnTo>
                    <a:pt x="63650" y="8187"/>
                  </a:lnTo>
                  <a:lnTo>
                    <a:pt x="30510" y="30521"/>
                  </a:lnTo>
                  <a:lnTo>
                    <a:pt x="8182" y="63663"/>
                  </a:lnTo>
                  <a:lnTo>
                    <a:pt x="0" y="104272"/>
                  </a:lnTo>
                  <a:lnTo>
                    <a:pt x="0" y="938174"/>
                  </a:lnTo>
                  <a:lnTo>
                    <a:pt x="8182" y="978726"/>
                  </a:lnTo>
                  <a:lnTo>
                    <a:pt x="30510" y="1011863"/>
                  </a:lnTo>
                  <a:lnTo>
                    <a:pt x="63650" y="1034216"/>
                  </a:lnTo>
                  <a:lnTo>
                    <a:pt x="104272" y="1042415"/>
                  </a:lnTo>
                  <a:lnTo>
                    <a:pt x="1633087" y="1042415"/>
                  </a:lnTo>
                  <a:lnTo>
                    <a:pt x="1673644" y="1034216"/>
                  </a:lnTo>
                  <a:lnTo>
                    <a:pt x="1706792" y="1011863"/>
                  </a:lnTo>
                  <a:lnTo>
                    <a:pt x="1729155" y="978726"/>
                  </a:lnTo>
                  <a:lnTo>
                    <a:pt x="1737359" y="938174"/>
                  </a:lnTo>
                  <a:lnTo>
                    <a:pt x="1737359" y="104272"/>
                  </a:lnTo>
                  <a:lnTo>
                    <a:pt x="1729155" y="63663"/>
                  </a:lnTo>
                  <a:lnTo>
                    <a:pt x="1706792" y="30521"/>
                  </a:lnTo>
                  <a:lnTo>
                    <a:pt x="1673644" y="8187"/>
                  </a:lnTo>
                  <a:lnTo>
                    <a:pt x="1633087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38550" y="1841113"/>
              <a:ext cx="1737360" cy="1042669"/>
            </a:xfrm>
            <a:custGeom>
              <a:avLst/>
              <a:gdLst/>
              <a:ahLst/>
              <a:cxnLst/>
              <a:rect l="l" t="t" r="r" b="b"/>
              <a:pathLst>
                <a:path w="1737359" h="1042669">
                  <a:moveTo>
                    <a:pt x="1633087" y="0"/>
                  </a:moveTo>
                  <a:lnTo>
                    <a:pt x="104272" y="0"/>
                  </a:lnTo>
                  <a:lnTo>
                    <a:pt x="63650" y="8200"/>
                  </a:lnTo>
                  <a:lnTo>
                    <a:pt x="30510" y="30556"/>
                  </a:lnTo>
                  <a:lnTo>
                    <a:pt x="8182" y="63702"/>
                  </a:lnTo>
                  <a:lnTo>
                    <a:pt x="0" y="104272"/>
                  </a:lnTo>
                  <a:lnTo>
                    <a:pt x="0" y="938143"/>
                  </a:lnTo>
                  <a:lnTo>
                    <a:pt x="8182" y="978713"/>
                  </a:lnTo>
                  <a:lnTo>
                    <a:pt x="30510" y="1011859"/>
                  </a:lnTo>
                  <a:lnTo>
                    <a:pt x="63650" y="1034215"/>
                  </a:lnTo>
                  <a:lnTo>
                    <a:pt x="104272" y="1042415"/>
                  </a:lnTo>
                  <a:lnTo>
                    <a:pt x="1633087" y="1042415"/>
                  </a:lnTo>
                  <a:lnTo>
                    <a:pt x="1673709" y="1034215"/>
                  </a:lnTo>
                  <a:lnTo>
                    <a:pt x="1706849" y="1011859"/>
                  </a:lnTo>
                  <a:lnTo>
                    <a:pt x="1729177" y="978713"/>
                  </a:lnTo>
                  <a:lnTo>
                    <a:pt x="1737359" y="938143"/>
                  </a:lnTo>
                  <a:lnTo>
                    <a:pt x="1737359" y="104272"/>
                  </a:lnTo>
                  <a:lnTo>
                    <a:pt x="1729177" y="63702"/>
                  </a:lnTo>
                  <a:lnTo>
                    <a:pt x="1706849" y="30556"/>
                  </a:lnTo>
                  <a:lnTo>
                    <a:pt x="1673709" y="8200"/>
                  </a:lnTo>
                  <a:lnTo>
                    <a:pt x="163308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38550" y="1841113"/>
              <a:ext cx="1737360" cy="1042669"/>
            </a:xfrm>
            <a:custGeom>
              <a:avLst/>
              <a:gdLst/>
              <a:ahLst/>
              <a:cxnLst/>
              <a:rect l="l" t="t" r="r" b="b"/>
              <a:pathLst>
                <a:path w="1737359" h="1042669">
                  <a:moveTo>
                    <a:pt x="0" y="104272"/>
                  </a:moveTo>
                  <a:lnTo>
                    <a:pt x="8182" y="63702"/>
                  </a:lnTo>
                  <a:lnTo>
                    <a:pt x="30510" y="30556"/>
                  </a:lnTo>
                  <a:lnTo>
                    <a:pt x="63650" y="8200"/>
                  </a:lnTo>
                  <a:lnTo>
                    <a:pt x="104272" y="0"/>
                  </a:lnTo>
                  <a:lnTo>
                    <a:pt x="1633087" y="0"/>
                  </a:lnTo>
                  <a:lnTo>
                    <a:pt x="1673709" y="8200"/>
                  </a:lnTo>
                  <a:lnTo>
                    <a:pt x="1706849" y="30556"/>
                  </a:lnTo>
                  <a:lnTo>
                    <a:pt x="1729177" y="63702"/>
                  </a:lnTo>
                  <a:lnTo>
                    <a:pt x="1737359" y="104272"/>
                  </a:lnTo>
                  <a:lnTo>
                    <a:pt x="1737359" y="938143"/>
                  </a:lnTo>
                  <a:lnTo>
                    <a:pt x="1729177" y="978713"/>
                  </a:lnTo>
                  <a:lnTo>
                    <a:pt x="1706849" y="1011859"/>
                  </a:lnTo>
                  <a:lnTo>
                    <a:pt x="1673709" y="1034215"/>
                  </a:lnTo>
                  <a:lnTo>
                    <a:pt x="1633087" y="1042415"/>
                  </a:lnTo>
                  <a:lnTo>
                    <a:pt x="104272" y="1042415"/>
                  </a:lnTo>
                  <a:lnTo>
                    <a:pt x="63650" y="1034215"/>
                  </a:lnTo>
                  <a:lnTo>
                    <a:pt x="30510" y="1011859"/>
                  </a:lnTo>
                  <a:lnTo>
                    <a:pt x="8182" y="978713"/>
                  </a:lnTo>
                  <a:lnTo>
                    <a:pt x="0" y="938143"/>
                  </a:lnTo>
                  <a:lnTo>
                    <a:pt x="0" y="104272"/>
                  </a:lnTo>
                  <a:close/>
                </a:path>
              </a:pathLst>
            </a:custGeom>
            <a:ln w="12700">
              <a:solidFill>
                <a:srgbClr val="5B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843525" y="1860927"/>
            <a:ext cx="1330325" cy="6115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03200" marR="5080" indent="-190500">
              <a:lnSpc>
                <a:spcPts val="2210"/>
              </a:lnSpc>
              <a:spcBef>
                <a:spcPts val="335"/>
              </a:spcBef>
            </a:pPr>
            <a:r>
              <a:rPr sz="2000" b="1" dirty="0">
                <a:latin typeface="Calibri"/>
                <a:cs typeface="Calibri"/>
              </a:rPr>
              <a:t>BO</a:t>
            </a:r>
            <a:r>
              <a:rPr sz="2000" b="1" spc="5" dirty="0">
                <a:latin typeface="Calibri"/>
                <a:cs typeface="Calibri"/>
              </a:rPr>
              <a:t>L</a:t>
            </a:r>
            <a:r>
              <a:rPr sz="2000" b="1" dirty="0">
                <a:latin typeface="Calibri"/>
                <a:cs typeface="Calibri"/>
              </a:rPr>
              <a:t>N</a:t>
            </a:r>
            <a:r>
              <a:rPr sz="2000" b="1" spc="-110" dirty="0">
                <a:latin typeface="Calibri"/>
                <a:cs typeface="Calibri"/>
              </a:rPr>
              <a:t>A</a:t>
            </a:r>
            <a:r>
              <a:rPr sz="2000" b="1" spc="-5" dirty="0">
                <a:latin typeface="Calibri"/>
                <a:cs typeface="Calibri"/>
              </a:rPr>
              <a:t>V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CU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BOALA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20840" y="3941195"/>
            <a:ext cx="1292860" cy="962660"/>
            <a:chOff x="6720840" y="3941195"/>
            <a:chExt cx="1292860" cy="962660"/>
          </a:xfrm>
        </p:grpSpPr>
        <p:sp>
          <p:nvSpPr>
            <p:cNvPr id="13" name="object 13"/>
            <p:cNvSpPr/>
            <p:nvPr/>
          </p:nvSpPr>
          <p:spPr>
            <a:xfrm>
              <a:off x="6720840" y="3941195"/>
              <a:ext cx="1189990" cy="864869"/>
            </a:xfrm>
            <a:custGeom>
              <a:avLst/>
              <a:gdLst/>
              <a:ahLst/>
              <a:cxnLst/>
              <a:rect l="l" t="t" r="r" b="b"/>
              <a:pathLst>
                <a:path w="1189990" h="864870">
                  <a:moveTo>
                    <a:pt x="1103375" y="0"/>
                  </a:moveTo>
                  <a:lnTo>
                    <a:pt x="86502" y="0"/>
                  </a:lnTo>
                  <a:lnTo>
                    <a:pt x="52836" y="6797"/>
                  </a:lnTo>
                  <a:lnTo>
                    <a:pt x="25340" y="25334"/>
                  </a:lnTo>
                  <a:lnTo>
                    <a:pt x="6799" y="52826"/>
                  </a:lnTo>
                  <a:lnTo>
                    <a:pt x="0" y="86486"/>
                  </a:lnTo>
                  <a:lnTo>
                    <a:pt x="0" y="778251"/>
                  </a:lnTo>
                  <a:lnTo>
                    <a:pt x="6799" y="811912"/>
                  </a:lnTo>
                  <a:lnTo>
                    <a:pt x="25340" y="839403"/>
                  </a:lnTo>
                  <a:lnTo>
                    <a:pt x="52836" y="857941"/>
                  </a:lnTo>
                  <a:lnTo>
                    <a:pt x="86502" y="864738"/>
                  </a:lnTo>
                  <a:lnTo>
                    <a:pt x="1103375" y="864738"/>
                  </a:lnTo>
                  <a:lnTo>
                    <a:pt x="1137041" y="857941"/>
                  </a:lnTo>
                  <a:lnTo>
                    <a:pt x="1164537" y="839403"/>
                  </a:lnTo>
                  <a:lnTo>
                    <a:pt x="1183078" y="811912"/>
                  </a:lnTo>
                  <a:lnTo>
                    <a:pt x="1189878" y="778251"/>
                  </a:lnTo>
                  <a:lnTo>
                    <a:pt x="1189878" y="86486"/>
                  </a:lnTo>
                  <a:lnTo>
                    <a:pt x="1183078" y="52826"/>
                  </a:lnTo>
                  <a:lnTo>
                    <a:pt x="1164537" y="25334"/>
                  </a:lnTo>
                  <a:lnTo>
                    <a:pt x="1137041" y="6797"/>
                  </a:lnTo>
                  <a:lnTo>
                    <a:pt x="1103375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16852" y="4032372"/>
              <a:ext cx="1189990" cy="864869"/>
            </a:xfrm>
            <a:custGeom>
              <a:avLst/>
              <a:gdLst/>
              <a:ahLst/>
              <a:cxnLst/>
              <a:rect l="l" t="t" r="r" b="b"/>
              <a:pathLst>
                <a:path w="1189990" h="864870">
                  <a:moveTo>
                    <a:pt x="1103375" y="0"/>
                  </a:moveTo>
                  <a:lnTo>
                    <a:pt x="86502" y="0"/>
                  </a:lnTo>
                  <a:lnTo>
                    <a:pt x="52836" y="6799"/>
                  </a:lnTo>
                  <a:lnTo>
                    <a:pt x="25340" y="25339"/>
                  </a:lnTo>
                  <a:lnTo>
                    <a:pt x="6799" y="52831"/>
                  </a:lnTo>
                  <a:lnTo>
                    <a:pt x="0" y="86486"/>
                  </a:lnTo>
                  <a:lnTo>
                    <a:pt x="0" y="778264"/>
                  </a:lnTo>
                  <a:lnTo>
                    <a:pt x="6799" y="811919"/>
                  </a:lnTo>
                  <a:lnTo>
                    <a:pt x="25340" y="839411"/>
                  </a:lnTo>
                  <a:lnTo>
                    <a:pt x="52836" y="857951"/>
                  </a:lnTo>
                  <a:lnTo>
                    <a:pt x="86502" y="864751"/>
                  </a:lnTo>
                  <a:lnTo>
                    <a:pt x="1103375" y="864751"/>
                  </a:lnTo>
                  <a:lnTo>
                    <a:pt x="1137041" y="857951"/>
                  </a:lnTo>
                  <a:lnTo>
                    <a:pt x="1164537" y="839411"/>
                  </a:lnTo>
                  <a:lnTo>
                    <a:pt x="1183078" y="811919"/>
                  </a:lnTo>
                  <a:lnTo>
                    <a:pt x="1189878" y="778264"/>
                  </a:lnTo>
                  <a:lnTo>
                    <a:pt x="1189878" y="86486"/>
                  </a:lnTo>
                  <a:lnTo>
                    <a:pt x="1183078" y="52831"/>
                  </a:lnTo>
                  <a:lnTo>
                    <a:pt x="1164537" y="25339"/>
                  </a:lnTo>
                  <a:lnTo>
                    <a:pt x="1137041" y="6799"/>
                  </a:lnTo>
                  <a:lnTo>
                    <a:pt x="110337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16852" y="4032372"/>
              <a:ext cx="1189990" cy="864869"/>
            </a:xfrm>
            <a:custGeom>
              <a:avLst/>
              <a:gdLst/>
              <a:ahLst/>
              <a:cxnLst/>
              <a:rect l="l" t="t" r="r" b="b"/>
              <a:pathLst>
                <a:path w="1189990" h="864870">
                  <a:moveTo>
                    <a:pt x="0" y="86486"/>
                  </a:moveTo>
                  <a:lnTo>
                    <a:pt x="6799" y="52831"/>
                  </a:lnTo>
                  <a:lnTo>
                    <a:pt x="25340" y="25339"/>
                  </a:lnTo>
                  <a:lnTo>
                    <a:pt x="52836" y="6799"/>
                  </a:lnTo>
                  <a:lnTo>
                    <a:pt x="86502" y="0"/>
                  </a:lnTo>
                  <a:lnTo>
                    <a:pt x="1103375" y="0"/>
                  </a:lnTo>
                  <a:lnTo>
                    <a:pt x="1137041" y="6799"/>
                  </a:lnTo>
                  <a:lnTo>
                    <a:pt x="1164537" y="25339"/>
                  </a:lnTo>
                  <a:lnTo>
                    <a:pt x="1183078" y="52831"/>
                  </a:lnTo>
                  <a:lnTo>
                    <a:pt x="1189878" y="86486"/>
                  </a:lnTo>
                  <a:lnTo>
                    <a:pt x="1189878" y="778264"/>
                  </a:lnTo>
                  <a:lnTo>
                    <a:pt x="1183078" y="811919"/>
                  </a:lnTo>
                  <a:lnTo>
                    <a:pt x="1164537" y="839411"/>
                  </a:lnTo>
                  <a:lnTo>
                    <a:pt x="1137041" y="857951"/>
                  </a:lnTo>
                  <a:lnTo>
                    <a:pt x="1103375" y="864751"/>
                  </a:lnTo>
                  <a:lnTo>
                    <a:pt x="86502" y="864751"/>
                  </a:lnTo>
                  <a:lnTo>
                    <a:pt x="52836" y="857951"/>
                  </a:lnTo>
                  <a:lnTo>
                    <a:pt x="25340" y="839411"/>
                  </a:lnTo>
                  <a:lnTo>
                    <a:pt x="6799" y="811919"/>
                  </a:lnTo>
                  <a:lnTo>
                    <a:pt x="0" y="778264"/>
                  </a:lnTo>
                  <a:lnTo>
                    <a:pt x="0" y="86486"/>
                  </a:lnTo>
                  <a:close/>
                </a:path>
              </a:pathLst>
            </a:custGeom>
            <a:ln w="12700">
              <a:solidFill>
                <a:srgbClr val="5B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940047" y="4084698"/>
            <a:ext cx="948055" cy="7156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indent="-1270" algn="ctr">
              <a:lnSpc>
                <a:spcPct val="91600"/>
              </a:lnSpc>
              <a:spcBef>
                <a:spcPts val="254"/>
              </a:spcBef>
            </a:pPr>
            <a:r>
              <a:rPr sz="1600" spc="-35" dirty="0">
                <a:latin typeface="Calibri"/>
                <a:cs typeface="Calibri"/>
              </a:rPr>
              <a:t>LOT 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MARTORI </a:t>
            </a:r>
            <a:r>
              <a:rPr sz="1600" spc="-10" dirty="0">
                <a:latin typeface="Calibri"/>
                <a:cs typeface="Calibri"/>
              </a:rPr>
              <a:t> (</a:t>
            </a:r>
            <a:r>
              <a:rPr sz="1600" spc="-20" dirty="0">
                <a:latin typeface="Calibri"/>
                <a:cs typeface="Calibri"/>
              </a:rPr>
              <a:t>C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NT</a:t>
            </a:r>
            <a:r>
              <a:rPr sz="1600" spc="-20" dirty="0">
                <a:latin typeface="Calibri"/>
                <a:cs typeface="Calibri"/>
              </a:rPr>
              <a:t>R</a:t>
            </a:r>
            <a:r>
              <a:rPr sz="1600" spc="-10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L)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26670" y="4846070"/>
            <a:ext cx="967105" cy="646430"/>
            <a:chOff x="2026670" y="4846070"/>
            <a:chExt cx="967105" cy="646430"/>
          </a:xfrm>
        </p:grpSpPr>
        <p:sp>
          <p:nvSpPr>
            <p:cNvPr id="18" name="object 18"/>
            <p:cNvSpPr/>
            <p:nvPr/>
          </p:nvSpPr>
          <p:spPr>
            <a:xfrm>
              <a:off x="2026670" y="4846070"/>
              <a:ext cx="864235" cy="549275"/>
            </a:xfrm>
            <a:custGeom>
              <a:avLst/>
              <a:gdLst/>
              <a:ahLst/>
              <a:cxnLst/>
              <a:rect l="l" t="t" r="r" b="b"/>
              <a:pathLst>
                <a:path w="864235" h="549275">
                  <a:moveTo>
                    <a:pt x="809362" y="0"/>
                  </a:moveTo>
                  <a:lnTo>
                    <a:pt x="54863" y="0"/>
                  </a:lnTo>
                  <a:lnTo>
                    <a:pt x="33482" y="4321"/>
                  </a:lnTo>
                  <a:lnTo>
                    <a:pt x="16046" y="16095"/>
                  </a:lnTo>
                  <a:lnTo>
                    <a:pt x="4302" y="33538"/>
                  </a:lnTo>
                  <a:lnTo>
                    <a:pt x="0" y="54863"/>
                  </a:lnTo>
                  <a:lnTo>
                    <a:pt x="0" y="493894"/>
                  </a:lnTo>
                  <a:lnTo>
                    <a:pt x="4302" y="515296"/>
                  </a:lnTo>
                  <a:lnTo>
                    <a:pt x="16046" y="532777"/>
                  </a:lnTo>
                  <a:lnTo>
                    <a:pt x="33482" y="544566"/>
                  </a:lnTo>
                  <a:lnTo>
                    <a:pt x="54863" y="548889"/>
                  </a:lnTo>
                  <a:lnTo>
                    <a:pt x="809362" y="548889"/>
                  </a:lnTo>
                  <a:lnTo>
                    <a:pt x="830688" y="544566"/>
                  </a:lnTo>
                  <a:lnTo>
                    <a:pt x="848131" y="532777"/>
                  </a:lnTo>
                  <a:lnTo>
                    <a:pt x="859905" y="515296"/>
                  </a:lnTo>
                  <a:lnTo>
                    <a:pt x="864226" y="493894"/>
                  </a:lnTo>
                  <a:lnTo>
                    <a:pt x="864226" y="54863"/>
                  </a:lnTo>
                  <a:lnTo>
                    <a:pt x="859905" y="33538"/>
                  </a:lnTo>
                  <a:lnTo>
                    <a:pt x="848131" y="16095"/>
                  </a:lnTo>
                  <a:lnTo>
                    <a:pt x="830688" y="4321"/>
                  </a:lnTo>
                  <a:lnTo>
                    <a:pt x="809362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22682" y="4937379"/>
              <a:ext cx="864235" cy="549275"/>
            </a:xfrm>
            <a:custGeom>
              <a:avLst/>
              <a:gdLst/>
              <a:ahLst/>
              <a:cxnLst/>
              <a:rect l="l" t="t" r="r" b="b"/>
              <a:pathLst>
                <a:path w="864235" h="549275">
                  <a:moveTo>
                    <a:pt x="809362" y="0"/>
                  </a:moveTo>
                  <a:lnTo>
                    <a:pt x="54863" y="0"/>
                  </a:lnTo>
                  <a:lnTo>
                    <a:pt x="33482" y="4304"/>
                  </a:lnTo>
                  <a:lnTo>
                    <a:pt x="16046" y="16051"/>
                  </a:lnTo>
                  <a:lnTo>
                    <a:pt x="4302" y="33488"/>
                  </a:lnTo>
                  <a:lnTo>
                    <a:pt x="0" y="54863"/>
                  </a:lnTo>
                  <a:lnTo>
                    <a:pt x="0" y="493907"/>
                  </a:lnTo>
                  <a:lnTo>
                    <a:pt x="4302" y="515227"/>
                  </a:lnTo>
                  <a:lnTo>
                    <a:pt x="16046" y="532670"/>
                  </a:lnTo>
                  <a:lnTo>
                    <a:pt x="33482" y="544447"/>
                  </a:lnTo>
                  <a:lnTo>
                    <a:pt x="54863" y="548771"/>
                  </a:lnTo>
                  <a:lnTo>
                    <a:pt x="809362" y="548771"/>
                  </a:lnTo>
                  <a:lnTo>
                    <a:pt x="830688" y="544447"/>
                  </a:lnTo>
                  <a:lnTo>
                    <a:pt x="848131" y="532670"/>
                  </a:lnTo>
                  <a:lnTo>
                    <a:pt x="859905" y="515227"/>
                  </a:lnTo>
                  <a:lnTo>
                    <a:pt x="864226" y="493907"/>
                  </a:lnTo>
                  <a:lnTo>
                    <a:pt x="864226" y="54863"/>
                  </a:lnTo>
                  <a:lnTo>
                    <a:pt x="859905" y="33488"/>
                  </a:lnTo>
                  <a:lnTo>
                    <a:pt x="848131" y="16051"/>
                  </a:lnTo>
                  <a:lnTo>
                    <a:pt x="830688" y="4304"/>
                  </a:lnTo>
                  <a:lnTo>
                    <a:pt x="80936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22682" y="4937379"/>
              <a:ext cx="864235" cy="549275"/>
            </a:xfrm>
            <a:custGeom>
              <a:avLst/>
              <a:gdLst/>
              <a:ahLst/>
              <a:cxnLst/>
              <a:rect l="l" t="t" r="r" b="b"/>
              <a:pathLst>
                <a:path w="864235" h="549275">
                  <a:moveTo>
                    <a:pt x="0" y="54863"/>
                  </a:moveTo>
                  <a:lnTo>
                    <a:pt x="4302" y="33488"/>
                  </a:lnTo>
                  <a:lnTo>
                    <a:pt x="16046" y="16051"/>
                  </a:lnTo>
                  <a:lnTo>
                    <a:pt x="33482" y="4304"/>
                  </a:lnTo>
                  <a:lnTo>
                    <a:pt x="54863" y="0"/>
                  </a:lnTo>
                  <a:lnTo>
                    <a:pt x="809362" y="0"/>
                  </a:lnTo>
                  <a:lnTo>
                    <a:pt x="830688" y="4304"/>
                  </a:lnTo>
                  <a:lnTo>
                    <a:pt x="848131" y="16051"/>
                  </a:lnTo>
                  <a:lnTo>
                    <a:pt x="859905" y="33488"/>
                  </a:lnTo>
                  <a:lnTo>
                    <a:pt x="864226" y="54863"/>
                  </a:lnTo>
                  <a:lnTo>
                    <a:pt x="864226" y="493907"/>
                  </a:lnTo>
                  <a:lnTo>
                    <a:pt x="859905" y="515227"/>
                  </a:lnTo>
                  <a:lnTo>
                    <a:pt x="848131" y="532670"/>
                  </a:lnTo>
                  <a:lnTo>
                    <a:pt x="830688" y="544447"/>
                  </a:lnTo>
                  <a:lnTo>
                    <a:pt x="809362" y="548771"/>
                  </a:lnTo>
                  <a:lnTo>
                    <a:pt x="54863" y="548771"/>
                  </a:lnTo>
                  <a:lnTo>
                    <a:pt x="33482" y="544447"/>
                  </a:lnTo>
                  <a:lnTo>
                    <a:pt x="16046" y="532670"/>
                  </a:lnTo>
                  <a:lnTo>
                    <a:pt x="4302" y="515227"/>
                  </a:lnTo>
                  <a:lnTo>
                    <a:pt x="0" y="493907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5B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191894" y="4969508"/>
            <a:ext cx="725805" cy="4565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24130" algn="just">
              <a:lnSpc>
                <a:spcPct val="91500"/>
              </a:lnSpc>
              <a:spcBef>
                <a:spcPts val="195"/>
              </a:spcBef>
            </a:pPr>
            <a:r>
              <a:rPr sz="1000" spc="-5" dirty="0">
                <a:latin typeface="Calibri"/>
                <a:cs typeface="Calibri"/>
              </a:rPr>
              <a:t>NON-EXPUȘI </a:t>
            </a:r>
            <a:r>
              <a:rPr sz="1000" spc="-21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L</a:t>
            </a:r>
            <a:r>
              <a:rPr sz="1000" spc="-5" dirty="0">
                <a:latin typeface="Calibri"/>
                <a:cs typeface="Calibri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FA</a:t>
            </a:r>
            <a:r>
              <a:rPr sz="1000" spc="-15" dirty="0">
                <a:latin typeface="Calibri"/>
                <a:cs typeface="Calibri"/>
              </a:rPr>
              <a:t>CT</a:t>
            </a:r>
            <a:r>
              <a:rPr sz="1000" spc="-10" dirty="0">
                <a:latin typeface="Calibri"/>
                <a:cs typeface="Calibri"/>
              </a:rPr>
              <a:t>ORU</a:t>
            </a:r>
            <a:r>
              <a:rPr sz="1000" spc="-5" dirty="0">
                <a:latin typeface="Calibri"/>
                <a:cs typeface="Calibri"/>
              </a:rPr>
              <a:t>L 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DE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RISC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”A”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80890" y="3897879"/>
            <a:ext cx="967105" cy="646430"/>
            <a:chOff x="2080890" y="3897879"/>
            <a:chExt cx="967105" cy="646430"/>
          </a:xfrm>
        </p:grpSpPr>
        <p:sp>
          <p:nvSpPr>
            <p:cNvPr id="23" name="object 23"/>
            <p:cNvSpPr/>
            <p:nvPr/>
          </p:nvSpPr>
          <p:spPr>
            <a:xfrm>
              <a:off x="2080890" y="3897879"/>
              <a:ext cx="864235" cy="549275"/>
            </a:xfrm>
            <a:custGeom>
              <a:avLst/>
              <a:gdLst/>
              <a:ahLst/>
              <a:cxnLst/>
              <a:rect l="l" t="t" r="r" b="b"/>
              <a:pathLst>
                <a:path w="864235" h="549275">
                  <a:moveTo>
                    <a:pt x="809375" y="0"/>
                  </a:moveTo>
                  <a:lnTo>
                    <a:pt x="54863" y="0"/>
                  </a:lnTo>
                  <a:lnTo>
                    <a:pt x="33488" y="4304"/>
                  </a:lnTo>
                  <a:lnTo>
                    <a:pt x="16051" y="16051"/>
                  </a:lnTo>
                  <a:lnTo>
                    <a:pt x="4304" y="33488"/>
                  </a:lnTo>
                  <a:lnTo>
                    <a:pt x="0" y="54863"/>
                  </a:lnTo>
                  <a:lnTo>
                    <a:pt x="0" y="493907"/>
                  </a:lnTo>
                  <a:lnTo>
                    <a:pt x="4304" y="515283"/>
                  </a:lnTo>
                  <a:lnTo>
                    <a:pt x="16051" y="532719"/>
                  </a:lnTo>
                  <a:lnTo>
                    <a:pt x="33488" y="544466"/>
                  </a:lnTo>
                  <a:lnTo>
                    <a:pt x="54863" y="548771"/>
                  </a:lnTo>
                  <a:lnTo>
                    <a:pt x="809375" y="548771"/>
                  </a:lnTo>
                  <a:lnTo>
                    <a:pt x="830751" y="544466"/>
                  </a:lnTo>
                  <a:lnTo>
                    <a:pt x="848187" y="532719"/>
                  </a:lnTo>
                  <a:lnTo>
                    <a:pt x="859934" y="515283"/>
                  </a:lnTo>
                  <a:lnTo>
                    <a:pt x="864239" y="493907"/>
                  </a:lnTo>
                  <a:lnTo>
                    <a:pt x="864239" y="54863"/>
                  </a:lnTo>
                  <a:lnTo>
                    <a:pt x="859934" y="33488"/>
                  </a:lnTo>
                  <a:lnTo>
                    <a:pt x="848187" y="16051"/>
                  </a:lnTo>
                  <a:lnTo>
                    <a:pt x="830751" y="4304"/>
                  </a:lnTo>
                  <a:lnTo>
                    <a:pt x="809375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76902" y="3989069"/>
              <a:ext cx="864235" cy="549275"/>
            </a:xfrm>
            <a:custGeom>
              <a:avLst/>
              <a:gdLst/>
              <a:ahLst/>
              <a:cxnLst/>
              <a:rect l="l" t="t" r="r" b="b"/>
              <a:pathLst>
                <a:path w="864235" h="549275">
                  <a:moveTo>
                    <a:pt x="809375" y="0"/>
                  </a:moveTo>
                  <a:lnTo>
                    <a:pt x="54863" y="0"/>
                  </a:lnTo>
                  <a:lnTo>
                    <a:pt x="33543" y="4321"/>
                  </a:lnTo>
                  <a:lnTo>
                    <a:pt x="16100" y="16095"/>
                  </a:lnTo>
                  <a:lnTo>
                    <a:pt x="4323" y="33538"/>
                  </a:lnTo>
                  <a:lnTo>
                    <a:pt x="0" y="54863"/>
                  </a:lnTo>
                  <a:lnTo>
                    <a:pt x="0" y="493907"/>
                  </a:lnTo>
                  <a:lnTo>
                    <a:pt x="4323" y="515283"/>
                  </a:lnTo>
                  <a:lnTo>
                    <a:pt x="16100" y="532719"/>
                  </a:lnTo>
                  <a:lnTo>
                    <a:pt x="33543" y="544466"/>
                  </a:lnTo>
                  <a:lnTo>
                    <a:pt x="54863" y="548771"/>
                  </a:lnTo>
                  <a:lnTo>
                    <a:pt x="809375" y="548771"/>
                  </a:lnTo>
                  <a:lnTo>
                    <a:pt x="830751" y="544466"/>
                  </a:lnTo>
                  <a:lnTo>
                    <a:pt x="848187" y="532719"/>
                  </a:lnTo>
                  <a:lnTo>
                    <a:pt x="859934" y="515283"/>
                  </a:lnTo>
                  <a:lnTo>
                    <a:pt x="864239" y="493907"/>
                  </a:lnTo>
                  <a:lnTo>
                    <a:pt x="864239" y="54863"/>
                  </a:lnTo>
                  <a:lnTo>
                    <a:pt x="859934" y="33538"/>
                  </a:lnTo>
                  <a:lnTo>
                    <a:pt x="848187" y="16095"/>
                  </a:lnTo>
                  <a:lnTo>
                    <a:pt x="830751" y="4321"/>
                  </a:lnTo>
                  <a:lnTo>
                    <a:pt x="80937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76902" y="3989069"/>
              <a:ext cx="864235" cy="549275"/>
            </a:xfrm>
            <a:custGeom>
              <a:avLst/>
              <a:gdLst/>
              <a:ahLst/>
              <a:cxnLst/>
              <a:rect l="l" t="t" r="r" b="b"/>
              <a:pathLst>
                <a:path w="864235" h="549275">
                  <a:moveTo>
                    <a:pt x="0" y="54863"/>
                  </a:moveTo>
                  <a:lnTo>
                    <a:pt x="4323" y="33538"/>
                  </a:lnTo>
                  <a:lnTo>
                    <a:pt x="16100" y="16095"/>
                  </a:lnTo>
                  <a:lnTo>
                    <a:pt x="33543" y="4321"/>
                  </a:lnTo>
                  <a:lnTo>
                    <a:pt x="54863" y="0"/>
                  </a:lnTo>
                  <a:lnTo>
                    <a:pt x="809375" y="0"/>
                  </a:lnTo>
                  <a:lnTo>
                    <a:pt x="830751" y="4321"/>
                  </a:lnTo>
                  <a:lnTo>
                    <a:pt x="848187" y="16095"/>
                  </a:lnTo>
                  <a:lnTo>
                    <a:pt x="859934" y="33538"/>
                  </a:lnTo>
                  <a:lnTo>
                    <a:pt x="864239" y="54863"/>
                  </a:lnTo>
                  <a:lnTo>
                    <a:pt x="864239" y="493907"/>
                  </a:lnTo>
                  <a:lnTo>
                    <a:pt x="859934" y="515283"/>
                  </a:lnTo>
                  <a:lnTo>
                    <a:pt x="848187" y="532719"/>
                  </a:lnTo>
                  <a:lnTo>
                    <a:pt x="830751" y="544466"/>
                  </a:lnTo>
                  <a:lnTo>
                    <a:pt x="809375" y="548771"/>
                  </a:lnTo>
                  <a:lnTo>
                    <a:pt x="54863" y="548771"/>
                  </a:lnTo>
                  <a:lnTo>
                    <a:pt x="33543" y="544466"/>
                  </a:lnTo>
                  <a:lnTo>
                    <a:pt x="16100" y="532719"/>
                  </a:lnTo>
                  <a:lnTo>
                    <a:pt x="4323" y="515283"/>
                  </a:lnTo>
                  <a:lnTo>
                    <a:pt x="0" y="493907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5B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236979" y="4021071"/>
            <a:ext cx="742950" cy="4565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1270" algn="ctr">
              <a:lnSpc>
                <a:spcPct val="91600"/>
              </a:lnSpc>
              <a:spcBef>
                <a:spcPts val="195"/>
              </a:spcBef>
            </a:pPr>
            <a:r>
              <a:rPr sz="1000" spc="-5" dirty="0">
                <a:latin typeface="Calibri"/>
                <a:cs typeface="Calibri"/>
              </a:rPr>
              <a:t>EXPUȘI </a:t>
            </a:r>
            <a:r>
              <a:rPr sz="1000" spc="-10" dirty="0">
                <a:latin typeface="Calibri"/>
                <a:cs typeface="Calibri"/>
              </a:rPr>
              <a:t>LA 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FACTORUL DE </a:t>
            </a:r>
            <a:r>
              <a:rPr sz="1000" spc="-2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RISC ”A”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69145" y="1806062"/>
            <a:ext cx="1395730" cy="916940"/>
            <a:chOff x="6669145" y="1806062"/>
            <a:chExt cx="1395730" cy="916940"/>
          </a:xfrm>
        </p:grpSpPr>
        <p:sp>
          <p:nvSpPr>
            <p:cNvPr id="28" name="object 28"/>
            <p:cNvSpPr/>
            <p:nvPr/>
          </p:nvSpPr>
          <p:spPr>
            <a:xfrm>
              <a:off x="6669145" y="1806062"/>
              <a:ext cx="1293495" cy="819785"/>
            </a:xfrm>
            <a:custGeom>
              <a:avLst/>
              <a:gdLst/>
              <a:ahLst/>
              <a:cxnLst/>
              <a:rect l="l" t="t" r="r" b="b"/>
              <a:pathLst>
                <a:path w="1293495" h="819785">
                  <a:moveTo>
                    <a:pt x="1210939" y="0"/>
                  </a:moveTo>
                  <a:lnTo>
                    <a:pt x="81930" y="0"/>
                  </a:lnTo>
                  <a:lnTo>
                    <a:pt x="50046" y="6440"/>
                  </a:lnTo>
                  <a:lnTo>
                    <a:pt x="24002" y="24002"/>
                  </a:lnTo>
                  <a:lnTo>
                    <a:pt x="6440" y="50046"/>
                  </a:lnTo>
                  <a:lnTo>
                    <a:pt x="0" y="81930"/>
                  </a:lnTo>
                  <a:lnTo>
                    <a:pt x="0" y="737372"/>
                  </a:lnTo>
                  <a:lnTo>
                    <a:pt x="6440" y="769308"/>
                  </a:lnTo>
                  <a:lnTo>
                    <a:pt x="24002" y="795379"/>
                  </a:lnTo>
                  <a:lnTo>
                    <a:pt x="50046" y="812951"/>
                  </a:lnTo>
                  <a:lnTo>
                    <a:pt x="81930" y="819393"/>
                  </a:lnTo>
                  <a:lnTo>
                    <a:pt x="1210939" y="819393"/>
                  </a:lnTo>
                  <a:lnTo>
                    <a:pt x="1242823" y="812951"/>
                  </a:lnTo>
                  <a:lnTo>
                    <a:pt x="1268867" y="795379"/>
                  </a:lnTo>
                  <a:lnTo>
                    <a:pt x="1286429" y="769308"/>
                  </a:lnTo>
                  <a:lnTo>
                    <a:pt x="1292870" y="737372"/>
                  </a:lnTo>
                  <a:lnTo>
                    <a:pt x="1292870" y="81930"/>
                  </a:lnTo>
                  <a:lnTo>
                    <a:pt x="1286429" y="50046"/>
                  </a:lnTo>
                  <a:lnTo>
                    <a:pt x="1268867" y="24002"/>
                  </a:lnTo>
                  <a:lnTo>
                    <a:pt x="1242823" y="6440"/>
                  </a:lnTo>
                  <a:lnTo>
                    <a:pt x="1210939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65157" y="1897380"/>
              <a:ext cx="1293495" cy="819785"/>
            </a:xfrm>
            <a:custGeom>
              <a:avLst/>
              <a:gdLst/>
              <a:ahLst/>
              <a:cxnLst/>
              <a:rect l="l" t="t" r="r" b="b"/>
              <a:pathLst>
                <a:path w="1293495" h="819785">
                  <a:moveTo>
                    <a:pt x="1210939" y="0"/>
                  </a:moveTo>
                  <a:lnTo>
                    <a:pt x="81930" y="0"/>
                  </a:lnTo>
                  <a:lnTo>
                    <a:pt x="50046" y="6423"/>
                  </a:lnTo>
                  <a:lnTo>
                    <a:pt x="24002" y="23953"/>
                  </a:lnTo>
                  <a:lnTo>
                    <a:pt x="6440" y="49981"/>
                  </a:lnTo>
                  <a:lnTo>
                    <a:pt x="0" y="81899"/>
                  </a:lnTo>
                  <a:lnTo>
                    <a:pt x="0" y="737372"/>
                  </a:lnTo>
                  <a:lnTo>
                    <a:pt x="6440" y="769238"/>
                  </a:lnTo>
                  <a:lnTo>
                    <a:pt x="24002" y="795272"/>
                  </a:lnTo>
                  <a:lnTo>
                    <a:pt x="50046" y="812831"/>
                  </a:lnTo>
                  <a:lnTo>
                    <a:pt x="81930" y="819271"/>
                  </a:lnTo>
                  <a:lnTo>
                    <a:pt x="1210939" y="819271"/>
                  </a:lnTo>
                  <a:lnTo>
                    <a:pt x="1242823" y="812831"/>
                  </a:lnTo>
                  <a:lnTo>
                    <a:pt x="1268867" y="795272"/>
                  </a:lnTo>
                  <a:lnTo>
                    <a:pt x="1286429" y="769238"/>
                  </a:lnTo>
                  <a:lnTo>
                    <a:pt x="1292870" y="737372"/>
                  </a:lnTo>
                  <a:lnTo>
                    <a:pt x="1292870" y="81899"/>
                  </a:lnTo>
                  <a:lnTo>
                    <a:pt x="1286429" y="49981"/>
                  </a:lnTo>
                  <a:lnTo>
                    <a:pt x="1268867" y="23953"/>
                  </a:lnTo>
                  <a:lnTo>
                    <a:pt x="1242823" y="6423"/>
                  </a:lnTo>
                  <a:lnTo>
                    <a:pt x="121093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65157" y="1897380"/>
              <a:ext cx="1293495" cy="819785"/>
            </a:xfrm>
            <a:custGeom>
              <a:avLst/>
              <a:gdLst/>
              <a:ahLst/>
              <a:cxnLst/>
              <a:rect l="l" t="t" r="r" b="b"/>
              <a:pathLst>
                <a:path w="1293495" h="819785">
                  <a:moveTo>
                    <a:pt x="0" y="81899"/>
                  </a:moveTo>
                  <a:lnTo>
                    <a:pt x="6440" y="49981"/>
                  </a:lnTo>
                  <a:lnTo>
                    <a:pt x="24002" y="23953"/>
                  </a:lnTo>
                  <a:lnTo>
                    <a:pt x="50046" y="6423"/>
                  </a:lnTo>
                  <a:lnTo>
                    <a:pt x="81930" y="0"/>
                  </a:lnTo>
                  <a:lnTo>
                    <a:pt x="1210939" y="0"/>
                  </a:lnTo>
                  <a:lnTo>
                    <a:pt x="1242823" y="6423"/>
                  </a:lnTo>
                  <a:lnTo>
                    <a:pt x="1268867" y="23953"/>
                  </a:lnTo>
                  <a:lnTo>
                    <a:pt x="1286429" y="49981"/>
                  </a:lnTo>
                  <a:lnTo>
                    <a:pt x="1292870" y="81899"/>
                  </a:lnTo>
                  <a:lnTo>
                    <a:pt x="1292870" y="737372"/>
                  </a:lnTo>
                  <a:lnTo>
                    <a:pt x="1286429" y="769238"/>
                  </a:lnTo>
                  <a:lnTo>
                    <a:pt x="1268867" y="795272"/>
                  </a:lnTo>
                  <a:lnTo>
                    <a:pt x="1242823" y="812831"/>
                  </a:lnTo>
                  <a:lnTo>
                    <a:pt x="1210939" y="819271"/>
                  </a:lnTo>
                  <a:lnTo>
                    <a:pt x="81930" y="819271"/>
                  </a:lnTo>
                  <a:lnTo>
                    <a:pt x="50046" y="812831"/>
                  </a:lnTo>
                  <a:lnTo>
                    <a:pt x="24002" y="795272"/>
                  </a:lnTo>
                  <a:lnTo>
                    <a:pt x="6440" y="769238"/>
                  </a:lnTo>
                  <a:lnTo>
                    <a:pt x="0" y="737372"/>
                  </a:lnTo>
                  <a:lnTo>
                    <a:pt x="0" y="81899"/>
                  </a:lnTo>
                  <a:close/>
                </a:path>
              </a:pathLst>
            </a:custGeom>
            <a:ln w="12700">
              <a:solidFill>
                <a:srgbClr val="5B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029074" y="1926458"/>
            <a:ext cx="767080" cy="7156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5240" marR="5080" indent="-3175" algn="just">
              <a:lnSpc>
                <a:spcPct val="91600"/>
              </a:lnSpc>
              <a:spcBef>
                <a:spcPts val="254"/>
              </a:spcBef>
            </a:pPr>
            <a:r>
              <a:rPr sz="1600" spc="-45" dirty="0">
                <a:latin typeface="Calibri"/>
                <a:cs typeface="Calibri"/>
              </a:rPr>
              <a:t>L</a:t>
            </a:r>
            <a:r>
              <a:rPr sz="1600" spc="-55" dirty="0">
                <a:latin typeface="Calibri"/>
                <a:cs typeface="Calibri"/>
              </a:rPr>
              <a:t>O</a:t>
            </a:r>
            <a:r>
              <a:rPr sz="1600" spc="-5" dirty="0">
                <a:latin typeface="Calibri"/>
                <a:cs typeface="Calibri"/>
              </a:rPr>
              <a:t>T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15" dirty="0">
                <a:latin typeface="Calibri"/>
                <a:cs typeface="Calibri"/>
              </a:rPr>
              <a:t>E</a:t>
            </a:r>
            <a:r>
              <a:rPr sz="1600" spc="-2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T 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Calibri"/>
                <a:cs typeface="Calibri"/>
              </a:rPr>
              <a:t>BOLN</a:t>
            </a:r>
            <a:r>
              <a:rPr sz="1600" spc="-8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V</a:t>
            </a:r>
            <a:r>
              <a:rPr sz="1600" spc="-5" dirty="0">
                <a:latin typeface="Calibri"/>
                <a:cs typeface="Calibri"/>
              </a:rPr>
              <a:t>I 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Calibri"/>
                <a:cs typeface="Calibri"/>
              </a:rPr>
              <a:t>(CA</a:t>
            </a:r>
            <a:r>
              <a:rPr sz="1600" spc="-15" dirty="0">
                <a:latin typeface="Calibri"/>
                <a:cs typeface="Calibri"/>
              </a:rPr>
              <a:t>Z</a:t>
            </a:r>
            <a:r>
              <a:rPr sz="1600" spc="-5" dirty="0">
                <a:latin typeface="Calibri"/>
                <a:cs typeface="Calibri"/>
              </a:rPr>
              <a:t>U</a:t>
            </a:r>
            <a:r>
              <a:rPr sz="1600" spc="-15" dirty="0">
                <a:latin typeface="Calibri"/>
                <a:cs typeface="Calibri"/>
              </a:rPr>
              <a:t>R</a:t>
            </a:r>
            <a:r>
              <a:rPr sz="1600" spc="-5" dirty="0">
                <a:latin typeface="Calibri"/>
                <a:cs typeface="Calibri"/>
              </a:rPr>
              <a:t>I)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098928" y="2780416"/>
            <a:ext cx="967105" cy="646430"/>
            <a:chOff x="2098928" y="2780416"/>
            <a:chExt cx="967105" cy="646430"/>
          </a:xfrm>
        </p:grpSpPr>
        <p:sp>
          <p:nvSpPr>
            <p:cNvPr id="33" name="object 33"/>
            <p:cNvSpPr/>
            <p:nvPr/>
          </p:nvSpPr>
          <p:spPr>
            <a:xfrm>
              <a:off x="2098928" y="2780416"/>
              <a:ext cx="864235" cy="549275"/>
            </a:xfrm>
            <a:custGeom>
              <a:avLst/>
              <a:gdLst/>
              <a:ahLst/>
              <a:cxnLst/>
              <a:rect l="l" t="t" r="r" b="b"/>
              <a:pathLst>
                <a:path w="864235" h="549275">
                  <a:moveTo>
                    <a:pt x="809243" y="0"/>
                  </a:moveTo>
                  <a:lnTo>
                    <a:pt x="54863" y="0"/>
                  </a:lnTo>
                  <a:lnTo>
                    <a:pt x="33488" y="4322"/>
                  </a:lnTo>
                  <a:lnTo>
                    <a:pt x="16051" y="16108"/>
                  </a:lnTo>
                  <a:lnTo>
                    <a:pt x="4304" y="33587"/>
                  </a:lnTo>
                  <a:lnTo>
                    <a:pt x="0" y="54985"/>
                  </a:lnTo>
                  <a:lnTo>
                    <a:pt x="0" y="494019"/>
                  </a:lnTo>
                  <a:lnTo>
                    <a:pt x="4304" y="515348"/>
                  </a:lnTo>
                  <a:lnTo>
                    <a:pt x="16051" y="532790"/>
                  </a:lnTo>
                  <a:lnTo>
                    <a:pt x="33488" y="544563"/>
                  </a:lnTo>
                  <a:lnTo>
                    <a:pt x="54863" y="548883"/>
                  </a:lnTo>
                  <a:lnTo>
                    <a:pt x="809243" y="548883"/>
                  </a:lnTo>
                  <a:lnTo>
                    <a:pt x="830640" y="544563"/>
                  </a:lnTo>
                  <a:lnTo>
                    <a:pt x="848122" y="532790"/>
                  </a:lnTo>
                  <a:lnTo>
                    <a:pt x="859913" y="515348"/>
                  </a:lnTo>
                  <a:lnTo>
                    <a:pt x="864239" y="494019"/>
                  </a:lnTo>
                  <a:lnTo>
                    <a:pt x="864239" y="54985"/>
                  </a:lnTo>
                  <a:lnTo>
                    <a:pt x="859913" y="33587"/>
                  </a:lnTo>
                  <a:lnTo>
                    <a:pt x="848122" y="16108"/>
                  </a:lnTo>
                  <a:lnTo>
                    <a:pt x="830640" y="4322"/>
                  </a:lnTo>
                  <a:lnTo>
                    <a:pt x="809243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94940" y="2871734"/>
              <a:ext cx="864869" cy="549275"/>
            </a:xfrm>
            <a:custGeom>
              <a:avLst/>
              <a:gdLst/>
              <a:ahLst/>
              <a:cxnLst/>
              <a:rect l="l" t="t" r="r" b="b"/>
              <a:pathLst>
                <a:path w="864869" h="549275">
                  <a:moveTo>
                    <a:pt x="809243" y="0"/>
                  </a:moveTo>
                  <a:lnTo>
                    <a:pt x="54863" y="0"/>
                  </a:lnTo>
                  <a:lnTo>
                    <a:pt x="33488" y="4303"/>
                  </a:lnTo>
                  <a:lnTo>
                    <a:pt x="16051" y="16047"/>
                  </a:lnTo>
                  <a:lnTo>
                    <a:pt x="4304" y="33484"/>
                  </a:lnTo>
                  <a:lnTo>
                    <a:pt x="0" y="54863"/>
                  </a:lnTo>
                  <a:lnTo>
                    <a:pt x="0" y="493897"/>
                  </a:lnTo>
                  <a:lnTo>
                    <a:pt x="4304" y="515213"/>
                  </a:lnTo>
                  <a:lnTo>
                    <a:pt x="16051" y="532657"/>
                  </a:lnTo>
                  <a:lnTo>
                    <a:pt x="33488" y="544437"/>
                  </a:lnTo>
                  <a:lnTo>
                    <a:pt x="54863" y="548761"/>
                  </a:lnTo>
                  <a:lnTo>
                    <a:pt x="809243" y="548761"/>
                  </a:lnTo>
                  <a:lnTo>
                    <a:pt x="830641" y="544437"/>
                  </a:lnTo>
                  <a:lnTo>
                    <a:pt x="848125" y="532657"/>
                  </a:lnTo>
                  <a:lnTo>
                    <a:pt x="859919" y="515213"/>
                  </a:lnTo>
                  <a:lnTo>
                    <a:pt x="864245" y="493897"/>
                  </a:lnTo>
                  <a:lnTo>
                    <a:pt x="864245" y="54863"/>
                  </a:lnTo>
                  <a:lnTo>
                    <a:pt x="859919" y="33484"/>
                  </a:lnTo>
                  <a:lnTo>
                    <a:pt x="848125" y="16047"/>
                  </a:lnTo>
                  <a:lnTo>
                    <a:pt x="830641" y="4303"/>
                  </a:lnTo>
                  <a:lnTo>
                    <a:pt x="80924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94940" y="2871734"/>
              <a:ext cx="864869" cy="549275"/>
            </a:xfrm>
            <a:custGeom>
              <a:avLst/>
              <a:gdLst/>
              <a:ahLst/>
              <a:cxnLst/>
              <a:rect l="l" t="t" r="r" b="b"/>
              <a:pathLst>
                <a:path w="864869" h="549275">
                  <a:moveTo>
                    <a:pt x="0" y="54863"/>
                  </a:moveTo>
                  <a:lnTo>
                    <a:pt x="4304" y="33484"/>
                  </a:lnTo>
                  <a:lnTo>
                    <a:pt x="16051" y="16047"/>
                  </a:lnTo>
                  <a:lnTo>
                    <a:pt x="33488" y="4303"/>
                  </a:lnTo>
                  <a:lnTo>
                    <a:pt x="54863" y="0"/>
                  </a:lnTo>
                  <a:lnTo>
                    <a:pt x="809243" y="0"/>
                  </a:lnTo>
                  <a:lnTo>
                    <a:pt x="830641" y="4303"/>
                  </a:lnTo>
                  <a:lnTo>
                    <a:pt x="848125" y="16047"/>
                  </a:lnTo>
                  <a:lnTo>
                    <a:pt x="859919" y="33484"/>
                  </a:lnTo>
                  <a:lnTo>
                    <a:pt x="864245" y="54863"/>
                  </a:lnTo>
                  <a:lnTo>
                    <a:pt x="864245" y="493897"/>
                  </a:lnTo>
                  <a:lnTo>
                    <a:pt x="859919" y="515213"/>
                  </a:lnTo>
                  <a:lnTo>
                    <a:pt x="848125" y="532657"/>
                  </a:lnTo>
                  <a:lnTo>
                    <a:pt x="830641" y="544437"/>
                  </a:lnTo>
                  <a:lnTo>
                    <a:pt x="809243" y="548761"/>
                  </a:lnTo>
                  <a:lnTo>
                    <a:pt x="54863" y="548761"/>
                  </a:lnTo>
                  <a:lnTo>
                    <a:pt x="33488" y="544437"/>
                  </a:lnTo>
                  <a:lnTo>
                    <a:pt x="16051" y="532657"/>
                  </a:lnTo>
                  <a:lnTo>
                    <a:pt x="4304" y="515213"/>
                  </a:lnTo>
                  <a:lnTo>
                    <a:pt x="0" y="493897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5B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264157" y="2903292"/>
            <a:ext cx="725805" cy="45656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4130" algn="just">
              <a:lnSpc>
                <a:spcPct val="91500"/>
              </a:lnSpc>
              <a:spcBef>
                <a:spcPts val="200"/>
              </a:spcBef>
            </a:pPr>
            <a:r>
              <a:rPr sz="1000" spc="-5" dirty="0">
                <a:latin typeface="Calibri"/>
                <a:cs typeface="Calibri"/>
              </a:rPr>
              <a:t>NON-EXPUȘI </a:t>
            </a:r>
            <a:r>
              <a:rPr sz="1000" spc="-21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L</a:t>
            </a:r>
            <a:r>
              <a:rPr sz="1000" spc="-5" dirty="0">
                <a:latin typeface="Calibri"/>
                <a:cs typeface="Calibri"/>
              </a:rPr>
              <a:t>A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FA</a:t>
            </a:r>
            <a:r>
              <a:rPr sz="1000" spc="-15" dirty="0">
                <a:latin typeface="Calibri"/>
                <a:cs typeface="Calibri"/>
              </a:rPr>
              <a:t>CT</a:t>
            </a:r>
            <a:r>
              <a:rPr sz="1000" spc="-10" dirty="0">
                <a:latin typeface="Calibri"/>
                <a:cs typeface="Calibri"/>
              </a:rPr>
              <a:t>ORU</a:t>
            </a:r>
            <a:r>
              <a:rPr sz="1000" spc="-5" dirty="0">
                <a:latin typeface="Calibri"/>
                <a:cs typeface="Calibri"/>
              </a:rPr>
              <a:t>L 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DE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RISC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”A”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943349" y="1801611"/>
            <a:ext cx="967105" cy="646430"/>
            <a:chOff x="1943349" y="1801611"/>
            <a:chExt cx="967105" cy="646430"/>
          </a:xfrm>
        </p:grpSpPr>
        <p:sp>
          <p:nvSpPr>
            <p:cNvPr id="38" name="object 38"/>
            <p:cNvSpPr/>
            <p:nvPr/>
          </p:nvSpPr>
          <p:spPr>
            <a:xfrm>
              <a:off x="1943349" y="1801611"/>
              <a:ext cx="864235" cy="549275"/>
            </a:xfrm>
            <a:custGeom>
              <a:avLst/>
              <a:gdLst/>
              <a:ahLst/>
              <a:cxnLst/>
              <a:rect l="l" t="t" r="r" b="b"/>
              <a:pathLst>
                <a:path w="864235" h="549275">
                  <a:moveTo>
                    <a:pt x="809243" y="0"/>
                  </a:moveTo>
                  <a:lnTo>
                    <a:pt x="54863" y="0"/>
                  </a:lnTo>
                  <a:lnTo>
                    <a:pt x="33488" y="4303"/>
                  </a:lnTo>
                  <a:lnTo>
                    <a:pt x="16051" y="16047"/>
                  </a:lnTo>
                  <a:lnTo>
                    <a:pt x="4304" y="33484"/>
                  </a:lnTo>
                  <a:lnTo>
                    <a:pt x="0" y="54863"/>
                  </a:lnTo>
                  <a:lnTo>
                    <a:pt x="0" y="493897"/>
                  </a:lnTo>
                  <a:lnTo>
                    <a:pt x="4304" y="515226"/>
                  </a:lnTo>
                  <a:lnTo>
                    <a:pt x="16051" y="532668"/>
                  </a:lnTo>
                  <a:lnTo>
                    <a:pt x="33488" y="544441"/>
                  </a:lnTo>
                  <a:lnTo>
                    <a:pt x="54863" y="548761"/>
                  </a:lnTo>
                  <a:lnTo>
                    <a:pt x="809243" y="548761"/>
                  </a:lnTo>
                  <a:lnTo>
                    <a:pt x="830645" y="544441"/>
                  </a:lnTo>
                  <a:lnTo>
                    <a:pt x="848126" y="532668"/>
                  </a:lnTo>
                  <a:lnTo>
                    <a:pt x="859915" y="515226"/>
                  </a:lnTo>
                  <a:lnTo>
                    <a:pt x="864239" y="493897"/>
                  </a:lnTo>
                  <a:lnTo>
                    <a:pt x="864239" y="54863"/>
                  </a:lnTo>
                  <a:lnTo>
                    <a:pt x="859915" y="33484"/>
                  </a:lnTo>
                  <a:lnTo>
                    <a:pt x="848126" y="16047"/>
                  </a:lnTo>
                  <a:lnTo>
                    <a:pt x="830645" y="4303"/>
                  </a:lnTo>
                  <a:lnTo>
                    <a:pt x="809243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39361" y="1892808"/>
              <a:ext cx="864235" cy="549275"/>
            </a:xfrm>
            <a:custGeom>
              <a:avLst/>
              <a:gdLst/>
              <a:ahLst/>
              <a:cxnLst/>
              <a:rect l="l" t="t" r="r" b="b"/>
              <a:pathLst>
                <a:path w="864235" h="549275">
                  <a:moveTo>
                    <a:pt x="809375" y="0"/>
                  </a:moveTo>
                  <a:lnTo>
                    <a:pt x="54863" y="0"/>
                  </a:lnTo>
                  <a:lnTo>
                    <a:pt x="33488" y="4303"/>
                  </a:lnTo>
                  <a:lnTo>
                    <a:pt x="16051" y="16047"/>
                  </a:lnTo>
                  <a:lnTo>
                    <a:pt x="4304" y="33484"/>
                  </a:lnTo>
                  <a:lnTo>
                    <a:pt x="0" y="54863"/>
                  </a:lnTo>
                  <a:lnTo>
                    <a:pt x="0" y="493897"/>
                  </a:lnTo>
                  <a:lnTo>
                    <a:pt x="4304" y="515277"/>
                  </a:lnTo>
                  <a:lnTo>
                    <a:pt x="16051" y="532714"/>
                  </a:lnTo>
                  <a:lnTo>
                    <a:pt x="33488" y="544458"/>
                  </a:lnTo>
                  <a:lnTo>
                    <a:pt x="54863" y="548761"/>
                  </a:lnTo>
                  <a:lnTo>
                    <a:pt x="809375" y="548761"/>
                  </a:lnTo>
                  <a:lnTo>
                    <a:pt x="830700" y="544458"/>
                  </a:lnTo>
                  <a:lnTo>
                    <a:pt x="848143" y="532714"/>
                  </a:lnTo>
                  <a:lnTo>
                    <a:pt x="859917" y="515277"/>
                  </a:lnTo>
                  <a:lnTo>
                    <a:pt x="864239" y="493897"/>
                  </a:lnTo>
                  <a:lnTo>
                    <a:pt x="864239" y="54863"/>
                  </a:lnTo>
                  <a:lnTo>
                    <a:pt x="859917" y="33484"/>
                  </a:lnTo>
                  <a:lnTo>
                    <a:pt x="848143" y="16047"/>
                  </a:lnTo>
                  <a:lnTo>
                    <a:pt x="830700" y="4303"/>
                  </a:lnTo>
                  <a:lnTo>
                    <a:pt x="80937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39361" y="1892808"/>
              <a:ext cx="864235" cy="549275"/>
            </a:xfrm>
            <a:custGeom>
              <a:avLst/>
              <a:gdLst/>
              <a:ahLst/>
              <a:cxnLst/>
              <a:rect l="l" t="t" r="r" b="b"/>
              <a:pathLst>
                <a:path w="864235" h="549275">
                  <a:moveTo>
                    <a:pt x="0" y="54863"/>
                  </a:moveTo>
                  <a:lnTo>
                    <a:pt x="4304" y="33484"/>
                  </a:lnTo>
                  <a:lnTo>
                    <a:pt x="16051" y="16047"/>
                  </a:lnTo>
                  <a:lnTo>
                    <a:pt x="33488" y="4303"/>
                  </a:lnTo>
                  <a:lnTo>
                    <a:pt x="54863" y="0"/>
                  </a:lnTo>
                  <a:lnTo>
                    <a:pt x="809375" y="0"/>
                  </a:lnTo>
                  <a:lnTo>
                    <a:pt x="830700" y="4303"/>
                  </a:lnTo>
                  <a:lnTo>
                    <a:pt x="848143" y="16047"/>
                  </a:lnTo>
                  <a:lnTo>
                    <a:pt x="859917" y="33484"/>
                  </a:lnTo>
                  <a:lnTo>
                    <a:pt x="864239" y="54863"/>
                  </a:lnTo>
                  <a:lnTo>
                    <a:pt x="864239" y="493897"/>
                  </a:lnTo>
                  <a:lnTo>
                    <a:pt x="859917" y="515277"/>
                  </a:lnTo>
                  <a:lnTo>
                    <a:pt x="848143" y="532714"/>
                  </a:lnTo>
                  <a:lnTo>
                    <a:pt x="830700" y="544458"/>
                  </a:lnTo>
                  <a:lnTo>
                    <a:pt x="809375" y="548761"/>
                  </a:lnTo>
                  <a:lnTo>
                    <a:pt x="54863" y="548761"/>
                  </a:lnTo>
                  <a:lnTo>
                    <a:pt x="33488" y="544458"/>
                  </a:lnTo>
                  <a:lnTo>
                    <a:pt x="16051" y="532714"/>
                  </a:lnTo>
                  <a:lnTo>
                    <a:pt x="4304" y="515277"/>
                  </a:lnTo>
                  <a:lnTo>
                    <a:pt x="0" y="493897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5B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099565" y="1924300"/>
            <a:ext cx="742315" cy="4565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1270" algn="ctr">
              <a:lnSpc>
                <a:spcPct val="91500"/>
              </a:lnSpc>
              <a:spcBef>
                <a:spcPts val="195"/>
              </a:spcBef>
            </a:pPr>
            <a:r>
              <a:rPr sz="1000" spc="-5" dirty="0">
                <a:latin typeface="Calibri"/>
                <a:cs typeface="Calibri"/>
              </a:rPr>
              <a:t>EXPUȘI </a:t>
            </a:r>
            <a:r>
              <a:rPr sz="1000" spc="-10" dirty="0">
                <a:latin typeface="Calibri"/>
                <a:cs typeface="Calibri"/>
              </a:rPr>
              <a:t>LA 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FACTORUL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DE </a:t>
            </a:r>
            <a:r>
              <a:rPr sz="1000" spc="-2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RISC ”A”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398771" y="6002340"/>
            <a:ext cx="7395209" cy="224154"/>
            <a:chOff x="2398771" y="6002340"/>
            <a:chExt cx="7395209" cy="224154"/>
          </a:xfrm>
        </p:grpSpPr>
        <p:sp>
          <p:nvSpPr>
            <p:cNvPr id="43" name="object 43"/>
            <p:cNvSpPr/>
            <p:nvPr/>
          </p:nvSpPr>
          <p:spPr>
            <a:xfrm>
              <a:off x="2405121" y="6008690"/>
              <a:ext cx="7382509" cy="211454"/>
            </a:xfrm>
            <a:custGeom>
              <a:avLst/>
              <a:gdLst/>
              <a:ahLst/>
              <a:cxnLst/>
              <a:rect l="l" t="t" r="r" b="b"/>
              <a:pathLst>
                <a:path w="7382509" h="211454">
                  <a:moveTo>
                    <a:pt x="7276209" y="0"/>
                  </a:moveTo>
                  <a:lnTo>
                    <a:pt x="7276209" y="52782"/>
                  </a:lnTo>
                  <a:lnTo>
                    <a:pt x="0" y="52782"/>
                  </a:lnTo>
                  <a:lnTo>
                    <a:pt x="0" y="158355"/>
                  </a:lnTo>
                  <a:lnTo>
                    <a:pt x="7276209" y="158355"/>
                  </a:lnTo>
                  <a:lnTo>
                    <a:pt x="7276209" y="211134"/>
                  </a:lnTo>
                  <a:lnTo>
                    <a:pt x="7381883" y="105573"/>
                  </a:lnTo>
                  <a:lnTo>
                    <a:pt x="7276209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05121" y="6008690"/>
              <a:ext cx="7382509" cy="211454"/>
            </a:xfrm>
            <a:custGeom>
              <a:avLst/>
              <a:gdLst/>
              <a:ahLst/>
              <a:cxnLst/>
              <a:rect l="l" t="t" r="r" b="b"/>
              <a:pathLst>
                <a:path w="7382509" h="211454">
                  <a:moveTo>
                    <a:pt x="0" y="52782"/>
                  </a:moveTo>
                  <a:lnTo>
                    <a:pt x="7276209" y="52782"/>
                  </a:lnTo>
                  <a:lnTo>
                    <a:pt x="7276209" y="0"/>
                  </a:lnTo>
                  <a:lnTo>
                    <a:pt x="7381883" y="105573"/>
                  </a:lnTo>
                  <a:lnTo>
                    <a:pt x="7276209" y="211134"/>
                  </a:lnTo>
                  <a:lnTo>
                    <a:pt x="7276209" y="158355"/>
                  </a:lnTo>
                  <a:lnTo>
                    <a:pt x="0" y="158355"/>
                  </a:lnTo>
                  <a:lnTo>
                    <a:pt x="0" y="52782"/>
                  </a:lnTo>
                  <a:close/>
                </a:path>
              </a:pathLst>
            </a:custGeom>
            <a:ln w="12700">
              <a:solidFill>
                <a:srgbClr val="40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870833" y="5703513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Sans Serif"/>
                <a:cs typeface="Microsoft Sans Serif"/>
              </a:rPr>
              <a:t>T</a:t>
            </a:r>
            <a:r>
              <a:rPr sz="1800" dirty="0">
                <a:latin typeface="Microsoft Sans Serif"/>
                <a:cs typeface="Microsoft Sans Serif"/>
              </a:rPr>
              <a:t>IMP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984500" y="4254500"/>
            <a:ext cx="5549900" cy="988060"/>
          </a:xfrm>
          <a:custGeom>
            <a:avLst/>
            <a:gdLst/>
            <a:ahLst/>
            <a:cxnLst/>
            <a:rect l="l" t="t" r="r" b="b"/>
            <a:pathLst>
              <a:path w="5549900" h="988060">
                <a:moveTo>
                  <a:pt x="3741153" y="124968"/>
                </a:moveTo>
                <a:lnTo>
                  <a:pt x="3736962" y="106426"/>
                </a:lnTo>
                <a:lnTo>
                  <a:pt x="3737216" y="87376"/>
                </a:lnTo>
                <a:lnTo>
                  <a:pt x="114554" y="38112"/>
                </a:lnTo>
                <a:lnTo>
                  <a:pt x="114566" y="37846"/>
                </a:lnTo>
                <a:lnTo>
                  <a:pt x="115062" y="0"/>
                </a:lnTo>
                <a:lnTo>
                  <a:pt x="0" y="55511"/>
                </a:lnTo>
                <a:lnTo>
                  <a:pt x="113538" y="114300"/>
                </a:lnTo>
                <a:lnTo>
                  <a:pt x="114046" y="76212"/>
                </a:lnTo>
                <a:lnTo>
                  <a:pt x="3577183" y="123190"/>
                </a:lnTo>
                <a:lnTo>
                  <a:pt x="107226" y="913345"/>
                </a:lnTo>
                <a:lnTo>
                  <a:pt x="98793" y="876185"/>
                </a:lnTo>
                <a:lnTo>
                  <a:pt x="0" y="957199"/>
                </a:lnTo>
                <a:lnTo>
                  <a:pt x="124091" y="987552"/>
                </a:lnTo>
                <a:lnTo>
                  <a:pt x="116624" y="954671"/>
                </a:lnTo>
                <a:lnTo>
                  <a:pt x="115658" y="950455"/>
                </a:lnTo>
                <a:lnTo>
                  <a:pt x="3741153" y="124968"/>
                </a:lnTo>
                <a:close/>
              </a:path>
              <a:path w="5549900" h="988060">
                <a:moveTo>
                  <a:pt x="5549900" y="87249"/>
                </a:moveTo>
                <a:lnTo>
                  <a:pt x="5168900" y="87249"/>
                </a:lnTo>
                <a:lnTo>
                  <a:pt x="5168900" y="49149"/>
                </a:lnTo>
                <a:lnTo>
                  <a:pt x="5054600" y="106299"/>
                </a:lnTo>
                <a:lnTo>
                  <a:pt x="5168900" y="163449"/>
                </a:lnTo>
                <a:lnTo>
                  <a:pt x="5168900" y="125349"/>
                </a:lnTo>
                <a:lnTo>
                  <a:pt x="5549900" y="125349"/>
                </a:lnTo>
                <a:lnTo>
                  <a:pt x="5549900" y="87249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901937" y="2126233"/>
            <a:ext cx="5633085" cy="1075055"/>
          </a:xfrm>
          <a:custGeom>
            <a:avLst/>
            <a:gdLst/>
            <a:ahLst/>
            <a:cxnLst/>
            <a:rect l="l" t="t" r="r" b="b"/>
            <a:pathLst>
              <a:path w="5633084" h="1075055">
                <a:moveTo>
                  <a:pt x="3776738" y="117856"/>
                </a:moveTo>
                <a:lnTo>
                  <a:pt x="3770630" y="94602"/>
                </a:lnTo>
                <a:lnTo>
                  <a:pt x="3771773" y="94602"/>
                </a:lnTo>
                <a:lnTo>
                  <a:pt x="3772052" y="56654"/>
                </a:lnTo>
                <a:lnTo>
                  <a:pt x="114388" y="38074"/>
                </a:lnTo>
                <a:lnTo>
                  <a:pt x="114566" y="0"/>
                </a:lnTo>
                <a:lnTo>
                  <a:pt x="0" y="56654"/>
                </a:lnTo>
                <a:lnTo>
                  <a:pt x="114058" y="114300"/>
                </a:lnTo>
                <a:lnTo>
                  <a:pt x="114223" y="76174"/>
                </a:lnTo>
                <a:lnTo>
                  <a:pt x="3716324" y="94335"/>
                </a:lnTo>
                <a:lnTo>
                  <a:pt x="250202" y="1001420"/>
                </a:lnTo>
                <a:lnTo>
                  <a:pt x="240550" y="964565"/>
                </a:lnTo>
                <a:lnTo>
                  <a:pt x="144538" y="1048778"/>
                </a:lnTo>
                <a:lnTo>
                  <a:pt x="269506" y="1075055"/>
                </a:lnTo>
                <a:lnTo>
                  <a:pt x="261112" y="1043051"/>
                </a:lnTo>
                <a:lnTo>
                  <a:pt x="259854" y="1038225"/>
                </a:lnTo>
                <a:lnTo>
                  <a:pt x="3776738" y="117856"/>
                </a:lnTo>
                <a:close/>
              </a:path>
              <a:path w="5633084" h="1075055">
                <a:moveTo>
                  <a:pt x="5632462" y="56502"/>
                </a:moveTo>
                <a:lnTo>
                  <a:pt x="5251462" y="56654"/>
                </a:lnTo>
                <a:lnTo>
                  <a:pt x="5251462" y="18554"/>
                </a:lnTo>
                <a:lnTo>
                  <a:pt x="5137162" y="75704"/>
                </a:lnTo>
                <a:lnTo>
                  <a:pt x="5251462" y="132854"/>
                </a:lnTo>
                <a:lnTo>
                  <a:pt x="5251462" y="94754"/>
                </a:lnTo>
                <a:lnTo>
                  <a:pt x="5632462" y="94602"/>
                </a:lnTo>
                <a:lnTo>
                  <a:pt x="5632462" y="56502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2805178" y="738957"/>
            <a:ext cx="6402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MODELUL</a:t>
            </a:r>
            <a:r>
              <a:rPr spc="30" dirty="0"/>
              <a:t> </a:t>
            </a:r>
            <a:r>
              <a:rPr spc="-10" dirty="0"/>
              <a:t>ANCHETEI</a:t>
            </a:r>
            <a:r>
              <a:rPr spc="25" dirty="0"/>
              <a:t> </a:t>
            </a:r>
            <a:r>
              <a:rPr spc="-10" dirty="0"/>
              <a:t>CAZ-CONTROL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3500" y="393313"/>
            <a:ext cx="5535930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1.</a:t>
            </a:r>
            <a:r>
              <a:rPr lang="en-US" spc="-10" dirty="0"/>
              <a:t> </a:t>
            </a:r>
            <a:r>
              <a:rPr spc="-10" dirty="0"/>
              <a:t>SELECȚIONAREA</a:t>
            </a:r>
            <a:r>
              <a:rPr spc="20" dirty="0"/>
              <a:t> </a:t>
            </a:r>
            <a:r>
              <a:rPr spc="-5" dirty="0"/>
              <a:t>LOTURILOR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588" y="1322573"/>
            <a:ext cx="9601200" cy="48532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5"/>
              </a:spcBef>
            </a:pPr>
            <a:r>
              <a:rPr lang="en-US" sz="1700" b="1" spc="-5" dirty="0">
                <a:solidFill>
                  <a:srgbClr val="0000FF"/>
                </a:solidFill>
                <a:latin typeface="Calibri"/>
                <a:cs typeface="Calibri"/>
              </a:rPr>
              <a:t>/b/ </a:t>
            </a:r>
            <a:r>
              <a:rPr sz="1700" b="1" spc="-5" dirty="0" err="1">
                <a:solidFill>
                  <a:srgbClr val="0000FF"/>
                </a:solidFill>
                <a:latin typeface="Calibri"/>
                <a:cs typeface="Calibri"/>
              </a:rPr>
              <a:t>Lotul</a:t>
            </a:r>
            <a:r>
              <a:rPr sz="17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b="1" spc="-15" dirty="0">
                <a:solidFill>
                  <a:srgbClr val="0000FF"/>
                </a:solidFill>
                <a:latin typeface="Calibri"/>
                <a:cs typeface="Calibri"/>
              </a:rPr>
              <a:t>test</a:t>
            </a:r>
            <a:r>
              <a:rPr sz="17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b="1" spc="-15" dirty="0">
                <a:solidFill>
                  <a:srgbClr val="0000FF"/>
                </a:solidFill>
                <a:latin typeface="Calibri"/>
                <a:cs typeface="Calibri"/>
              </a:rPr>
              <a:t>poate </a:t>
            </a:r>
            <a:r>
              <a:rPr sz="1700" b="1" spc="-5" dirty="0">
                <a:solidFill>
                  <a:srgbClr val="0000FF"/>
                </a:solidFill>
                <a:latin typeface="Calibri"/>
                <a:cs typeface="Calibri"/>
              </a:rPr>
              <a:t>fi</a:t>
            </a:r>
            <a:r>
              <a:rPr sz="17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0000FF"/>
                </a:solidFill>
                <a:latin typeface="Calibri"/>
                <a:cs typeface="Calibri"/>
              </a:rPr>
              <a:t>constituit</a:t>
            </a:r>
            <a:r>
              <a:rPr sz="17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0000FF"/>
                </a:solidFill>
                <a:latin typeface="Calibri"/>
                <a:cs typeface="Calibri"/>
              </a:rPr>
              <a:t>din:</a:t>
            </a:r>
            <a:endParaRPr sz="1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latin typeface="Calibri"/>
                <a:cs typeface="Calibri"/>
              </a:rPr>
              <a:t>Bolnavi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spitalizati;</a:t>
            </a:r>
            <a:endParaRPr sz="1700" dirty="0">
              <a:latin typeface="Calibri"/>
              <a:cs typeface="Calibri"/>
            </a:endParaRPr>
          </a:p>
          <a:p>
            <a:pPr marL="241300" marR="490855" indent="-228600">
              <a:lnSpc>
                <a:spcPct val="70000"/>
              </a:lnSpc>
              <a:spcBef>
                <a:spcPts val="994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1700" spc="-5" dirty="0">
                <a:latin typeface="Calibri"/>
                <a:cs typeface="Calibri"/>
              </a:rPr>
              <a:t>Bolnavi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din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populatia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generala,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ceea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ce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creste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reprezentativitatea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anchetei;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nu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mai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exista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factorul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distorsiune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reprezentat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atractia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bolnavului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fata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spital;</a:t>
            </a: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lang="en-US" sz="1700" spc="-5" dirty="0">
                <a:latin typeface="Calibri"/>
                <a:cs typeface="Calibri"/>
              </a:rPr>
              <a:t>%</a:t>
            </a:r>
            <a:r>
              <a:rPr lang="en-US" sz="1700" spc="-5" dirty="0" err="1">
                <a:latin typeface="Calibri"/>
                <a:cs typeface="Calibri"/>
              </a:rPr>
              <a:t>br</a:t>
            </a:r>
            <a:r>
              <a:rPr lang="en-US" sz="1700" spc="-5" dirty="0">
                <a:latin typeface="Calibri"/>
                <a:cs typeface="Calibri"/>
              </a:rPr>
              <a:t>%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700" spc="-5" dirty="0">
                <a:latin typeface="Calibri"/>
                <a:cs typeface="Calibri"/>
              </a:rPr>
              <a:t>Se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prefera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sa</a:t>
            </a:r>
            <a:r>
              <a:rPr sz="17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0D0D0D"/>
                </a:solidFill>
                <a:latin typeface="Calibri"/>
                <a:cs typeface="Calibri"/>
              </a:rPr>
              <a:t>fie</a:t>
            </a:r>
            <a:r>
              <a:rPr sz="17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0D0D0D"/>
                </a:solidFill>
                <a:latin typeface="Calibri"/>
                <a:cs typeface="Calibri"/>
              </a:rPr>
              <a:t>selectionate:</a:t>
            </a:r>
            <a:endParaRPr sz="1700" dirty="0">
              <a:latin typeface="Calibri"/>
              <a:cs typeface="Calibri"/>
            </a:endParaRPr>
          </a:p>
          <a:p>
            <a:pPr marL="241300" indent="-228600">
              <a:lnSpc>
                <a:spcPts val="1530"/>
              </a:lnSpc>
              <a:spcBef>
                <a:spcPts val="45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1500" b="1" spc="-5" dirty="0">
                <a:solidFill>
                  <a:srgbClr val="006FC0"/>
                </a:solidFill>
                <a:latin typeface="Calibri"/>
                <a:cs typeface="Calibri"/>
              </a:rPr>
              <a:t>Cazuri</a:t>
            </a:r>
            <a:r>
              <a:rPr sz="1500" b="1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Calibri"/>
                <a:cs typeface="Calibri"/>
              </a:rPr>
              <a:t>noi</a:t>
            </a:r>
            <a:r>
              <a:rPr sz="1500" b="1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b="1" dirty="0">
                <a:solidFill>
                  <a:srgbClr val="006FC0"/>
                </a:solidFill>
                <a:latin typeface="Calibri"/>
                <a:cs typeface="Calibri"/>
              </a:rPr>
              <a:t>de</a:t>
            </a:r>
            <a:r>
              <a:rPr sz="1500" b="1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Calibri"/>
                <a:cs typeface="Calibri"/>
              </a:rPr>
              <a:t>boala </a:t>
            </a:r>
            <a:r>
              <a:rPr sz="1500" spc="-5" dirty="0">
                <a:latin typeface="Calibri"/>
                <a:cs typeface="Calibri"/>
              </a:rPr>
              <a:t>si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nu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cele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vechi,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deoarece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pot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apare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factori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distorsiune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(de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exemplu,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la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cazurile vechi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 err="1">
                <a:latin typeface="Calibri"/>
                <a:cs typeface="Calibri"/>
              </a:rPr>
              <a:t>boala</a:t>
            </a:r>
            <a:r>
              <a:rPr sz="1500" spc="-5" dirty="0">
                <a:latin typeface="Calibri"/>
                <a:cs typeface="Calibri"/>
              </a:rPr>
              <a:t>,</a:t>
            </a:r>
            <a:r>
              <a:rPr lang="en-US" sz="1500" dirty="0">
                <a:latin typeface="Calibri"/>
                <a:cs typeface="Calibri"/>
              </a:rPr>
              <a:t> </a:t>
            </a:r>
            <a:r>
              <a:rPr sz="1500" spc="-10" dirty="0" err="1">
                <a:latin typeface="Calibri"/>
                <a:cs typeface="Calibri"/>
              </a:rPr>
              <a:t>frecventa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factorului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risc</a:t>
            </a:r>
            <a:r>
              <a:rPr sz="1500" spc="-5" dirty="0">
                <a:latin typeface="Calibri"/>
                <a:cs typeface="Calibri"/>
              </a:rPr>
              <a:t> sa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fie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mai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mica, urmare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modificarii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comportamentului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unor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bolnavi)</a:t>
            </a:r>
            <a:endParaRPr sz="1500" dirty="0">
              <a:latin typeface="Calibri"/>
              <a:cs typeface="Calibri"/>
            </a:endParaRPr>
          </a:p>
          <a:p>
            <a:pPr marL="698500" lvl="1" indent="-228600">
              <a:lnSpc>
                <a:spcPts val="1780"/>
              </a:lnSpc>
              <a:buFont typeface="Microsoft Sans Serif"/>
              <a:buChar char="•"/>
              <a:tabLst>
                <a:tab pos="697865" algn="l"/>
                <a:tab pos="698500" algn="l"/>
              </a:tabLst>
            </a:pPr>
            <a:r>
              <a:rPr sz="1500" dirty="0">
                <a:latin typeface="Calibri"/>
                <a:cs typeface="Calibri"/>
              </a:rPr>
              <a:t>in </a:t>
            </a:r>
            <a:r>
              <a:rPr sz="1500" spc="-10" dirty="0">
                <a:latin typeface="Calibri"/>
                <a:cs typeface="Calibri"/>
              </a:rPr>
              <a:t>cazul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cind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boala</a:t>
            </a:r>
            <a:r>
              <a:rPr sz="1500" spc="-10" dirty="0">
                <a:latin typeface="Calibri"/>
                <a:cs typeface="Calibri"/>
              </a:rPr>
              <a:t> este </a:t>
            </a:r>
            <a:r>
              <a:rPr sz="1500" spc="-20" dirty="0">
                <a:latin typeface="Calibri"/>
                <a:cs typeface="Calibri"/>
              </a:rPr>
              <a:t>rara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suntem constrinsi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sa</a:t>
            </a:r>
            <a:r>
              <a:rPr sz="1500" dirty="0">
                <a:latin typeface="Calibri"/>
                <a:cs typeface="Calibri"/>
              </a:rPr>
              <a:t> luam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studiu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atit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cazuri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noi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cit </a:t>
            </a:r>
            <a:r>
              <a:rPr sz="1500" spc="-5" dirty="0">
                <a:latin typeface="Calibri"/>
                <a:cs typeface="Calibri"/>
              </a:rPr>
              <a:t>si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cazuri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vechi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boala.</a:t>
            </a:r>
            <a:endParaRPr sz="15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1500" b="1" spc="-5" dirty="0">
                <a:solidFill>
                  <a:srgbClr val="006FC0"/>
                </a:solidFill>
                <a:latin typeface="Calibri"/>
                <a:cs typeface="Calibri"/>
              </a:rPr>
              <a:t>Cazuri</a:t>
            </a:r>
            <a:r>
              <a:rPr sz="1500" b="1" dirty="0">
                <a:solidFill>
                  <a:srgbClr val="006FC0"/>
                </a:solidFill>
                <a:latin typeface="Calibri"/>
                <a:cs typeface="Calibri"/>
              </a:rPr>
              <a:t> din</a:t>
            </a:r>
            <a:r>
              <a:rPr sz="15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006FC0"/>
                </a:solidFill>
                <a:latin typeface="Calibri"/>
                <a:cs typeface="Calibri"/>
              </a:rPr>
              <a:t>populatia</a:t>
            </a:r>
            <a:r>
              <a:rPr sz="1500" b="1" spc="-10" dirty="0">
                <a:solidFill>
                  <a:srgbClr val="006FC0"/>
                </a:solidFill>
                <a:latin typeface="Calibri"/>
                <a:cs typeface="Calibri"/>
              </a:rPr>
              <a:t> generala</a:t>
            </a:r>
            <a:r>
              <a:rPr sz="1500" spc="-10" dirty="0">
                <a:latin typeface="Calibri"/>
                <a:cs typeface="Calibri"/>
              </a:rPr>
              <a:t>-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formele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bolii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intilnite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populatia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generala </a:t>
            </a:r>
            <a:r>
              <a:rPr sz="1500" dirty="0">
                <a:latin typeface="Calibri"/>
                <a:cs typeface="Calibri"/>
              </a:rPr>
              <a:t>fiind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diferite</a:t>
            </a:r>
            <a:r>
              <a:rPr sz="1500" dirty="0">
                <a:latin typeface="Calibri"/>
                <a:cs typeface="Calibri"/>
              </a:rPr>
              <a:t> de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cele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care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ajung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spital</a:t>
            </a: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1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lang="en-US" sz="1700" b="1" spc="-5" dirty="0">
                <a:solidFill>
                  <a:srgbClr val="0000FF"/>
                </a:solidFill>
                <a:latin typeface="Calibri"/>
                <a:cs typeface="Calibri"/>
              </a:rPr>
              <a:t>/b/ </a:t>
            </a:r>
            <a:r>
              <a:rPr sz="1700" b="1" spc="-5" dirty="0" err="1">
                <a:solidFill>
                  <a:srgbClr val="0000FF"/>
                </a:solidFill>
                <a:latin typeface="Calibri"/>
                <a:cs typeface="Calibri"/>
              </a:rPr>
              <a:t>Lotul</a:t>
            </a:r>
            <a:r>
              <a:rPr sz="17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b="1" spc="-15" dirty="0">
                <a:solidFill>
                  <a:srgbClr val="0000FF"/>
                </a:solidFill>
                <a:latin typeface="Calibri"/>
                <a:cs typeface="Calibri"/>
              </a:rPr>
              <a:t>test</a:t>
            </a:r>
            <a:r>
              <a:rPr sz="17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0000FF"/>
                </a:solidFill>
                <a:latin typeface="Calibri"/>
                <a:cs typeface="Calibri"/>
              </a:rPr>
              <a:t>martor</a:t>
            </a:r>
            <a:r>
              <a:rPr sz="17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0000FF"/>
                </a:solidFill>
                <a:latin typeface="Calibri"/>
                <a:cs typeface="Calibri"/>
              </a:rPr>
              <a:t>poate </a:t>
            </a:r>
            <a:r>
              <a:rPr sz="1700" b="1" spc="-5" dirty="0">
                <a:solidFill>
                  <a:srgbClr val="0000FF"/>
                </a:solidFill>
                <a:latin typeface="Calibri"/>
                <a:cs typeface="Calibri"/>
              </a:rPr>
              <a:t>fi </a:t>
            </a:r>
            <a:r>
              <a:rPr sz="1700" b="1" spc="-5" dirty="0" err="1">
                <a:solidFill>
                  <a:srgbClr val="0000FF"/>
                </a:solidFill>
                <a:latin typeface="Calibri"/>
                <a:cs typeface="Calibri"/>
              </a:rPr>
              <a:t>constituit</a:t>
            </a:r>
            <a:r>
              <a:rPr sz="17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0000FF"/>
                </a:solidFill>
                <a:latin typeface="Calibri"/>
                <a:cs typeface="Calibri"/>
              </a:rPr>
              <a:t>din</a:t>
            </a:r>
            <a:endParaRPr lang="en-US" sz="1700" b="1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698500" lvl="1" indent="-228600"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1700" spc="-5" dirty="0" err="1">
                <a:latin typeface="Calibri"/>
                <a:cs typeface="Calibri"/>
              </a:rPr>
              <a:t>Martorii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trebuie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5" dirty="0">
                <a:latin typeface="Calibri"/>
                <a:cs typeface="Calibri"/>
              </a:rPr>
              <a:t>să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fie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similari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lotului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cazuri,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cu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 err="1">
                <a:latin typeface="Calibri"/>
                <a:cs typeface="Calibri"/>
              </a:rPr>
              <a:t>excepția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 err="1">
                <a:latin typeface="Calibri"/>
                <a:cs typeface="Calibri"/>
              </a:rPr>
              <a:t>bolii</a:t>
            </a:r>
            <a:endParaRPr lang="en-US" sz="1700" dirty="0">
              <a:latin typeface="Calibri"/>
              <a:cs typeface="Calibri"/>
            </a:endParaRPr>
          </a:p>
          <a:p>
            <a:pPr marL="698500" lvl="1" indent="-228600"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1700" spc="-5" dirty="0" err="1">
                <a:latin typeface="Calibri"/>
                <a:cs typeface="Calibri"/>
              </a:rPr>
              <a:t>Martorii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- </a:t>
            </a:r>
            <a:r>
              <a:rPr sz="1700" spc="-5" dirty="0">
                <a:latin typeface="Calibri"/>
                <a:cs typeface="Calibri"/>
              </a:rPr>
              <a:t>persoane </a:t>
            </a:r>
            <a:r>
              <a:rPr sz="1700" dirty="0">
                <a:latin typeface="Calibri"/>
                <a:cs typeface="Calibri"/>
              </a:rPr>
              <a:t>de același gen, din aceeasi grupa de </a:t>
            </a:r>
            <a:r>
              <a:rPr sz="1700" spc="-10" dirty="0">
                <a:latin typeface="Calibri"/>
                <a:cs typeface="Calibri"/>
              </a:rPr>
              <a:t>vîrstă, </a:t>
            </a:r>
            <a:r>
              <a:rPr sz="1700" dirty="0">
                <a:latin typeface="Calibri"/>
                <a:cs typeface="Calibri"/>
              </a:rPr>
              <a:t>dar </a:t>
            </a:r>
            <a:r>
              <a:rPr sz="1700" spc="-20" dirty="0">
                <a:latin typeface="Calibri"/>
                <a:cs typeface="Calibri"/>
              </a:rPr>
              <a:t>fără </a:t>
            </a:r>
            <a:r>
              <a:rPr sz="1700" dirty="0">
                <a:latin typeface="Calibri"/>
                <a:cs typeface="Calibri"/>
              </a:rPr>
              <a:t>boli </a:t>
            </a:r>
            <a:r>
              <a:rPr sz="1700" spc="-10" dirty="0">
                <a:latin typeface="Calibri"/>
                <a:cs typeface="Calibri"/>
              </a:rPr>
              <a:t>care </a:t>
            </a:r>
            <a:r>
              <a:rPr sz="1700" dirty="0">
                <a:latin typeface="Calibri"/>
                <a:cs typeface="Calibri"/>
              </a:rPr>
              <a:t>se </a:t>
            </a:r>
            <a:r>
              <a:rPr sz="1700" spc="-5" dirty="0">
                <a:latin typeface="Calibri"/>
                <a:cs typeface="Calibri"/>
              </a:rPr>
              <a:t>asociază </a:t>
            </a:r>
            <a:r>
              <a:rPr sz="1700" dirty="0">
                <a:latin typeface="Calibri"/>
                <a:cs typeface="Calibri"/>
              </a:rPr>
              <a:t>altor </a:t>
            </a:r>
            <a:r>
              <a:rPr sz="1700" spc="-10" dirty="0">
                <a:latin typeface="Calibri"/>
                <a:cs typeface="Calibri"/>
              </a:rPr>
              <a:t>factori </a:t>
            </a:r>
            <a:r>
              <a:rPr sz="1700" dirty="0">
                <a:latin typeface="Calibri"/>
                <a:cs typeface="Calibri"/>
              </a:rPr>
              <a:t>de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dirty="0" err="1">
                <a:latin typeface="Calibri"/>
                <a:cs typeface="Calibri"/>
              </a:rPr>
              <a:t>risc</a:t>
            </a:r>
            <a:endParaRPr lang="en-US" sz="1700" dirty="0">
              <a:latin typeface="Calibri"/>
              <a:cs typeface="Calibri"/>
            </a:endParaRPr>
          </a:p>
          <a:p>
            <a:pPr marL="698500" lvl="1" indent="-228600"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1700" spc="-10" dirty="0" err="1">
                <a:latin typeface="Calibri"/>
                <a:cs typeface="Calibri"/>
              </a:rPr>
              <a:t>Efectivul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grupului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martor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-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mai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mare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decat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lotul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cazurilor,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pentru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creşte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puterea </a:t>
            </a:r>
            <a:r>
              <a:rPr sz="1700" spc="-10" dirty="0">
                <a:latin typeface="Calibri"/>
                <a:cs typeface="Calibri"/>
              </a:rPr>
              <a:t>statistică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5" dirty="0" err="1">
                <a:latin typeface="Calibri"/>
                <a:cs typeface="Calibri"/>
              </a:rPr>
              <a:t>atunci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 err="1">
                <a:latin typeface="Calibri"/>
                <a:cs typeface="Calibri"/>
              </a:rPr>
              <a:t>când</a:t>
            </a:r>
            <a:r>
              <a:rPr lang="en-US" sz="1700" dirty="0">
                <a:latin typeface="Calibri"/>
                <a:cs typeface="Calibri"/>
              </a:rPr>
              <a:t> </a:t>
            </a:r>
            <a:r>
              <a:rPr sz="1700" spc="-5" dirty="0" err="1">
                <a:latin typeface="Calibri"/>
                <a:cs typeface="Calibri"/>
              </a:rPr>
              <a:t>cazurile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sunt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greu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obţinut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(3:1)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6647" y="510357"/>
            <a:ext cx="4465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2.</a:t>
            </a:r>
            <a:r>
              <a:rPr spc="-35" dirty="0"/>
              <a:t> </a:t>
            </a:r>
            <a:r>
              <a:rPr spc="-10" dirty="0"/>
              <a:t>CULEGEREA</a:t>
            </a:r>
            <a:r>
              <a:rPr spc="20" dirty="0"/>
              <a:t> </a:t>
            </a:r>
            <a:r>
              <a:rPr spc="-10" dirty="0"/>
              <a:t>DATELOR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9691" y="1276243"/>
            <a:ext cx="8220709" cy="447167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409"/>
              </a:spcBef>
            </a:pPr>
            <a:r>
              <a:rPr lang="en-US" sz="1900" b="1" spc="-5" dirty="0">
                <a:solidFill>
                  <a:srgbClr val="0000FF"/>
                </a:solidFill>
                <a:latin typeface="Calibri"/>
                <a:cs typeface="Calibri"/>
              </a:rPr>
              <a:t>/b/ </a:t>
            </a:r>
            <a:r>
              <a:rPr sz="1900" b="1" spc="-5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19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000FF"/>
                </a:solidFill>
                <a:latin typeface="Calibri"/>
                <a:cs typeface="Calibri"/>
              </a:rPr>
              <a:t>condiții:</a:t>
            </a:r>
            <a:endParaRPr sz="19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15"/>
              </a:spcBef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1900" spc="-15" dirty="0">
                <a:latin typeface="Calibri"/>
                <a:cs typeface="Calibri"/>
              </a:rPr>
              <a:t>folosirea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acelorasi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metode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si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pentru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lotul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cazurilor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si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pentru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lotul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control;</a:t>
            </a:r>
            <a:endParaRPr sz="19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15"/>
              </a:spcBef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1900" spc="-15" dirty="0">
                <a:latin typeface="Calibri"/>
                <a:cs typeface="Calibri"/>
              </a:rPr>
              <a:t>acuratetea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informatiilor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sa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fie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cit mai</a:t>
            </a:r>
            <a:r>
              <a:rPr sz="1900" spc="-10" dirty="0">
                <a:latin typeface="Calibri"/>
                <a:cs typeface="Calibri"/>
              </a:rPr>
              <a:t> mare.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Microsoft Sans Serif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1900" b="1" spc="-10" dirty="0">
                <a:solidFill>
                  <a:srgbClr val="0000FF"/>
                </a:solidFill>
                <a:latin typeface="Calibri"/>
                <a:cs typeface="Calibri"/>
              </a:rPr>
              <a:t>/b/ </a:t>
            </a:r>
            <a:r>
              <a:rPr sz="1900" b="1" spc="-10" dirty="0" err="1">
                <a:solidFill>
                  <a:srgbClr val="0000FF"/>
                </a:solidFill>
                <a:latin typeface="Calibri"/>
                <a:cs typeface="Calibri"/>
              </a:rPr>
              <a:t>Datele</a:t>
            </a:r>
            <a:r>
              <a:rPr sz="19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000FF"/>
                </a:solidFill>
                <a:latin typeface="Calibri"/>
                <a:cs typeface="Calibri"/>
              </a:rPr>
              <a:t>pot</a:t>
            </a:r>
            <a:r>
              <a:rPr sz="19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000FF"/>
                </a:solidFill>
                <a:latin typeface="Calibri"/>
                <a:cs typeface="Calibri"/>
              </a:rPr>
              <a:t>fi</a:t>
            </a:r>
            <a:r>
              <a:rPr sz="19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b="1" spc="-5" dirty="0">
                <a:solidFill>
                  <a:srgbClr val="0000FF"/>
                </a:solidFill>
                <a:latin typeface="Calibri"/>
                <a:cs typeface="Calibri"/>
              </a:rPr>
              <a:t>culese:</a:t>
            </a:r>
            <a:endParaRPr sz="19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15"/>
              </a:spcBef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1900" spc="-5" dirty="0">
                <a:latin typeface="Calibri"/>
                <a:cs typeface="Calibri"/>
              </a:rPr>
              <a:t>din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foile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</a:t>
            </a:r>
            <a:r>
              <a:rPr sz="1900" spc="-10" dirty="0">
                <a:latin typeface="Calibri"/>
                <a:cs typeface="Calibri"/>
              </a:rPr>
              <a:t> observatie;</a:t>
            </a:r>
            <a:endParaRPr sz="19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1900" spc="-10" dirty="0">
                <a:latin typeface="Calibri"/>
                <a:cs typeface="Calibri"/>
              </a:rPr>
              <a:t>prin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examinarea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directa </a:t>
            </a:r>
            <a:r>
              <a:rPr sz="1900" dirty="0">
                <a:latin typeface="Calibri"/>
                <a:cs typeface="Calibri"/>
              </a:rPr>
              <a:t>sau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interviu.</a:t>
            </a:r>
            <a:endParaRPr sz="1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Microsoft Sans Serif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66040">
              <a:lnSpc>
                <a:spcPct val="100000"/>
              </a:lnSpc>
            </a:pPr>
            <a:r>
              <a:rPr lang="en-US" sz="1900" b="1" spc="-10" dirty="0">
                <a:solidFill>
                  <a:srgbClr val="0000FF"/>
                </a:solidFill>
                <a:latin typeface="Calibri"/>
                <a:cs typeface="Calibri"/>
              </a:rPr>
              <a:t>/b/ </a:t>
            </a:r>
            <a:r>
              <a:rPr sz="1900" b="1" spc="-10" dirty="0" err="1">
                <a:solidFill>
                  <a:srgbClr val="0000FF"/>
                </a:solidFill>
                <a:latin typeface="Calibri"/>
                <a:cs typeface="Calibri"/>
              </a:rPr>
              <a:t>Distorsiuni</a:t>
            </a:r>
            <a:r>
              <a:rPr sz="1900" b="1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(deoarece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informatiile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culeg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dupa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aparitia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bolii)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generate:</a:t>
            </a:r>
            <a:endParaRPr sz="19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25"/>
              </a:spcBef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1900" spc="-15" dirty="0">
                <a:latin typeface="Calibri"/>
                <a:cs typeface="Calibri"/>
              </a:rPr>
              <a:t>bolnavi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(nu-si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amintesc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despre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factorii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risc);</a:t>
            </a:r>
            <a:endParaRPr sz="19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315"/>
              </a:spcBef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1900" spc="-20" dirty="0">
                <a:latin typeface="Calibri"/>
                <a:cs typeface="Calibri"/>
              </a:rPr>
              <a:t>investigator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(va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cauta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cu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insistenta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prezenta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factorilor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risc la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cei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care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au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boala).</a:t>
            </a:r>
            <a:endParaRPr sz="1900" dirty="0">
              <a:latin typeface="Calibri"/>
              <a:cs typeface="Calibri"/>
            </a:endParaRPr>
          </a:p>
          <a:p>
            <a:pPr marL="294640" indent="-282575">
              <a:lnSpc>
                <a:spcPts val="2230"/>
              </a:lnSpc>
              <a:spcBef>
                <a:spcPts val="310"/>
              </a:spcBef>
              <a:buFont typeface="Microsoft Sans Serif"/>
              <a:buChar char="•"/>
              <a:tabLst>
                <a:tab pos="294640" algn="l"/>
                <a:tab pos="295275" algn="l"/>
              </a:tabLst>
            </a:pPr>
            <a:r>
              <a:rPr sz="1900" spc="-10" dirty="0">
                <a:latin typeface="Calibri"/>
                <a:cs typeface="Calibri"/>
              </a:rPr>
              <a:t>evitabile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daca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persoana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care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culege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informatiile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nu </a:t>
            </a:r>
            <a:r>
              <a:rPr sz="1900" spc="-10" dirty="0">
                <a:latin typeface="Calibri"/>
                <a:cs typeface="Calibri"/>
              </a:rPr>
              <a:t>cunoaste:</a:t>
            </a:r>
            <a:endParaRPr sz="1900" dirty="0">
              <a:latin typeface="Calibri"/>
              <a:cs typeface="Calibri"/>
            </a:endParaRPr>
          </a:p>
          <a:p>
            <a:pPr marL="698500" lvl="1" indent="-229235">
              <a:lnSpc>
                <a:spcPts val="1930"/>
              </a:lnSpc>
              <a:buFont typeface="Microsoft Sans Serif"/>
              <a:buChar char="•"/>
              <a:tabLst>
                <a:tab pos="698500" algn="l"/>
                <a:tab pos="699135" algn="l"/>
              </a:tabLst>
            </a:pPr>
            <a:r>
              <a:rPr sz="1700" spc="-10" dirty="0">
                <a:latin typeface="Calibri"/>
                <a:cs typeface="Calibri"/>
              </a:rPr>
              <a:t>ipoteza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epidemiologica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care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doreste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fi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verificata;</a:t>
            </a:r>
            <a:endParaRPr sz="1700" dirty="0">
              <a:latin typeface="Calibri"/>
              <a:cs typeface="Calibri"/>
            </a:endParaRPr>
          </a:p>
          <a:p>
            <a:pPr marL="698500" lvl="1" indent="-229235">
              <a:lnSpc>
                <a:spcPts val="1980"/>
              </a:lnSpc>
              <a:buFont typeface="Microsoft Sans Serif"/>
              <a:buChar char="•"/>
              <a:tabLst>
                <a:tab pos="698500" algn="l"/>
                <a:tab pos="699135" algn="l"/>
              </a:tabLst>
            </a:pPr>
            <a:r>
              <a:rPr sz="1700" dirty="0">
                <a:latin typeface="Calibri"/>
                <a:cs typeface="Calibri"/>
              </a:rPr>
              <a:t>loturile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luate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studiu.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183" y="659074"/>
            <a:ext cx="906716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96820">
              <a:lnSpc>
                <a:spcPts val="319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spc="-15" dirty="0"/>
              <a:t> </a:t>
            </a:r>
            <a:r>
              <a:rPr spc="-10" dirty="0"/>
              <a:t>ANALIZA</a:t>
            </a:r>
            <a:r>
              <a:rPr spc="20" dirty="0"/>
              <a:t> </a:t>
            </a:r>
            <a:r>
              <a:rPr spc="-10" dirty="0"/>
              <a:t>DATELOR</a:t>
            </a:r>
            <a:r>
              <a:rPr lang="en-RO" spc="35" dirty="0"/>
              <a:t> </a:t>
            </a:r>
            <a:r>
              <a:rPr lang="en-RO" spc="-5" dirty="0"/>
              <a:t>– </a:t>
            </a:r>
            <a:r>
              <a:rPr spc="-10" dirty="0"/>
              <a:t>MĂSURAREA</a:t>
            </a:r>
            <a:r>
              <a:rPr spc="45" dirty="0"/>
              <a:t> </a:t>
            </a:r>
            <a:r>
              <a:rPr spc="-10" dirty="0"/>
              <a:t>FORȚEI</a:t>
            </a:r>
            <a:r>
              <a:rPr spc="20" dirty="0"/>
              <a:t> </a:t>
            </a:r>
            <a:r>
              <a:rPr spc="-10" dirty="0"/>
              <a:t>ASOCIAȚIEI</a:t>
            </a:r>
            <a:r>
              <a:rPr lang="en-US" spc="25" dirty="0"/>
              <a:t> </a:t>
            </a:r>
            <a:r>
              <a:rPr spc="-5" dirty="0"/>
              <a:t>EPIDEMIOLOGICE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02411" y="2273931"/>
            <a:ext cx="9180195" cy="1887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Sans Serif"/>
                <a:cs typeface="Microsoft Sans Serif"/>
              </a:rPr>
              <a:t>În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ancheta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cazuri-control,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latin typeface="Arial"/>
                <a:cs typeface="Arial"/>
              </a:rPr>
              <a:t>riscul relativ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nu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se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poate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 err="1">
                <a:latin typeface="Arial"/>
                <a:cs typeface="Arial"/>
              </a:rPr>
              <a:t>calcula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direct</a:t>
            </a:r>
            <a:r>
              <a:rPr lang="en-US" sz="2400" b="1" dirty="0">
                <a:latin typeface="Arial"/>
                <a:cs typeface="Arial"/>
              </a:rPr>
              <a:t> </a:t>
            </a:r>
            <a:r>
              <a:rPr sz="2400" spc="-5" dirty="0" err="1">
                <a:latin typeface="Microsoft Sans Serif"/>
                <a:cs typeface="Microsoft Sans Serif"/>
              </a:rPr>
              <a:t>pentru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că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nu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se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poate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măsura</a:t>
            </a:r>
            <a:r>
              <a:rPr sz="2400" spc="30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riscul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latin typeface="Microsoft Sans Serif"/>
                <a:cs typeface="Microsoft Sans Serif"/>
              </a:rPr>
              <a:t>bolii</a:t>
            </a:r>
            <a:r>
              <a:rPr sz="2400" spc="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la</a:t>
            </a:r>
            <a:r>
              <a:rPr sz="2400" spc="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expuşi</a:t>
            </a:r>
            <a:r>
              <a:rPr sz="2400" spc="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şi</a:t>
            </a:r>
            <a:r>
              <a:rPr sz="2400" spc="2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la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neexpuşi.</a:t>
            </a:r>
            <a:endParaRPr sz="24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Microsoft Sans Serif"/>
                <a:cs typeface="Microsoft Sans Serif"/>
              </a:rPr>
              <a:t>Pentru</a:t>
            </a:r>
            <a:r>
              <a:rPr sz="2400" spc="25" dirty="0">
                <a:latin typeface="Microsoft Sans Serif"/>
                <a:cs typeface="Microsoft Sans Serif"/>
              </a:rPr>
              <a:t> </a:t>
            </a:r>
            <a:r>
              <a:rPr sz="2400" b="1" spc="-5" dirty="0">
                <a:solidFill>
                  <a:srgbClr val="FF3200"/>
                </a:solidFill>
                <a:latin typeface="Arial"/>
                <a:cs typeface="Arial"/>
              </a:rPr>
              <a:t>măsurarea</a:t>
            </a:r>
            <a:r>
              <a:rPr sz="2400" b="1" spc="1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200"/>
                </a:solidFill>
                <a:latin typeface="Arial"/>
                <a:cs typeface="Arial"/>
              </a:rPr>
              <a:t>forţei</a:t>
            </a:r>
            <a:r>
              <a:rPr sz="2400" b="1" spc="-2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200"/>
                </a:solidFill>
                <a:latin typeface="Arial"/>
                <a:cs typeface="Arial"/>
              </a:rPr>
              <a:t>asociaţiei</a:t>
            </a:r>
            <a:r>
              <a:rPr sz="2400" b="1" spc="-2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200"/>
                </a:solidFill>
                <a:latin typeface="Arial"/>
                <a:cs typeface="Arial"/>
              </a:rPr>
              <a:t>epidemiologice</a:t>
            </a:r>
            <a:r>
              <a:rPr sz="2400" b="1" spc="-2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solidFill>
                  <a:srgbClr val="FF3200"/>
                </a:solidFill>
                <a:latin typeface="Arial"/>
                <a:cs typeface="Arial"/>
              </a:rPr>
              <a:t>în</a:t>
            </a:r>
            <a:r>
              <a:rPr sz="2400" b="1" spc="-2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400" b="1" spc="-5" dirty="0" err="1">
                <a:solidFill>
                  <a:srgbClr val="FF3200"/>
                </a:solidFill>
                <a:latin typeface="Arial"/>
                <a:cs typeface="Arial"/>
              </a:rPr>
              <a:t>anchetele</a:t>
            </a:r>
            <a:r>
              <a:rPr lang="en-US" sz="2400" spc="-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200"/>
                </a:solidFill>
                <a:latin typeface="Arial"/>
                <a:cs typeface="Arial"/>
              </a:rPr>
              <a:t>de</a:t>
            </a:r>
            <a:r>
              <a:rPr sz="2400" b="1" spc="-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200"/>
                </a:solidFill>
                <a:latin typeface="Arial"/>
                <a:cs typeface="Arial"/>
              </a:rPr>
              <a:t>tip</a:t>
            </a:r>
            <a:r>
              <a:rPr sz="2400" b="1" spc="-4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200"/>
                </a:solidFill>
                <a:latin typeface="Arial"/>
                <a:cs typeface="Arial"/>
              </a:rPr>
              <a:t>caz-control</a:t>
            </a:r>
            <a:r>
              <a:rPr sz="2400" b="1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200"/>
                </a:solidFill>
                <a:latin typeface="Arial"/>
                <a:cs typeface="Arial"/>
              </a:rPr>
              <a:t>se</a:t>
            </a:r>
            <a:r>
              <a:rPr sz="2400" b="1" spc="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200"/>
                </a:solidFill>
                <a:latin typeface="Arial"/>
                <a:cs typeface="Arial"/>
              </a:rPr>
              <a:t>foloseşte</a:t>
            </a:r>
            <a:r>
              <a:rPr sz="2400" b="1" spc="-1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200"/>
                </a:solidFill>
                <a:latin typeface="Arial"/>
                <a:cs typeface="Arial"/>
              </a:rPr>
              <a:t>odds</a:t>
            </a:r>
            <a:r>
              <a:rPr sz="2400" b="1" spc="-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3200"/>
                </a:solidFill>
                <a:latin typeface="Arial"/>
                <a:cs typeface="Arial"/>
              </a:rPr>
              <a:t>ratio</a:t>
            </a:r>
            <a:r>
              <a:rPr sz="2400" b="1" spc="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(raportul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cotelor, 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OR).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2735" y="579496"/>
            <a:ext cx="861885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967864" marR="5080" indent="-1955800">
              <a:lnSpc>
                <a:spcPts val="3020"/>
              </a:lnSpc>
              <a:spcBef>
                <a:spcPts val="480"/>
              </a:spcBef>
            </a:pP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MĂSURAREA</a:t>
            </a:r>
            <a:r>
              <a:rPr sz="2800" b="1" spc="50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20065"/>
                </a:solidFill>
                <a:latin typeface="Arial"/>
                <a:cs typeface="Arial"/>
              </a:rPr>
              <a:t>ASOCIAŢIEI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EPIDEMIOLOGICE</a:t>
            </a:r>
            <a:r>
              <a:rPr sz="2800" b="1" spc="35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PRIN </a:t>
            </a:r>
            <a:r>
              <a:rPr sz="2800" b="1" spc="-760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28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(RAPORTUL</a:t>
            </a:r>
            <a:r>
              <a:rPr sz="2800" b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COTELOR)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52447" y="2037995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589" y="0"/>
                </a:lnTo>
              </a:path>
            </a:pathLst>
          </a:custGeom>
          <a:ln w="16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966024" y="2035132"/>
            <a:ext cx="756285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20" dirty="0">
                <a:latin typeface="Times New Roman"/>
                <a:cs typeface="Times New Roman"/>
              </a:rPr>
              <a:t>a</a:t>
            </a:r>
            <a:r>
              <a:rPr sz="3000" i="1" spc="-185" dirty="0">
                <a:latin typeface="Times New Roman"/>
                <a:cs typeface="Times New Roman"/>
              </a:rPr>
              <a:t> </a:t>
            </a:r>
            <a:r>
              <a:rPr sz="3000" spc="25" dirty="0">
                <a:latin typeface="Symbol"/>
                <a:cs typeface="Symbol"/>
              </a:rPr>
              <a:t></a:t>
            </a:r>
            <a:r>
              <a:rPr sz="3000" spc="-290" dirty="0">
                <a:latin typeface="Times New Roman"/>
                <a:cs typeface="Times New Roman"/>
              </a:rPr>
              <a:t> </a:t>
            </a:r>
            <a:r>
              <a:rPr sz="3000" i="1" spc="20" dirty="0">
                <a:latin typeface="Times New Roman"/>
                <a:cs typeface="Times New Roman"/>
              </a:rPr>
              <a:t>b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0976" y="1498101"/>
            <a:ext cx="219075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20" dirty="0">
                <a:latin typeface="Times New Roman"/>
                <a:cs typeface="Times New Roman"/>
              </a:rPr>
              <a:t>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1189" y="1736607"/>
            <a:ext cx="66929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43230" algn="l"/>
              </a:tabLst>
            </a:pPr>
            <a:r>
              <a:rPr sz="3000" i="1" spc="25" dirty="0">
                <a:latin typeface="Times New Roman"/>
                <a:cs typeface="Times New Roman"/>
              </a:rPr>
              <a:t>R	</a:t>
            </a:r>
            <a:r>
              <a:rPr sz="3000" spc="25" dirty="0">
                <a:latin typeface="Symbol"/>
                <a:cs typeface="Symbol"/>
              </a:rPr>
              <a:t>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2059" y="1994105"/>
            <a:ext cx="138430" cy="2946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1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103" y="1697553"/>
            <a:ext cx="19164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Microsoft Sans Serif"/>
                <a:cs typeface="Microsoft Sans Serif"/>
              </a:rPr>
              <a:t>-</a:t>
            </a:r>
            <a:r>
              <a:rPr sz="3600" spc="15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riscul </a:t>
            </a:r>
            <a:r>
              <a:rPr sz="2000" spc="-10" dirty="0">
                <a:latin typeface="Microsoft Sans Serif"/>
                <a:cs typeface="Microsoft Sans Serif"/>
              </a:rPr>
              <a:t>efectului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02103" y="2251071"/>
            <a:ext cx="1240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Microsoft Sans Serif"/>
                <a:cs typeface="Microsoft Sans Serif"/>
              </a:rPr>
              <a:t>in lotul</a:t>
            </a:r>
            <a:r>
              <a:rPr sz="2000" spc="-5" dirty="0">
                <a:latin typeface="Microsoft Sans Serif"/>
                <a:cs typeface="Microsoft Sans Serif"/>
              </a:rPr>
              <a:t> test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18666" y="3462989"/>
            <a:ext cx="765810" cy="0"/>
          </a:xfrm>
          <a:custGeom>
            <a:avLst/>
            <a:gdLst/>
            <a:ahLst/>
            <a:cxnLst/>
            <a:rect l="l" t="t" r="r" b="b"/>
            <a:pathLst>
              <a:path w="765810">
                <a:moveTo>
                  <a:pt x="0" y="0"/>
                </a:moveTo>
                <a:lnTo>
                  <a:pt x="765191" y="0"/>
                </a:lnTo>
              </a:path>
            </a:pathLst>
          </a:custGeom>
          <a:ln w="15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80532" y="3464091"/>
            <a:ext cx="1086485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350" spc="15" baseline="44061" dirty="0">
                <a:latin typeface="Symbol"/>
                <a:cs typeface="Symbol"/>
              </a:rPr>
              <a:t></a:t>
            </a:r>
            <a:r>
              <a:rPr sz="4350" spc="277" baseline="44061" dirty="0">
                <a:latin typeface="Times New Roman"/>
                <a:cs typeface="Times New Roman"/>
              </a:rPr>
              <a:t> </a:t>
            </a:r>
            <a:r>
              <a:rPr sz="2900" i="1" spc="10" dirty="0">
                <a:latin typeface="Times New Roman"/>
                <a:cs typeface="Times New Roman"/>
              </a:rPr>
              <a:t>c</a:t>
            </a:r>
            <a:r>
              <a:rPr sz="2900" i="1" spc="-195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Symbol"/>
                <a:cs typeface="Symbol"/>
              </a:rPr>
              <a:t></a:t>
            </a:r>
            <a:r>
              <a:rPr sz="2900" spc="-185" dirty="0">
                <a:latin typeface="Times New Roman"/>
                <a:cs typeface="Times New Roman"/>
              </a:rPr>
              <a:t> </a:t>
            </a:r>
            <a:r>
              <a:rPr sz="2900" i="1" spc="10" dirty="0">
                <a:latin typeface="Times New Roman"/>
                <a:cs typeface="Times New Roman"/>
              </a:rPr>
              <a:t>d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3743" y="2940585"/>
            <a:ext cx="190500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i="1" spc="10" dirty="0">
                <a:latin typeface="Times New Roman"/>
                <a:cs typeface="Times New Roman"/>
              </a:rPr>
              <a:t>c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16058" y="3174400"/>
            <a:ext cx="407670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900" i="1" spc="5" dirty="0">
                <a:latin typeface="Times New Roman"/>
                <a:cs typeface="Times New Roman"/>
              </a:rPr>
              <a:t>R</a:t>
            </a:r>
            <a:r>
              <a:rPr sz="2475" spc="7" baseline="-25252" dirty="0">
                <a:latin typeface="Times New Roman"/>
                <a:cs typeface="Times New Roman"/>
              </a:rPr>
              <a:t>0</a:t>
            </a:r>
            <a:endParaRPr sz="2475" baseline="-2525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3678" y="3076699"/>
            <a:ext cx="1593850" cy="119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-</a:t>
            </a:r>
            <a:r>
              <a:rPr sz="2000" spc="-5" dirty="0">
                <a:latin typeface="Microsoft Sans Serif"/>
                <a:cs typeface="Microsoft Sans Serif"/>
              </a:rPr>
              <a:t>riscul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  <a:tabLst>
                <a:tab pos="138239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efe</a:t>
            </a:r>
            <a:r>
              <a:rPr sz="2000" spc="-10" dirty="0">
                <a:latin typeface="Microsoft Sans Serif"/>
                <a:cs typeface="Microsoft Sans Serif"/>
              </a:rPr>
              <a:t>c</a:t>
            </a:r>
            <a:r>
              <a:rPr sz="2000" spc="-5" dirty="0">
                <a:latin typeface="Microsoft Sans Serif"/>
                <a:cs typeface="Microsoft Sans Serif"/>
              </a:rPr>
              <a:t>tului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Microsoft Sans Serif"/>
                <a:cs typeface="Microsoft Sans Serif"/>
              </a:rPr>
              <a:t>in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Microsoft Sans Serif"/>
                <a:cs typeface="Microsoft Sans Serif"/>
              </a:rPr>
              <a:t>lotul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control</a:t>
            </a:r>
            <a:endParaRPr sz="2000">
              <a:latin typeface="Microsoft Sans Serif"/>
              <a:cs typeface="Microsoft Sans Serif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930900" y="2440056"/>
          <a:ext cx="4382770" cy="2952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877">
                <a:tc rowSpan="2"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89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EFECT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31623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b="1" spc="-4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9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+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86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+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9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AD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9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500" spc="-15" dirty="0">
                          <a:latin typeface="Times New Roman"/>
                          <a:cs typeface="Times New Roman"/>
                        </a:rPr>
                        <a:t>a+b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04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4E3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c+d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4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99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100" spc="-3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a+c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500" spc="-5" dirty="0">
                          <a:latin typeface="Times New Roman"/>
                          <a:cs typeface="Times New Roman"/>
                        </a:rPr>
                        <a:t>b+d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a+b+c+d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2778192" y="5400734"/>
            <a:ext cx="55880" cy="79375"/>
            <a:chOff x="2778192" y="5400734"/>
            <a:chExt cx="55880" cy="79375"/>
          </a:xfrm>
        </p:grpSpPr>
        <p:sp>
          <p:nvSpPr>
            <p:cNvPr id="17" name="object 17"/>
            <p:cNvSpPr/>
            <p:nvPr/>
          </p:nvSpPr>
          <p:spPr>
            <a:xfrm>
              <a:off x="2782954" y="5405496"/>
              <a:ext cx="46355" cy="69850"/>
            </a:xfrm>
            <a:custGeom>
              <a:avLst/>
              <a:gdLst/>
              <a:ahLst/>
              <a:cxnLst/>
              <a:rect l="l" t="t" r="r" b="b"/>
              <a:pathLst>
                <a:path w="46355" h="69850">
                  <a:moveTo>
                    <a:pt x="46029" y="0"/>
                  </a:moveTo>
                  <a:lnTo>
                    <a:pt x="0" y="0"/>
                  </a:lnTo>
                  <a:lnTo>
                    <a:pt x="0" y="69854"/>
                  </a:lnTo>
                  <a:lnTo>
                    <a:pt x="46029" y="69854"/>
                  </a:lnTo>
                  <a:lnTo>
                    <a:pt x="46029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82954" y="5405496"/>
              <a:ext cx="46355" cy="69850"/>
            </a:xfrm>
            <a:custGeom>
              <a:avLst/>
              <a:gdLst/>
              <a:ahLst/>
              <a:cxnLst/>
              <a:rect l="l" t="t" r="r" b="b"/>
              <a:pathLst>
                <a:path w="46355" h="69850">
                  <a:moveTo>
                    <a:pt x="0" y="69854"/>
                  </a:moveTo>
                  <a:lnTo>
                    <a:pt x="46029" y="69854"/>
                  </a:lnTo>
                  <a:lnTo>
                    <a:pt x="46029" y="0"/>
                  </a:lnTo>
                  <a:lnTo>
                    <a:pt x="0" y="0"/>
                  </a:lnTo>
                  <a:lnTo>
                    <a:pt x="0" y="6985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12595" y="5238693"/>
            <a:ext cx="2097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00"/>
                </a:solidFill>
                <a:latin typeface="Microsoft Sans Serif"/>
                <a:cs typeface="Microsoft Sans Serif"/>
              </a:rPr>
              <a:t>OR=ad/bc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5305" y="391103"/>
            <a:ext cx="6518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ATENȚIE</a:t>
            </a:r>
            <a:r>
              <a:rPr spc="20" dirty="0"/>
              <a:t> </a:t>
            </a:r>
            <a:r>
              <a:rPr spc="-5" dirty="0"/>
              <a:t>LA </a:t>
            </a:r>
            <a:r>
              <a:rPr spc="-10" dirty="0"/>
              <a:t>FACTORII</a:t>
            </a:r>
            <a:r>
              <a:rPr spc="25" dirty="0"/>
              <a:t> </a:t>
            </a:r>
            <a:r>
              <a:rPr spc="-5" dirty="0"/>
              <a:t>DE </a:t>
            </a:r>
            <a:r>
              <a:rPr spc="-10" dirty="0"/>
              <a:t>CONFUZIE!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8771" y="1263137"/>
            <a:ext cx="8961755" cy="385508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1300" marR="42545" indent="-229235">
              <a:lnSpc>
                <a:spcPts val="3030"/>
              </a:lnSpc>
              <a:spcBef>
                <a:spcPts val="47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lang="en-US" sz="2800" spc="-20" dirty="0">
                <a:solidFill>
                  <a:srgbClr val="FF0000"/>
                </a:solidFill>
                <a:latin typeface="Calibri"/>
                <a:cs typeface="Calibri"/>
              </a:rPr>
              <a:t>/b/ </a:t>
            </a:r>
            <a:r>
              <a:rPr sz="2800" spc="-20" dirty="0" err="1">
                <a:solidFill>
                  <a:srgbClr val="FF0000"/>
                </a:solidFill>
                <a:latin typeface="Calibri"/>
                <a:cs typeface="Calibri"/>
              </a:rPr>
              <a:t>Creează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aparența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unei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asociații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libri"/>
                <a:cs typeface="Calibri"/>
              </a:rPr>
              <a:t>cauză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efect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care,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în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realitate, </a:t>
            </a:r>
            <a:r>
              <a:rPr sz="2800" spc="-6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nu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există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400" spc="-10" dirty="0">
                <a:latin typeface="Calibri"/>
                <a:cs typeface="Calibri"/>
              </a:rPr>
              <a:t>ex: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vârsta, </a:t>
            </a:r>
            <a:r>
              <a:rPr sz="2400" spc="-10" dirty="0">
                <a:latin typeface="Calibri"/>
                <a:cs typeface="Calibri"/>
              </a:rPr>
              <a:t>categoria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sociala)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har char="•"/>
            </a:pPr>
            <a:endParaRPr sz="3700" dirty="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buFont typeface="Microsoft Sans Serif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Pot</a:t>
            </a:r>
            <a:r>
              <a:rPr sz="2400" spc="-5" dirty="0">
                <a:latin typeface="Calibri"/>
                <a:cs typeface="Calibri"/>
              </a:rPr>
              <a:t> sa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apară </a:t>
            </a:r>
            <a:r>
              <a:rPr sz="2400" dirty="0">
                <a:latin typeface="Calibri"/>
                <a:cs typeface="Calibri"/>
              </a:rPr>
              <a:t>în </a:t>
            </a:r>
            <a:r>
              <a:rPr sz="2400" spc="-5" dirty="0">
                <a:latin typeface="Calibri"/>
                <a:cs typeface="Calibri"/>
              </a:rPr>
              <a:t>studii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epidemiologice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studiază </a:t>
            </a:r>
            <a:r>
              <a:rPr sz="2400" spc="-5" dirty="0">
                <a:latin typeface="Calibri"/>
                <a:cs typeface="Calibri"/>
              </a:rPr>
              <a:t>asociația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dintre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expunere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și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un </a:t>
            </a:r>
            <a:r>
              <a:rPr sz="2400" spc="-15" dirty="0">
                <a:latin typeface="Calibri"/>
                <a:cs typeface="Calibri"/>
              </a:rPr>
              <a:t>rezultat,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în </a:t>
            </a:r>
            <a:r>
              <a:rPr sz="2400" spc="-15" dirty="0">
                <a:latin typeface="Calibri"/>
                <a:cs typeface="Calibri"/>
              </a:rPr>
              <a:t>abordare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retrospectiva. </a:t>
            </a:r>
            <a:r>
              <a:rPr sz="2400" spc="-10" dirty="0">
                <a:latin typeface="Calibri"/>
                <a:cs typeface="Calibri"/>
              </a:rPr>
              <a:t>Daca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exista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alta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expunere care </a:t>
            </a:r>
            <a:r>
              <a:rPr sz="2400" spc="-5" dirty="0">
                <a:latin typeface="Calibri"/>
                <a:cs typeface="Calibri"/>
              </a:rPr>
              <a:t>se asociază </a:t>
            </a:r>
            <a:r>
              <a:rPr sz="2400" spc="-10" dirty="0">
                <a:latin typeface="Calibri"/>
                <a:cs typeface="Calibri"/>
              </a:rPr>
              <a:t>direct atît </a:t>
            </a:r>
            <a:r>
              <a:rPr sz="2400" dirty="0">
                <a:latin typeface="Calibri"/>
                <a:cs typeface="Calibri"/>
              </a:rPr>
              <a:t>cu </a:t>
            </a:r>
            <a:r>
              <a:rPr sz="2400" spc="-5" dirty="0">
                <a:latin typeface="Calibri"/>
                <a:cs typeface="Calibri"/>
              </a:rPr>
              <a:t>boala, </a:t>
            </a:r>
            <a:r>
              <a:rPr sz="2400" dirty="0">
                <a:latin typeface="Calibri"/>
                <a:cs typeface="Calibri"/>
              </a:rPr>
              <a:t>cît </a:t>
            </a:r>
            <a:r>
              <a:rPr sz="2400" spc="-5" dirty="0">
                <a:latin typeface="Calibri"/>
                <a:cs typeface="Calibri"/>
              </a:rPr>
              <a:t>și </a:t>
            </a:r>
            <a:r>
              <a:rPr sz="2400" dirty="0">
                <a:latin typeface="Calibri"/>
                <a:cs typeface="Calibri"/>
              </a:rPr>
              <a:t>cu </a:t>
            </a:r>
            <a:r>
              <a:rPr sz="2400" spc="-10" dirty="0">
                <a:latin typeface="Calibri"/>
                <a:cs typeface="Calibri"/>
              </a:rPr>
              <a:t>expunerea luată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în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considerare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inițial.</a:t>
            </a:r>
          </a:p>
          <a:p>
            <a:pPr marL="241300" marR="231140" indent="-228600">
              <a:lnSpc>
                <a:spcPct val="90100"/>
              </a:lnSpc>
              <a:spcBef>
                <a:spcPts val="99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Confuzia </a:t>
            </a:r>
            <a:r>
              <a:rPr sz="2400" spc="-10" dirty="0">
                <a:latin typeface="Calibri"/>
                <a:cs typeface="Calibri"/>
              </a:rPr>
              <a:t>apare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dacă</a:t>
            </a:r>
            <a:r>
              <a:rPr sz="2400" spc="-15" dirty="0">
                <a:latin typeface="Calibri"/>
                <a:cs typeface="Calibri"/>
              </a:rPr>
              <a:t> efectele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doua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expuneri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 </a:t>
            </a:r>
            <a:r>
              <a:rPr sz="2400" spc="-10" dirty="0">
                <a:latin typeface="Calibri"/>
                <a:cs typeface="Calibri"/>
              </a:rPr>
              <a:t>sunt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separate </a:t>
            </a:r>
            <a:r>
              <a:rPr sz="2400" spc="-5" dirty="0">
                <a:latin typeface="Calibri"/>
                <a:cs typeface="Calibri"/>
              </a:rPr>
              <a:t>si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 ajunge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concluzia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incorecta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</a:t>
            </a:r>
            <a:r>
              <a:rPr sz="2400" spc="-15" dirty="0">
                <a:latin typeface="Calibri"/>
                <a:cs typeface="Calibri"/>
              </a:rPr>
              <a:t> efectul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este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datorat </a:t>
            </a:r>
            <a:r>
              <a:rPr sz="2400" spc="-10" dirty="0">
                <a:latin typeface="Calibri"/>
                <a:cs typeface="Calibri"/>
              </a:rPr>
              <a:t>factorului </a:t>
            </a:r>
            <a:r>
              <a:rPr sz="2400" spc="-5" dirty="0">
                <a:latin typeface="Calibri"/>
                <a:cs typeface="Calibri"/>
              </a:rPr>
              <a:t> asociat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 nu</a:t>
            </a:r>
            <a:r>
              <a:rPr sz="2400" spc="-10" dirty="0">
                <a:latin typeface="Calibri"/>
                <a:cs typeface="Calibri"/>
              </a:rPr>
              <a:t> expunerii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reale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4137" y="542919"/>
            <a:ext cx="4446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ANCHETA</a:t>
            </a:r>
            <a:r>
              <a:rPr spc="10" dirty="0"/>
              <a:t> </a:t>
            </a:r>
            <a:r>
              <a:rPr spc="-10" dirty="0"/>
              <a:t>CAZ</a:t>
            </a:r>
            <a:r>
              <a:rPr spc="-15" dirty="0"/>
              <a:t> </a:t>
            </a:r>
            <a:r>
              <a:rPr spc="-10" dirty="0"/>
              <a:t>CONTROL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/t//b/ </a:t>
            </a:r>
            <a:r>
              <a:rPr spc="-20" dirty="0" err="1"/>
              <a:t>Avantaje</a:t>
            </a:r>
            <a:endParaRPr spc="-20" dirty="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/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1800" b="0" spc="-15" dirty="0">
                <a:latin typeface="Calibri"/>
                <a:cs typeface="Calibri"/>
              </a:rPr>
              <a:t>realizare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mai</a:t>
            </a:r>
            <a:r>
              <a:rPr sz="1800" b="0" spc="-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facilă</a:t>
            </a:r>
            <a:r>
              <a:rPr sz="1800" b="0" spc="1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comparativ</a:t>
            </a:r>
            <a:r>
              <a:rPr sz="1800" b="0" spc="-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cu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cohorta;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1800" b="0" spc="-5" dirty="0">
                <a:latin typeface="Calibri"/>
                <a:cs typeface="Calibri"/>
              </a:rPr>
              <a:t>ieftine;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1800" b="0" spc="-15" dirty="0">
                <a:latin typeface="Calibri"/>
                <a:cs typeface="Calibri"/>
              </a:rPr>
              <a:t>realizare</a:t>
            </a:r>
            <a:r>
              <a:rPr sz="1800" b="0" spc="-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mai</a:t>
            </a:r>
            <a:r>
              <a:rPr sz="1800" b="0" spc="-1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rapidă;</a:t>
            </a:r>
            <a:endParaRPr sz="1800" dirty="0">
              <a:latin typeface="Calibri"/>
              <a:cs typeface="Calibri"/>
            </a:endParaRPr>
          </a:p>
          <a:p>
            <a:pPr marL="241300" marR="148590" indent="-228600">
              <a:lnSpc>
                <a:spcPts val="1939"/>
              </a:lnSpc>
              <a:spcBef>
                <a:spcPts val="103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1800" b="0" spc="-10" dirty="0">
                <a:latin typeface="Calibri"/>
                <a:cs typeface="Calibri"/>
              </a:rPr>
              <a:t>frecvent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lotul</a:t>
            </a:r>
            <a:r>
              <a:rPr sz="1800" b="0" spc="15" dirty="0">
                <a:latin typeface="Calibri"/>
                <a:cs typeface="Calibri"/>
              </a:rPr>
              <a:t> </a:t>
            </a:r>
            <a:r>
              <a:rPr sz="1800" b="0" spc="-15" dirty="0">
                <a:latin typeface="Calibri"/>
                <a:cs typeface="Calibri"/>
              </a:rPr>
              <a:t>test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15" dirty="0">
                <a:latin typeface="Calibri"/>
                <a:cs typeface="Calibri"/>
              </a:rPr>
              <a:t>este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alcătuit</a:t>
            </a:r>
            <a:r>
              <a:rPr sz="1800" b="0" spc="1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din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cazuri</a:t>
            </a:r>
            <a:r>
              <a:rPr sz="1800" b="0" spc="2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clinice </a:t>
            </a:r>
            <a:r>
              <a:rPr sz="1800" b="0" spc="-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(bolnavi</a:t>
            </a:r>
            <a:r>
              <a:rPr sz="1800" b="0" spc="1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internati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in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spital, deci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acces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facil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pentru </a:t>
            </a:r>
            <a:r>
              <a:rPr sz="1800" b="0" spc="-395" dirty="0">
                <a:latin typeface="Calibri"/>
                <a:cs typeface="Calibri"/>
              </a:rPr>
              <a:t> </a:t>
            </a:r>
            <a:r>
              <a:rPr sz="1800" b="0" spc="-15" dirty="0">
                <a:latin typeface="Calibri"/>
                <a:cs typeface="Calibri"/>
              </a:rPr>
              <a:t>investigator);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ts val="2050"/>
              </a:lnSpc>
              <a:spcBef>
                <a:spcPts val="77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1800" b="0" spc="-10" dirty="0">
                <a:latin typeface="Calibri"/>
                <a:cs typeface="Calibri"/>
              </a:rPr>
              <a:t>indicate</a:t>
            </a:r>
            <a:r>
              <a:rPr sz="1800" b="0" spc="2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pentru boli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20" dirty="0">
                <a:latin typeface="Calibri"/>
                <a:cs typeface="Calibri"/>
              </a:rPr>
              <a:t>rare</a:t>
            </a:r>
            <a:r>
              <a:rPr sz="1800" b="0" spc="-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si/sau </a:t>
            </a:r>
            <a:r>
              <a:rPr sz="1800" b="0" spc="-5" dirty="0">
                <a:latin typeface="Calibri"/>
                <a:cs typeface="Calibri"/>
              </a:rPr>
              <a:t>boli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cu</a:t>
            </a:r>
            <a:r>
              <a:rPr sz="1800" b="0" spc="15" dirty="0">
                <a:latin typeface="Calibri"/>
                <a:cs typeface="Calibri"/>
              </a:rPr>
              <a:t> </a:t>
            </a:r>
            <a:r>
              <a:rPr sz="1800" b="0" spc="-5" dirty="0" err="1">
                <a:latin typeface="Calibri"/>
                <a:cs typeface="Calibri"/>
              </a:rPr>
              <a:t>perioada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de</a:t>
            </a:r>
            <a:r>
              <a:rPr lang="en-US" sz="1800" dirty="0"/>
              <a:t> </a:t>
            </a:r>
            <a:r>
              <a:rPr sz="1800" b="0" spc="-15" dirty="0" err="1">
                <a:latin typeface="Calibri"/>
                <a:cs typeface="Calibri"/>
              </a:rPr>
              <a:t>latenta</a:t>
            </a:r>
            <a:r>
              <a:rPr sz="1800" b="0" spc="-4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mare.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1800" b="0" spc="-5" dirty="0">
                <a:latin typeface="Calibri"/>
                <a:cs typeface="Calibri"/>
              </a:rPr>
              <a:t>pot fi</a:t>
            </a:r>
            <a:r>
              <a:rPr sz="1800" b="0" spc="-15" dirty="0">
                <a:latin typeface="Calibri"/>
                <a:cs typeface="Calibri"/>
              </a:rPr>
              <a:t> repetate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pe</a:t>
            </a:r>
            <a:r>
              <a:rPr sz="1800" b="0" dirty="0">
                <a:latin typeface="Calibri"/>
                <a:cs typeface="Calibri"/>
              </a:rPr>
              <a:t> aceleasi</a:t>
            </a:r>
            <a:r>
              <a:rPr sz="1800" b="0" spc="-5" dirty="0">
                <a:latin typeface="Calibri"/>
                <a:cs typeface="Calibri"/>
              </a:rPr>
              <a:t> populatii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32657" y="1652976"/>
            <a:ext cx="4946015" cy="3006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15" dirty="0">
                <a:latin typeface="Calibri"/>
                <a:cs typeface="Calibri"/>
              </a:rPr>
              <a:t>/t//b/ </a:t>
            </a:r>
            <a:r>
              <a:rPr sz="2200" b="1" spc="-15" dirty="0" err="1">
                <a:latin typeface="Calibri"/>
                <a:cs typeface="Calibri"/>
              </a:rPr>
              <a:t>Dezavantaje</a:t>
            </a:r>
            <a:r>
              <a:rPr sz="2200" b="1" spc="-15" dirty="0">
                <a:latin typeface="Calibri"/>
                <a:cs typeface="Calibri"/>
              </a:rPr>
              <a:t>/Limite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 marL="260350" marR="5080" indent="-228600">
              <a:lnSpc>
                <a:spcPts val="1939"/>
              </a:lnSpc>
              <a:spcBef>
                <a:spcPts val="1565"/>
              </a:spcBef>
              <a:buFont typeface="Microsoft Sans Serif"/>
              <a:buChar char="•"/>
              <a:tabLst>
                <a:tab pos="260350" algn="l"/>
                <a:tab pos="260985" algn="l"/>
              </a:tabLst>
            </a:pPr>
            <a:r>
              <a:rPr sz="1800" spc="-5" dirty="0">
                <a:latin typeface="Calibri"/>
                <a:cs typeface="Calibri"/>
              </a:rPr>
              <a:t>nu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permit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estimare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directă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riscurilor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fortei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asociație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epidemiologice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(ci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estimare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indirecta </a:t>
            </a:r>
            <a:r>
              <a:rPr sz="1800" spc="-5" dirty="0">
                <a:latin typeface="Calibri"/>
                <a:cs typeface="Calibri"/>
              </a:rPr>
              <a:t> prin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OR);</a:t>
            </a:r>
            <a:endParaRPr sz="1800" dirty="0">
              <a:latin typeface="Calibri"/>
              <a:cs typeface="Calibri"/>
            </a:endParaRPr>
          </a:p>
          <a:p>
            <a:pPr marL="260350" indent="-229235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260350" algn="l"/>
                <a:tab pos="260985" algn="l"/>
              </a:tabLst>
            </a:pPr>
            <a:r>
              <a:rPr sz="1800" spc="-5" dirty="0">
                <a:latin typeface="Calibri"/>
                <a:cs typeface="Calibri"/>
              </a:rPr>
              <a:t>pot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distorsiuni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5" dirty="0">
                <a:latin typeface="Calibri"/>
                <a:cs typeface="Calibri"/>
              </a:rPr>
              <a:t>selectie,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informatie,</a:t>
            </a:r>
            <a:endParaRPr sz="1800" dirty="0">
              <a:latin typeface="Calibri"/>
              <a:cs typeface="Calibri"/>
            </a:endParaRPr>
          </a:p>
          <a:p>
            <a:pPr marL="260350" indent="-229235">
              <a:lnSpc>
                <a:spcPct val="100000"/>
              </a:lnSpc>
              <a:spcBef>
                <a:spcPts val="785"/>
              </a:spcBef>
              <a:buFont typeface="Microsoft Sans Serif"/>
              <a:buChar char="•"/>
              <a:tabLst>
                <a:tab pos="260350" algn="l"/>
                <a:tab pos="260985" algn="l"/>
              </a:tabLst>
            </a:pPr>
            <a:r>
              <a:rPr sz="1800" spc="-10" dirty="0">
                <a:latin typeface="Calibri"/>
                <a:cs typeface="Calibri"/>
              </a:rPr>
              <a:t>necesita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controlul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factorilor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</a:t>
            </a:r>
            <a:r>
              <a:rPr sz="1800" spc="-10" dirty="0">
                <a:latin typeface="Calibri"/>
                <a:cs typeface="Calibri"/>
              </a:rPr>
              <a:t>confuzie</a:t>
            </a:r>
            <a:endParaRPr sz="1800" dirty="0">
              <a:latin typeface="Calibri"/>
              <a:cs typeface="Calibri"/>
            </a:endParaRPr>
          </a:p>
          <a:p>
            <a:pPr marL="260350" marR="838200" indent="-228600">
              <a:lnSpc>
                <a:spcPts val="1939"/>
              </a:lnSpc>
              <a:spcBef>
                <a:spcPts val="1025"/>
              </a:spcBef>
              <a:buFont typeface="Microsoft Sans Serif"/>
              <a:buChar char="•"/>
              <a:tabLst>
                <a:tab pos="260350" algn="l"/>
                <a:tab pos="260985" algn="l"/>
              </a:tabLst>
            </a:pPr>
            <a:r>
              <a:rPr sz="1800" spc="-5" dirty="0">
                <a:latin typeface="Calibri"/>
                <a:cs typeface="Calibri"/>
              </a:rPr>
              <a:t>alegerea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grupului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este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foarte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importanta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creeaza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deseori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probleme.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52400"/>
            <a:ext cx="9144000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1391" y="771519"/>
            <a:ext cx="3738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 err="1"/>
              <a:t>Anchete</a:t>
            </a:r>
            <a:r>
              <a:rPr lang="en-US" spc="-10" dirty="0"/>
              <a:t> </a:t>
            </a:r>
            <a:r>
              <a:rPr lang="en-US" spc="-10" dirty="0" err="1"/>
              <a:t>analitice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286638" y="1758830"/>
            <a:ext cx="8233409" cy="350416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lang="en-US" sz="2400" spc="-5" dirty="0">
                <a:latin typeface="Calibri"/>
                <a:cs typeface="Calibri"/>
              </a:rPr>
              <a:t>/t/ /b/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observațional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spcBef>
                <a:spcPts val="290"/>
              </a:spcBef>
              <a:buFont typeface="Microsoft Sans Serif"/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Calibri"/>
                <a:cs typeface="Calibri"/>
              </a:rPr>
              <a:t>investigheaza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relațiile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dintre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EXPUNERE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REZULTAT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(Factor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risc/Boala)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spcBef>
                <a:spcPts val="254"/>
              </a:spcBef>
              <a:buFont typeface="Microsoft Sans Serif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permit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evaluarea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asociatiei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epidemiologice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spcBef>
                <a:spcPts val="265"/>
              </a:spcBef>
              <a:buFont typeface="Microsoft Sans Serif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Calibri"/>
                <a:cs typeface="Calibri"/>
              </a:rPr>
              <a:t>permit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inferente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tip</a:t>
            </a:r>
            <a:r>
              <a:rPr sz="2000" spc="-10" dirty="0">
                <a:latin typeface="Calibri"/>
                <a:cs typeface="Calibri"/>
              </a:rPr>
              <a:t> cauzal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</a:pPr>
            <a:r>
              <a:rPr lang="en-US" sz="2300" dirty="0">
                <a:latin typeface="Calibri"/>
                <a:cs typeface="Calibri"/>
              </a:rPr>
              <a:t>%</a:t>
            </a:r>
            <a:r>
              <a:rPr lang="en-US" sz="2300" dirty="0" err="1">
                <a:latin typeface="Calibri"/>
                <a:cs typeface="Calibri"/>
              </a:rPr>
              <a:t>br</a:t>
            </a:r>
            <a:r>
              <a:rPr lang="en-US" sz="2300" dirty="0">
                <a:latin typeface="Calibri"/>
                <a:cs typeface="Calibri"/>
              </a:rPr>
              <a:t>%</a:t>
            </a:r>
            <a:endParaRPr sz="23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lang="en-US" sz="2400" spc="-5" dirty="0">
                <a:latin typeface="Calibri"/>
                <a:cs typeface="Calibri"/>
              </a:rPr>
              <a:t>/t//b/ </a:t>
            </a:r>
            <a:r>
              <a:rPr sz="2400" spc="-5" dirty="0" err="1">
                <a:latin typeface="Calibri"/>
                <a:cs typeface="Calibri"/>
              </a:rPr>
              <a:t>Tipuri</a:t>
            </a:r>
            <a:r>
              <a:rPr sz="2400" spc="-5" dirty="0">
                <a:latin typeface="Calibri"/>
                <a:cs typeface="Calibri"/>
              </a:rPr>
              <a:t>:</a:t>
            </a:r>
            <a:endParaRPr lang="en-US" sz="2400" dirty="0">
              <a:latin typeface="Calibri"/>
              <a:cs typeface="Calibri"/>
            </a:endParaRPr>
          </a:p>
          <a:p>
            <a:pPr marL="241300" indent="-228600">
              <a:spcBef>
                <a:spcPts val="147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 err="1">
                <a:latin typeface="Calibri"/>
                <a:cs typeface="Calibri"/>
              </a:rPr>
              <a:t>cohorta</a:t>
            </a:r>
            <a:endParaRPr lang="en-US" sz="2400" dirty="0">
              <a:latin typeface="Calibri"/>
              <a:cs typeface="Calibri"/>
            </a:endParaRPr>
          </a:p>
          <a:p>
            <a:pPr marL="241300" indent="-228600">
              <a:spcBef>
                <a:spcPts val="147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15" dirty="0" err="1">
                <a:latin typeface="Calibri"/>
                <a:cs typeface="Calibri"/>
              </a:rPr>
              <a:t>caz</a:t>
            </a:r>
            <a:r>
              <a:rPr sz="2400" spc="-15" dirty="0">
                <a:latin typeface="Calibri"/>
                <a:cs typeface="Calibri"/>
              </a:rPr>
              <a:t>-control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4960" y="214370"/>
            <a:ext cx="852741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12745" marR="5080" indent="-2900680">
              <a:lnSpc>
                <a:spcPts val="3020"/>
              </a:lnSpc>
              <a:spcBef>
                <a:spcPts val="480"/>
              </a:spcBef>
            </a:pPr>
            <a:r>
              <a:rPr spc="-5" dirty="0"/>
              <a:t>Mesaje</a:t>
            </a:r>
            <a:r>
              <a:rPr spc="15" dirty="0"/>
              <a:t> </a:t>
            </a:r>
            <a:r>
              <a:rPr spc="-5" dirty="0"/>
              <a:t>cheie</a:t>
            </a:r>
            <a:r>
              <a:rPr dirty="0"/>
              <a:t> cu</a:t>
            </a:r>
            <a:r>
              <a:rPr spc="5" dirty="0"/>
              <a:t> </a:t>
            </a:r>
            <a:r>
              <a:rPr spc="-5" dirty="0"/>
              <a:t>privire la</a:t>
            </a:r>
            <a:r>
              <a:rPr dirty="0"/>
              <a:t> </a:t>
            </a:r>
            <a:r>
              <a:rPr spc="-5" dirty="0" err="1"/>
              <a:t>organizarea</a:t>
            </a:r>
            <a:r>
              <a:rPr spc="10" dirty="0"/>
              <a:t> </a:t>
            </a:r>
            <a:r>
              <a:rPr spc="-5" dirty="0" err="1"/>
              <a:t>studiului</a:t>
            </a:r>
            <a:r>
              <a:rPr dirty="0"/>
              <a:t> </a:t>
            </a:r>
            <a:r>
              <a:rPr spc="-765" dirty="0"/>
              <a:t> </a:t>
            </a:r>
            <a:r>
              <a:rPr spc="-5" dirty="0"/>
              <a:t>(Kumar&amp;Clarck)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9576" y="1317610"/>
            <a:ext cx="8591946" cy="54368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2020" y="432937"/>
            <a:ext cx="5648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ANCHETELE</a:t>
            </a:r>
            <a:r>
              <a:rPr spc="20" dirty="0"/>
              <a:t> </a:t>
            </a:r>
            <a:r>
              <a:rPr spc="-10" dirty="0"/>
              <a:t>INTERVENŢIONALE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9881" y="1177793"/>
            <a:ext cx="9000490" cy="41795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41300" marR="252729" indent="-229235">
              <a:lnSpc>
                <a:spcPts val="2020"/>
              </a:lnSpc>
              <a:spcBef>
                <a:spcPts val="585"/>
              </a:spcBef>
              <a:buFont typeface="Microsoft Sans Serif"/>
              <a:buChar char="•"/>
              <a:tabLst>
                <a:tab pos="240665" algn="l"/>
                <a:tab pos="241300" algn="l"/>
                <a:tab pos="3943350" algn="l"/>
              </a:tabLst>
            </a:pPr>
            <a:r>
              <a:rPr sz="2100" spc="-10" dirty="0">
                <a:latin typeface="Calibri"/>
                <a:cs typeface="Calibri"/>
              </a:rPr>
              <a:t>Definiție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-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Studii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de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cohortă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(FR </a:t>
            </a:r>
            <a:r>
              <a:rPr sz="2100" dirty="0">
                <a:latin typeface="Calibri"/>
                <a:cs typeface="Calibri"/>
              </a:rPr>
              <a:t>-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dirty="0">
                <a:latin typeface="Calibri"/>
                <a:cs typeface="Calibri"/>
              </a:rPr>
              <a:t>B) in </a:t>
            </a:r>
            <a:r>
              <a:rPr sz="2100" spc="-10" dirty="0">
                <a:latin typeface="Calibri"/>
                <a:cs typeface="Calibri"/>
              </a:rPr>
              <a:t>care </a:t>
            </a:r>
            <a:r>
              <a:rPr sz="2100" b="1" spc="-15" dirty="0">
                <a:latin typeface="Calibri"/>
                <a:cs typeface="Calibri"/>
              </a:rPr>
              <a:t>cercetatorul </a:t>
            </a:r>
            <a:r>
              <a:rPr sz="2100" b="1" spc="-5" dirty="0">
                <a:latin typeface="Calibri"/>
                <a:cs typeface="Calibri"/>
              </a:rPr>
              <a:t>manipuleaza </a:t>
            </a:r>
            <a:r>
              <a:rPr sz="2100" b="1" spc="-10" dirty="0">
                <a:latin typeface="Calibri"/>
                <a:cs typeface="Calibri"/>
              </a:rPr>
              <a:t>factorul </a:t>
            </a:r>
            <a:r>
              <a:rPr sz="2100" b="1" spc="-459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studiat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si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observa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efectul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asupra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criteriului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de </a:t>
            </a:r>
            <a:r>
              <a:rPr sz="2100" spc="-15" dirty="0">
                <a:latin typeface="Calibri"/>
                <a:cs typeface="Calibri"/>
              </a:rPr>
              <a:t>rationament</a:t>
            </a:r>
            <a:endParaRPr sz="2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2100" dirty="0">
              <a:latin typeface="Calibri"/>
              <a:cs typeface="Calibri"/>
            </a:endParaRPr>
          </a:p>
          <a:p>
            <a:pPr marL="241300" marR="194945" indent="-229235">
              <a:lnSpc>
                <a:spcPts val="2020"/>
              </a:lnSpc>
              <a:spcBef>
                <a:spcPts val="145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100" spc="-10" dirty="0">
                <a:solidFill>
                  <a:srgbClr val="FF3200"/>
                </a:solidFill>
                <a:latin typeface="Calibri"/>
                <a:cs typeface="Calibri"/>
              </a:rPr>
              <a:t>Sunt</a:t>
            </a:r>
            <a:r>
              <a:rPr sz="210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3200"/>
                </a:solidFill>
                <a:latin typeface="Calibri"/>
                <a:cs typeface="Calibri"/>
              </a:rPr>
              <a:t>singurele</a:t>
            </a:r>
            <a:r>
              <a:rPr sz="2100" spc="3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3200"/>
                </a:solidFill>
                <a:latin typeface="Calibri"/>
                <a:cs typeface="Calibri"/>
              </a:rPr>
              <a:t>anchete</a:t>
            </a:r>
            <a:r>
              <a:rPr sz="210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3200"/>
                </a:solidFill>
                <a:latin typeface="Calibri"/>
                <a:cs typeface="Calibri"/>
              </a:rPr>
              <a:t>în</a:t>
            </a:r>
            <a:r>
              <a:rPr sz="2100" spc="1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3200"/>
                </a:solidFill>
                <a:latin typeface="Calibri"/>
                <a:cs typeface="Calibri"/>
              </a:rPr>
              <a:t>măsură</a:t>
            </a:r>
            <a:r>
              <a:rPr sz="210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3200"/>
                </a:solidFill>
                <a:latin typeface="Calibri"/>
                <a:cs typeface="Calibri"/>
              </a:rPr>
              <a:t>să</a:t>
            </a:r>
            <a:r>
              <a:rPr sz="2100" spc="1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3200"/>
                </a:solidFill>
                <a:latin typeface="Calibri"/>
                <a:cs typeface="Calibri"/>
              </a:rPr>
              <a:t>dovedească</a:t>
            </a:r>
            <a:r>
              <a:rPr sz="2100" spc="1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3200"/>
                </a:solidFill>
                <a:latin typeface="Calibri"/>
                <a:cs typeface="Calibri"/>
              </a:rPr>
              <a:t>relația</a:t>
            </a:r>
            <a:r>
              <a:rPr sz="210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3200"/>
                </a:solidFill>
                <a:latin typeface="Calibri"/>
                <a:cs typeface="Calibri"/>
              </a:rPr>
              <a:t>cauzală</a:t>
            </a:r>
            <a:r>
              <a:rPr sz="2100" spc="-2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3200"/>
                </a:solidFill>
                <a:latin typeface="Calibri"/>
                <a:cs typeface="Calibri"/>
              </a:rPr>
              <a:t>sau </a:t>
            </a:r>
            <a:r>
              <a:rPr sz="2100" spc="-15" dirty="0">
                <a:solidFill>
                  <a:srgbClr val="FF3200"/>
                </a:solidFill>
                <a:latin typeface="Calibri"/>
                <a:cs typeface="Calibri"/>
              </a:rPr>
              <a:t>eficacitatea </a:t>
            </a:r>
            <a:r>
              <a:rPr sz="2100" spc="-459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3200"/>
                </a:solidFill>
                <a:latin typeface="Calibri"/>
                <a:cs typeface="Calibri"/>
              </a:rPr>
              <a:t>unor </a:t>
            </a:r>
            <a:r>
              <a:rPr sz="2100" spc="-15" dirty="0">
                <a:solidFill>
                  <a:srgbClr val="FF3200"/>
                </a:solidFill>
                <a:latin typeface="Calibri"/>
                <a:cs typeface="Calibri"/>
              </a:rPr>
              <a:t>tratamente,</a:t>
            </a:r>
            <a:r>
              <a:rPr sz="2100" spc="-2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FF3200"/>
                </a:solidFill>
                <a:latin typeface="Calibri"/>
                <a:cs typeface="Calibri"/>
              </a:rPr>
              <a:t>intervenții,</a:t>
            </a:r>
            <a:r>
              <a:rPr sz="2100" spc="2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3200"/>
                </a:solidFill>
                <a:latin typeface="Calibri"/>
                <a:cs typeface="Calibri"/>
              </a:rPr>
              <a:t>decizii</a:t>
            </a:r>
            <a:r>
              <a:rPr sz="2100" spc="1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3200"/>
                </a:solidFill>
                <a:latin typeface="Calibri"/>
                <a:cs typeface="Calibri"/>
              </a:rPr>
              <a:t>diagnostice</a:t>
            </a:r>
            <a:r>
              <a:rPr sz="2100" spc="15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FF3200"/>
                </a:solidFill>
                <a:latin typeface="Calibri"/>
                <a:cs typeface="Calibri"/>
              </a:rPr>
              <a:t>și</a:t>
            </a:r>
            <a:r>
              <a:rPr sz="2100" spc="10" dirty="0">
                <a:solidFill>
                  <a:srgbClr val="FF3200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FF3200"/>
                </a:solidFill>
                <a:latin typeface="Calibri"/>
                <a:cs typeface="Calibri"/>
              </a:rPr>
              <a:t>organizatorice</a:t>
            </a:r>
            <a:endParaRPr sz="2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2850" dirty="0">
              <a:latin typeface="Calibri"/>
              <a:cs typeface="Calibri"/>
            </a:endParaRPr>
          </a:p>
          <a:p>
            <a:pPr marL="241300" indent="-228600">
              <a:lnSpc>
                <a:spcPts val="2270"/>
              </a:lnSpc>
              <a:spcBef>
                <a:spcPts val="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100" spc="-15" dirty="0">
                <a:latin typeface="Calibri"/>
                <a:cs typeface="Calibri"/>
              </a:rPr>
              <a:t>Probează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practic,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ipoteză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elaborată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în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cadrul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anchetelor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descriptive</a:t>
            </a:r>
            <a:r>
              <a:rPr sz="2100" spc="50" dirty="0">
                <a:latin typeface="Calibri"/>
                <a:cs typeface="Calibri"/>
              </a:rPr>
              <a:t> </a:t>
            </a:r>
            <a:r>
              <a:rPr sz="2100" spc="-5" dirty="0" err="1">
                <a:latin typeface="Calibri"/>
                <a:cs typeface="Calibri"/>
              </a:rPr>
              <a:t>şi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15" dirty="0" err="1">
                <a:latin typeface="Calibri"/>
                <a:cs typeface="Calibri"/>
              </a:rPr>
              <a:t>verificată</a:t>
            </a:r>
            <a:r>
              <a:rPr lang="en-US" sz="2100" spc="-15" dirty="0">
                <a:latin typeface="Calibri"/>
                <a:cs typeface="Calibri"/>
              </a:rPr>
              <a:t> </a:t>
            </a:r>
            <a:r>
              <a:rPr sz="2100" dirty="0" err="1">
                <a:latin typeface="Calibri"/>
                <a:cs typeface="Calibri"/>
              </a:rPr>
              <a:t>analitic</a:t>
            </a:r>
            <a:endParaRPr sz="2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100" spc="-10" dirty="0">
                <a:latin typeface="Calibri"/>
                <a:cs typeface="Calibri"/>
              </a:rPr>
              <a:t>Dovada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experimentală-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ultimul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dintre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criteriile</a:t>
            </a:r>
            <a:r>
              <a:rPr sz="2100" spc="4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plauzibilitate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Hill-Evans</a:t>
            </a:r>
            <a:endParaRPr sz="2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85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100" spc="-10" dirty="0" err="1">
                <a:latin typeface="Calibri"/>
                <a:cs typeface="Calibri"/>
              </a:rPr>
              <a:t>Considerente</a:t>
            </a:r>
            <a:r>
              <a:rPr sz="2100" spc="-5" dirty="0">
                <a:latin typeface="Calibri"/>
                <a:cs typeface="Calibri"/>
              </a:rPr>
              <a:t> etice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3751" y="771519"/>
            <a:ext cx="4070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UNITATEA</a:t>
            </a:r>
            <a:r>
              <a:rPr spc="5" dirty="0"/>
              <a:t> </a:t>
            </a:r>
            <a:r>
              <a:rPr spc="-10" dirty="0"/>
              <a:t>DE</a:t>
            </a:r>
            <a:r>
              <a:rPr spc="-25" dirty="0"/>
              <a:t> </a:t>
            </a:r>
            <a:r>
              <a:rPr spc="-10" dirty="0"/>
              <a:t>ANALIZĂ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682" y="1707534"/>
            <a:ext cx="1849755" cy="258381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Indivizi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Familii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Grupuri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Organizații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Comunități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8468" y="376168"/>
            <a:ext cx="4049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DOMENII</a:t>
            </a:r>
            <a:r>
              <a:rPr spc="-5" dirty="0"/>
              <a:t> </a:t>
            </a:r>
            <a:r>
              <a:rPr spc="-10" dirty="0"/>
              <a:t>DE</a:t>
            </a:r>
            <a:r>
              <a:rPr spc="-20" dirty="0"/>
              <a:t> </a:t>
            </a:r>
            <a:r>
              <a:rPr spc="-10" dirty="0"/>
              <a:t>APLICARE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7605" y="1359149"/>
            <a:ext cx="8380095" cy="431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30" dirty="0">
                <a:latin typeface="Calibri Light"/>
                <a:cs typeface="Calibri Light"/>
              </a:rPr>
              <a:t>Evaluarea</a:t>
            </a:r>
            <a:r>
              <a:rPr sz="2400" spc="-70" dirty="0">
                <a:latin typeface="Calibri Light"/>
                <a:cs typeface="Calibri Light"/>
              </a:rPr>
              <a:t> </a:t>
            </a:r>
            <a:r>
              <a:rPr sz="2400" spc="-15" dirty="0">
                <a:latin typeface="Calibri Light"/>
                <a:cs typeface="Calibri Light"/>
              </a:rPr>
              <a:t>eficacitǎții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vaccinurilor</a:t>
            </a:r>
            <a:r>
              <a:rPr sz="2400" spc="-7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noi;</a:t>
            </a:r>
            <a:endParaRPr sz="24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Microsoft Sans Serif"/>
              <a:buChar char="•"/>
            </a:pPr>
            <a:endParaRPr sz="195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buFont typeface="Microsoft Sans Serif"/>
              <a:buChar char="•"/>
              <a:tabLst>
                <a:tab pos="241300" algn="l"/>
              </a:tabLst>
            </a:pPr>
            <a:r>
              <a:rPr sz="2400" spc="-25" dirty="0">
                <a:latin typeface="Calibri Light"/>
                <a:cs typeface="Calibri Light"/>
              </a:rPr>
              <a:t>Experimentarea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medicamentelor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noi;</a:t>
            </a:r>
            <a:endParaRPr sz="24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245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30" dirty="0">
                <a:latin typeface="Calibri Light"/>
                <a:cs typeface="Calibri Light"/>
              </a:rPr>
              <a:t>Evaluarea</a:t>
            </a:r>
            <a:r>
              <a:rPr sz="2400" spc="-70" dirty="0">
                <a:latin typeface="Calibri Light"/>
                <a:cs typeface="Calibri Light"/>
              </a:rPr>
              <a:t> </a:t>
            </a:r>
            <a:r>
              <a:rPr sz="2400" spc="-15" dirty="0">
                <a:latin typeface="Calibri Light"/>
                <a:cs typeface="Calibri Light"/>
              </a:rPr>
              <a:t>unor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noi</a:t>
            </a:r>
            <a:r>
              <a:rPr sz="2400" spc="-45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conduite</a:t>
            </a:r>
            <a:r>
              <a:rPr sz="2400" spc="-65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terapeutice;</a:t>
            </a:r>
            <a:endParaRPr sz="24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Microsoft Sans Serif"/>
              <a:buChar char="•"/>
            </a:pPr>
            <a:endParaRPr sz="195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30" dirty="0">
                <a:latin typeface="Calibri Light"/>
                <a:cs typeface="Calibri Light"/>
              </a:rPr>
              <a:t>Evaluarea</a:t>
            </a:r>
            <a:r>
              <a:rPr sz="2400" spc="-70" dirty="0">
                <a:latin typeface="Calibri Light"/>
                <a:cs typeface="Calibri Light"/>
              </a:rPr>
              <a:t> </a:t>
            </a:r>
            <a:r>
              <a:rPr sz="2400" spc="-15" dirty="0">
                <a:latin typeface="Calibri Light"/>
                <a:cs typeface="Calibri Light"/>
              </a:rPr>
              <a:t>unor</a:t>
            </a:r>
            <a:r>
              <a:rPr sz="2400" spc="-50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forme</a:t>
            </a:r>
            <a:r>
              <a:rPr sz="2400" spc="-6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de</a:t>
            </a:r>
            <a:r>
              <a:rPr sz="2400" spc="-35" dirty="0">
                <a:latin typeface="Calibri Light"/>
                <a:cs typeface="Calibri Light"/>
              </a:rPr>
              <a:t> organizare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a</a:t>
            </a:r>
            <a:r>
              <a:rPr sz="2400" spc="-2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serviciilor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de</a:t>
            </a:r>
            <a:r>
              <a:rPr sz="2400" spc="-30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sǎnǎtate;</a:t>
            </a:r>
            <a:endParaRPr sz="24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243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30" dirty="0">
                <a:latin typeface="Calibri Light"/>
                <a:cs typeface="Calibri Light"/>
              </a:rPr>
              <a:t>Evaluarea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spc="-15" dirty="0">
                <a:latin typeface="Calibri Light"/>
                <a:cs typeface="Calibri Light"/>
              </a:rPr>
              <a:t>unor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30" dirty="0">
                <a:latin typeface="Calibri Light"/>
                <a:cs typeface="Calibri Light"/>
              </a:rPr>
              <a:t>programe</a:t>
            </a:r>
            <a:r>
              <a:rPr sz="2400" spc="-8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de</a:t>
            </a:r>
            <a:r>
              <a:rPr sz="2400" spc="-50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educatie;</a:t>
            </a:r>
            <a:endParaRPr sz="24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</a:pPr>
            <a:endParaRPr sz="2000" dirty="0">
              <a:latin typeface="Calibri Light"/>
              <a:cs typeface="Calibri Light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30" dirty="0">
                <a:latin typeface="Calibri Light"/>
                <a:cs typeface="Calibri Light"/>
              </a:rPr>
              <a:t>Evaluarea</a:t>
            </a:r>
            <a:r>
              <a:rPr sz="2400" spc="-70" dirty="0">
                <a:latin typeface="Calibri Light"/>
                <a:cs typeface="Calibri Light"/>
              </a:rPr>
              <a:t> </a:t>
            </a:r>
            <a:r>
              <a:rPr sz="2400" spc="-15" dirty="0">
                <a:latin typeface="Calibri Light"/>
                <a:cs typeface="Calibri Light"/>
              </a:rPr>
              <a:t>unor</a:t>
            </a:r>
            <a:r>
              <a:rPr sz="2400" spc="-40" dirty="0">
                <a:latin typeface="Calibri Light"/>
                <a:cs typeface="Calibri Light"/>
              </a:rPr>
              <a:t> </a:t>
            </a:r>
            <a:r>
              <a:rPr sz="2400" spc="-15" dirty="0">
                <a:latin typeface="Calibri Light"/>
                <a:cs typeface="Calibri Light"/>
              </a:rPr>
              <a:t>modalitǎți</a:t>
            </a:r>
            <a:r>
              <a:rPr sz="2400" spc="-5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noi</a:t>
            </a:r>
            <a:r>
              <a:rPr sz="2400" spc="-4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de</a:t>
            </a:r>
            <a:r>
              <a:rPr sz="2400" spc="-35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depistare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a</a:t>
            </a:r>
            <a:r>
              <a:rPr sz="2400" spc="-30" dirty="0">
                <a:latin typeface="Calibri Light"/>
                <a:cs typeface="Calibri Light"/>
              </a:rPr>
              <a:t> </a:t>
            </a:r>
            <a:r>
              <a:rPr sz="2400" spc="-15" dirty="0">
                <a:latin typeface="Calibri Light"/>
                <a:cs typeface="Calibri Light"/>
              </a:rPr>
              <a:t>unor</a:t>
            </a:r>
            <a:r>
              <a:rPr sz="2400" spc="-45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factori</a:t>
            </a:r>
            <a:r>
              <a:rPr sz="2400" spc="-5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de</a:t>
            </a:r>
            <a:r>
              <a:rPr sz="2400" spc="-30" dirty="0">
                <a:latin typeface="Calibri Light"/>
                <a:cs typeface="Calibri Light"/>
              </a:rPr>
              <a:t> </a:t>
            </a:r>
            <a:r>
              <a:rPr sz="2400" spc="-5" dirty="0" err="1">
                <a:latin typeface="Calibri Light"/>
                <a:cs typeface="Calibri Light"/>
              </a:rPr>
              <a:t>risc</a:t>
            </a:r>
            <a:r>
              <a:rPr sz="2400" spc="-65" dirty="0">
                <a:latin typeface="Calibri Light"/>
                <a:cs typeface="Calibri Light"/>
              </a:rPr>
              <a:t> </a:t>
            </a:r>
            <a:r>
              <a:rPr sz="2400" spc="-5" dirty="0" err="1">
                <a:latin typeface="Calibri Light"/>
                <a:cs typeface="Calibri Light"/>
              </a:rPr>
              <a:t>sau</a:t>
            </a:r>
            <a:r>
              <a:rPr lang="en-US" sz="2400" dirty="0">
                <a:latin typeface="Calibri Light"/>
                <a:cs typeface="Calibri Light"/>
              </a:rPr>
              <a:t> </a:t>
            </a:r>
            <a:r>
              <a:rPr sz="2400" spc="-10" dirty="0" err="1">
                <a:latin typeface="Calibri Light"/>
                <a:cs typeface="Calibri Light"/>
              </a:rPr>
              <a:t>maladii</a:t>
            </a:r>
            <a:r>
              <a:rPr sz="2400" spc="-10" dirty="0">
                <a:latin typeface="Calibri Light"/>
                <a:cs typeface="Calibri Light"/>
              </a:rPr>
              <a:t>.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2620" y="199130"/>
            <a:ext cx="6497955" cy="8362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indent="1036319">
              <a:lnSpc>
                <a:spcPts val="3030"/>
              </a:lnSpc>
              <a:spcBef>
                <a:spcPts val="470"/>
              </a:spcBef>
            </a:pPr>
            <a:r>
              <a:rPr spc="-5" dirty="0"/>
              <a:t>ETAPELE</a:t>
            </a:r>
            <a:r>
              <a:rPr spc="20" dirty="0"/>
              <a:t> </a:t>
            </a:r>
            <a:r>
              <a:rPr spc="-10" dirty="0"/>
              <a:t>UNEI ANCHETE </a:t>
            </a:r>
            <a:r>
              <a:rPr spc="-5" dirty="0"/>
              <a:t> INTERVE</a:t>
            </a:r>
            <a:r>
              <a:rPr spc="-35" dirty="0"/>
              <a:t>N</a:t>
            </a:r>
            <a:r>
              <a:rPr spc="-10" dirty="0"/>
              <a:t>Ț</a:t>
            </a:r>
            <a:r>
              <a:rPr spc="-5" dirty="0"/>
              <a:t>ION</a:t>
            </a:r>
            <a:r>
              <a:rPr spc="5" dirty="0"/>
              <a:t>A</a:t>
            </a:r>
            <a:r>
              <a:rPr spc="-5" dirty="0"/>
              <a:t>LE</a:t>
            </a:r>
            <a:r>
              <a:rPr spc="-20" dirty="0"/>
              <a:t>/</a:t>
            </a:r>
            <a:r>
              <a:rPr spc="-5" dirty="0"/>
              <a:t>EXPER</a:t>
            </a:r>
            <a:r>
              <a:rPr spc="5" dirty="0"/>
              <a:t>I</a:t>
            </a:r>
            <a:r>
              <a:rPr spc="-5" dirty="0"/>
              <a:t>M</a:t>
            </a:r>
            <a:r>
              <a:rPr dirty="0"/>
              <a:t>E</a:t>
            </a:r>
            <a:r>
              <a:rPr spc="-10" dirty="0"/>
              <a:t>N</a:t>
            </a:r>
            <a:r>
              <a:rPr dirty="0"/>
              <a:t>TA</a:t>
            </a:r>
            <a:r>
              <a:rPr spc="-5" dirty="0"/>
              <a:t>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8779" y="1746245"/>
            <a:ext cx="6017260" cy="26109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4">
              <a:lnSpc>
                <a:spcPct val="100000"/>
              </a:lnSpc>
              <a:spcBef>
                <a:spcPts val="100"/>
              </a:spcBef>
              <a:tabLst>
                <a:tab pos="234315" algn="l"/>
              </a:tabLst>
            </a:pPr>
            <a:r>
              <a:rPr lang="en-US" sz="2400" spc="-10" dirty="0">
                <a:latin typeface="Calibri"/>
                <a:cs typeface="Calibri"/>
              </a:rPr>
              <a:t>/t//b/ I. </a:t>
            </a:r>
            <a:r>
              <a:rPr sz="2400" spc="-10" dirty="0" err="1">
                <a:latin typeface="Calibri"/>
                <a:cs typeface="Calibri"/>
              </a:rPr>
              <a:t>Alegerea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alibri"/>
                <a:cs typeface="Calibri"/>
              </a:rPr>
              <a:t>loturilor</a:t>
            </a:r>
            <a:endParaRPr lang="en-US" sz="2400" dirty="0">
              <a:latin typeface="Calibri"/>
              <a:cs typeface="Calibri"/>
            </a:endParaRPr>
          </a:p>
          <a:p>
            <a:pPr marL="12064">
              <a:lnSpc>
                <a:spcPct val="100000"/>
              </a:lnSpc>
              <a:spcBef>
                <a:spcPts val="100"/>
              </a:spcBef>
              <a:tabLst>
                <a:tab pos="234315" algn="l"/>
              </a:tabLst>
            </a:pPr>
            <a:r>
              <a:rPr lang="en-RO" sz="2400" b="1" spc="-15" dirty="0">
                <a:solidFill>
                  <a:srgbClr val="FF0000"/>
                </a:solidFill>
                <a:latin typeface="Calibri"/>
                <a:cs typeface="Calibri"/>
              </a:rPr>
              <a:t>/t//b/ II. </a:t>
            </a:r>
            <a:r>
              <a:rPr sz="2400" b="1" spc="-15" dirty="0" err="1">
                <a:solidFill>
                  <a:srgbClr val="FF0000"/>
                </a:solidFill>
                <a:latin typeface="Calibri"/>
                <a:cs typeface="Calibri"/>
              </a:rPr>
              <a:t>Administrarea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 err="1">
                <a:solidFill>
                  <a:srgbClr val="FF0000"/>
                </a:solidFill>
                <a:latin typeface="Calibri"/>
                <a:cs typeface="Calibri"/>
              </a:rPr>
              <a:t>intervenției</a:t>
            </a:r>
            <a:endParaRPr lang="en-US" sz="24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tabLst>
                <a:tab pos="323850" algn="l"/>
              </a:tabLst>
            </a:pPr>
            <a:r>
              <a:rPr lang="en-US" sz="2400" spc="-10" dirty="0">
                <a:latin typeface="Calibri"/>
                <a:cs typeface="Calibri"/>
              </a:rPr>
              <a:t>/t//b/ III. </a:t>
            </a:r>
            <a:r>
              <a:rPr sz="2400" spc="-10" dirty="0" err="1">
                <a:latin typeface="Calibri"/>
                <a:cs typeface="Calibri"/>
              </a:rPr>
              <a:t>Culegerea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datelor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spc="-10" dirty="0" err="1">
                <a:latin typeface="Calibri"/>
                <a:cs typeface="Calibri"/>
              </a:rPr>
              <a:t>consemnarea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sz="2400" spc="-15" dirty="0" err="1">
                <a:latin typeface="Calibri"/>
                <a:cs typeface="Calibri"/>
              </a:rPr>
              <a:t>rezultatelor</a:t>
            </a:r>
            <a:r>
              <a:rPr sz="2400" spc="-15" dirty="0">
                <a:latin typeface="Calibri"/>
                <a:cs typeface="Calibri"/>
              </a:rPr>
              <a:t>)</a:t>
            </a:r>
            <a:endParaRPr lang="en-US" sz="2400" spc="-15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tabLst>
                <a:tab pos="323850" algn="l"/>
              </a:tabLst>
            </a:pPr>
            <a:r>
              <a:rPr lang="en-RO" sz="2400" spc="-15" dirty="0">
                <a:latin typeface="Calibri"/>
                <a:cs typeface="Calibri"/>
              </a:rPr>
              <a:t>/t//b/ IV. </a:t>
            </a:r>
            <a:r>
              <a:rPr sz="2400" spc="-5" dirty="0" err="1">
                <a:latin typeface="Calibri"/>
                <a:cs typeface="Calibri"/>
              </a:rPr>
              <a:t>Analiza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datelor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-15" dirty="0">
                <a:latin typeface="Calibri"/>
                <a:cs typeface="Calibri"/>
              </a:rPr>
              <a:t> testarea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statistica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alibri"/>
                <a:cs typeface="Calibri"/>
              </a:rPr>
              <a:t>deosebirilor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 err="1">
                <a:latin typeface="Calibri"/>
                <a:cs typeface="Calibri"/>
              </a:rPr>
              <a:t>constatate</a:t>
            </a:r>
            <a:endParaRPr lang="en-US" sz="2400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tabLst>
                <a:tab pos="323850" algn="l"/>
              </a:tabLst>
            </a:pPr>
            <a:r>
              <a:rPr lang="en-RO" sz="2400" spc="-15" dirty="0">
                <a:latin typeface="Calibri"/>
                <a:cs typeface="Calibri"/>
              </a:rPr>
              <a:t>/t//b/ V. </a:t>
            </a:r>
            <a:r>
              <a:rPr sz="2400" spc="-15" dirty="0" err="1">
                <a:latin typeface="Calibri"/>
                <a:cs typeface="Calibri"/>
              </a:rPr>
              <a:t>Interpretarea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datelor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2728" y="299968"/>
            <a:ext cx="4462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I.</a:t>
            </a:r>
            <a:r>
              <a:rPr spc="-35" dirty="0"/>
              <a:t> </a:t>
            </a:r>
            <a:r>
              <a:rPr spc="-10" dirty="0"/>
              <a:t>ALEGEREA</a:t>
            </a:r>
            <a:r>
              <a:rPr dirty="0"/>
              <a:t> </a:t>
            </a:r>
            <a:r>
              <a:rPr spc="-10" dirty="0"/>
              <a:t>LOTURILOR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3513" y="1029050"/>
            <a:ext cx="7911465" cy="4508927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en-US" sz="2600" b="1" spc="10" dirty="0">
                <a:solidFill>
                  <a:srgbClr val="0000FF"/>
                </a:solidFill>
                <a:latin typeface="Calibri"/>
                <a:cs typeface="Calibri"/>
              </a:rPr>
              <a:t>/b/ </a:t>
            </a:r>
            <a:r>
              <a:rPr sz="2600" b="1" spc="10" dirty="0">
                <a:solidFill>
                  <a:srgbClr val="0000FF"/>
                </a:solidFill>
                <a:latin typeface="Calibri"/>
                <a:cs typeface="Calibri"/>
              </a:rPr>
              <a:t>A.</a:t>
            </a:r>
            <a:r>
              <a:rPr sz="26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000FF"/>
                </a:solidFill>
                <a:latin typeface="Calibri"/>
                <a:cs typeface="Calibri"/>
              </a:rPr>
              <a:t>Criterii</a:t>
            </a:r>
            <a:r>
              <a:rPr sz="26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sz="2600" b="1" spc="-10" dirty="0">
                <a:solidFill>
                  <a:srgbClr val="0000FF"/>
                </a:solidFill>
                <a:latin typeface="Calibri"/>
                <a:cs typeface="Calibri"/>
              </a:rPr>
              <a:t> includere: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ts val="2965"/>
              </a:lnSpc>
              <a:spcBef>
                <a:spcPts val="68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clinice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și</a:t>
            </a:r>
            <a:r>
              <a:rPr sz="2600" spc="-10" dirty="0">
                <a:latin typeface="Calibri"/>
                <a:cs typeface="Calibri"/>
              </a:rPr>
              <a:t> demografice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(grupa</a:t>
            </a:r>
            <a:r>
              <a:rPr sz="2600" spc="-5" dirty="0">
                <a:latin typeface="Calibri"/>
                <a:cs typeface="Calibri"/>
              </a:rPr>
              <a:t> de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vârsta,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sex)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care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defines</a:t>
            </a:r>
            <a:r>
              <a:rPr lang="en-US" sz="2600" dirty="0">
                <a:latin typeface="Calibri"/>
                <a:cs typeface="Calibri"/>
              </a:rPr>
              <a:t> </a:t>
            </a:r>
            <a:r>
              <a:rPr sz="2600" spc="-5" dirty="0" err="1">
                <a:latin typeface="Calibri"/>
                <a:cs typeface="Calibri"/>
              </a:rPr>
              <a:t>populația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potențială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care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pot fi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generalizate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rezultatele</a:t>
            </a:r>
            <a:endParaRPr sz="2600" dirty="0">
              <a:latin typeface="Calibri"/>
              <a:cs typeface="Calibri"/>
            </a:endParaRPr>
          </a:p>
          <a:p>
            <a:pPr marL="241300" marR="445134" indent="-229235">
              <a:lnSpc>
                <a:spcPts val="2810"/>
              </a:lnSpc>
              <a:spcBef>
                <a:spcPts val="105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geografice </a:t>
            </a:r>
            <a:r>
              <a:rPr sz="2600" dirty="0">
                <a:latin typeface="Calibri"/>
                <a:cs typeface="Calibri"/>
              </a:rPr>
              <a:t>și </a:t>
            </a:r>
            <a:r>
              <a:rPr sz="2600" spc="-10" dirty="0">
                <a:latin typeface="Calibri"/>
                <a:cs typeface="Calibri"/>
              </a:rPr>
              <a:t>temporale </a:t>
            </a:r>
            <a:r>
              <a:rPr sz="2600" dirty="0">
                <a:latin typeface="Calibri"/>
                <a:cs typeface="Calibri"/>
              </a:rPr>
              <a:t>- </a:t>
            </a:r>
            <a:r>
              <a:rPr sz="2600" spc="-5" dirty="0">
                <a:latin typeface="Calibri"/>
                <a:cs typeface="Calibri"/>
              </a:rPr>
              <a:t>definesc populația </a:t>
            </a:r>
            <a:r>
              <a:rPr sz="2600" dirty="0">
                <a:latin typeface="Calibri"/>
                <a:cs typeface="Calibri"/>
              </a:rPr>
              <a:t>accesibilă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(disponibilă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pentru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studiu)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n-US" sz="2600" b="1" dirty="0">
                <a:solidFill>
                  <a:srgbClr val="0000FF"/>
                </a:solidFill>
                <a:latin typeface="Calibri"/>
                <a:cs typeface="Calibri"/>
              </a:rPr>
              <a:t>%</a:t>
            </a:r>
            <a:r>
              <a:rPr lang="en-US" sz="2600" b="1" dirty="0" err="1">
                <a:solidFill>
                  <a:srgbClr val="0000FF"/>
                </a:solidFill>
                <a:latin typeface="Calibri"/>
                <a:cs typeface="Calibri"/>
              </a:rPr>
              <a:t>br</a:t>
            </a:r>
            <a:r>
              <a:rPr lang="en-US" sz="2600" b="1" dirty="0">
                <a:solidFill>
                  <a:srgbClr val="0000FF"/>
                </a:solidFill>
                <a:latin typeface="Calibri"/>
                <a:cs typeface="Calibri"/>
              </a:rPr>
              <a:t>%</a:t>
            </a: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lang="en-US" sz="2600" b="1" dirty="0">
                <a:solidFill>
                  <a:srgbClr val="0000FF"/>
                </a:solidFill>
                <a:latin typeface="Calibri"/>
                <a:cs typeface="Calibri"/>
              </a:rPr>
              <a:t>/b/ </a:t>
            </a:r>
            <a:r>
              <a:rPr sz="2600" b="1" dirty="0">
                <a:solidFill>
                  <a:srgbClr val="0000FF"/>
                </a:solidFill>
                <a:latin typeface="Calibri"/>
                <a:cs typeface="Calibri"/>
              </a:rPr>
              <a:t>B.</a:t>
            </a:r>
            <a:r>
              <a:rPr sz="26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000FF"/>
                </a:solidFill>
                <a:latin typeface="Calibri"/>
                <a:cs typeface="Calibri"/>
              </a:rPr>
              <a:t>Criterii</a:t>
            </a:r>
            <a:r>
              <a:rPr sz="26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sz="26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0000FF"/>
                </a:solidFill>
                <a:latin typeface="Calibri"/>
                <a:cs typeface="Calibri"/>
              </a:rPr>
              <a:t>excludere:</a:t>
            </a:r>
            <a:endParaRPr sz="2600" dirty="0">
              <a:latin typeface="Calibri"/>
              <a:cs typeface="Calibri"/>
            </a:endParaRPr>
          </a:p>
          <a:p>
            <a:pPr marL="241300" marR="297180" indent="-228600">
              <a:lnSpc>
                <a:spcPts val="2810"/>
              </a:lnSpc>
              <a:spcBef>
                <a:spcPts val="103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Caracteristici </a:t>
            </a:r>
            <a:r>
              <a:rPr sz="2600" spc="-15" dirty="0">
                <a:latin typeface="Calibri"/>
                <a:cs typeface="Calibri"/>
              </a:rPr>
              <a:t>care </a:t>
            </a:r>
            <a:r>
              <a:rPr sz="2600" spc="-5" dirty="0">
                <a:latin typeface="Calibri"/>
                <a:cs typeface="Calibri"/>
              </a:rPr>
              <a:t>riscă </a:t>
            </a:r>
            <a:r>
              <a:rPr sz="2600" dirty="0">
                <a:latin typeface="Calibri"/>
                <a:cs typeface="Calibri"/>
              </a:rPr>
              <a:t>să </a:t>
            </a:r>
            <a:r>
              <a:rPr sz="2600" spc="-20" dirty="0">
                <a:latin typeface="Calibri"/>
                <a:cs typeface="Calibri"/>
              </a:rPr>
              <a:t>altereze </a:t>
            </a:r>
            <a:r>
              <a:rPr sz="2600" spc="-15" dirty="0">
                <a:latin typeface="Calibri"/>
                <a:cs typeface="Calibri"/>
              </a:rPr>
              <a:t>calitatea </a:t>
            </a:r>
            <a:r>
              <a:rPr sz="2600" spc="-10" dirty="0">
                <a:latin typeface="Calibri"/>
                <a:cs typeface="Calibri"/>
              </a:rPr>
              <a:t>datelor </a:t>
            </a:r>
            <a:r>
              <a:rPr sz="2600" spc="-5" dirty="0">
                <a:latin typeface="Calibri"/>
                <a:cs typeface="Calibri"/>
              </a:rPr>
              <a:t>sau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interpretarea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rezultatelor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(alcoolici,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alta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afecțiune)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Aspecte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etice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(nu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doresc </a:t>
            </a:r>
            <a:r>
              <a:rPr sz="2600" dirty="0">
                <a:latin typeface="Calibri"/>
                <a:cs typeface="Calibri"/>
              </a:rPr>
              <a:t>să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participe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 </a:t>
            </a:r>
            <a:r>
              <a:rPr sz="2600" spc="-5" dirty="0">
                <a:latin typeface="Calibri"/>
                <a:cs typeface="Calibri"/>
              </a:rPr>
              <a:t>studiu)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456" y="338068"/>
            <a:ext cx="5001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I.</a:t>
            </a:r>
            <a:r>
              <a:rPr spc="-25" dirty="0"/>
              <a:t> </a:t>
            </a:r>
            <a:r>
              <a:rPr spc="-10" dirty="0"/>
              <a:t>ALEGEREA</a:t>
            </a:r>
            <a:r>
              <a:rPr spc="10" dirty="0"/>
              <a:t> </a:t>
            </a:r>
            <a:r>
              <a:rPr spc="-10" dirty="0"/>
              <a:t>LOTURILOR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97267" y="932211"/>
            <a:ext cx="9354185" cy="6393417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lang="en-US" sz="2400" b="1" spc="-10" dirty="0">
                <a:solidFill>
                  <a:srgbClr val="0000FF"/>
                </a:solidFill>
                <a:latin typeface="Calibri"/>
                <a:cs typeface="Calibri"/>
              </a:rPr>
              <a:t>/b/ </a:t>
            </a:r>
            <a:r>
              <a:rPr sz="2400" b="1" spc="-10" dirty="0" err="1">
                <a:solidFill>
                  <a:srgbClr val="0000FF"/>
                </a:solidFill>
                <a:latin typeface="Calibri"/>
                <a:cs typeface="Calibri"/>
              </a:rPr>
              <a:t>Eșantionarea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ts val="2395"/>
              </a:lnSpc>
              <a:spcBef>
                <a:spcPts val="770"/>
              </a:spcBef>
              <a:buFont typeface="Microsoft Sans Serif"/>
              <a:buChar char="•"/>
              <a:tabLst>
                <a:tab pos="240665" algn="l"/>
                <a:tab pos="241935" algn="l"/>
              </a:tabLst>
            </a:pPr>
            <a:r>
              <a:rPr sz="2100" b="1" spc="-10" dirty="0">
                <a:latin typeface="Calibri"/>
                <a:cs typeface="Calibri"/>
              </a:rPr>
              <a:t>Probabilistică</a:t>
            </a:r>
            <a:r>
              <a:rPr sz="2100" b="1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-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fiecare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individ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are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anumita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probabilitate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 err="1">
                <a:latin typeface="Calibri"/>
                <a:cs typeface="Calibri"/>
              </a:rPr>
              <a:t>selectie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10" dirty="0" err="1">
                <a:latin typeface="Calibri"/>
                <a:cs typeface="Calibri"/>
              </a:rPr>
              <a:t>specificata</a:t>
            </a:r>
            <a:r>
              <a:rPr lang="en-US" sz="210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(tragere</a:t>
            </a:r>
            <a:r>
              <a:rPr sz="2100" dirty="0">
                <a:latin typeface="Calibri"/>
                <a:cs typeface="Calibri"/>
              </a:rPr>
              <a:t> la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sorti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simpla,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stratificata,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grupelor,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pasul mecanic)</a:t>
            </a:r>
            <a:endParaRPr sz="2100" dirty="0">
              <a:latin typeface="Calibri"/>
              <a:cs typeface="Calibri"/>
            </a:endParaRPr>
          </a:p>
          <a:p>
            <a:pPr marL="241300" marR="412115" indent="-229235">
              <a:lnSpc>
                <a:spcPts val="2270"/>
              </a:lnSpc>
              <a:spcBef>
                <a:spcPts val="1025"/>
              </a:spcBef>
              <a:buFont typeface="Microsoft Sans Serif"/>
              <a:buChar char="•"/>
              <a:tabLst>
                <a:tab pos="240665" algn="l"/>
                <a:tab pos="241935" algn="l"/>
              </a:tabLst>
            </a:pPr>
            <a:r>
              <a:rPr sz="2100" b="1" spc="-5" dirty="0">
                <a:latin typeface="Calibri"/>
                <a:cs typeface="Calibri"/>
              </a:rPr>
              <a:t>Neprobabilistică</a:t>
            </a:r>
            <a:r>
              <a:rPr sz="2100" b="1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(calitativa)-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nu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specifică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probabilitate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selecție;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practica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dar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mai</a:t>
            </a:r>
            <a:r>
              <a:rPr sz="2100" spc="-5" dirty="0">
                <a:latin typeface="Calibri"/>
                <a:cs typeface="Calibri"/>
              </a:rPr>
              <a:t> putin </a:t>
            </a:r>
            <a:r>
              <a:rPr sz="2100" spc="-10" dirty="0">
                <a:latin typeface="Calibri"/>
                <a:cs typeface="Calibri"/>
              </a:rPr>
              <a:t>riguroasă</a:t>
            </a:r>
            <a:endParaRPr sz="2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lang="en-US" sz="2400" b="1" spc="-15" dirty="0">
                <a:solidFill>
                  <a:srgbClr val="0000FF"/>
                </a:solidFill>
                <a:latin typeface="Calibri"/>
                <a:cs typeface="Calibri"/>
              </a:rPr>
              <a:t>%</a:t>
            </a:r>
            <a:r>
              <a:rPr lang="en-US" sz="2400" b="1" spc="-15" dirty="0" err="1">
                <a:solidFill>
                  <a:srgbClr val="0000FF"/>
                </a:solidFill>
                <a:latin typeface="Calibri"/>
                <a:cs typeface="Calibri"/>
              </a:rPr>
              <a:t>br</a:t>
            </a:r>
            <a:r>
              <a:rPr lang="en-US" sz="2400" b="1" spc="-15" dirty="0">
                <a:solidFill>
                  <a:srgbClr val="0000FF"/>
                </a:solidFill>
                <a:latin typeface="Calibri"/>
                <a:cs typeface="Calibri"/>
              </a:rPr>
              <a:t>%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lang="en-US" sz="2400" b="1" spc="-15" dirty="0">
                <a:solidFill>
                  <a:srgbClr val="0000FF"/>
                </a:solidFill>
                <a:latin typeface="Calibri"/>
                <a:cs typeface="Calibri"/>
              </a:rPr>
              <a:t>/b/ </a:t>
            </a:r>
            <a:r>
              <a:rPr sz="2400" b="1" spc="-15" dirty="0" err="1">
                <a:solidFill>
                  <a:srgbClr val="0000FF"/>
                </a:solidFill>
                <a:latin typeface="Calibri"/>
                <a:cs typeface="Calibri"/>
              </a:rPr>
              <a:t>Pregătirea</a:t>
            </a:r>
            <a:r>
              <a:rPr sz="2400" b="1" spc="-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loturilor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ts val="2395"/>
              </a:lnSpc>
              <a:spcBef>
                <a:spcPts val="77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100" spc="-15" dirty="0">
                <a:latin typeface="Calibri"/>
                <a:cs typeface="Calibri"/>
              </a:rPr>
              <a:t>Evaluarea</a:t>
            </a:r>
            <a:r>
              <a:rPr sz="2100" spc="-5" dirty="0">
                <a:latin typeface="Calibri"/>
                <a:cs typeface="Calibri"/>
              </a:rPr>
              <a:t> subiecților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(înregistrare,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măsurarea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diferiților</a:t>
            </a:r>
            <a:r>
              <a:rPr sz="2100" spc="4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parametri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 err="1">
                <a:latin typeface="Calibri"/>
                <a:cs typeface="Calibri"/>
              </a:rPr>
              <a:t>importanti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 err="1">
                <a:latin typeface="Calibri"/>
                <a:cs typeface="Calibri"/>
              </a:rPr>
              <a:t>pt</a:t>
            </a:r>
            <a:r>
              <a:rPr lang="en-US" sz="2100" dirty="0">
                <a:latin typeface="Calibri"/>
                <a:cs typeface="Calibri"/>
              </a:rPr>
              <a:t> </a:t>
            </a:r>
            <a:r>
              <a:rPr sz="2100" spc="-5" dirty="0" err="1">
                <a:latin typeface="Calibri"/>
                <a:cs typeface="Calibri"/>
              </a:rPr>
              <a:t>studiu</a:t>
            </a:r>
            <a:r>
              <a:rPr sz="2100" spc="-5" dirty="0">
                <a:latin typeface="Calibri"/>
                <a:cs typeface="Calibri"/>
              </a:rPr>
              <a:t>)</a:t>
            </a:r>
            <a:endParaRPr sz="21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45"/>
              </a:spcBef>
              <a:buFont typeface="Microsoft Sans Serif"/>
              <a:buChar char="•"/>
              <a:tabLst>
                <a:tab pos="240665" algn="l"/>
                <a:tab pos="241935" algn="l"/>
              </a:tabLst>
            </a:pPr>
            <a:r>
              <a:rPr sz="2100" b="1" spc="-10" dirty="0">
                <a:latin typeface="Calibri"/>
                <a:cs typeface="Calibri"/>
              </a:rPr>
              <a:t>consimțământul</a:t>
            </a:r>
            <a:r>
              <a:rPr sz="2100" b="1" dirty="0">
                <a:latin typeface="Calibri"/>
                <a:cs typeface="Calibri"/>
              </a:rPr>
              <a:t> </a:t>
            </a:r>
            <a:r>
              <a:rPr sz="2100" b="1" spc="-15" dirty="0">
                <a:latin typeface="Calibri"/>
                <a:cs typeface="Calibri"/>
              </a:rPr>
              <a:t>informat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=</a:t>
            </a:r>
            <a:r>
              <a:rPr sz="2100" b="1" spc="-10" dirty="0">
                <a:latin typeface="Calibri"/>
                <a:cs typeface="Calibri"/>
              </a:rPr>
              <a:t> drept</a:t>
            </a:r>
            <a:r>
              <a:rPr sz="2100" b="1" dirty="0">
                <a:latin typeface="Calibri"/>
                <a:cs typeface="Calibri"/>
              </a:rPr>
              <a:t> al</a:t>
            </a:r>
            <a:r>
              <a:rPr sz="2100" b="1" spc="-5" dirty="0">
                <a:latin typeface="Calibri"/>
                <a:cs typeface="Calibri"/>
              </a:rPr>
              <a:t> pacientului</a:t>
            </a:r>
            <a:endParaRPr sz="21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60"/>
              </a:spcBef>
              <a:buFont typeface="Microsoft Sans Serif"/>
              <a:buChar char="•"/>
              <a:tabLst>
                <a:tab pos="240665" algn="l"/>
                <a:tab pos="241935" algn="l"/>
              </a:tabLst>
            </a:pPr>
            <a:r>
              <a:rPr sz="2100" spc="-10" dirty="0">
                <a:latin typeface="Calibri"/>
                <a:cs typeface="Calibri"/>
              </a:rPr>
              <a:t>dreptul </a:t>
            </a:r>
            <a:r>
              <a:rPr sz="2100" spc="-5" dirty="0">
                <a:latin typeface="Calibri"/>
                <a:cs typeface="Calibri"/>
              </a:rPr>
              <a:t>de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10" dirty="0">
                <a:latin typeface="Calibri"/>
                <a:cs typeface="Calibri"/>
              </a:rPr>
              <a:t>se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retrage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în orice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etapă</a:t>
            </a:r>
            <a:endParaRPr sz="2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lang="en-US" sz="2100" b="1" spc="-10" dirty="0">
                <a:solidFill>
                  <a:srgbClr val="0000FF"/>
                </a:solidFill>
                <a:latin typeface="Calibri"/>
                <a:cs typeface="Calibri"/>
              </a:rPr>
              <a:t>%</a:t>
            </a:r>
            <a:r>
              <a:rPr lang="en-US" sz="2100" b="1" spc="-10" dirty="0" err="1">
                <a:solidFill>
                  <a:srgbClr val="0000FF"/>
                </a:solidFill>
                <a:latin typeface="Calibri"/>
                <a:cs typeface="Calibri"/>
              </a:rPr>
              <a:t>br</a:t>
            </a:r>
            <a:r>
              <a:rPr lang="en-US" sz="2100" b="1" spc="-10" dirty="0">
                <a:solidFill>
                  <a:srgbClr val="0000FF"/>
                </a:solidFill>
                <a:latin typeface="Calibri"/>
                <a:cs typeface="Calibri"/>
              </a:rPr>
              <a:t>%</a:t>
            </a: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lang="en-US" sz="2100" b="1" spc="-10" dirty="0">
                <a:solidFill>
                  <a:srgbClr val="0000FF"/>
                </a:solidFill>
                <a:latin typeface="Calibri"/>
                <a:cs typeface="Calibri"/>
              </a:rPr>
              <a:t>/b/ </a:t>
            </a:r>
            <a:r>
              <a:rPr sz="2100" b="1" spc="-10" dirty="0" err="1">
                <a:solidFill>
                  <a:srgbClr val="0000FF"/>
                </a:solidFill>
                <a:latin typeface="Calibri"/>
                <a:cs typeface="Calibri"/>
              </a:rPr>
              <a:t>Repartizarea</a:t>
            </a:r>
            <a:r>
              <a:rPr sz="2100" b="1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0000FF"/>
                </a:solidFill>
                <a:latin typeface="Calibri"/>
                <a:cs typeface="Calibri"/>
              </a:rPr>
              <a:t>subiecților</a:t>
            </a:r>
            <a:r>
              <a:rPr sz="21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0000FF"/>
                </a:solidFill>
                <a:latin typeface="Calibri"/>
                <a:cs typeface="Calibri"/>
              </a:rPr>
              <a:t>în</a:t>
            </a:r>
            <a:r>
              <a:rPr sz="21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0000FF"/>
                </a:solidFill>
                <a:latin typeface="Calibri"/>
                <a:cs typeface="Calibri"/>
              </a:rPr>
              <a:t>loturi</a:t>
            </a:r>
            <a:r>
              <a:rPr sz="21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-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b="1" spc="-15" dirty="0">
                <a:latin typeface="Calibri"/>
                <a:cs typeface="Calibri"/>
              </a:rPr>
              <a:t>randomizarea</a:t>
            </a:r>
            <a:r>
              <a:rPr sz="2100" b="1" spc="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(șanse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egale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de</a:t>
            </a:r>
            <a:r>
              <a:rPr sz="2100" dirty="0">
                <a:latin typeface="Calibri"/>
                <a:cs typeface="Calibri"/>
              </a:rPr>
              <a:t> a</a:t>
            </a:r>
            <a:r>
              <a:rPr sz="2100" spc="-5" dirty="0">
                <a:latin typeface="Calibri"/>
                <a:cs typeface="Calibri"/>
              </a:rPr>
              <a:t> fi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în </a:t>
            </a:r>
            <a:r>
              <a:rPr sz="2100" spc="-5" dirty="0">
                <a:latin typeface="Calibri"/>
                <a:cs typeface="Calibri"/>
              </a:rPr>
              <a:t>unul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din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loturi)</a:t>
            </a:r>
            <a:endParaRPr sz="2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100" spc="-10" dirty="0">
                <a:latin typeface="Calibri"/>
                <a:cs typeface="Calibri"/>
              </a:rPr>
              <a:t>repartizarea </a:t>
            </a:r>
            <a:r>
              <a:rPr sz="2100" dirty="0">
                <a:latin typeface="Calibri"/>
                <a:cs typeface="Calibri"/>
              </a:rPr>
              <a:t>=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ireversibila</a:t>
            </a:r>
            <a:endParaRPr sz="2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100" spc="-10" dirty="0">
                <a:latin typeface="Calibri"/>
                <a:cs typeface="Calibri"/>
              </a:rPr>
              <a:t>alocarea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5" dirty="0" err="1">
                <a:latin typeface="Calibri"/>
                <a:cs typeface="Calibri"/>
              </a:rPr>
              <a:t>randomizata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lang="en-US" sz="2100" spc="-20" dirty="0">
                <a:latin typeface="Calibri"/>
                <a:cs typeface="Calibri"/>
              </a:rPr>
              <a:t>=/=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eșantionarea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randomizată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0703" y="936747"/>
            <a:ext cx="1126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7F7F7F"/>
                </a:solidFill>
                <a:latin typeface="Arial"/>
                <a:cs typeface="Arial"/>
              </a:rPr>
              <a:t>EŞANTIONARE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3769" y="1295444"/>
            <a:ext cx="1543050" cy="274955"/>
          </a:xfrm>
          <a:prstGeom prst="rect">
            <a:avLst/>
          </a:prstGeom>
          <a:ln w="19049">
            <a:solidFill>
              <a:srgbClr val="44536A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315"/>
              </a:spcBef>
            </a:pPr>
            <a:r>
              <a:rPr sz="1400" b="1" spc="-30" dirty="0">
                <a:solidFill>
                  <a:srgbClr val="320065"/>
                </a:solidFill>
                <a:latin typeface="Arial"/>
                <a:cs typeface="Arial"/>
              </a:rPr>
              <a:t>PARTICIPANŢI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76571" y="100011"/>
            <a:ext cx="5851525" cy="1195705"/>
            <a:chOff x="2576571" y="100011"/>
            <a:chExt cx="5851525" cy="1195705"/>
          </a:xfrm>
        </p:grpSpPr>
        <p:sp>
          <p:nvSpPr>
            <p:cNvPr id="5" name="object 5"/>
            <p:cNvSpPr/>
            <p:nvPr/>
          </p:nvSpPr>
          <p:spPr>
            <a:xfrm>
              <a:off x="5539374" y="813693"/>
              <a:ext cx="85725" cy="481965"/>
            </a:xfrm>
            <a:custGeom>
              <a:avLst/>
              <a:gdLst/>
              <a:ahLst/>
              <a:cxnLst/>
              <a:rect l="l" t="t" r="r" b="b"/>
              <a:pathLst>
                <a:path w="85725" h="481965">
                  <a:moveTo>
                    <a:pt x="28496" y="396820"/>
                  </a:moveTo>
                  <a:lnTo>
                    <a:pt x="0" y="398251"/>
                  </a:lnTo>
                  <a:lnTo>
                    <a:pt x="47091" y="481705"/>
                  </a:lnTo>
                  <a:lnTo>
                    <a:pt x="78073" y="411083"/>
                  </a:lnTo>
                  <a:lnTo>
                    <a:pt x="29199" y="411083"/>
                  </a:lnTo>
                  <a:lnTo>
                    <a:pt x="28496" y="396820"/>
                  </a:lnTo>
                  <a:close/>
                </a:path>
                <a:path w="85725" h="481965">
                  <a:moveTo>
                    <a:pt x="57051" y="395386"/>
                  </a:moveTo>
                  <a:lnTo>
                    <a:pt x="28496" y="396820"/>
                  </a:lnTo>
                  <a:lnTo>
                    <a:pt x="29199" y="411083"/>
                  </a:lnTo>
                  <a:lnTo>
                    <a:pt x="57759" y="409681"/>
                  </a:lnTo>
                  <a:lnTo>
                    <a:pt x="57051" y="395386"/>
                  </a:lnTo>
                  <a:close/>
                </a:path>
                <a:path w="85725" h="481965">
                  <a:moveTo>
                    <a:pt x="85587" y="393954"/>
                  </a:moveTo>
                  <a:lnTo>
                    <a:pt x="57051" y="395386"/>
                  </a:lnTo>
                  <a:lnTo>
                    <a:pt x="57759" y="409681"/>
                  </a:lnTo>
                  <a:lnTo>
                    <a:pt x="29199" y="411083"/>
                  </a:lnTo>
                  <a:lnTo>
                    <a:pt x="78073" y="411083"/>
                  </a:lnTo>
                  <a:lnTo>
                    <a:pt x="85587" y="393954"/>
                  </a:lnTo>
                  <a:close/>
                </a:path>
                <a:path w="85725" h="481965">
                  <a:moveTo>
                    <a:pt x="37459" y="0"/>
                  </a:moveTo>
                  <a:lnTo>
                    <a:pt x="8991" y="1402"/>
                  </a:lnTo>
                  <a:lnTo>
                    <a:pt x="28496" y="396820"/>
                  </a:lnTo>
                  <a:lnTo>
                    <a:pt x="57051" y="395386"/>
                  </a:lnTo>
                  <a:lnTo>
                    <a:pt x="37459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6571" y="100011"/>
              <a:ext cx="5851519" cy="81438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76571" y="100011"/>
            <a:ext cx="5851525" cy="814705"/>
          </a:xfrm>
          <a:prstGeom prst="rect">
            <a:avLst/>
          </a:prstGeom>
          <a:ln w="9524">
            <a:solidFill>
              <a:srgbClr val="0462C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5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POPULAŢIA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STUDIATĂ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2345" y="2438390"/>
            <a:ext cx="2195830" cy="365125"/>
          </a:xfrm>
          <a:prstGeom prst="rect">
            <a:avLst/>
          </a:prstGeom>
          <a:solidFill>
            <a:srgbClr val="000098"/>
          </a:solidFill>
          <a:ln w="19049">
            <a:solidFill>
              <a:srgbClr val="FFFF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GRUP</a:t>
            </a:r>
            <a:r>
              <a:rPr sz="1400" b="1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00"/>
                </a:solidFill>
                <a:latin typeface="Arial"/>
                <a:cs typeface="Arial"/>
              </a:rPr>
              <a:t>TERAPEUTIC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8400" y="2438390"/>
            <a:ext cx="2193925" cy="365125"/>
          </a:xfrm>
          <a:prstGeom prst="rect">
            <a:avLst/>
          </a:prstGeom>
          <a:solidFill>
            <a:srgbClr val="329865"/>
          </a:solidFill>
          <a:ln w="19049">
            <a:solidFill>
              <a:srgbClr val="FFFF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GRUP</a:t>
            </a:r>
            <a:r>
              <a:rPr sz="1400" b="1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00"/>
                </a:solidFill>
                <a:latin typeface="Arial"/>
                <a:cs typeface="Arial"/>
              </a:rPr>
              <a:t>MARTOR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96208" y="1705097"/>
            <a:ext cx="1159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3200"/>
                </a:solidFill>
                <a:latin typeface="Arial"/>
                <a:cs typeface="Arial"/>
              </a:rPr>
              <a:t>R</a:t>
            </a:r>
            <a:r>
              <a:rPr sz="1200" b="1" spc="-45" dirty="0">
                <a:solidFill>
                  <a:srgbClr val="FF3200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FF3200"/>
                </a:solidFill>
                <a:latin typeface="Arial"/>
                <a:cs typeface="Arial"/>
              </a:rPr>
              <a:t>ND</a:t>
            </a:r>
            <a:r>
              <a:rPr sz="1200" b="1" dirty="0">
                <a:solidFill>
                  <a:srgbClr val="FF3200"/>
                </a:solidFill>
                <a:latin typeface="Arial"/>
                <a:cs typeface="Arial"/>
              </a:rPr>
              <a:t>OMI</a:t>
            </a:r>
            <a:r>
              <a:rPr sz="1200" b="1" spc="10" dirty="0">
                <a:solidFill>
                  <a:srgbClr val="FF3200"/>
                </a:solidFill>
                <a:latin typeface="Arial"/>
                <a:cs typeface="Arial"/>
              </a:rPr>
              <a:t>Z</a:t>
            </a:r>
            <a:r>
              <a:rPr sz="1200" b="1" spc="-40" dirty="0">
                <a:solidFill>
                  <a:srgbClr val="FF3200"/>
                </a:solidFill>
                <a:latin typeface="Arial"/>
                <a:cs typeface="Arial"/>
              </a:rPr>
              <a:t>A</a:t>
            </a:r>
            <a:r>
              <a:rPr sz="1200" b="1" spc="-5" dirty="0">
                <a:solidFill>
                  <a:srgbClr val="FF3200"/>
                </a:solidFill>
                <a:latin typeface="Arial"/>
                <a:cs typeface="Arial"/>
              </a:rPr>
              <a:t>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9875" y="3581340"/>
            <a:ext cx="1187450" cy="274955"/>
          </a:xfrm>
          <a:prstGeom prst="rect">
            <a:avLst/>
          </a:prstGeom>
          <a:solidFill>
            <a:srgbClr val="000098"/>
          </a:solidFill>
          <a:ln w="19049">
            <a:solidFill>
              <a:srgbClr val="FFFF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EFECT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8000" y="3581340"/>
            <a:ext cx="1006475" cy="274955"/>
          </a:xfrm>
          <a:prstGeom prst="rect">
            <a:avLst/>
          </a:prstGeom>
          <a:solidFill>
            <a:srgbClr val="329865"/>
          </a:solidFill>
          <a:ln w="19049">
            <a:solidFill>
              <a:srgbClr val="FFFF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320"/>
              </a:spcBef>
            </a:pPr>
            <a:r>
              <a:rPr sz="1400" b="1" spc="-5" dirty="0">
                <a:solidFill>
                  <a:srgbClr val="FFFF00"/>
                </a:solidFill>
                <a:latin typeface="Arial"/>
                <a:cs typeface="Arial"/>
              </a:rPr>
              <a:t>EFECT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63986" y="2819399"/>
            <a:ext cx="4065904" cy="732155"/>
            <a:chOff x="3363986" y="2819399"/>
            <a:chExt cx="4065904" cy="732155"/>
          </a:xfrm>
        </p:grpSpPr>
        <p:sp>
          <p:nvSpPr>
            <p:cNvPr id="14" name="object 14"/>
            <p:cNvSpPr/>
            <p:nvPr/>
          </p:nvSpPr>
          <p:spPr>
            <a:xfrm>
              <a:off x="7353300" y="2819399"/>
              <a:ext cx="76200" cy="732155"/>
            </a:xfrm>
            <a:custGeom>
              <a:avLst/>
              <a:gdLst/>
              <a:ahLst/>
              <a:cxnLst/>
              <a:rect l="l" t="t" r="r" b="b"/>
              <a:pathLst>
                <a:path w="76200" h="732154">
                  <a:moveTo>
                    <a:pt x="28590" y="655563"/>
                  </a:moveTo>
                  <a:lnTo>
                    <a:pt x="0" y="655563"/>
                  </a:lnTo>
                  <a:lnTo>
                    <a:pt x="38100" y="731763"/>
                  </a:lnTo>
                  <a:lnTo>
                    <a:pt x="69844" y="668274"/>
                  </a:lnTo>
                  <a:lnTo>
                    <a:pt x="28590" y="668274"/>
                  </a:lnTo>
                  <a:lnTo>
                    <a:pt x="28590" y="655563"/>
                  </a:lnTo>
                  <a:close/>
                </a:path>
                <a:path w="76200" h="732154">
                  <a:moveTo>
                    <a:pt x="47640" y="0"/>
                  </a:moveTo>
                  <a:lnTo>
                    <a:pt x="28590" y="0"/>
                  </a:lnTo>
                  <a:lnTo>
                    <a:pt x="28590" y="668274"/>
                  </a:lnTo>
                  <a:lnTo>
                    <a:pt x="47640" y="668274"/>
                  </a:lnTo>
                  <a:lnTo>
                    <a:pt x="47640" y="0"/>
                  </a:lnTo>
                  <a:close/>
                </a:path>
                <a:path w="76200" h="732154">
                  <a:moveTo>
                    <a:pt x="76200" y="655563"/>
                  </a:moveTo>
                  <a:lnTo>
                    <a:pt x="47640" y="655563"/>
                  </a:lnTo>
                  <a:lnTo>
                    <a:pt x="47640" y="668274"/>
                  </a:lnTo>
                  <a:lnTo>
                    <a:pt x="69844" y="668274"/>
                  </a:lnTo>
                  <a:lnTo>
                    <a:pt x="76200" y="655563"/>
                  </a:lnTo>
                  <a:close/>
                </a:path>
              </a:pathLst>
            </a:custGeom>
            <a:solidFill>
              <a:srgbClr val="3298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63986" y="2819399"/>
              <a:ext cx="76200" cy="732155"/>
            </a:xfrm>
            <a:custGeom>
              <a:avLst/>
              <a:gdLst/>
              <a:ahLst/>
              <a:cxnLst/>
              <a:rect l="l" t="t" r="r" b="b"/>
              <a:pathLst>
                <a:path w="76200" h="732154">
                  <a:moveTo>
                    <a:pt x="28559" y="655563"/>
                  </a:moveTo>
                  <a:lnTo>
                    <a:pt x="0" y="655563"/>
                  </a:lnTo>
                  <a:lnTo>
                    <a:pt x="38100" y="731763"/>
                  </a:lnTo>
                  <a:lnTo>
                    <a:pt x="69844" y="668274"/>
                  </a:lnTo>
                  <a:lnTo>
                    <a:pt x="28559" y="668274"/>
                  </a:lnTo>
                  <a:lnTo>
                    <a:pt x="28559" y="655563"/>
                  </a:lnTo>
                  <a:close/>
                </a:path>
                <a:path w="76200" h="732154">
                  <a:moveTo>
                    <a:pt x="47609" y="0"/>
                  </a:moveTo>
                  <a:lnTo>
                    <a:pt x="28559" y="0"/>
                  </a:lnTo>
                  <a:lnTo>
                    <a:pt x="28559" y="668274"/>
                  </a:lnTo>
                  <a:lnTo>
                    <a:pt x="47609" y="668274"/>
                  </a:lnTo>
                  <a:lnTo>
                    <a:pt x="47609" y="0"/>
                  </a:lnTo>
                  <a:close/>
                </a:path>
                <a:path w="76200" h="732154">
                  <a:moveTo>
                    <a:pt x="76200" y="655563"/>
                  </a:moveTo>
                  <a:lnTo>
                    <a:pt x="47609" y="655563"/>
                  </a:lnTo>
                  <a:lnTo>
                    <a:pt x="47609" y="668274"/>
                  </a:lnTo>
                  <a:lnTo>
                    <a:pt x="69844" y="668274"/>
                  </a:lnTo>
                  <a:lnTo>
                    <a:pt x="76200" y="655563"/>
                  </a:lnTo>
                  <a:close/>
                </a:path>
              </a:pathLst>
            </a:custGeom>
            <a:solidFill>
              <a:srgbClr val="0000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03778" y="2465955"/>
            <a:ext cx="11715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solidFill>
                  <a:srgbClr val="320065"/>
                </a:solidFill>
                <a:latin typeface="Arial"/>
                <a:cs typeface="Arial"/>
              </a:rPr>
              <a:t>C</a:t>
            </a:r>
            <a:r>
              <a:rPr sz="1400" b="1" dirty="0">
                <a:solidFill>
                  <a:srgbClr val="320065"/>
                </a:solidFill>
                <a:latin typeface="Arial"/>
                <a:cs typeface="Arial"/>
              </a:rPr>
              <a:t>O</a:t>
            </a:r>
            <a:r>
              <a:rPr sz="1400" b="1" spc="15" dirty="0">
                <a:solidFill>
                  <a:srgbClr val="320065"/>
                </a:solidFill>
                <a:latin typeface="Arial"/>
                <a:cs typeface="Arial"/>
              </a:rPr>
              <a:t>M</a:t>
            </a:r>
            <a:r>
              <a:rPr sz="1400" b="1" spc="-110" dirty="0">
                <a:solidFill>
                  <a:srgbClr val="320065"/>
                </a:solidFill>
                <a:latin typeface="Arial"/>
                <a:cs typeface="Arial"/>
              </a:rPr>
              <a:t>P</a:t>
            </a:r>
            <a:r>
              <a:rPr sz="1400" b="1" spc="-45" dirty="0">
                <a:solidFill>
                  <a:srgbClr val="320065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320065"/>
                </a:solidFill>
                <a:latin typeface="Arial"/>
                <a:cs typeface="Arial"/>
              </a:rPr>
              <a:t>R</a:t>
            </a:r>
            <a:r>
              <a:rPr sz="1400" b="1" spc="-30" dirty="0">
                <a:solidFill>
                  <a:srgbClr val="320065"/>
                </a:solidFill>
                <a:latin typeface="Arial"/>
                <a:cs typeface="Arial"/>
              </a:rPr>
              <a:t>A</a:t>
            </a:r>
            <a:r>
              <a:rPr sz="1400" b="1" spc="-10" dirty="0">
                <a:solidFill>
                  <a:srgbClr val="320065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320065"/>
                </a:solidFill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68764" y="2628899"/>
            <a:ext cx="1738630" cy="76200"/>
          </a:xfrm>
          <a:custGeom>
            <a:avLst/>
            <a:gdLst/>
            <a:ahLst/>
            <a:cxnLst/>
            <a:rect l="l" t="t" r="r" b="b"/>
            <a:pathLst>
              <a:path w="17386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794"/>
                </a:lnTo>
                <a:lnTo>
                  <a:pt x="63611" y="42793"/>
                </a:lnTo>
                <a:lnTo>
                  <a:pt x="63611" y="33284"/>
                </a:lnTo>
                <a:lnTo>
                  <a:pt x="76200" y="33284"/>
                </a:lnTo>
                <a:lnTo>
                  <a:pt x="76200" y="0"/>
                </a:lnTo>
                <a:close/>
              </a:path>
              <a:path w="1738629" h="76200">
                <a:moveTo>
                  <a:pt x="1662165" y="42914"/>
                </a:moveTo>
                <a:lnTo>
                  <a:pt x="1662165" y="76200"/>
                </a:lnTo>
                <a:lnTo>
                  <a:pt x="1728734" y="42915"/>
                </a:lnTo>
                <a:lnTo>
                  <a:pt x="1662165" y="42914"/>
                </a:lnTo>
                <a:close/>
              </a:path>
              <a:path w="1738629" h="76200">
                <a:moveTo>
                  <a:pt x="1662165" y="33405"/>
                </a:moveTo>
                <a:lnTo>
                  <a:pt x="1662165" y="42914"/>
                </a:lnTo>
                <a:lnTo>
                  <a:pt x="1674876" y="42915"/>
                </a:lnTo>
                <a:lnTo>
                  <a:pt x="1674876" y="33406"/>
                </a:lnTo>
                <a:lnTo>
                  <a:pt x="1662165" y="33405"/>
                </a:lnTo>
                <a:close/>
              </a:path>
              <a:path w="1738629" h="76200">
                <a:moveTo>
                  <a:pt x="1662165" y="0"/>
                </a:moveTo>
                <a:lnTo>
                  <a:pt x="1662165" y="33405"/>
                </a:lnTo>
                <a:lnTo>
                  <a:pt x="1674876" y="33406"/>
                </a:lnTo>
                <a:lnTo>
                  <a:pt x="1674876" y="42915"/>
                </a:lnTo>
                <a:lnTo>
                  <a:pt x="1728736" y="42914"/>
                </a:lnTo>
                <a:lnTo>
                  <a:pt x="1738365" y="38100"/>
                </a:lnTo>
                <a:lnTo>
                  <a:pt x="1662165" y="0"/>
                </a:lnTo>
                <a:close/>
              </a:path>
              <a:path w="1738629" h="76200">
                <a:moveTo>
                  <a:pt x="76200" y="33285"/>
                </a:moveTo>
                <a:lnTo>
                  <a:pt x="76200" y="42794"/>
                </a:lnTo>
                <a:lnTo>
                  <a:pt x="1662165" y="42914"/>
                </a:lnTo>
                <a:lnTo>
                  <a:pt x="1662165" y="33405"/>
                </a:lnTo>
                <a:lnTo>
                  <a:pt x="76200" y="33285"/>
                </a:lnTo>
                <a:close/>
              </a:path>
              <a:path w="1738629" h="76200">
                <a:moveTo>
                  <a:pt x="63611" y="33284"/>
                </a:moveTo>
                <a:lnTo>
                  <a:pt x="63611" y="42793"/>
                </a:lnTo>
                <a:lnTo>
                  <a:pt x="76200" y="42794"/>
                </a:lnTo>
                <a:lnTo>
                  <a:pt x="76200" y="33285"/>
                </a:lnTo>
                <a:lnTo>
                  <a:pt x="63611" y="33284"/>
                </a:lnTo>
                <a:close/>
              </a:path>
              <a:path w="1738629" h="76200">
                <a:moveTo>
                  <a:pt x="76200" y="33284"/>
                </a:moveTo>
                <a:lnTo>
                  <a:pt x="63611" y="33284"/>
                </a:lnTo>
                <a:lnTo>
                  <a:pt x="76200" y="33285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46578" y="2810380"/>
            <a:ext cx="177863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960" marR="5080" indent="-556260">
              <a:lnSpc>
                <a:spcPct val="1208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0098"/>
                </a:solidFill>
                <a:latin typeface="Arial"/>
                <a:cs typeface="Arial"/>
              </a:rPr>
              <a:t>PIERDERE</a:t>
            </a:r>
            <a:r>
              <a:rPr sz="1200" b="1" spc="-40" dirty="0">
                <a:solidFill>
                  <a:srgbClr val="000098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0098"/>
                </a:solidFill>
                <a:latin typeface="Arial"/>
                <a:cs typeface="Arial"/>
              </a:rPr>
              <a:t>DIN</a:t>
            </a:r>
            <a:r>
              <a:rPr sz="1200" b="1" spc="-30" dirty="0">
                <a:solidFill>
                  <a:srgbClr val="000098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00098"/>
                </a:solidFill>
                <a:latin typeface="Arial"/>
                <a:cs typeface="Arial"/>
              </a:rPr>
              <a:t>VEDERE </a:t>
            </a:r>
            <a:r>
              <a:rPr sz="1200" b="1" spc="-315" dirty="0">
                <a:solidFill>
                  <a:srgbClr val="000098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0098"/>
                </a:solidFill>
                <a:latin typeface="Arial"/>
                <a:cs typeface="Arial"/>
              </a:rPr>
              <a:t>MIGRARE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17813" y="3009899"/>
            <a:ext cx="3980179" cy="76200"/>
          </a:xfrm>
          <a:custGeom>
            <a:avLst/>
            <a:gdLst/>
            <a:ahLst/>
            <a:cxnLst/>
            <a:rect l="l" t="t" r="r" b="b"/>
            <a:pathLst>
              <a:path w="39801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09"/>
                </a:lnTo>
                <a:lnTo>
                  <a:pt x="63520" y="42809"/>
                </a:lnTo>
                <a:lnTo>
                  <a:pt x="63520" y="33284"/>
                </a:lnTo>
                <a:lnTo>
                  <a:pt x="76200" y="33284"/>
                </a:lnTo>
                <a:lnTo>
                  <a:pt x="76200" y="0"/>
                </a:lnTo>
                <a:close/>
              </a:path>
              <a:path w="3980179" h="76200">
                <a:moveTo>
                  <a:pt x="3903726" y="0"/>
                </a:moveTo>
                <a:lnTo>
                  <a:pt x="3903726" y="76200"/>
                </a:lnTo>
                <a:lnTo>
                  <a:pt x="3970507" y="42809"/>
                </a:lnTo>
                <a:lnTo>
                  <a:pt x="3916436" y="42809"/>
                </a:lnTo>
                <a:lnTo>
                  <a:pt x="3916436" y="33284"/>
                </a:lnTo>
                <a:lnTo>
                  <a:pt x="3970294" y="33284"/>
                </a:lnTo>
                <a:lnTo>
                  <a:pt x="3903726" y="0"/>
                </a:lnTo>
                <a:close/>
              </a:path>
              <a:path w="3980179" h="76200">
                <a:moveTo>
                  <a:pt x="76200" y="33284"/>
                </a:moveTo>
                <a:lnTo>
                  <a:pt x="63520" y="33284"/>
                </a:lnTo>
                <a:lnTo>
                  <a:pt x="63520" y="42809"/>
                </a:lnTo>
                <a:lnTo>
                  <a:pt x="76200" y="42809"/>
                </a:lnTo>
                <a:lnTo>
                  <a:pt x="76200" y="33284"/>
                </a:lnTo>
                <a:close/>
              </a:path>
              <a:path w="3980179" h="76200">
                <a:moveTo>
                  <a:pt x="3903726" y="33284"/>
                </a:moveTo>
                <a:lnTo>
                  <a:pt x="76200" y="33284"/>
                </a:lnTo>
                <a:lnTo>
                  <a:pt x="76200" y="42809"/>
                </a:lnTo>
                <a:lnTo>
                  <a:pt x="3903726" y="42809"/>
                </a:lnTo>
                <a:lnTo>
                  <a:pt x="3903726" y="33284"/>
                </a:lnTo>
                <a:close/>
              </a:path>
              <a:path w="3980179" h="76200">
                <a:moveTo>
                  <a:pt x="3970294" y="33284"/>
                </a:moveTo>
                <a:lnTo>
                  <a:pt x="3916436" y="33284"/>
                </a:lnTo>
                <a:lnTo>
                  <a:pt x="3916436" y="42809"/>
                </a:lnTo>
                <a:lnTo>
                  <a:pt x="3970507" y="42809"/>
                </a:lnTo>
                <a:lnTo>
                  <a:pt x="3979926" y="38100"/>
                </a:lnTo>
                <a:lnTo>
                  <a:pt x="3970294" y="33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981200" y="4191000"/>
            <a:ext cx="906780" cy="25400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ts val="1675"/>
              </a:lnSpc>
              <a:spcBef>
                <a:spcPts val="320"/>
              </a:spcBef>
            </a:pPr>
            <a:r>
              <a:rPr sz="1400" b="1" spc="-5" dirty="0">
                <a:solidFill>
                  <a:srgbClr val="FF3200"/>
                </a:solidFill>
                <a:latin typeface="Arial"/>
                <a:cs typeface="Arial"/>
              </a:rPr>
              <a:t>ORBIRE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60195" y="3456810"/>
            <a:ext cx="509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dub</a:t>
            </a:r>
            <a:r>
              <a:rPr sz="1400" b="1" dirty="0">
                <a:latin typeface="Arial"/>
                <a:cs typeface="Arial"/>
              </a:rPr>
              <a:t>lu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981200" y="1716023"/>
            <a:ext cx="3596004" cy="3427729"/>
            <a:chOff x="1981200" y="1716023"/>
            <a:chExt cx="3596004" cy="3427729"/>
          </a:xfrm>
        </p:grpSpPr>
        <p:sp>
          <p:nvSpPr>
            <p:cNvPr id="23" name="object 23"/>
            <p:cNvSpPr/>
            <p:nvPr/>
          </p:nvSpPr>
          <p:spPr>
            <a:xfrm>
              <a:off x="1981200" y="1716023"/>
              <a:ext cx="3596004" cy="76200"/>
            </a:xfrm>
            <a:custGeom>
              <a:avLst/>
              <a:gdLst/>
              <a:ahLst/>
              <a:cxnLst/>
              <a:rect l="l" t="t" r="r" b="b"/>
              <a:pathLst>
                <a:path w="3596004" h="76200">
                  <a:moveTo>
                    <a:pt x="76200" y="27035"/>
                  </a:moveTo>
                  <a:lnTo>
                    <a:pt x="0" y="27035"/>
                  </a:lnTo>
                  <a:lnTo>
                    <a:pt x="0" y="46085"/>
                  </a:lnTo>
                  <a:lnTo>
                    <a:pt x="76200" y="46085"/>
                  </a:lnTo>
                  <a:lnTo>
                    <a:pt x="76200" y="27035"/>
                  </a:lnTo>
                  <a:close/>
                </a:path>
                <a:path w="3596004" h="76200">
                  <a:moveTo>
                    <a:pt x="133350" y="27035"/>
                  </a:moveTo>
                  <a:lnTo>
                    <a:pt x="133350" y="46085"/>
                  </a:lnTo>
                  <a:lnTo>
                    <a:pt x="209550" y="46238"/>
                  </a:lnTo>
                  <a:lnTo>
                    <a:pt x="209550" y="27188"/>
                  </a:lnTo>
                  <a:lnTo>
                    <a:pt x="133350" y="27035"/>
                  </a:lnTo>
                  <a:close/>
                </a:path>
                <a:path w="3596004" h="76200">
                  <a:moveTo>
                    <a:pt x="342900" y="27188"/>
                  </a:moveTo>
                  <a:lnTo>
                    <a:pt x="266700" y="27188"/>
                  </a:lnTo>
                  <a:lnTo>
                    <a:pt x="266700" y="46238"/>
                  </a:lnTo>
                  <a:lnTo>
                    <a:pt x="342900" y="46238"/>
                  </a:lnTo>
                  <a:lnTo>
                    <a:pt x="342900" y="27188"/>
                  </a:lnTo>
                  <a:close/>
                </a:path>
                <a:path w="3596004" h="76200">
                  <a:moveTo>
                    <a:pt x="400050" y="27188"/>
                  </a:moveTo>
                  <a:lnTo>
                    <a:pt x="400050" y="46238"/>
                  </a:lnTo>
                  <a:lnTo>
                    <a:pt x="476250" y="46360"/>
                  </a:lnTo>
                  <a:lnTo>
                    <a:pt x="476250" y="27310"/>
                  </a:lnTo>
                  <a:lnTo>
                    <a:pt x="400050" y="27188"/>
                  </a:lnTo>
                  <a:close/>
                </a:path>
                <a:path w="3596004" h="76200">
                  <a:moveTo>
                    <a:pt x="609600" y="27310"/>
                  </a:moveTo>
                  <a:lnTo>
                    <a:pt x="533400" y="27310"/>
                  </a:lnTo>
                  <a:lnTo>
                    <a:pt x="533400" y="46360"/>
                  </a:lnTo>
                  <a:lnTo>
                    <a:pt x="609600" y="46360"/>
                  </a:lnTo>
                  <a:lnTo>
                    <a:pt x="609600" y="27310"/>
                  </a:lnTo>
                  <a:close/>
                </a:path>
                <a:path w="3596004" h="76200">
                  <a:moveTo>
                    <a:pt x="666750" y="27310"/>
                  </a:moveTo>
                  <a:lnTo>
                    <a:pt x="666750" y="46360"/>
                  </a:lnTo>
                  <a:lnTo>
                    <a:pt x="742950" y="46482"/>
                  </a:lnTo>
                  <a:lnTo>
                    <a:pt x="742950" y="27432"/>
                  </a:lnTo>
                  <a:lnTo>
                    <a:pt x="666750" y="27310"/>
                  </a:lnTo>
                  <a:close/>
                </a:path>
                <a:path w="3596004" h="76200">
                  <a:moveTo>
                    <a:pt x="876300" y="27432"/>
                  </a:moveTo>
                  <a:lnTo>
                    <a:pt x="800100" y="27432"/>
                  </a:lnTo>
                  <a:lnTo>
                    <a:pt x="800100" y="46482"/>
                  </a:lnTo>
                  <a:lnTo>
                    <a:pt x="876300" y="46482"/>
                  </a:lnTo>
                  <a:lnTo>
                    <a:pt x="876300" y="27432"/>
                  </a:lnTo>
                  <a:close/>
                </a:path>
                <a:path w="3596004" h="76200">
                  <a:moveTo>
                    <a:pt x="933450" y="27432"/>
                  </a:moveTo>
                  <a:lnTo>
                    <a:pt x="933450" y="46482"/>
                  </a:lnTo>
                  <a:lnTo>
                    <a:pt x="1009650" y="46603"/>
                  </a:lnTo>
                  <a:lnTo>
                    <a:pt x="1009650" y="27553"/>
                  </a:lnTo>
                  <a:lnTo>
                    <a:pt x="933450" y="27432"/>
                  </a:lnTo>
                  <a:close/>
                </a:path>
                <a:path w="3596004" h="76200">
                  <a:moveTo>
                    <a:pt x="1143000" y="27553"/>
                  </a:moveTo>
                  <a:lnTo>
                    <a:pt x="1066800" y="27553"/>
                  </a:lnTo>
                  <a:lnTo>
                    <a:pt x="1066800" y="46603"/>
                  </a:lnTo>
                  <a:lnTo>
                    <a:pt x="1143000" y="46603"/>
                  </a:lnTo>
                  <a:lnTo>
                    <a:pt x="1143000" y="27553"/>
                  </a:lnTo>
                  <a:close/>
                </a:path>
                <a:path w="3596004" h="76200">
                  <a:moveTo>
                    <a:pt x="1276350" y="27553"/>
                  </a:moveTo>
                  <a:lnTo>
                    <a:pt x="1200150" y="27553"/>
                  </a:lnTo>
                  <a:lnTo>
                    <a:pt x="1200150" y="46603"/>
                  </a:lnTo>
                  <a:lnTo>
                    <a:pt x="1276350" y="46603"/>
                  </a:lnTo>
                  <a:lnTo>
                    <a:pt x="1276350" y="27553"/>
                  </a:lnTo>
                  <a:close/>
                </a:path>
                <a:path w="3596004" h="76200">
                  <a:moveTo>
                    <a:pt x="1409700" y="27675"/>
                  </a:moveTo>
                  <a:lnTo>
                    <a:pt x="1333500" y="27675"/>
                  </a:lnTo>
                  <a:lnTo>
                    <a:pt x="1333500" y="46725"/>
                  </a:lnTo>
                  <a:lnTo>
                    <a:pt x="1409700" y="46725"/>
                  </a:lnTo>
                  <a:lnTo>
                    <a:pt x="1409700" y="27675"/>
                  </a:lnTo>
                  <a:close/>
                </a:path>
                <a:path w="3596004" h="76200">
                  <a:moveTo>
                    <a:pt x="1543050" y="27675"/>
                  </a:moveTo>
                  <a:lnTo>
                    <a:pt x="1466850" y="27675"/>
                  </a:lnTo>
                  <a:lnTo>
                    <a:pt x="1466850" y="46725"/>
                  </a:lnTo>
                  <a:lnTo>
                    <a:pt x="1543050" y="46725"/>
                  </a:lnTo>
                  <a:lnTo>
                    <a:pt x="1543050" y="27675"/>
                  </a:lnTo>
                  <a:close/>
                </a:path>
                <a:path w="3596004" h="76200">
                  <a:moveTo>
                    <a:pt x="1676400" y="27797"/>
                  </a:moveTo>
                  <a:lnTo>
                    <a:pt x="1600200" y="27797"/>
                  </a:lnTo>
                  <a:lnTo>
                    <a:pt x="1600200" y="46847"/>
                  </a:lnTo>
                  <a:lnTo>
                    <a:pt x="1676400" y="46847"/>
                  </a:lnTo>
                  <a:lnTo>
                    <a:pt x="1676400" y="27797"/>
                  </a:lnTo>
                  <a:close/>
                </a:path>
                <a:path w="3596004" h="76200">
                  <a:moveTo>
                    <a:pt x="1809750" y="27797"/>
                  </a:moveTo>
                  <a:lnTo>
                    <a:pt x="1733550" y="27797"/>
                  </a:lnTo>
                  <a:lnTo>
                    <a:pt x="1733550" y="46847"/>
                  </a:lnTo>
                  <a:lnTo>
                    <a:pt x="1809750" y="46847"/>
                  </a:lnTo>
                  <a:lnTo>
                    <a:pt x="1809750" y="27797"/>
                  </a:lnTo>
                  <a:close/>
                </a:path>
                <a:path w="3596004" h="76200">
                  <a:moveTo>
                    <a:pt x="1866900" y="27797"/>
                  </a:moveTo>
                  <a:lnTo>
                    <a:pt x="1866900" y="46847"/>
                  </a:lnTo>
                  <a:lnTo>
                    <a:pt x="1943100" y="47000"/>
                  </a:lnTo>
                  <a:lnTo>
                    <a:pt x="1943100" y="27950"/>
                  </a:lnTo>
                  <a:lnTo>
                    <a:pt x="1866900" y="27797"/>
                  </a:lnTo>
                  <a:close/>
                </a:path>
                <a:path w="3596004" h="76200">
                  <a:moveTo>
                    <a:pt x="2076450" y="27950"/>
                  </a:moveTo>
                  <a:lnTo>
                    <a:pt x="2000250" y="27950"/>
                  </a:lnTo>
                  <a:lnTo>
                    <a:pt x="2000250" y="47000"/>
                  </a:lnTo>
                  <a:lnTo>
                    <a:pt x="2076450" y="47000"/>
                  </a:lnTo>
                  <a:lnTo>
                    <a:pt x="2076450" y="27950"/>
                  </a:lnTo>
                  <a:close/>
                </a:path>
                <a:path w="3596004" h="76200">
                  <a:moveTo>
                    <a:pt x="2133600" y="27950"/>
                  </a:moveTo>
                  <a:lnTo>
                    <a:pt x="2133600" y="47000"/>
                  </a:lnTo>
                  <a:lnTo>
                    <a:pt x="2209800" y="47122"/>
                  </a:lnTo>
                  <a:lnTo>
                    <a:pt x="2209800" y="28072"/>
                  </a:lnTo>
                  <a:lnTo>
                    <a:pt x="2133600" y="27950"/>
                  </a:lnTo>
                  <a:close/>
                </a:path>
                <a:path w="3596004" h="76200">
                  <a:moveTo>
                    <a:pt x="2343150" y="28072"/>
                  </a:moveTo>
                  <a:lnTo>
                    <a:pt x="2266950" y="28072"/>
                  </a:lnTo>
                  <a:lnTo>
                    <a:pt x="2266950" y="47122"/>
                  </a:lnTo>
                  <a:lnTo>
                    <a:pt x="2343150" y="47122"/>
                  </a:lnTo>
                  <a:lnTo>
                    <a:pt x="2343150" y="28072"/>
                  </a:lnTo>
                  <a:close/>
                </a:path>
                <a:path w="3596004" h="76200">
                  <a:moveTo>
                    <a:pt x="2400300" y="28072"/>
                  </a:moveTo>
                  <a:lnTo>
                    <a:pt x="2400300" y="47122"/>
                  </a:lnTo>
                  <a:lnTo>
                    <a:pt x="2476500" y="47244"/>
                  </a:lnTo>
                  <a:lnTo>
                    <a:pt x="2476500" y="28194"/>
                  </a:lnTo>
                  <a:lnTo>
                    <a:pt x="2400300" y="28072"/>
                  </a:lnTo>
                  <a:close/>
                </a:path>
                <a:path w="3596004" h="76200">
                  <a:moveTo>
                    <a:pt x="2609850" y="28194"/>
                  </a:moveTo>
                  <a:lnTo>
                    <a:pt x="2533650" y="28194"/>
                  </a:lnTo>
                  <a:lnTo>
                    <a:pt x="2533650" y="47244"/>
                  </a:lnTo>
                  <a:lnTo>
                    <a:pt x="2609850" y="47244"/>
                  </a:lnTo>
                  <a:lnTo>
                    <a:pt x="2609850" y="28194"/>
                  </a:lnTo>
                  <a:close/>
                </a:path>
                <a:path w="3596004" h="76200">
                  <a:moveTo>
                    <a:pt x="2667000" y="28194"/>
                  </a:moveTo>
                  <a:lnTo>
                    <a:pt x="2667000" y="47244"/>
                  </a:lnTo>
                  <a:lnTo>
                    <a:pt x="2743200" y="47365"/>
                  </a:lnTo>
                  <a:lnTo>
                    <a:pt x="2743200" y="28315"/>
                  </a:lnTo>
                  <a:lnTo>
                    <a:pt x="2667000" y="28194"/>
                  </a:lnTo>
                  <a:close/>
                </a:path>
                <a:path w="3596004" h="76200">
                  <a:moveTo>
                    <a:pt x="2876550" y="28315"/>
                  </a:moveTo>
                  <a:lnTo>
                    <a:pt x="2800350" y="28315"/>
                  </a:lnTo>
                  <a:lnTo>
                    <a:pt x="2800350" y="47365"/>
                  </a:lnTo>
                  <a:lnTo>
                    <a:pt x="2876550" y="47365"/>
                  </a:lnTo>
                  <a:lnTo>
                    <a:pt x="2876550" y="28315"/>
                  </a:lnTo>
                  <a:close/>
                </a:path>
                <a:path w="3596004" h="76200">
                  <a:moveTo>
                    <a:pt x="3009900" y="28315"/>
                  </a:moveTo>
                  <a:lnTo>
                    <a:pt x="2933700" y="28315"/>
                  </a:lnTo>
                  <a:lnTo>
                    <a:pt x="2933700" y="47365"/>
                  </a:lnTo>
                  <a:lnTo>
                    <a:pt x="3009900" y="47365"/>
                  </a:lnTo>
                  <a:lnTo>
                    <a:pt x="3009900" y="28315"/>
                  </a:lnTo>
                  <a:close/>
                </a:path>
                <a:path w="3596004" h="76200">
                  <a:moveTo>
                    <a:pt x="3143250" y="28437"/>
                  </a:moveTo>
                  <a:lnTo>
                    <a:pt x="3067050" y="28437"/>
                  </a:lnTo>
                  <a:lnTo>
                    <a:pt x="3067050" y="47487"/>
                  </a:lnTo>
                  <a:lnTo>
                    <a:pt x="3143250" y="47487"/>
                  </a:lnTo>
                  <a:lnTo>
                    <a:pt x="3143250" y="28437"/>
                  </a:lnTo>
                  <a:close/>
                </a:path>
                <a:path w="3596004" h="76200">
                  <a:moveTo>
                    <a:pt x="3276600" y="28437"/>
                  </a:moveTo>
                  <a:lnTo>
                    <a:pt x="3200400" y="28437"/>
                  </a:lnTo>
                  <a:lnTo>
                    <a:pt x="3200400" y="47487"/>
                  </a:lnTo>
                  <a:lnTo>
                    <a:pt x="3276600" y="47487"/>
                  </a:lnTo>
                  <a:lnTo>
                    <a:pt x="3276600" y="28437"/>
                  </a:lnTo>
                  <a:close/>
                </a:path>
                <a:path w="3596004" h="76200">
                  <a:moveTo>
                    <a:pt x="3409950" y="28559"/>
                  </a:moveTo>
                  <a:lnTo>
                    <a:pt x="3333750" y="28559"/>
                  </a:lnTo>
                  <a:lnTo>
                    <a:pt x="3333750" y="47609"/>
                  </a:lnTo>
                  <a:lnTo>
                    <a:pt x="3409950" y="47609"/>
                  </a:lnTo>
                  <a:lnTo>
                    <a:pt x="3409950" y="28559"/>
                  </a:lnTo>
                  <a:close/>
                </a:path>
                <a:path w="3596004" h="76200">
                  <a:moveTo>
                    <a:pt x="3519556" y="0"/>
                  </a:moveTo>
                  <a:lnTo>
                    <a:pt x="3519434" y="76200"/>
                  </a:lnTo>
                  <a:lnTo>
                    <a:pt x="3576614" y="47609"/>
                  </a:lnTo>
                  <a:lnTo>
                    <a:pt x="3532251" y="47609"/>
                  </a:lnTo>
                  <a:lnTo>
                    <a:pt x="3532251" y="28559"/>
                  </a:lnTo>
                  <a:lnTo>
                    <a:pt x="3576584" y="28559"/>
                  </a:lnTo>
                  <a:lnTo>
                    <a:pt x="3519556" y="0"/>
                  </a:lnTo>
                  <a:close/>
                </a:path>
                <a:path w="3596004" h="76200">
                  <a:moveTo>
                    <a:pt x="3519510" y="28559"/>
                  </a:moveTo>
                  <a:lnTo>
                    <a:pt x="3467100" y="28559"/>
                  </a:lnTo>
                  <a:lnTo>
                    <a:pt x="3467100" y="47609"/>
                  </a:lnTo>
                  <a:lnTo>
                    <a:pt x="3519480" y="47609"/>
                  </a:lnTo>
                  <a:lnTo>
                    <a:pt x="3519510" y="28559"/>
                  </a:lnTo>
                  <a:close/>
                </a:path>
                <a:path w="3596004" h="76200">
                  <a:moveTo>
                    <a:pt x="3576584" y="28559"/>
                  </a:moveTo>
                  <a:lnTo>
                    <a:pt x="3532251" y="28559"/>
                  </a:lnTo>
                  <a:lnTo>
                    <a:pt x="3532251" y="47609"/>
                  </a:lnTo>
                  <a:lnTo>
                    <a:pt x="3576614" y="47609"/>
                  </a:lnTo>
                  <a:lnTo>
                    <a:pt x="3595634" y="38100"/>
                  </a:lnTo>
                  <a:lnTo>
                    <a:pt x="3576584" y="28559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81200" y="3697109"/>
              <a:ext cx="1981200" cy="1446530"/>
            </a:xfrm>
            <a:custGeom>
              <a:avLst/>
              <a:gdLst/>
              <a:ahLst/>
              <a:cxnLst/>
              <a:rect l="l" t="t" r="r" b="b"/>
              <a:pathLst>
                <a:path w="1981200" h="1446529">
                  <a:moveTo>
                    <a:pt x="76200" y="1398765"/>
                  </a:moveTo>
                  <a:lnTo>
                    <a:pt x="0" y="1398765"/>
                  </a:lnTo>
                  <a:lnTo>
                    <a:pt x="0" y="1417815"/>
                  </a:lnTo>
                  <a:lnTo>
                    <a:pt x="76200" y="1417815"/>
                  </a:lnTo>
                  <a:lnTo>
                    <a:pt x="76200" y="1398765"/>
                  </a:lnTo>
                  <a:close/>
                </a:path>
                <a:path w="1981200" h="1446529">
                  <a:moveTo>
                    <a:pt x="76200" y="27305"/>
                  </a:moveTo>
                  <a:lnTo>
                    <a:pt x="0" y="27152"/>
                  </a:lnTo>
                  <a:lnTo>
                    <a:pt x="0" y="46202"/>
                  </a:lnTo>
                  <a:lnTo>
                    <a:pt x="76200" y="46355"/>
                  </a:lnTo>
                  <a:lnTo>
                    <a:pt x="76200" y="27305"/>
                  </a:lnTo>
                  <a:close/>
                </a:path>
                <a:path w="1981200" h="1446529">
                  <a:moveTo>
                    <a:pt x="209550" y="1398765"/>
                  </a:moveTo>
                  <a:lnTo>
                    <a:pt x="133350" y="1398765"/>
                  </a:lnTo>
                  <a:lnTo>
                    <a:pt x="133350" y="1417815"/>
                  </a:lnTo>
                  <a:lnTo>
                    <a:pt x="209550" y="1417815"/>
                  </a:lnTo>
                  <a:lnTo>
                    <a:pt x="209550" y="1398765"/>
                  </a:lnTo>
                  <a:close/>
                </a:path>
                <a:path w="1981200" h="1446529">
                  <a:moveTo>
                    <a:pt x="209550" y="27546"/>
                  </a:moveTo>
                  <a:lnTo>
                    <a:pt x="133350" y="27432"/>
                  </a:lnTo>
                  <a:lnTo>
                    <a:pt x="133350" y="46482"/>
                  </a:lnTo>
                  <a:lnTo>
                    <a:pt x="209550" y="46596"/>
                  </a:lnTo>
                  <a:lnTo>
                    <a:pt x="209550" y="27546"/>
                  </a:lnTo>
                  <a:close/>
                </a:path>
                <a:path w="1981200" h="1446529">
                  <a:moveTo>
                    <a:pt x="342900" y="1398765"/>
                  </a:moveTo>
                  <a:lnTo>
                    <a:pt x="266700" y="1398765"/>
                  </a:lnTo>
                  <a:lnTo>
                    <a:pt x="266700" y="1417815"/>
                  </a:lnTo>
                  <a:lnTo>
                    <a:pt x="342900" y="1417815"/>
                  </a:lnTo>
                  <a:lnTo>
                    <a:pt x="342900" y="1398765"/>
                  </a:lnTo>
                  <a:close/>
                </a:path>
                <a:path w="1981200" h="1446529">
                  <a:moveTo>
                    <a:pt x="342900" y="27800"/>
                  </a:moveTo>
                  <a:lnTo>
                    <a:pt x="266700" y="27673"/>
                  </a:lnTo>
                  <a:lnTo>
                    <a:pt x="266700" y="46723"/>
                  </a:lnTo>
                  <a:lnTo>
                    <a:pt x="342900" y="46850"/>
                  </a:lnTo>
                  <a:lnTo>
                    <a:pt x="342900" y="27800"/>
                  </a:lnTo>
                  <a:close/>
                </a:path>
                <a:path w="1981200" h="1446529">
                  <a:moveTo>
                    <a:pt x="476250" y="1398765"/>
                  </a:moveTo>
                  <a:lnTo>
                    <a:pt x="400050" y="1398765"/>
                  </a:lnTo>
                  <a:lnTo>
                    <a:pt x="400050" y="1417815"/>
                  </a:lnTo>
                  <a:lnTo>
                    <a:pt x="476250" y="1417815"/>
                  </a:lnTo>
                  <a:lnTo>
                    <a:pt x="476250" y="1398765"/>
                  </a:lnTo>
                  <a:close/>
                </a:path>
                <a:path w="1981200" h="1446529">
                  <a:moveTo>
                    <a:pt x="476250" y="28067"/>
                  </a:moveTo>
                  <a:lnTo>
                    <a:pt x="400050" y="27914"/>
                  </a:lnTo>
                  <a:lnTo>
                    <a:pt x="400050" y="46964"/>
                  </a:lnTo>
                  <a:lnTo>
                    <a:pt x="476250" y="47117"/>
                  </a:lnTo>
                  <a:lnTo>
                    <a:pt x="476250" y="28067"/>
                  </a:lnTo>
                  <a:close/>
                </a:path>
                <a:path w="1981200" h="1446529">
                  <a:moveTo>
                    <a:pt x="609600" y="1398765"/>
                  </a:moveTo>
                  <a:lnTo>
                    <a:pt x="533400" y="1398765"/>
                  </a:lnTo>
                  <a:lnTo>
                    <a:pt x="533400" y="1417815"/>
                  </a:lnTo>
                  <a:lnTo>
                    <a:pt x="609600" y="1417815"/>
                  </a:lnTo>
                  <a:lnTo>
                    <a:pt x="609600" y="1398765"/>
                  </a:lnTo>
                  <a:close/>
                </a:path>
                <a:path w="1981200" h="1446529">
                  <a:moveTo>
                    <a:pt x="609600" y="28308"/>
                  </a:moveTo>
                  <a:lnTo>
                    <a:pt x="533400" y="28194"/>
                  </a:lnTo>
                  <a:lnTo>
                    <a:pt x="533400" y="47244"/>
                  </a:lnTo>
                  <a:lnTo>
                    <a:pt x="609600" y="47358"/>
                  </a:lnTo>
                  <a:lnTo>
                    <a:pt x="609600" y="28308"/>
                  </a:lnTo>
                  <a:close/>
                </a:path>
                <a:path w="1981200" h="1446529">
                  <a:moveTo>
                    <a:pt x="742950" y="1398765"/>
                  </a:moveTo>
                  <a:lnTo>
                    <a:pt x="666750" y="1398765"/>
                  </a:lnTo>
                  <a:lnTo>
                    <a:pt x="666750" y="1417815"/>
                  </a:lnTo>
                  <a:lnTo>
                    <a:pt x="742950" y="1417815"/>
                  </a:lnTo>
                  <a:lnTo>
                    <a:pt x="742950" y="1398765"/>
                  </a:lnTo>
                  <a:close/>
                </a:path>
                <a:path w="1981200" h="1446529">
                  <a:moveTo>
                    <a:pt x="742950" y="28562"/>
                  </a:moveTo>
                  <a:lnTo>
                    <a:pt x="666750" y="28435"/>
                  </a:lnTo>
                  <a:lnTo>
                    <a:pt x="666750" y="47485"/>
                  </a:lnTo>
                  <a:lnTo>
                    <a:pt x="742950" y="47612"/>
                  </a:lnTo>
                  <a:lnTo>
                    <a:pt x="742950" y="28562"/>
                  </a:lnTo>
                  <a:close/>
                </a:path>
                <a:path w="1981200" h="1446529">
                  <a:moveTo>
                    <a:pt x="825487" y="38214"/>
                  </a:moveTo>
                  <a:lnTo>
                    <a:pt x="749427" y="0"/>
                  </a:lnTo>
                  <a:lnTo>
                    <a:pt x="749173" y="76200"/>
                  </a:lnTo>
                  <a:lnTo>
                    <a:pt x="825487" y="38214"/>
                  </a:lnTo>
                  <a:close/>
                </a:path>
                <a:path w="1981200" h="1446529">
                  <a:moveTo>
                    <a:pt x="876300" y="1398765"/>
                  </a:moveTo>
                  <a:lnTo>
                    <a:pt x="800100" y="1398765"/>
                  </a:lnTo>
                  <a:lnTo>
                    <a:pt x="800100" y="1417815"/>
                  </a:lnTo>
                  <a:lnTo>
                    <a:pt x="876300" y="1417815"/>
                  </a:lnTo>
                  <a:lnTo>
                    <a:pt x="876300" y="1398765"/>
                  </a:lnTo>
                  <a:close/>
                </a:path>
                <a:path w="1981200" h="1446529">
                  <a:moveTo>
                    <a:pt x="1009650" y="1398765"/>
                  </a:moveTo>
                  <a:lnTo>
                    <a:pt x="933450" y="1398765"/>
                  </a:lnTo>
                  <a:lnTo>
                    <a:pt x="933450" y="1417815"/>
                  </a:lnTo>
                  <a:lnTo>
                    <a:pt x="1009650" y="1417815"/>
                  </a:lnTo>
                  <a:lnTo>
                    <a:pt x="1009650" y="1398765"/>
                  </a:lnTo>
                  <a:close/>
                </a:path>
                <a:path w="1981200" h="1446529">
                  <a:moveTo>
                    <a:pt x="1143000" y="1398765"/>
                  </a:moveTo>
                  <a:lnTo>
                    <a:pt x="1066800" y="1398765"/>
                  </a:lnTo>
                  <a:lnTo>
                    <a:pt x="1066800" y="1417815"/>
                  </a:lnTo>
                  <a:lnTo>
                    <a:pt x="1143000" y="1417815"/>
                  </a:lnTo>
                  <a:lnTo>
                    <a:pt x="1143000" y="1398765"/>
                  </a:lnTo>
                  <a:close/>
                </a:path>
                <a:path w="1981200" h="1446529">
                  <a:moveTo>
                    <a:pt x="1276350" y="1398765"/>
                  </a:moveTo>
                  <a:lnTo>
                    <a:pt x="1200150" y="1398765"/>
                  </a:lnTo>
                  <a:lnTo>
                    <a:pt x="1200150" y="1417815"/>
                  </a:lnTo>
                  <a:lnTo>
                    <a:pt x="1276350" y="1417815"/>
                  </a:lnTo>
                  <a:lnTo>
                    <a:pt x="1276350" y="1398765"/>
                  </a:lnTo>
                  <a:close/>
                </a:path>
                <a:path w="1981200" h="1446529">
                  <a:moveTo>
                    <a:pt x="1409700" y="1398765"/>
                  </a:moveTo>
                  <a:lnTo>
                    <a:pt x="1333500" y="1398765"/>
                  </a:lnTo>
                  <a:lnTo>
                    <a:pt x="1333500" y="1417815"/>
                  </a:lnTo>
                  <a:lnTo>
                    <a:pt x="1409700" y="1417815"/>
                  </a:lnTo>
                  <a:lnTo>
                    <a:pt x="1409700" y="1398765"/>
                  </a:lnTo>
                  <a:close/>
                </a:path>
                <a:path w="1981200" h="1446529">
                  <a:moveTo>
                    <a:pt x="1543050" y="1398765"/>
                  </a:moveTo>
                  <a:lnTo>
                    <a:pt x="1466850" y="1398765"/>
                  </a:lnTo>
                  <a:lnTo>
                    <a:pt x="1466850" y="1417815"/>
                  </a:lnTo>
                  <a:lnTo>
                    <a:pt x="1543050" y="1417815"/>
                  </a:lnTo>
                  <a:lnTo>
                    <a:pt x="1543050" y="1398765"/>
                  </a:lnTo>
                  <a:close/>
                </a:path>
                <a:path w="1981200" h="1446529">
                  <a:moveTo>
                    <a:pt x="1676400" y="1398765"/>
                  </a:moveTo>
                  <a:lnTo>
                    <a:pt x="1600200" y="1398765"/>
                  </a:lnTo>
                  <a:lnTo>
                    <a:pt x="1600200" y="1417815"/>
                  </a:lnTo>
                  <a:lnTo>
                    <a:pt x="1676400" y="1417815"/>
                  </a:lnTo>
                  <a:lnTo>
                    <a:pt x="1676400" y="1398765"/>
                  </a:lnTo>
                  <a:close/>
                </a:path>
                <a:path w="1981200" h="1446529">
                  <a:moveTo>
                    <a:pt x="1809750" y="1398765"/>
                  </a:moveTo>
                  <a:lnTo>
                    <a:pt x="1733550" y="1398765"/>
                  </a:lnTo>
                  <a:lnTo>
                    <a:pt x="1733550" y="1417815"/>
                  </a:lnTo>
                  <a:lnTo>
                    <a:pt x="1809750" y="1417815"/>
                  </a:lnTo>
                  <a:lnTo>
                    <a:pt x="1809750" y="1398765"/>
                  </a:lnTo>
                  <a:close/>
                </a:path>
                <a:path w="1981200" h="1446529">
                  <a:moveTo>
                    <a:pt x="1981200" y="1408290"/>
                  </a:moveTo>
                  <a:lnTo>
                    <a:pt x="1962150" y="1398765"/>
                  </a:lnTo>
                  <a:lnTo>
                    <a:pt x="1905000" y="1370190"/>
                  </a:lnTo>
                  <a:lnTo>
                    <a:pt x="1905000" y="1398765"/>
                  </a:lnTo>
                  <a:lnTo>
                    <a:pt x="1866900" y="1398765"/>
                  </a:lnTo>
                  <a:lnTo>
                    <a:pt x="1866900" y="1417815"/>
                  </a:lnTo>
                  <a:lnTo>
                    <a:pt x="1905000" y="1417815"/>
                  </a:lnTo>
                  <a:lnTo>
                    <a:pt x="1905000" y="1446390"/>
                  </a:lnTo>
                  <a:lnTo>
                    <a:pt x="1962150" y="1417815"/>
                  </a:lnTo>
                  <a:lnTo>
                    <a:pt x="1981200" y="14082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60195" y="4828792"/>
            <a:ext cx="4724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tri</a:t>
            </a:r>
            <a:r>
              <a:rPr sz="1400" b="1" spc="-10" dirty="0">
                <a:latin typeface="Arial"/>
                <a:cs typeface="Arial"/>
              </a:rPr>
              <a:t>p</a:t>
            </a:r>
            <a:r>
              <a:rPr sz="1400" b="1" dirty="0">
                <a:latin typeface="Arial"/>
                <a:cs typeface="Arial"/>
              </a:rPr>
              <a:t>lu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86600" y="5276850"/>
            <a:ext cx="2819400" cy="114300"/>
          </a:xfrm>
          <a:custGeom>
            <a:avLst/>
            <a:gdLst/>
            <a:ahLst/>
            <a:cxnLst/>
            <a:rect l="l" t="t" r="r" b="b"/>
            <a:pathLst>
              <a:path w="2819400" h="114300">
                <a:moveTo>
                  <a:pt x="2705100" y="0"/>
                </a:moveTo>
                <a:lnTo>
                  <a:pt x="2705100" y="114300"/>
                </a:lnTo>
                <a:lnTo>
                  <a:pt x="2781300" y="76199"/>
                </a:lnTo>
                <a:lnTo>
                  <a:pt x="2724150" y="76199"/>
                </a:lnTo>
                <a:lnTo>
                  <a:pt x="2724150" y="63495"/>
                </a:lnTo>
                <a:lnTo>
                  <a:pt x="2806708" y="63495"/>
                </a:lnTo>
                <a:lnTo>
                  <a:pt x="2819400" y="57150"/>
                </a:lnTo>
                <a:lnTo>
                  <a:pt x="2806708" y="50803"/>
                </a:lnTo>
                <a:lnTo>
                  <a:pt x="2724150" y="50803"/>
                </a:lnTo>
                <a:lnTo>
                  <a:pt x="2724150" y="38100"/>
                </a:lnTo>
                <a:lnTo>
                  <a:pt x="2781300" y="38100"/>
                </a:lnTo>
                <a:lnTo>
                  <a:pt x="2705100" y="0"/>
                </a:lnTo>
                <a:close/>
              </a:path>
              <a:path w="2819400" h="114300">
                <a:moveTo>
                  <a:pt x="2705100" y="63495"/>
                </a:moveTo>
                <a:lnTo>
                  <a:pt x="0" y="63495"/>
                </a:lnTo>
                <a:lnTo>
                  <a:pt x="0" y="76199"/>
                </a:lnTo>
                <a:lnTo>
                  <a:pt x="2705100" y="76199"/>
                </a:lnTo>
                <a:lnTo>
                  <a:pt x="2705100" y="63495"/>
                </a:lnTo>
                <a:close/>
              </a:path>
              <a:path w="2819400" h="114300">
                <a:moveTo>
                  <a:pt x="2806708" y="63495"/>
                </a:moveTo>
                <a:lnTo>
                  <a:pt x="2724150" y="63495"/>
                </a:lnTo>
                <a:lnTo>
                  <a:pt x="2724150" y="76199"/>
                </a:lnTo>
                <a:lnTo>
                  <a:pt x="2781300" y="76199"/>
                </a:lnTo>
                <a:lnTo>
                  <a:pt x="2806708" y="63495"/>
                </a:lnTo>
                <a:close/>
              </a:path>
              <a:path w="2819400" h="114300">
                <a:moveTo>
                  <a:pt x="2705100" y="38100"/>
                </a:moveTo>
                <a:lnTo>
                  <a:pt x="0" y="38100"/>
                </a:lnTo>
                <a:lnTo>
                  <a:pt x="0" y="50803"/>
                </a:lnTo>
                <a:lnTo>
                  <a:pt x="2705100" y="50803"/>
                </a:lnTo>
                <a:lnTo>
                  <a:pt x="2705100" y="38100"/>
                </a:lnTo>
                <a:close/>
              </a:path>
              <a:path w="2819400" h="114300">
                <a:moveTo>
                  <a:pt x="2781300" y="38100"/>
                </a:moveTo>
                <a:lnTo>
                  <a:pt x="2724150" y="38100"/>
                </a:lnTo>
                <a:lnTo>
                  <a:pt x="2724150" y="50803"/>
                </a:lnTo>
                <a:lnTo>
                  <a:pt x="2806708" y="50803"/>
                </a:lnTo>
                <a:lnTo>
                  <a:pt x="27813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06839" y="3695700"/>
            <a:ext cx="2835275" cy="76200"/>
          </a:xfrm>
          <a:custGeom>
            <a:avLst/>
            <a:gdLst/>
            <a:ahLst/>
            <a:cxnLst/>
            <a:rect l="l" t="t" r="r" b="b"/>
            <a:pathLst>
              <a:path w="28352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09"/>
                </a:lnTo>
                <a:lnTo>
                  <a:pt x="63520" y="47609"/>
                </a:lnTo>
                <a:lnTo>
                  <a:pt x="63520" y="28559"/>
                </a:lnTo>
                <a:lnTo>
                  <a:pt x="76200" y="28559"/>
                </a:lnTo>
                <a:lnTo>
                  <a:pt x="76200" y="0"/>
                </a:lnTo>
                <a:close/>
              </a:path>
              <a:path w="2835275" h="76200">
                <a:moveTo>
                  <a:pt x="2759080" y="0"/>
                </a:moveTo>
                <a:lnTo>
                  <a:pt x="2759080" y="76200"/>
                </a:lnTo>
                <a:lnTo>
                  <a:pt x="2816260" y="47609"/>
                </a:lnTo>
                <a:lnTo>
                  <a:pt x="2771787" y="47609"/>
                </a:lnTo>
                <a:lnTo>
                  <a:pt x="2771787" y="28559"/>
                </a:lnTo>
                <a:lnTo>
                  <a:pt x="2816199" y="28559"/>
                </a:lnTo>
                <a:lnTo>
                  <a:pt x="2759080" y="0"/>
                </a:lnTo>
                <a:close/>
              </a:path>
              <a:path w="2835275" h="76200">
                <a:moveTo>
                  <a:pt x="76200" y="28559"/>
                </a:moveTo>
                <a:lnTo>
                  <a:pt x="63520" y="28559"/>
                </a:lnTo>
                <a:lnTo>
                  <a:pt x="63520" y="47609"/>
                </a:lnTo>
                <a:lnTo>
                  <a:pt x="76200" y="47609"/>
                </a:lnTo>
                <a:lnTo>
                  <a:pt x="76200" y="28559"/>
                </a:lnTo>
                <a:close/>
              </a:path>
              <a:path w="2835275" h="76200">
                <a:moveTo>
                  <a:pt x="2759080" y="28559"/>
                </a:moveTo>
                <a:lnTo>
                  <a:pt x="76200" y="28559"/>
                </a:lnTo>
                <a:lnTo>
                  <a:pt x="76200" y="47609"/>
                </a:lnTo>
                <a:lnTo>
                  <a:pt x="2759080" y="47609"/>
                </a:lnTo>
                <a:lnTo>
                  <a:pt x="2759080" y="28559"/>
                </a:lnTo>
                <a:close/>
              </a:path>
              <a:path w="2835275" h="76200">
                <a:moveTo>
                  <a:pt x="2816199" y="28559"/>
                </a:moveTo>
                <a:lnTo>
                  <a:pt x="2771787" y="28559"/>
                </a:lnTo>
                <a:lnTo>
                  <a:pt x="2771787" y="47609"/>
                </a:lnTo>
                <a:lnTo>
                  <a:pt x="2816260" y="47609"/>
                </a:lnTo>
                <a:lnTo>
                  <a:pt x="2835280" y="38100"/>
                </a:lnTo>
                <a:lnTo>
                  <a:pt x="2816199" y="28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32429" y="3534534"/>
            <a:ext cx="895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M</a:t>
            </a:r>
            <a:r>
              <a:rPr sz="1200" b="1" spc="-40" dirty="0">
                <a:latin typeface="Arial"/>
                <a:cs typeface="Arial"/>
              </a:rPr>
              <a:t>Ă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UR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5" dirty="0">
                <a:latin typeface="Arial"/>
                <a:cs typeface="Arial"/>
              </a:rPr>
              <a:t>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62400" y="4724400"/>
            <a:ext cx="3110230" cy="91440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30"/>
              </a:spcBef>
            </a:pPr>
            <a:r>
              <a:rPr sz="1600" b="1" spc="-15" dirty="0">
                <a:latin typeface="Arial"/>
                <a:cs typeface="Arial"/>
              </a:rPr>
              <a:t>ANALIZA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000098"/>
                </a:solidFill>
                <a:latin typeface="Microsoft Sans Serif"/>
                <a:cs typeface="Microsoft Sans Serif"/>
              </a:rPr>
              <a:t>RR,</a:t>
            </a:r>
            <a:r>
              <a:rPr sz="1600" spc="-75" dirty="0">
                <a:solidFill>
                  <a:srgbClr val="000098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000098"/>
                </a:solidFill>
                <a:latin typeface="Microsoft Sans Serif"/>
                <a:cs typeface="Microsoft Sans Serif"/>
              </a:rPr>
              <a:t>ARR,</a:t>
            </a:r>
            <a:r>
              <a:rPr sz="1600" spc="10" dirty="0">
                <a:solidFill>
                  <a:srgbClr val="000098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000098"/>
                </a:solidFill>
                <a:latin typeface="Microsoft Sans Serif"/>
                <a:cs typeface="Microsoft Sans Serif"/>
              </a:rPr>
              <a:t>RRR,</a:t>
            </a:r>
            <a:r>
              <a:rPr sz="1600" spc="20" dirty="0">
                <a:solidFill>
                  <a:srgbClr val="000098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000098"/>
                </a:solidFill>
                <a:latin typeface="Microsoft Sans Serif"/>
                <a:cs typeface="Microsoft Sans Serif"/>
              </a:rPr>
              <a:t>NNT </a:t>
            </a:r>
            <a:r>
              <a:rPr sz="1600" spc="135" dirty="0">
                <a:solidFill>
                  <a:srgbClr val="000098"/>
                </a:solidFill>
                <a:latin typeface="Microsoft Sans Serif"/>
                <a:cs typeface="Microsoft Sans Serif"/>
              </a:rPr>
              <a:t>–p,</a:t>
            </a:r>
            <a:r>
              <a:rPr sz="1600" spc="25" dirty="0">
                <a:solidFill>
                  <a:srgbClr val="000098"/>
                </a:solidFill>
                <a:latin typeface="Microsoft Sans Serif"/>
                <a:cs typeface="Microsoft Sans Serif"/>
              </a:rPr>
              <a:t> </a:t>
            </a:r>
            <a:r>
              <a:rPr sz="1600" u="heavy" spc="-10" dirty="0">
                <a:solidFill>
                  <a:srgbClr val="000098"/>
                </a:solidFill>
                <a:uFill>
                  <a:solidFill>
                    <a:srgbClr val="000098"/>
                  </a:solidFill>
                </a:uFill>
                <a:latin typeface="Microsoft Sans Serif"/>
                <a:cs typeface="Microsoft Sans Serif"/>
              </a:rPr>
              <a:t>CI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34065" y="3733800"/>
            <a:ext cx="76200" cy="1005205"/>
          </a:xfrm>
          <a:custGeom>
            <a:avLst/>
            <a:gdLst/>
            <a:ahLst/>
            <a:cxnLst/>
            <a:rect l="l" t="t" r="r" b="b"/>
            <a:pathLst>
              <a:path w="76200" h="1005204">
                <a:moveTo>
                  <a:pt x="28590" y="928628"/>
                </a:moveTo>
                <a:lnTo>
                  <a:pt x="0" y="928628"/>
                </a:lnTo>
                <a:lnTo>
                  <a:pt x="38100" y="1004828"/>
                </a:lnTo>
                <a:lnTo>
                  <a:pt x="69854" y="941319"/>
                </a:lnTo>
                <a:lnTo>
                  <a:pt x="28590" y="941319"/>
                </a:lnTo>
                <a:lnTo>
                  <a:pt x="28590" y="928628"/>
                </a:lnTo>
                <a:close/>
              </a:path>
              <a:path w="76200" h="1005204">
                <a:moveTo>
                  <a:pt x="47640" y="0"/>
                </a:moveTo>
                <a:lnTo>
                  <a:pt x="28590" y="0"/>
                </a:lnTo>
                <a:lnTo>
                  <a:pt x="28590" y="941319"/>
                </a:lnTo>
                <a:lnTo>
                  <a:pt x="47640" y="941319"/>
                </a:lnTo>
                <a:lnTo>
                  <a:pt x="47640" y="0"/>
                </a:lnTo>
                <a:close/>
              </a:path>
              <a:path w="76200" h="1005204">
                <a:moveTo>
                  <a:pt x="76200" y="928628"/>
                </a:moveTo>
                <a:lnTo>
                  <a:pt x="47640" y="928628"/>
                </a:lnTo>
                <a:lnTo>
                  <a:pt x="47640" y="941319"/>
                </a:lnTo>
                <a:lnTo>
                  <a:pt x="69854" y="941319"/>
                </a:lnTo>
                <a:lnTo>
                  <a:pt x="76200" y="928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1976437" y="342899"/>
            <a:ext cx="7943850" cy="5920105"/>
            <a:chOff x="1976437" y="342899"/>
            <a:chExt cx="7943850" cy="5920105"/>
          </a:xfrm>
        </p:grpSpPr>
        <p:sp>
          <p:nvSpPr>
            <p:cNvPr id="32" name="object 32"/>
            <p:cNvSpPr/>
            <p:nvPr/>
          </p:nvSpPr>
          <p:spPr>
            <a:xfrm>
              <a:off x="9906000" y="381000"/>
              <a:ext cx="0" cy="5867400"/>
            </a:xfrm>
            <a:custGeom>
              <a:avLst/>
              <a:gdLst/>
              <a:ahLst/>
              <a:cxnLst/>
              <a:rect l="l" t="t" r="r" b="b"/>
              <a:pathLst>
                <a:path h="5867400">
                  <a:moveTo>
                    <a:pt x="0" y="586739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58200" y="342899"/>
              <a:ext cx="1447800" cy="76200"/>
            </a:xfrm>
            <a:custGeom>
              <a:avLst/>
              <a:gdLst/>
              <a:ahLst/>
              <a:cxnLst/>
              <a:rect l="l" t="t" r="r" b="b"/>
              <a:pathLst>
                <a:path w="14478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7609"/>
                  </a:lnTo>
                  <a:lnTo>
                    <a:pt x="63495" y="47609"/>
                  </a:lnTo>
                  <a:lnTo>
                    <a:pt x="63495" y="28559"/>
                  </a:lnTo>
                  <a:lnTo>
                    <a:pt x="76200" y="28559"/>
                  </a:lnTo>
                  <a:lnTo>
                    <a:pt x="76200" y="0"/>
                  </a:lnTo>
                  <a:close/>
                </a:path>
                <a:path w="1447800" h="76200">
                  <a:moveTo>
                    <a:pt x="76200" y="28559"/>
                  </a:moveTo>
                  <a:lnTo>
                    <a:pt x="63495" y="28559"/>
                  </a:lnTo>
                  <a:lnTo>
                    <a:pt x="63495" y="47609"/>
                  </a:lnTo>
                  <a:lnTo>
                    <a:pt x="76200" y="47609"/>
                  </a:lnTo>
                  <a:lnTo>
                    <a:pt x="76200" y="28559"/>
                  </a:lnTo>
                  <a:close/>
                </a:path>
                <a:path w="1447800" h="76200">
                  <a:moveTo>
                    <a:pt x="1447800" y="28559"/>
                  </a:moveTo>
                  <a:lnTo>
                    <a:pt x="76200" y="28559"/>
                  </a:lnTo>
                  <a:lnTo>
                    <a:pt x="76200" y="47609"/>
                  </a:lnTo>
                  <a:lnTo>
                    <a:pt x="1447800" y="47609"/>
                  </a:lnTo>
                  <a:lnTo>
                    <a:pt x="1447800" y="28559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84876" y="5638800"/>
              <a:ext cx="1905" cy="609600"/>
            </a:xfrm>
            <a:custGeom>
              <a:avLst/>
              <a:gdLst/>
              <a:ahLst/>
              <a:cxnLst/>
              <a:rect l="l" t="t" r="r" b="b"/>
              <a:pathLst>
                <a:path w="1904" h="609600">
                  <a:moveTo>
                    <a:pt x="0" y="0"/>
                  </a:moveTo>
                  <a:lnTo>
                    <a:pt x="1523" y="60959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86200" y="2043439"/>
              <a:ext cx="1679575" cy="417830"/>
            </a:xfrm>
            <a:custGeom>
              <a:avLst/>
              <a:gdLst/>
              <a:ahLst/>
              <a:cxnLst/>
              <a:rect l="l" t="t" r="r" b="b"/>
              <a:pathLst>
                <a:path w="1679575" h="417830">
                  <a:moveTo>
                    <a:pt x="74035" y="334121"/>
                  </a:moveTo>
                  <a:lnTo>
                    <a:pt x="0" y="394959"/>
                  </a:lnTo>
                  <a:lnTo>
                    <a:pt x="93085" y="417819"/>
                  </a:lnTo>
                  <a:lnTo>
                    <a:pt x="87445" y="393039"/>
                  </a:lnTo>
                  <a:lnTo>
                    <a:pt x="72786" y="393039"/>
                  </a:lnTo>
                  <a:lnTo>
                    <a:pt x="66537" y="365241"/>
                  </a:lnTo>
                  <a:lnTo>
                    <a:pt x="80401" y="362090"/>
                  </a:lnTo>
                  <a:lnTo>
                    <a:pt x="74035" y="334121"/>
                  </a:lnTo>
                  <a:close/>
                </a:path>
                <a:path w="1679575" h="417830">
                  <a:moveTo>
                    <a:pt x="80401" y="362090"/>
                  </a:moveTo>
                  <a:lnTo>
                    <a:pt x="66537" y="365241"/>
                  </a:lnTo>
                  <a:lnTo>
                    <a:pt x="72786" y="393039"/>
                  </a:lnTo>
                  <a:lnTo>
                    <a:pt x="86724" y="389872"/>
                  </a:lnTo>
                  <a:lnTo>
                    <a:pt x="80401" y="362090"/>
                  </a:lnTo>
                  <a:close/>
                </a:path>
                <a:path w="1679575" h="417830">
                  <a:moveTo>
                    <a:pt x="86724" y="389872"/>
                  </a:moveTo>
                  <a:lnTo>
                    <a:pt x="72786" y="393039"/>
                  </a:lnTo>
                  <a:lnTo>
                    <a:pt x="87445" y="393039"/>
                  </a:lnTo>
                  <a:lnTo>
                    <a:pt x="86724" y="389872"/>
                  </a:lnTo>
                  <a:close/>
                </a:path>
                <a:path w="1679575" h="417830">
                  <a:moveTo>
                    <a:pt x="1673230" y="0"/>
                  </a:moveTo>
                  <a:lnTo>
                    <a:pt x="80401" y="362090"/>
                  </a:lnTo>
                  <a:lnTo>
                    <a:pt x="86724" y="389872"/>
                  </a:lnTo>
                  <a:lnTo>
                    <a:pt x="1679569" y="27919"/>
                  </a:lnTo>
                  <a:lnTo>
                    <a:pt x="1673230" y="0"/>
                  </a:lnTo>
                  <a:close/>
                </a:path>
              </a:pathLst>
            </a:custGeom>
            <a:solidFill>
              <a:srgbClr val="0000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559186" y="2043561"/>
              <a:ext cx="1527810" cy="415925"/>
            </a:xfrm>
            <a:custGeom>
              <a:avLst/>
              <a:gdLst/>
              <a:ahLst/>
              <a:cxnLst/>
              <a:rect l="l" t="t" r="r" b="b"/>
              <a:pathLst>
                <a:path w="1527809" h="415925">
                  <a:moveTo>
                    <a:pt x="1440761" y="387919"/>
                  </a:moveTo>
                  <a:lnTo>
                    <a:pt x="1433809" y="415655"/>
                  </a:lnTo>
                  <a:lnTo>
                    <a:pt x="1527413" y="394837"/>
                  </a:lnTo>
                  <a:lnTo>
                    <a:pt x="1523395" y="391393"/>
                  </a:lnTo>
                  <a:lnTo>
                    <a:pt x="1454658" y="391393"/>
                  </a:lnTo>
                  <a:lnTo>
                    <a:pt x="1440761" y="387919"/>
                  </a:lnTo>
                  <a:close/>
                </a:path>
                <a:path w="1527809" h="415925">
                  <a:moveTo>
                    <a:pt x="1447729" y="360119"/>
                  </a:moveTo>
                  <a:lnTo>
                    <a:pt x="1440761" y="387919"/>
                  </a:lnTo>
                  <a:lnTo>
                    <a:pt x="1454658" y="391393"/>
                  </a:lnTo>
                  <a:lnTo>
                    <a:pt x="1461637" y="363595"/>
                  </a:lnTo>
                  <a:lnTo>
                    <a:pt x="1447729" y="360119"/>
                  </a:lnTo>
                  <a:close/>
                </a:path>
                <a:path w="1527809" h="415925">
                  <a:moveTo>
                    <a:pt x="1454658" y="332475"/>
                  </a:moveTo>
                  <a:lnTo>
                    <a:pt x="1447729" y="360119"/>
                  </a:lnTo>
                  <a:lnTo>
                    <a:pt x="1461637" y="363595"/>
                  </a:lnTo>
                  <a:lnTo>
                    <a:pt x="1454658" y="391393"/>
                  </a:lnTo>
                  <a:lnTo>
                    <a:pt x="1523395" y="391393"/>
                  </a:lnTo>
                  <a:lnTo>
                    <a:pt x="1454658" y="332475"/>
                  </a:lnTo>
                  <a:close/>
                </a:path>
                <a:path w="1527809" h="415925">
                  <a:moveTo>
                    <a:pt x="6858" y="0"/>
                  </a:moveTo>
                  <a:lnTo>
                    <a:pt x="0" y="27675"/>
                  </a:lnTo>
                  <a:lnTo>
                    <a:pt x="1440761" y="387919"/>
                  </a:lnTo>
                  <a:lnTo>
                    <a:pt x="1447729" y="360119"/>
                  </a:lnTo>
                  <a:lnTo>
                    <a:pt x="6858" y="0"/>
                  </a:lnTo>
                  <a:close/>
                </a:path>
              </a:pathLst>
            </a:custGeom>
            <a:solidFill>
              <a:srgbClr val="3298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62600" y="1600200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28574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81200" y="1752600"/>
              <a:ext cx="0" cy="3352800"/>
            </a:xfrm>
            <a:custGeom>
              <a:avLst/>
              <a:gdLst/>
              <a:ahLst/>
              <a:cxnLst/>
              <a:rect l="l" t="t" r="r" b="b"/>
              <a:pathLst>
                <a:path h="3352800">
                  <a:moveTo>
                    <a:pt x="0" y="0"/>
                  </a:moveTo>
                  <a:lnTo>
                    <a:pt x="0" y="3352799"/>
                  </a:lnTo>
                </a:path>
              </a:pathLst>
            </a:custGeom>
            <a:ln w="952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705600" y="6019796"/>
            <a:ext cx="2286000" cy="367030"/>
          </a:xfrm>
          <a:prstGeom prst="rect">
            <a:avLst/>
          </a:prstGeom>
          <a:ln w="9524">
            <a:solidFill>
              <a:srgbClr val="E7E6E6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Inferenta</a:t>
            </a:r>
            <a:r>
              <a:rPr sz="1800" b="1" spc="-3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7F7F7F"/>
                </a:solidFill>
                <a:latin typeface="Arial"/>
                <a:cs typeface="Arial"/>
              </a:rPr>
              <a:t>statistica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502280" y="6205535"/>
            <a:ext cx="4418330" cy="85725"/>
            <a:chOff x="5502280" y="6205535"/>
            <a:chExt cx="4418330" cy="85725"/>
          </a:xfrm>
        </p:grpSpPr>
        <p:sp>
          <p:nvSpPr>
            <p:cNvPr id="41" name="object 41"/>
            <p:cNvSpPr/>
            <p:nvPr/>
          </p:nvSpPr>
          <p:spPr>
            <a:xfrm>
              <a:off x="5502280" y="6205535"/>
              <a:ext cx="1203325" cy="85725"/>
            </a:xfrm>
            <a:custGeom>
              <a:avLst/>
              <a:gdLst/>
              <a:ahLst/>
              <a:cxnLst/>
              <a:rect l="l" t="t" r="r" b="b"/>
              <a:pathLst>
                <a:path w="1203325" h="85725">
                  <a:moveTo>
                    <a:pt x="1117610" y="0"/>
                  </a:moveTo>
                  <a:lnTo>
                    <a:pt x="1117610" y="85725"/>
                  </a:lnTo>
                  <a:lnTo>
                    <a:pt x="1174752" y="57150"/>
                  </a:lnTo>
                  <a:lnTo>
                    <a:pt x="1131832" y="57150"/>
                  </a:lnTo>
                  <a:lnTo>
                    <a:pt x="1131832" y="28575"/>
                  </a:lnTo>
                  <a:lnTo>
                    <a:pt x="1174748" y="28575"/>
                  </a:lnTo>
                  <a:lnTo>
                    <a:pt x="1117610" y="0"/>
                  </a:lnTo>
                  <a:close/>
                </a:path>
                <a:path w="1203325" h="85725">
                  <a:moveTo>
                    <a:pt x="111761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117610" y="57150"/>
                  </a:lnTo>
                  <a:lnTo>
                    <a:pt x="1117610" y="28575"/>
                  </a:lnTo>
                  <a:close/>
                </a:path>
                <a:path w="1203325" h="85725">
                  <a:moveTo>
                    <a:pt x="1174748" y="28575"/>
                  </a:moveTo>
                  <a:lnTo>
                    <a:pt x="1131832" y="28575"/>
                  </a:lnTo>
                  <a:lnTo>
                    <a:pt x="1131832" y="57150"/>
                  </a:lnTo>
                  <a:lnTo>
                    <a:pt x="1174752" y="57150"/>
                  </a:lnTo>
                  <a:lnTo>
                    <a:pt x="1203319" y="42864"/>
                  </a:lnTo>
                  <a:lnTo>
                    <a:pt x="1174748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91600" y="6248400"/>
              <a:ext cx="914400" cy="0"/>
            </a:xfrm>
            <a:custGeom>
              <a:avLst/>
              <a:gdLst/>
              <a:ahLst/>
              <a:cxnLst/>
              <a:rect l="l" t="t" r="r" b="b"/>
              <a:pathLst>
                <a:path w="914400">
                  <a:moveTo>
                    <a:pt x="0" y="0"/>
                  </a:moveTo>
                  <a:lnTo>
                    <a:pt x="914399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848600" y="1412888"/>
            <a:ext cx="1609725" cy="339090"/>
          </a:xfrm>
          <a:prstGeom prst="rect">
            <a:avLst/>
          </a:prstGeom>
          <a:ln w="9524">
            <a:solidFill>
              <a:srgbClr val="329865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0"/>
              </a:spcBef>
            </a:pPr>
            <a:r>
              <a:rPr sz="1600" b="1" spc="-10" dirty="0">
                <a:solidFill>
                  <a:srgbClr val="329865"/>
                </a:solidFill>
                <a:latin typeface="Arial"/>
                <a:cs typeface="Arial"/>
              </a:rPr>
              <a:t>Consimţământ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562600" y="1638299"/>
            <a:ext cx="2286000" cy="76200"/>
          </a:xfrm>
          <a:custGeom>
            <a:avLst/>
            <a:gdLst/>
            <a:ahLst/>
            <a:cxnLst/>
            <a:rect l="l" t="t" r="r" b="b"/>
            <a:pathLst>
              <a:path w="2286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09"/>
                </a:lnTo>
                <a:lnTo>
                  <a:pt x="63495" y="42809"/>
                </a:lnTo>
                <a:lnTo>
                  <a:pt x="63495" y="33284"/>
                </a:lnTo>
                <a:lnTo>
                  <a:pt x="76200" y="33284"/>
                </a:lnTo>
                <a:lnTo>
                  <a:pt x="76200" y="0"/>
                </a:lnTo>
                <a:close/>
              </a:path>
              <a:path w="2286000" h="76200">
                <a:moveTo>
                  <a:pt x="76200" y="33284"/>
                </a:moveTo>
                <a:lnTo>
                  <a:pt x="63495" y="33284"/>
                </a:lnTo>
                <a:lnTo>
                  <a:pt x="63495" y="42809"/>
                </a:lnTo>
                <a:lnTo>
                  <a:pt x="76200" y="42809"/>
                </a:lnTo>
                <a:lnTo>
                  <a:pt x="76200" y="33284"/>
                </a:lnTo>
                <a:close/>
              </a:path>
              <a:path w="2286000" h="76200">
                <a:moveTo>
                  <a:pt x="2286000" y="33284"/>
                </a:moveTo>
                <a:lnTo>
                  <a:pt x="76200" y="33284"/>
                </a:lnTo>
                <a:lnTo>
                  <a:pt x="76200" y="42809"/>
                </a:lnTo>
                <a:lnTo>
                  <a:pt x="2286000" y="42809"/>
                </a:lnTo>
                <a:lnTo>
                  <a:pt x="2286000" y="33284"/>
                </a:lnTo>
                <a:close/>
              </a:path>
            </a:pathLst>
          </a:custGeom>
          <a:solidFill>
            <a:srgbClr val="3298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44447" y="1486276"/>
            <a:ext cx="6007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simplu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0062" y="813252"/>
            <a:ext cx="5975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II.</a:t>
            </a:r>
            <a:r>
              <a:rPr spc="220" dirty="0"/>
              <a:t> </a:t>
            </a:r>
            <a:r>
              <a:rPr spc="-10" dirty="0"/>
              <a:t>ADMINISTRAREA</a:t>
            </a:r>
            <a:r>
              <a:rPr spc="60" dirty="0"/>
              <a:t> </a:t>
            </a:r>
            <a:r>
              <a:rPr spc="-10" dirty="0"/>
              <a:t>INTERVENȚIEI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6327" y="2133606"/>
            <a:ext cx="4648200" cy="308926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36395" y="2015766"/>
            <a:ext cx="3103245" cy="20713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Mod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deschis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 </a:t>
            </a:r>
            <a:r>
              <a:rPr sz="2800" spc="-20" dirty="0">
                <a:latin typeface="Calibri"/>
                <a:cs typeface="Calibri"/>
              </a:rPr>
              <a:t>erori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Orb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(simplu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orb)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Dublu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orb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Triplu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orb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4284" y="771215"/>
            <a:ext cx="6327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III.</a:t>
            </a:r>
            <a:r>
              <a:rPr spc="190" dirty="0"/>
              <a:t> </a:t>
            </a:r>
            <a:r>
              <a:rPr spc="-10" dirty="0"/>
              <a:t>CONSEMNAREA</a:t>
            </a:r>
            <a:r>
              <a:rPr spc="30" dirty="0"/>
              <a:t> </a:t>
            </a:r>
            <a:r>
              <a:rPr spc="-10" dirty="0"/>
              <a:t>REZULTATELOR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5464" y="1796614"/>
            <a:ext cx="8827135" cy="26365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26060" indent="-228600">
              <a:lnSpc>
                <a:spcPts val="3020"/>
              </a:lnSpc>
              <a:spcBef>
                <a:spcPts val="48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Stabilirea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cât</a:t>
            </a:r>
            <a:r>
              <a:rPr sz="2800" spc="-5" dirty="0">
                <a:latin typeface="Calibri"/>
                <a:cs typeface="Calibri"/>
              </a:rPr>
              <a:t> mai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exactă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rezultatului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interesant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studiu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(criteriul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raționament)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4"/>
              </a:spcBef>
              <a:buFont typeface="Microsoft Sans Serif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Ex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fibrinolitice-IMA</a:t>
            </a:r>
            <a:endParaRPr sz="2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Microsoft Sans Serif"/>
              <a:buChar char="•"/>
            </a:pPr>
            <a:endParaRPr sz="2700" dirty="0">
              <a:latin typeface="Calibri"/>
              <a:cs typeface="Calibri"/>
            </a:endParaRPr>
          </a:p>
          <a:p>
            <a:pPr marL="240665" marR="5080" indent="-228600">
              <a:lnSpc>
                <a:spcPts val="3020"/>
              </a:lnSpc>
              <a:spcBef>
                <a:spcPts val="175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Important:</a:t>
            </a:r>
            <a:r>
              <a:rPr sz="2800" spc="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monitorizarea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complianței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subiecților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(măsurare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chestionare,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analiza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metaboliți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urinari)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8779" y="449321"/>
            <a:ext cx="9531985" cy="4971361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959485" marR="1778635">
              <a:lnSpc>
                <a:spcPct val="90000"/>
              </a:lnSpc>
              <a:spcBef>
                <a:spcPts val="430"/>
              </a:spcBef>
            </a:pPr>
            <a:r>
              <a:rPr lang="en-US" sz="2800" b="1" spc="-10" dirty="0">
                <a:solidFill>
                  <a:srgbClr val="320065"/>
                </a:solidFill>
                <a:latin typeface="Arial"/>
                <a:cs typeface="Arial"/>
              </a:rPr>
              <a:t>%title h2% </a:t>
            </a:r>
            <a:r>
              <a:rPr sz="2800" b="1" spc="-10" dirty="0">
                <a:solidFill>
                  <a:srgbClr val="320065"/>
                </a:solidFill>
                <a:latin typeface="Arial"/>
                <a:cs typeface="Arial"/>
              </a:rPr>
              <a:t>Ancheta</a:t>
            </a:r>
            <a:r>
              <a:rPr sz="2800" b="1" spc="25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de</a:t>
            </a:r>
            <a:r>
              <a:rPr sz="2800" b="1" spc="25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20065"/>
                </a:solidFill>
                <a:latin typeface="Arial"/>
                <a:cs typeface="Arial"/>
              </a:rPr>
              <a:t>cohorta</a:t>
            </a:r>
            <a:r>
              <a:rPr sz="2800" b="1" spc="40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(studii</a:t>
            </a:r>
            <a:r>
              <a:rPr sz="2800" b="1" spc="15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de</a:t>
            </a:r>
            <a:r>
              <a:rPr sz="2800" b="1" spc="5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așteptare, </a:t>
            </a:r>
            <a:r>
              <a:rPr sz="2800" b="1" spc="-765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studii de</a:t>
            </a:r>
            <a:r>
              <a:rPr sz="2800" b="1" spc="10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urmărire</a:t>
            </a:r>
            <a:r>
              <a:rPr sz="2800" b="1" spc="15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– follow-up,</a:t>
            </a:r>
            <a:r>
              <a:rPr sz="2800" b="1" spc="25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 err="1">
                <a:solidFill>
                  <a:srgbClr val="320065"/>
                </a:solidFill>
                <a:latin typeface="Arial"/>
                <a:cs typeface="Arial"/>
              </a:rPr>
              <a:t>studii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 err="1">
                <a:solidFill>
                  <a:srgbClr val="320065"/>
                </a:solidFill>
                <a:latin typeface="Arial"/>
                <a:cs typeface="Arial"/>
              </a:rPr>
              <a:t>etiologice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,</a:t>
            </a:r>
            <a:r>
              <a:rPr sz="2800" b="1" spc="10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studii</a:t>
            </a:r>
            <a:r>
              <a:rPr sz="2800" b="1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de</a:t>
            </a:r>
            <a:r>
              <a:rPr sz="2800" b="1" spc="15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 err="1">
                <a:solidFill>
                  <a:srgbClr val="320065"/>
                </a:solidFill>
                <a:latin typeface="Arial"/>
                <a:cs typeface="Arial"/>
              </a:rPr>
              <a:t>incidență</a:t>
            </a:r>
            <a:r>
              <a:rPr lang="en-US" sz="2800" b="1" spc="-5" dirty="0">
                <a:solidFill>
                  <a:srgbClr val="320065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400" dirty="0">
              <a:latin typeface="Arial"/>
              <a:cs typeface="Arial"/>
            </a:endParaRPr>
          </a:p>
          <a:p>
            <a:pPr marL="241300" indent="-228600">
              <a:lnSpc>
                <a:spcPts val="3190"/>
              </a:lnSpc>
              <a:buFont typeface="Microsoft Sans Serif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Dovedesc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existenţa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sau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inexistenţa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unei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 err="1">
                <a:latin typeface="Calibri"/>
                <a:cs typeface="Calibri"/>
              </a:rPr>
              <a:t>asociaţii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 err="1">
                <a:latin typeface="Calibri"/>
                <a:cs typeface="Calibri"/>
              </a:rPr>
              <a:t>epidemiologice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(măsoara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asociatiei</a:t>
            </a:r>
            <a:r>
              <a:rPr sz="2800" spc="-10" dirty="0">
                <a:latin typeface="Calibri"/>
                <a:cs typeface="Calibri"/>
              </a:rPr>
              <a:t> epidemiologice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RR,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RA)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43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Permit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generalizări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 tip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cauzal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ts val="3190"/>
              </a:lnSpc>
              <a:spcBef>
                <a:spcPts val="242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Verifică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validitatea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unei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ipoteze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epidemiologice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formulate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 err="1">
                <a:latin typeface="Calibri"/>
                <a:cs typeface="Calibri"/>
              </a:rPr>
              <a:t>în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spc="-10" dirty="0" err="1">
                <a:latin typeface="Calibri"/>
                <a:cs typeface="Calibri"/>
              </a:rPr>
              <a:t>urma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studiilor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descriptive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9038" y="814827"/>
            <a:ext cx="5097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IV.</a:t>
            </a:r>
            <a:r>
              <a:rPr spc="-25" dirty="0"/>
              <a:t> </a:t>
            </a:r>
            <a:r>
              <a:rPr spc="-10" dirty="0"/>
              <a:t>PRELUCRAREA</a:t>
            </a:r>
            <a:r>
              <a:rPr spc="30" dirty="0"/>
              <a:t> </a:t>
            </a:r>
            <a:r>
              <a:rPr spc="-10" dirty="0"/>
              <a:t>DATELOR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3385" y="1939565"/>
            <a:ext cx="8244205" cy="25224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45" dirty="0">
                <a:latin typeface="Calibri"/>
                <a:cs typeface="Calibri"/>
              </a:rPr>
              <a:t>Tabel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-20" dirty="0">
                <a:latin typeface="Calibri"/>
                <a:cs typeface="Calibri"/>
              </a:rPr>
              <a:t> contingență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2x2</a:t>
            </a:r>
            <a:endParaRPr sz="28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67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R1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riscul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apariției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evenimentului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-10" dirty="0">
                <a:latin typeface="Calibri"/>
                <a:cs typeface="Calibri"/>
              </a:rPr>
              <a:t> lotul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test</a:t>
            </a:r>
            <a:endParaRPr sz="28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6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R0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riscul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apariției </a:t>
            </a:r>
            <a:r>
              <a:rPr sz="2800" spc="-10" dirty="0">
                <a:latin typeface="Calibri"/>
                <a:cs typeface="Calibri"/>
              </a:rPr>
              <a:t>evenimentului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lotul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martor</a:t>
            </a:r>
            <a:endParaRPr sz="2800" dirty="0">
              <a:latin typeface="Calibri"/>
              <a:cs typeface="Calibri"/>
            </a:endParaRPr>
          </a:p>
          <a:p>
            <a:pPr marL="240665" indent="-228600">
              <a:lnSpc>
                <a:spcPct val="100000"/>
              </a:lnSpc>
              <a:spcBef>
                <a:spcPts val="6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b="1" spc="-15" dirty="0">
                <a:latin typeface="Calibri"/>
                <a:cs typeface="Calibri"/>
              </a:rPr>
              <a:t>Forta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 err="1">
                <a:latin typeface="Calibri"/>
                <a:cs typeface="Calibri"/>
              </a:rPr>
              <a:t>asociației</a:t>
            </a:r>
            <a:r>
              <a:rPr sz="2800" b="1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RR,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(partea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atribuibilă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intervenției)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19326" y="941446"/>
          <a:ext cx="8381999" cy="2759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9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3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0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1942">
                <a:tc rowSpan="2"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Interventie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Rezultat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4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17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-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0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+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a+b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-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c+d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35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a+c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b+d</a:t>
                      </a: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a+b+c+d</a:t>
                      </a:r>
                    </a:p>
                  </a:txBody>
                  <a:tcPr marL="0" marR="0" marT="355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67000" y="217829"/>
            <a:ext cx="5000249" cy="452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C.</a:t>
            </a:r>
            <a:r>
              <a:rPr spc="-25" dirty="0"/>
              <a:t> </a:t>
            </a:r>
            <a:r>
              <a:rPr spc="-10" dirty="0"/>
              <a:t>ANALIZA</a:t>
            </a:r>
            <a:r>
              <a:rPr spc="15" dirty="0"/>
              <a:t> </a:t>
            </a:r>
            <a:r>
              <a:rPr spc="-10" dirty="0"/>
              <a:t>RISCURILOR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DBBC79-F3F2-729D-A288-1EFCCA6A7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0200" y="4055285"/>
            <a:ext cx="9504174" cy="3382464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lang="en-GB" sz="2000" b="1" spc="-5" dirty="0">
                <a:latin typeface="Arial"/>
                <a:cs typeface="Arial"/>
              </a:rPr>
              <a:t>a</a:t>
            </a:r>
            <a:r>
              <a:rPr lang="en-GB" sz="2000" b="1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=</a:t>
            </a:r>
            <a:r>
              <a:rPr lang="en-GB" sz="2000" b="1" spc="15" dirty="0">
                <a:latin typeface="Arial"/>
                <a:cs typeface="Arial"/>
              </a:rPr>
              <a:t> </a:t>
            </a:r>
            <a:r>
              <a:rPr lang="en-GB" sz="2000" b="1" spc="-5" dirty="0" err="1">
                <a:latin typeface="Arial"/>
                <a:cs typeface="Arial"/>
              </a:rPr>
              <a:t>persoanele</a:t>
            </a:r>
            <a:r>
              <a:rPr lang="en-GB" sz="2000" b="1" spc="20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din</a:t>
            </a:r>
            <a:r>
              <a:rPr lang="en-GB" sz="2000" b="1" spc="5" dirty="0">
                <a:latin typeface="Arial"/>
                <a:cs typeface="Arial"/>
              </a:rPr>
              <a:t> </a:t>
            </a:r>
            <a:r>
              <a:rPr lang="en-GB" sz="2000" b="1" spc="-5" dirty="0" err="1">
                <a:latin typeface="Arial"/>
                <a:cs typeface="Arial"/>
              </a:rPr>
              <a:t>lotul</a:t>
            </a:r>
            <a:r>
              <a:rPr lang="en-GB" sz="2000" b="1" spc="40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de</a:t>
            </a:r>
            <a:r>
              <a:rPr lang="en-GB" sz="2000" b="1" spc="10" dirty="0">
                <a:latin typeface="Arial"/>
                <a:cs typeface="Arial"/>
              </a:rPr>
              <a:t> </a:t>
            </a:r>
            <a:r>
              <a:rPr lang="en-GB" sz="2000" b="1" spc="-10" dirty="0" err="1">
                <a:latin typeface="Arial"/>
                <a:cs typeface="Arial"/>
              </a:rPr>
              <a:t>interventie</a:t>
            </a:r>
            <a:r>
              <a:rPr lang="en-GB" sz="2000" b="1" spc="60" dirty="0">
                <a:latin typeface="Arial"/>
                <a:cs typeface="Arial"/>
              </a:rPr>
              <a:t> </a:t>
            </a:r>
            <a:r>
              <a:rPr lang="en-GB" sz="2000" b="1" spc="-10" dirty="0">
                <a:latin typeface="Arial"/>
                <a:cs typeface="Arial"/>
              </a:rPr>
              <a:t>care</a:t>
            </a:r>
            <a:r>
              <a:rPr lang="en-GB" sz="2000" b="1" spc="20" dirty="0">
                <a:latin typeface="Arial"/>
                <a:cs typeface="Arial"/>
              </a:rPr>
              <a:t> </a:t>
            </a:r>
            <a:r>
              <a:rPr lang="en-GB" sz="2000" b="1" spc="-10" dirty="0" err="1">
                <a:latin typeface="Arial"/>
                <a:cs typeface="Arial"/>
              </a:rPr>
              <a:t>ating</a:t>
            </a:r>
            <a:r>
              <a:rPr lang="en-GB" sz="2000" b="1" spc="20" dirty="0">
                <a:latin typeface="Arial"/>
                <a:cs typeface="Arial"/>
              </a:rPr>
              <a:t> </a:t>
            </a:r>
            <a:r>
              <a:rPr lang="en-GB" sz="2000" b="1" spc="-10" dirty="0" err="1">
                <a:latin typeface="Arial"/>
                <a:cs typeface="Arial"/>
              </a:rPr>
              <a:t>rezultatul</a:t>
            </a:r>
            <a:endParaRPr lang="en-GB" sz="2000" dirty="0">
              <a:latin typeface="Arial"/>
              <a:cs typeface="Arial"/>
            </a:endParaRPr>
          </a:p>
          <a:p>
            <a:pPr marL="12700" marR="1318895">
              <a:lnSpc>
                <a:spcPct val="131300"/>
              </a:lnSpc>
            </a:pPr>
            <a:r>
              <a:rPr lang="en-GB" sz="2000" b="1" spc="-5" dirty="0">
                <a:latin typeface="Arial"/>
                <a:cs typeface="Arial"/>
              </a:rPr>
              <a:t>b</a:t>
            </a:r>
            <a:r>
              <a:rPr lang="en-GB" sz="2000" b="1" spc="10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=</a:t>
            </a:r>
            <a:r>
              <a:rPr lang="en-GB" sz="2000" b="1" spc="5" dirty="0">
                <a:latin typeface="Arial"/>
                <a:cs typeface="Arial"/>
              </a:rPr>
              <a:t> </a:t>
            </a:r>
            <a:r>
              <a:rPr lang="en-GB" sz="2000" b="1" spc="-10" dirty="0" err="1">
                <a:latin typeface="Arial"/>
                <a:cs typeface="Arial"/>
              </a:rPr>
              <a:t>persoanele</a:t>
            </a:r>
            <a:r>
              <a:rPr lang="en-GB" sz="2000" b="1" spc="30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din</a:t>
            </a:r>
            <a:r>
              <a:rPr lang="en-GB" sz="2000" b="1" spc="20" dirty="0">
                <a:latin typeface="Arial"/>
                <a:cs typeface="Arial"/>
              </a:rPr>
              <a:t> </a:t>
            </a:r>
            <a:r>
              <a:rPr lang="en-GB" sz="2000" b="1" spc="-5" dirty="0" err="1">
                <a:latin typeface="Arial"/>
                <a:cs typeface="Arial"/>
              </a:rPr>
              <a:t>lotul</a:t>
            </a:r>
            <a:r>
              <a:rPr lang="en-GB" sz="2000" b="1" spc="25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de</a:t>
            </a:r>
            <a:r>
              <a:rPr lang="en-GB" sz="2000" b="1" spc="15" dirty="0">
                <a:latin typeface="Arial"/>
                <a:cs typeface="Arial"/>
              </a:rPr>
              <a:t> </a:t>
            </a:r>
            <a:r>
              <a:rPr lang="en-GB" sz="2000" b="1" spc="-10" dirty="0" err="1">
                <a:latin typeface="Arial"/>
                <a:cs typeface="Arial"/>
              </a:rPr>
              <a:t>interventie</a:t>
            </a:r>
            <a:r>
              <a:rPr lang="en-GB" sz="2000" b="1" spc="75" dirty="0">
                <a:latin typeface="Arial"/>
                <a:cs typeface="Arial"/>
              </a:rPr>
              <a:t> </a:t>
            </a:r>
            <a:r>
              <a:rPr lang="en-GB" sz="2000" b="1" spc="-10" dirty="0">
                <a:latin typeface="Arial"/>
                <a:cs typeface="Arial"/>
              </a:rPr>
              <a:t>care</a:t>
            </a:r>
            <a:r>
              <a:rPr lang="en-GB" sz="2000" b="1" spc="10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nu</a:t>
            </a:r>
            <a:r>
              <a:rPr lang="en-GB" sz="2000" b="1" spc="10" dirty="0">
                <a:latin typeface="Arial"/>
                <a:cs typeface="Arial"/>
              </a:rPr>
              <a:t> </a:t>
            </a:r>
            <a:r>
              <a:rPr lang="en-GB" sz="2000" b="1" spc="-10" dirty="0" err="1">
                <a:latin typeface="Arial"/>
                <a:cs typeface="Arial"/>
              </a:rPr>
              <a:t>ating</a:t>
            </a:r>
            <a:r>
              <a:rPr lang="en-GB" sz="2000" b="1" spc="25" dirty="0">
                <a:latin typeface="Arial"/>
                <a:cs typeface="Arial"/>
              </a:rPr>
              <a:t> </a:t>
            </a:r>
            <a:r>
              <a:rPr lang="en-GB" sz="2000" b="1" spc="-10" dirty="0" err="1">
                <a:latin typeface="Arial"/>
                <a:cs typeface="Arial"/>
              </a:rPr>
              <a:t>rezultatul</a:t>
            </a:r>
            <a:r>
              <a:rPr lang="en-GB" sz="2000" b="1" spc="-10" dirty="0">
                <a:latin typeface="Arial"/>
                <a:cs typeface="Arial"/>
              </a:rPr>
              <a:t> </a:t>
            </a:r>
            <a:r>
              <a:rPr lang="en-GB" sz="2000" b="1" spc="-430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c =</a:t>
            </a:r>
            <a:r>
              <a:rPr lang="en-GB" sz="2000" b="1" spc="10" dirty="0">
                <a:latin typeface="Arial"/>
                <a:cs typeface="Arial"/>
              </a:rPr>
              <a:t> </a:t>
            </a:r>
            <a:r>
              <a:rPr lang="en-GB" sz="2000" b="1" spc="-5" dirty="0" err="1">
                <a:latin typeface="Arial"/>
                <a:cs typeface="Arial"/>
              </a:rPr>
              <a:t>persoanele</a:t>
            </a:r>
            <a:r>
              <a:rPr lang="en-GB" sz="2000" b="1" spc="20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din</a:t>
            </a:r>
            <a:r>
              <a:rPr lang="en-GB" sz="2000" b="1" dirty="0">
                <a:latin typeface="Arial"/>
                <a:cs typeface="Arial"/>
              </a:rPr>
              <a:t> </a:t>
            </a:r>
            <a:r>
              <a:rPr lang="en-GB" sz="2000" b="1" spc="-5" dirty="0" err="1">
                <a:latin typeface="Arial"/>
                <a:cs typeface="Arial"/>
              </a:rPr>
              <a:t>lotul</a:t>
            </a:r>
            <a:r>
              <a:rPr lang="en-GB" sz="2000" b="1" spc="35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de</a:t>
            </a:r>
            <a:r>
              <a:rPr lang="en-GB" sz="2000" b="1" spc="5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control</a:t>
            </a:r>
            <a:r>
              <a:rPr lang="en-GB" sz="2000" b="1" spc="20" dirty="0">
                <a:latin typeface="Arial"/>
                <a:cs typeface="Arial"/>
              </a:rPr>
              <a:t> </a:t>
            </a:r>
            <a:r>
              <a:rPr lang="en-GB" sz="2000" b="1" spc="-10" dirty="0">
                <a:latin typeface="Arial"/>
                <a:cs typeface="Arial"/>
              </a:rPr>
              <a:t>care</a:t>
            </a:r>
            <a:r>
              <a:rPr lang="en-GB" sz="2000" b="1" spc="10" dirty="0">
                <a:latin typeface="Arial"/>
                <a:cs typeface="Arial"/>
              </a:rPr>
              <a:t> </a:t>
            </a:r>
            <a:r>
              <a:rPr lang="en-GB" sz="2000" b="1" spc="-10" dirty="0" err="1">
                <a:latin typeface="Arial"/>
                <a:cs typeface="Arial"/>
              </a:rPr>
              <a:t>ating</a:t>
            </a:r>
            <a:r>
              <a:rPr lang="en-GB" sz="2000" b="1" spc="20" dirty="0">
                <a:latin typeface="Arial"/>
                <a:cs typeface="Arial"/>
              </a:rPr>
              <a:t> </a:t>
            </a:r>
            <a:r>
              <a:rPr lang="en-GB" sz="2000" b="1" spc="-10" dirty="0" err="1">
                <a:latin typeface="Arial"/>
                <a:cs typeface="Arial"/>
              </a:rPr>
              <a:t>rezultatul</a:t>
            </a:r>
            <a:endParaRPr lang="en-GB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GB" sz="2000" b="1" spc="-5" dirty="0">
                <a:latin typeface="Arial"/>
                <a:cs typeface="Arial"/>
              </a:rPr>
              <a:t>d</a:t>
            </a:r>
            <a:r>
              <a:rPr lang="en-GB" sz="2000" b="1" spc="10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=</a:t>
            </a:r>
            <a:r>
              <a:rPr lang="en-GB" sz="2000" b="1" dirty="0">
                <a:latin typeface="Arial"/>
                <a:cs typeface="Arial"/>
              </a:rPr>
              <a:t> </a:t>
            </a:r>
            <a:r>
              <a:rPr lang="en-GB" sz="2000" b="1" spc="-10" dirty="0" err="1">
                <a:latin typeface="Arial"/>
                <a:cs typeface="Arial"/>
              </a:rPr>
              <a:t>persoanele</a:t>
            </a:r>
            <a:r>
              <a:rPr lang="en-GB" sz="2000" b="1" spc="25" dirty="0">
                <a:latin typeface="Arial"/>
                <a:cs typeface="Arial"/>
              </a:rPr>
              <a:t> </a:t>
            </a:r>
            <a:r>
              <a:rPr lang="en-GB" sz="2000" b="1" spc="-5" dirty="0" err="1">
                <a:latin typeface="Arial"/>
                <a:cs typeface="Arial"/>
              </a:rPr>
              <a:t>lotul</a:t>
            </a:r>
            <a:r>
              <a:rPr lang="en-GB" sz="2000" b="1" spc="35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de</a:t>
            </a:r>
            <a:r>
              <a:rPr lang="en-GB" sz="2000" b="1" spc="10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control</a:t>
            </a:r>
            <a:r>
              <a:rPr lang="en-GB" sz="2000" b="1" spc="20" dirty="0">
                <a:latin typeface="Arial"/>
                <a:cs typeface="Arial"/>
              </a:rPr>
              <a:t> </a:t>
            </a:r>
            <a:r>
              <a:rPr lang="en-GB" sz="2000" b="1" spc="-10" dirty="0">
                <a:latin typeface="Arial"/>
                <a:cs typeface="Arial"/>
              </a:rPr>
              <a:t>care</a:t>
            </a:r>
            <a:r>
              <a:rPr lang="en-GB" sz="2000" b="1" spc="15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nu</a:t>
            </a:r>
            <a:r>
              <a:rPr lang="en-GB" sz="2000" b="1" spc="5" dirty="0">
                <a:latin typeface="Arial"/>
                <a:cs typeface="Arial"/>
              </a:rPr>
              <a:t> </a:t>
            </a:r>
            <a:r>
              <a:rPr lang="en-GB" sz="2000" b="1" spc="-10" dirty="0" err="1">
                <a:latin typeface="Arial"/>
                <a:cs typeface="Arial"/>
              </a:rPr>
              <a:t>ating</a:t>
            </a:r>
            <a:r>
              <a:rPr lang="en-GB" sz="2000" b="1" spc="25" dirty="0">
                <a:latin typeface="Arial"/>
                <a:cs typeface="Arial"/>
              </a:rPr>
              <a:t> </a:t>
            </a:r>
            <a:r>
              <a:rPr lang="en-GB" sz="2000" b="1" spc="-10" dirty="0" err="1">
                <a:latin typeface="Arial"/>
                <a:cs typeface="Arial"/>
              </a:rPr>
              <a:t>rezultatul</a:t>
            </a:r>
            <a:endParaRPr lang="en-GB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GB" sz="2000" b="1" spc="-10" dirty="0" err="1">
                <a:latin typeface="Arial"/>
                <a:cs typeface="Arial"/>
              </a:rPr>
              <a:t>a+b</a:t>
            </a:r>
            <a:r>
              <a:rPr lang="en-GB" sz="2000" b="1" spc="10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=</a:t>
            </a:r>
            <a:r>
              <a:rPr lang="en-GB" sz="2000" b="1" dirty="0">
                <a:latin typeface="Arial"/>
                <a:cs typeface="Arial"/>
              </a:rPr>
              <a:t> </a:t>
            </a:r>
            <a:r>
              <a:rPr lang="en-GB" sz="2000" b="1" spc="-10" dirty="0" err="1">
                <a:latin typeface="Arial"/>
                <a:cs typeface="Arial"/>
              </a:rPr>
              <a:t>totalul</a:t>
            </a:r>
            <a:r>
              <a:rPr lang="en-GB" sz="2000" b="1" spc="45" dirty="0">
                <a:latin typeface="Arial"/>
                <a:cs typeface="Arial"/>
              </a:rPr>
              <a:t> </a:t>
            </a:r>
            <a:r>
              <a:rPr lang="en-GB" sz="2000" b="1" spc="-5" dirty="0" err="1">
                <a:latin typeface="Arial"/>
                <a:cs typeface="Arial"/>
              </a:rPr>
              <a:t>subiectilor</a:t>
            </a:r>
            <a:r>
              <a:rPr lang="en-GB" sz="2000" b="1" spc="45" dirty="0">
                <a:latin typeface="Arial"/>
                <a:cs typeface="Arial"/>
              </a:rPr>
              <a:t> </a:t>
            </a:r>
            <a:r>
              <a:rPr lang="en-GB" sz="2000" b="1" spc="-10" dirty="0">
                <a:latin typeface="Arial"/>
                <a:cs typeface="Arial"/>
              </a:rPr>
              <a:t>care</a:t>
            </a:r>
            <a:r>
              <a:rPr lang="en-GB" sz="2000" b="1" spc="5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au</a:t>
            </a:r>
            <a:r>
              <a:rPr lang="en-GB" sz="2000" b="1" spc="10" dirty="0">
                <a:latin typeface="Arial"/>
                <a:cs typeface="Arial"/>
              </a:rPr>
              <a:t> </a:t>
            </a:r>
            <a:r>
              <a:rPr lang="en-GB" sz="2000" b="1" spc="-5" dirty="0" err="1">
                <a:latin typeface="Arial"/>
                <a:cs typeface="Arial"/>
              </a:rPr>
              <a:t>primit</a:t>
            </a:r>
            <a:r>
              <a:rPr lang="en-GB" sz="2000" b="1" spc="30" dirty="0">
                <a:latin typeface="Arial"/>
                <a:cs typeface="Arial"/>
              </a:rPr>
              <a:t> </a:t>
            </a:r>
            <a:r>
              <a:rPr lang="en-GB" sz="2000" b="1" spc="-10" dirty="0" err="1">
                <a:latin typeface="Arial"/>
                <a:cs typeface="Arial"/>
              </a:rPr>
              <a:t>interventia</a:t>
            </a:r>
            <a:r>
              <a:rPr lang="en-GB" sz="2000" b="1" spc="70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(</a:t>
            </a:r>
            <a:r>
              <a:rPr lang="en-GB" sz="2000" b="1" spc="-5" dirty="0" err="1">
                <a:latin typeface="Arial"/>
                <a:cs typeface="Arial"/>
              </a:rPr>
              <a:t>lotul</a:t>
            </a:r>
            <a:r>
              <a:rPr lang="en-GB" sz="2000" b="1" spc="35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test)</a:t>
            </a:r>
            <a:endParaRPr lang="en-GB" sz="2000" dirty="0">
              <a:latin typeface="Arial"/>
              <a:cs typeface="Arial"/>
            </a:endParaRPr>
          </a:p>
          <a:p>
            <a:pPr marL="12700" marR="5080">
              <a:lnSpc>
                <a:spcPct val="131200"/>
              </a:lnSpc>
            </a:pPr>
            <a:r>
              <a:rPr lang="en-GB" sz="2000" b="1" spc="-10" dirty="0" err="1">
                <a:latin typeface="Arial"/>
                <a:cs typeface="Arial"/>
              </a:rPr>
              <a:t>c+d</a:t>
            </a:r>
            <a:r>
              <a:rPr lang="en-GB" sz="2000" b="1" spc="15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=</a:t>
            </a:r>
            <a:r>
              <a:rPr lang="en-GB" sz="2000" b="1" dirty="0">
                <a:latin typeface="Arial"/>
                <a:cs typeface="Arial"/>
              </a:rPr>
              <a:t> </a:t>
            </a:r>
            <a:r>
              <a:rPr lang="en-GB" sz="2000" b="1" spc="-10" dirty="0" err="1">
                <a:latin typeface="Arial"/>
                <a:cs typeface="Arial"/>
              </a:rPr>
              <a:t>totalul</a:t>
            </a:r>
            <a:r>
              <a:rPr lang="en-GB" sz="2000" b="1" spc="45" dirty="0">
                <a:latin typeface="Arial"/>
                <a:cs typeface="Arial"/>
              </a:rPr>
              <a:t> </a:t>
            </a:r>
            <a:r>
              <a:rPr lang="en-GB" sz="2000" b="1" spc="-5" dirty="0" err="1">
                <a:latin typeface="Arial"/>
                <a:cs typeface="Arial"/>
              </a:rPr>
              <a:t>subiectilor</a:t>
            </a:r>
            <a:r>
              <a:rPr lang="en-GB" sz="2000" b="1" spc="45" dirty="0">
                <a:latin typeface="Arial"/>
                <a:cs typeface="Arial"/>
              </a:rPr>
              <a:t> </a:t>
            </a:r>
            <a:r>
              <a:rPr lang="en-GB" sz="2000" b="1" spc="-10" dirty="0">
                <a:latin typeface="Arial"/>
                <a:cs typeface="Arial"/>
              </a:rPr>
              <a:t>care</a:t>
            </a:r>
            <a:r>
              <a:rPr lang="en-GB" sz="2000" b="1" spc="10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au</a:t>
            </a:r>
            <a:r>
              <a:rPr lang="en-GB" sz="2000" b="1" spc="10" dirty="0">
                <a:latin typeface="Arial"/>
                <a:cs typeface="Arial"/>
              </a:rPr>
              <a:t> </a:t>
            </a:r>
            <a:r>
              <a:rPr lang="en-GB" sz="2000" b="1" spc="-5" dirty="0" err="1">
                <a:latin typeface="Arial"/>
                <a:cs typeface="Arial"/>
              </a:rPr>
              <a:t>primit</a:t>
            </a:r>
            <a:r>
              <a:rPr lang="en-GB" sz="2000" b="1" spc="30" dirty="0">
                <a:latin typeface="Arial"/>
                <a:cs typeface="Arial"/>
              </a:rPr>
              <a:t> </a:t>
            </a:r>
            <a:r>
              <a:rPr lang="en-GB" sz="2000" b="1" spc="-10" dirty="0" err="1">
                <a:latin typeface="Arial"/>
                <a:cs typeface="Arial"/>
              </a:rPr>
              <a:t>alternativa</a:t>
            </a:r>
            <a:r>
              <a:rPr lang="en-GB" sz="2000" b="1" spc="60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la</a:t>
            </a:r>
            <a:r>
              <a:rPr lang="en-GB" sz="2000" b="1" spc="15" dirty="0">
                <a:latin typeface="Arial"/>
                <a:cs typeface="Arial"/>
              </a:rPr>
              <a:t> </a:t>
            </a:r>
            <a:r>
              <a:rPr lang="en-GB" sz="2000" b="1" spc="-10" dirty="0" err="1">
                <a:latin typeface="Arial"/>
                <a:cs typeface="Arial"/>
              </a:rPr>
              <a:t>interventie</a:t>
            </a:r>
            <a:r>
              <a:rPr lang="en-GB" sz="2000" b="1" spc="75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(lot</a:t>
            </a:r>
            <a:r>
              <a:rPr lang="en-GB" sz="2000" b="1" spc="35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control) </a:t>
            </a:r>
            <a:r>
              <a:rPr lang="en-GB" sz="2000" b="1" spc="-430" dirty="0">
                <a:latin typeface="Arial"/>
                <a:cs typeface="Arial"/>
              </a:rPr>
              <a:t> </a:t>
            </a:r>
            <a:r>
              <a:rPr lang="en-GB" sz="2000" b="1" spc="-10" dirty="0" err="1">
                <a:latin typeface="Arial"/>
                <a:cs typeface="Arial"/>
              </a:rPr>
              <a:t>a+c</a:t>
            </a:r>
            <a:r>
              <a:rPr lang="en-GB" sz="2000" b="1" spc="10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= </a:t>
            </a:r>
            <a:r>
              <a:rPr lang="en-GB" sz="2000" b="1" spc="-10" dirty="0" err="1">
                <a:latin typeface="Arial"/>
                <a:cs typeface="Arial"/>
              </a:rPr>
              <a:t>totalul</a:t>
            </a:r>
            <a:r>
              <a:rPr lang="en-GB" sz="2000" b="1" spc="40" dirty="0">
                <a:latin typeface="Arial"/>
                <a:cs typeface="Arial"/>
              </a:rPr>
              <a:t> </a:t>
            </a:r>
            <a:r>
              <a:rPr lang="en-GB" sz="2000" b="1" spc="-5" dirty="0" err="1">
                <a:latin typeface="Arial"/>
                <a:cs typeface="Arial"/>
              </a:rPr>
              <a:t>subiectilor</a:t>
            </a:r>
            <a:r>
              <a:rPr lang="en-GB" sz="2000" b="1" spc="30" dirty="0">
                <a:latin typeface="Arial"/>
                <a:cs typeface="Arial"/>
              </a:rPr>
              <a:t> </a:t>
            </a:r>
            <a:r>
              <a:rPr lang="en-GB" sz="2000" b="1" spc="-10" dirty="0">
                <a:latin typeface="Arial"/>
                <a:cs typeface="Arial"/>
              </a:rPr>
              <a:t>care</a:t>
            </a:r>
            <a:r>
              <a:rPr lang="en-GB" sz="2000" b="1" spc="15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au </a:t>
            </a:r>
            <a:r>
              <a:rPr lang="en-GB" sz="2000" b="1" spc="-5" dirty="0" err="1">
                <a:latin typeface="Arial"/>
                <a:cs typeface="Arial"/>
              </a:rPr>
              <a:t>atins</a:t>
            </a:r>
            <a:r>
              <a:rPr lang="en-GB" sz="2000" b="1" spc="20" dirty="0">
                <a:latin typeface="Arial"/>
                <a:cs typeface="Arial"/>
              </a:rPr>
              <a:t> </a:t>
            </a:r>
            <a:r>
              <a:rPr lang="en-GB" sz="2000" b="1" spc="-10" dirty="0" err="1">
                <a:latin typeface="Arial"/>
                <a:cs typeface="Arial"/>
              </a:rPr>
              <a:t>rezultatul</a:t>
            </a:r>
            <a:endParaRPr lang="en-GB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GB" sz="2000" b="1" spc="-5" dirty="0" err="1">
                <a:latin typeface="Arial"/>
                <a:cs typeface="Arial"/>
              </a:rPr>
              <a:t>b+d</a:t>
            </a:r>
            <a:r>
              <a:rPr lang="en-GB" sz="2000" b="1" spc="5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=</a:t>
            </a:r>
            <a:r>
              <a:rPr lang="en-GB" sz="2000" b="1" spc="10" dirty="0">
                <a:latin typeface="Arial"/>
                <a:cs typeface="Arial"/>
              </a:rPr>
              <a:t> </a:t>
            </a:r>
            <a:r>
              <a:rPr lang="en-GB" sz="2000" b="1" spc="-5" dirty="0" err="1">
                <a:latin typeface="Arial"/>
                <a:cs typeface="Arial"/>
              </a:rPr>
              <a:t>totalul</a:t>
            </a:r>
            <a:r>
              <a:rPr lang="en-GB" sz="2000" b="1" spc="35" dirty="0">
                <a:latin typeface="Arial"/>
                <a:cs typeface="Arial"/>
              </a:rPr>
              <a:t> </a:t>
            </a:r>
            <a:r>
              <a:rPr lang="en-GB" sz="2000" b="1" spc="-5" dirty="0" err="1">
                <a:latin typeface="Arial"/>
                <a:cs typeface="Arial"/>
              </a:rPr>
              <a:t>subiectilor</a:t>
            </a:r>
            <a:r>
              <a:rPr lang="en-GB" sz="2000" b="1" spc="40" dirty="0">
                <a:latin typeface="Arial"/>
                <a:cs typeface="Arial"/>
              </a:rPr>
              <a:t> </a:t>
            </a:r>
            <a:r>
              <a:rPr lang="en-GB" sz="2000" b="1" spc="-10" dirty="0">
                <a:latin typeface="Arial"/>
                <a:cs typeface="Arial"/>
              </a:rPr>
              <a:t>care</a:t>
            </a:r>
            <a:r>
              <a:rPr lang="en-GB" sz="2000" b="1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nu</a:t>
            </a:r>
            <a:r>
              <a:rPr lang="en-GB" sz="2000" b="1" spc="5" dirty="0">
                <a:latin typeface="Arial"/>
                <a:cs typeface="Arial"/>
              </a:rPr>
              <a:t> </a:t>
            </a:r>
            <a:r>
              <a:rPr lang="en-GB" sz="2000" b="1" spc="-5" dirty="0">
                <a:latin typeface="Arial"/>
                <a:cs typeface="Arial"/>
              </a:rPr>
              <a:t>au</a:t>
            </a:r>
            <a:r>
              <a:rPr lang="en-GB" sz="2000" b="1" spc="5" dirty="0">
                <a:latin typeface="Arial"/>
                <a:cs typeface="Arial"/>
              </a:rPr>
              <a:t> </a:t>
            </a:r>
            <a:r>
              <a:rPr lang="en-GB" sz="2000" b="1" spc="-10" dirty="0" err="1">
                <a:latin typeface="Arial"/>
                <a:cs typeface="Arial"/>
              </a:rPr>
              <a:t>atins</a:t>
            </a:r>
            <a:r>
              <a:rPr lang="en-GB" sz="2000" b="1" spc="25" dirty="0">
                <a:latin typeface="Arial"/>
                <a:cs typeface="Arial"/>
              </a:rPr>
              <a:t> </a:t>
            </a:r>
            <a:r>
              <a:rPr lang="en-GB" sz="2000" b="1" spc="-10" dirty="0" err="1">
                <a:latin typeface="Arial"/>
                <a:cs typeface="Arial"/>
              </a:rPr>
              <a:t>rezultatul</a:t>
            </a:r>
            <a:endParaRPr lang="en-GB" sz="2000" dirty="0">
              <a:latin typeface="Arial"/>
              <a:cs typeface="Arial"/>
            </a:endParaRPr>
          </a:p>
          <a:p>
            <a:endParaRPr lang="en-RO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682" y="771519"/>
            <a:ext cx="4465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320065"/>
                </a:solidFill>
                <a:latin typeface="Arial"/>
                <a:cs typeface="Arial"/>
              </a:rPr>
              <a:t>MĂSURAREA</a:t>
            </a:r>
            <a:r>
              <a:rPr sz="2800" b="1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20065"/>
                </a:solidFill>
                <a:latin typeface="Arial"/>
                <a:cs typeface="Arial"/>
              </a:rPr>
              <a:t>ASOCIAŢIEI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73071" y="2053739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>
                <a:moveTo>
                  <a:pt x="0" y="0"/>
                </a:moveTo>
                <a:lnTo>
                  <a:pt x="775586" y="0"/>
                </a:lnTo>
              </a:path>
            </a:pathLst>
          </a:custGeom>
          <a:ln w="161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6649" y="2050881"/>
            <a:ext cx="756285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20" dirty="0">
                <a:latin typeface="Times New Roman"/>
                <a:cs typeface="Times New Roman"/>
              </a:rPr>
              <a:t>a</a:t>
            </a:r>
            <a:r>
              <a:rPr sz="3000" i="1" spc="-185" dirty="0">
                <a:latin typeface="Times New Roman"/>
                <a:cs typeface="Times New Roman"/>
              </a:rPr>
              <a:t> </a:t>
            </a:r>
            <a:r>
              <a:rPr sz="3000" spc="25" dirty="0">
                <a:latin typeface="Symbol"/>
                <a:cs typeface="Symbol"/>
              </a:rPr>
              <a:t></a:t>
            </a:r>
            <a:r>
              <a:rPr sz="3000" spc="-290" dirty="0">
                <a:latin typeface="Times New Roman"/>
                <a:cs typeface="Times New Roman"/>
              </a:rPr>
              <a:t> </a:t>
            </a:r>
            <a:r>
              <a:rPr sz="3000" i="1" spc="20" dirty="0">
                <a:latin typeface="Times New Roman"/>
                <a:cs typeface="Times New Roman"/>
              </a:rPr>
              <a:t>b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1614" y="1513849"/>
            <a:ext cx="219075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00" i="1" spc="20" dirty="0">
                <a:latin typeface="Times New Roman"/>
                <a:cs typeface="Times New Roman"/>
              </a:rPr>
              <a:t>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6427" y="1752356"/>
            <a:ext cx="720090" cy="487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00" i="1" spc="-125" dirty="0">
                <a:latin typeface="Times New Roman"/>
                <a:cs typeface="Times New Roman"/>
              </a:rPr>
              <a:t>R</a:t>
            </a:r>
            <a:r>
              <a:rPr sz="2625" spc="-187" baseline="-23809" dirty="0">
                <a:latin typeface="Times New Roman"/>
                <a:cs typeface="Times New Roman"/>
              </a:rPr>
              <a:t>1</a:t>
            </a:r>
            <a:r>
              <a:rPr sz="2625" spc="615" baseline="-23809" dirty="0">
                <a:latin typeface="Times New Roman"/>
                <a:cs typeface="Times New Roman"/>
              </a:rPr>
              <a:t> </a:t>
            </a:r>
            <a:r>
              <a:rPr sz="3000" spc="25" dirty="0">
                <a:latin typeface="Symbol"/>
                <a:cs typeface="Symbol"/>
              </a:rPr>
              <a:t>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02103" y="1697553"/>
            <a:ext cx="1916430" cy="884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0"/>
              </a:spcBef>
            </a:pPr>
            <a:r>
              <a:rPr sz="36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-</a:t>
            </a:r>
            <a:r>
              <a:rPr sz="36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riscul </a:t>
            </a:r>
            <a:r>
              <a:rPr sz="2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efectului </a:t>
            </a:r>
            <a:r>
              <a:rPr sz="2000" b="0" spc="-5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in</a:t>
            </a:r>
            <a:r>
              <a:rPr sz="2000" b="0" spc="15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Microsoft Sans Serif"/>
                <a:cs typeface="Microsoft Sans Serif"/>
              </a:rPr>
              <a:t>lotul</a:t>
            </a:r>
            <a:r>
              <a:rPr sz="2000"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2000" b="0" spc="-5" dirty="0">
                <a:solidFill>
                  <a:srgbClr val="000000"/>
                </a:solidFill>
                <a:latin typeface="Microsoft Sans Serif"/>
                <a:cs typeface="Microsoft Sans Serif"/>
              </a:rPr>
              <a:t>test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02635" y="3444693"/>
            <a:ext cx="765810" cy="0"/>
          </a:xfrm>
          <a:custGeom>
            <a:avLst/>
            <a:gdLst/>
            <a:ahLst/>
            <a:cxnLst/>
            <a:rect l="l" t="t" r="r" b="b"/>
            <a:pathLst>
              <a:path w="765810">
                <a:moveTo>
                  <a:pt x="0" y="0"/>
                </a:moveTo>
                <a:lnTo>
                  <a:pt x="765206" y="0"/>
                </a:lnTo>
              </a:path>
            </a:pathLst>
          </a:custGeom>
          <a:ln w="154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09205" y="3445803"/>
            <a:ext cx="716280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i="1" spc="10" dirty="0">
                <a:latin typeface="Times New Roman"/>
                <a:cs typeface="Times New Roman"/>
              </a:rPr>
              <a:t>c</a:t>
            </a:r>
            <a:r>
              <a:rPr sz="2900" i="1" spc="-195" dirty="0">
                <a:latin typeface="Times New Roman"/>
                <a:cs typeface="Times New Roman"/>
              </a:rPr>
              <a:t> </a:t>
            </a:r>
            <a:r>
              <a:rPr sz="2900" spc="10" dirty="0">
                <a:latin typeface="Symbol"/>
                <a:cs typeface="Symbol"/>
              </a:rPr>
              <a:t></a:t>
            </a:r>
            <a:r>
              <a:rPr sz="2900" spc="-185" dirty="0">
                <a:latin typeface="Times New Roman"/>
                <a:cs typeface="Times New Roman"/>
              </a:rPr>
              <a:t> </a:t>
            </a:r>
            <a:r>
              <a:rPr sz="2900" i="1" spc="10" dirty="0">
                <a:latin typeface="Times New Roman"/>
                <a:cs typeface="Times New Roman"/>
              </a:rPr>
              <a:t>d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87716" y="2922297"/>
            <a:ext cx="190500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00" i="1" spc="10" dirty="0">
                <a:latin typeface="Times New Roman"/>
                <a:cs typeface="Times New Roman"/>
              </a:rPr>
              <a:t>c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00030" y="3156112"/>
            <a:ext cx="744855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02284" algn="l"/>
              </a:tabLst>
            </a:pPr>
            <a:r>
              <a:rPr sz="2900" i="1" spc="5" dirty="0">
                <a:latin typeface="Times New Roman"/>
                <a:cs typeface="Times New Roman"/>
              </a:rPr>
              <a:t>R</a:t>
            </a:r>
            <a:r>
              <a:rPr sz="2475" spc="7" baseline="-25252" dirty="0">
                <a:latin typeface="Times New Roman"/>
                <a:cs typeface="Times New Roman"/>
              </a:rPr>
              <a:t>0	</a:t>
            </a:r>
            <a:r>
              <a:rPr sz="2900" spc="10" dirty="0">
                <a:latin typeface="Symbol"/>
                <a:cs typeface="Symbol"/>
              </a:rPr>
              <a:t></a:t>
            </a:r>
            <a:endParaRPr sz="29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70378" y="3025899"/>
            <a:ext cx="1593850" cy="119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-</a:t>
            </a:r>
            <a:r>
              <a:rPr sz="2000" spc="-5" dirty="0">
                <a:latin typeface="Microsoft Sans Serif"/>
                <a:cs typeface="Microsoft Sans Serif"/>
              </a:rPr>
              <a:t>riscul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  <a:tabLst>
                <a:tab pos="1382395" algn="l"/>
              </a:tabLst>
            </a:pPr>
            <a:r>
              <a:rPr sz="2000" spc="-5" dirty="0">
                <a:latin typeface="Microsoft Sans Serif"/>
                <a:cs typeface="Microsoft Sans Serif"/>
              </a:rPr>
              <a:t>efe</a:t>
            </a:r>
            <a:r>
              <a:rPr sz="2000" spc="-15" dirty="0">
                <a:latin typeface="Microsoft Sans Serif"/>
                <a:cs typeface="Microsoft Sans Serif"/>
              </a:rPr>
              <a:t>c</a:t>
            </a:r>
            <a:r>
              <a:rPr sz="2000" spc="-5" dirty="0">
                <a:latin typeface="Microsoft Sans Serif"/>
                <a:cs typeface="Microsoft Sans Serif"/>
              </a:rPr>
              <a:t>tu</a:t>
            </a:r>
            <a:r>
              <a:rPr sz="2000" spc="-15" dirty="0">
                <a:latin typeface="Microsoft Sans Serif"/>
                <a:cs typeface="Microsoft Sans Serif"/>
              </a:rPr>
              <a:t>l</a:t>
            </a:r>
            <a:r>
              <a:rPr sz="2000" spc="-10" dirty="0">
                <a:latin typeface="Microsoft Sans Serif"/>
                <a:cs typeface="Microsoft Sans Serif"/>
              </a:rPr>
              <a:t>u</a:t>
            </a:r>
            <a:r>
              <a:rPr sz="2000" spc="-5" dirty="0">
                <a:latin typeface="Microsoft Sans Serif"/>
                <a:cs typeface="Microsoft Sans Serif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Microsoft Sans Serif"/>
                <a:cs typeface="Microsoft Sans Serif"/>
              </a:rPr>
              <a:t>in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Microsoft Sans Serif"/>
                <a:cs typeface="Microsoft Sans Serif"/>
              </a:rPr>
              <a:t>lotul</a:t>
            </a:r>
            <a:r>
              <a:rPr sz="2000" spc="-20" dirty="0">
                <a:latin typeface="Microsoft Sans Serif"/>
                <a:cs typeface="Microsoft Sans Serif"/>
              </a:rPr>
              <a:t> </a:t>
            </a:r>
            <a:r>
              <a:rPr sz="2000" spc="-5" dirty="0">
                <a:latin typeface="Microsoft Sans Serif"/>
                <a:cs typeface="Microsoft Sans Serif"/>
              </a:rPr>
              <a:t>control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42240" y="4721459"/>
            <a:ext cx="526415" cy="0"/>
          </a:xfrm>
          <a:custGeom>
            <a:avLst/>
            <a:gdLst/>
            <a:ahLst/>
            <a:cxnLst/>
            <a:rect l="l" t="t" r="r" b="b"/>
            <a:pathLst>
              <a:path w="526414">
                <a:moveTo>
                  <a:pt x="0" y="0"/>
                </a:moveTo>
                <a:lnTo>
                  <a:pt x="526019" y="0"/>
                </a:lnTo>
              </a:path>
            </a:pathLst>
          </a:custGeom>
          <a:ln w="141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50478" y="4717388"/>
            <a:ext cx="488950" cy="438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700" i="1" spc="409" dirty="0">
                <a:latin typeface="Times New Roman"/>
                <a:cs typeface="Times New Roman"/>
              </a:rPr>
              <a:t>R</a:t>
            </a:r>
            <a:r>
              <a:rPr sz="2325" spc="615" baseline="-25089" dirty="0">
                <a:latin typeface="Times New Roman"/>
                <a:cs typeface="Times New Roman"/>
              </a:rPr>
              <a:t>0</a:t>
            </a:r>
            <a:endParaRPr sz="2325" baseline="-2508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05695" y="4237732"/>
            <a:ext cx="1632585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69545" algn="r">
              <a:lnSpc>
                <a:spcPts val="2460"/>
              </a:lnSpc>
              <a:spcBef>
                <a:spcPts val="105"/>
              </a:spcBef>
            </a:pPr>
            <a:r>
              <a:rPr sz="2700" i="1" spc="290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  <a:p>
            <a:pPr marL="38100">
              <a:lnSpc>
                <a:spcPts val="2460"/>
              </a:lnSpc>
              <a:tabLst>
                <a:tab pos="745490" algn="l"/>
                <a:tab pos="1454150" algn="l"/>
              </a:tabLst>
            </a:pPr>
            <a:r>
              <a:rPr sz="2700" i="1" spc="620" dirty="0">
                <a:latin typeface="Times New Roman"/>
                <a:cs typeface="Times New Roman"/>
              </a:rPr>
              <a:t>RR	</a:t>
            </a:r>
            <a:r>
              <a:rPr sz="2700" spc="585" dirty="0">
                <a:latin typeface="Symbol"/>
                <a:cs typeface="Symbol"/>
              </a:rPr>
              <a:t></a:t>
            </a:r>
            <a:r>
              <a:rPr sz="2700" spc="585" dirty="0">
                <a:latin typeface="Times New Roman"/>
                <a:cs typeface="Times New Roman"/>
              </a:rPr>
              <a:t>	</a:t>
            </a:r>
            <a:r>
              <a:rPr sz="2325" spc="480" baseline="35842" dirty="0">
                <a:latin typeface="Times New Roman"/>
                <a:cs typeface="Times New Roman"/>
              </a:rPr>
              <a:t>1</a:t>
            </a:r>
            <a:endParaRPr sz="2325" baseline="3584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38600" y="4394204"/>
            <a:ext cx="6248400" cy="1631950"/>
          </a:xfrm>
          <a:prstGeom prst="rect">
            <a:avLst/>
          </a:prstGeom>
          <a:ln w="9524">
            <a:solidFill>
              <a:srgbClr val="0000FF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245745" indent="-154305">
              <a:lnSpc>
                <a:spcPct val="100000"/>
              </a:lnSpc>
              <a:spcBef>
                <a:spcPts val="375"/>
              </a:spcBef>
              <a:buFont typeface="Microsoft Sans Serif"/>
              <a:buChar char="-"/>
              <a:tabLst>
                <a:tab pos="246379" algn="l"/>
              </a:tabLst>
            </a:pP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RISCUL</a:t>
            </a:r>
            <a:r>
              <a:rPr sz="2000" b="1" spc="-7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3200"/>
                </a:solidFill>
                <a:latin typeface="Arial"/>
                <a:cs typeface="Arial"/>
              </a:rPr>
              <a:t>RELATIV</a:t>
            </a:r>
            <a:endParaRPr sz="2000">
              <a:latin typeface="Arial"/>
              <a:cs typeface="Arial"/>
            </a:endParaRPr>
          </a:p>
          <a:p>
            <a:pPr marL="548640" marR="81280" lvl="1" algn="just">
              <a:lnSpc>
                <a:spcPct val="100000"/>
              </a:lnSpc>
              <a:buFont typeface="Microsoft Sans Serif"/>
              <a:buChar char="-"/>
              <a:tabLst>
                <a:tab pos="694055" algn="l"/>
              </a:tabLst>
            </a:pP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Arată</a:t>
            </a:r>
            <a:r>
              <a:rPr sz="2000" b="1" dirty="0">
                <a:solidFill>
                  <a:srgbClr val="FF3200"/>
                </a:solidFill>
                <a:latin typeface="Arial"/>
                <a:cs typeface="Arial"/>
              </a:rPr>
              <a:t> de</a:t>
            </a:r>
            <a:r>
              <a:rPr sz="2000" b="1" spc="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câte</a:t>
            </a:r>
            <a:r>
              <a:rPr sz="2000" b="1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ori</a:t>
            </a:r>
            <a:r>
              <a:rPr sz="2000" b="1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este</a:t>
            </a:r>
            <a:r>
              <a:rPr sz="2000" b="1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mai</a:t>
            </a:r>
            <a:r>
              <a:rPr sz="2000" b="1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mare</a:t>
            </a:r>
            <a:r>
              <a:rPr sz="2000" b="1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riscul </a:t>
            </a:r>
            <a:r>
              <a:rPr sz="2000" b="1" spc="-54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efectului la</a:t>
            </a:r>
            <a:r>
              <a:rPr sz="2000" b="1" spc="109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3200"/>
                </a:solidFill>
                <a:latin typeface="Arial"/>
                <a:cs typeface="Arial"/>
              </a:rPr>
              <a:t>lotul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de intervenție, față de lotul </a:t>
            </a:r>
            <a:r>
              <a:rPr sz="2000" b="1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de</a:t>
            </a:r>
            <a:r>
              <a:rPr sz="2000" b="1" spc="-1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control</a:t>
            </a:r>
            <a:endParaRPr sz="2000">
              <a:latin typeface="Arial"/>
              <a:cs typeface="Arial"/>
            </a:endParaRPr>
          </a:p>
          <a:p>
            <a:pPr marL="702945" lvl="1" indent="-154940" algn="just">
              <a:lnSpc>
                <a:spcPct val="100000"/>
              </a:lnSpc>
              <a:spcBef>
                <a:spcPts val="5"/>
              </a:spcBef>
              <a:buFont typeface="Microsoft Sans Serif"/>
              <a:buChar char="-"/>
              <a:tabLst>
                <a:tab pos="703580" algn="l"/>
              </a:tabLst>
            </a:pPr>
            <a:r>
              <a:rPr sz="2000" b="1" dirty="0">
                <a:solidFill>
                  <a:srgbClr val="FF3200"/>
                </a:solidFill>
                <a:latin typeface="Arial"/>
                <a:cs typeface="Arial"/>
              </a:rPr>
              <a:t>Măsoară</a:t>
            </a:r>
            <a:r>
              <a:rPr sz="2000" b="1" spc="-25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3200"/>
                </a:solidFill>
                <a:latin typeface="Arial"/>
                <a:cs typeface="Arial"/>
              </a:rPr>
              <a:t>forța</a:t>
            </a:r>
            <a:r>
              <a:rPr sz="2000" b="1" spc="-4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asocierii</a:t>
            </a:r>
            <a:r>
              <a:rPr sz="2000" b="1" spc="-40" dirty="0">
                <a:solidFill>
                  <a:srgbClr val="FF3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3200"/>
                </a:solidFill>
                <a:latin typeface="Arial"/>
                <a:cs typeface="Arial"/>
              </a:rPr>
              <a:t>epidemiologice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448419" y="843026"/>
          <a:ext cx="4382770" cy="29511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634">
                <a:tc rowSpan="2"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200" dirty="0">
                          <a:latin typeface="Times New Roman"/>
                          <a:cs typeface="Times New Roman"/>
                        </a:rPr>
                        <a:t>INT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7689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b="1" spc="-5" dirty="0">
                          <a:latin typeface="Times New Roman"/>
                          <a:cs typeface="Times New Roman"/>
                        </a:rPr>
                        <a:t>EFECT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b="1" spc="-4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4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+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5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+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900" dirty="0">
                          <a:latin typeface="Times New Roman"/>
                          <a:cs typeface="Times New Roman"/>
                        </a:rPr>
                        <a:t>a</a:t>
                      </a: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AD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9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500" spc="-15" dirty="0">
                          <a:latin typeface="Times New Roman"/>
                          <a:cs typeface="Times New Roman"/>
                        </a:rPr>
                        <a:t>a+b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64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-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c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4E3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d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c+d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74E3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3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100" spc="-30" dirty="0">
                          <a:latin typeface="Times New Roman"/>
                          <a:cs typeface="Times New Roman"/>
                        </a:rPr>
                        <a:t>Total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a+c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500" spc="-5" dirty="0">
                          <a:latin typeface="Times New Roman"/>
                          <a:cs typeface="Times New Roman"/>
                        </a:rPr>
                        <a:t>b+d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a+b+c+d</a:t>
                      </a: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9936" y="648406"/>
            <a:ext cx="7152005" cy="83099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4110" marR="5080" indent="-2391410">
              <a:lnSpc>
                <a:spcPts val="3020"/>
              </a:lnSpc>
              <a:spcBef>
                <a:spcPts val="480"/>
              </a:spcBef>
            </a:pPr>
            <a:r>
              <a:rPr lang="en-US" spc="-10" dirty="0" err="1"/>
              <a:t>Tipuri</a:t>
            </a:r>
            <a:r>
              <a:rPr lang="en-US" spc="-10" dirty="0"/>
              <a:t> </a:t>
            </a:r>
            <a:r>
              <a:rPr lang="en-US" spc="-10" dirty="0" err="1"/>
              <a:t>anchete</a:t>
            </a:r>
            <a:r>
              <a:rPr lang="en-US" spc="-10" dirty="0"/>
              <a:t> </a:t>
            </a:r>
            <a:r>
              <a:rPr lang="en-US" spc="-10" dirty="0" err="1"/>
              <a:t>experimentale</a:t>
            </a:r>
            <a:r>
              <a:rPr lang="en-US" spc="-10" dirty="0"/>
              <a:t> </a:t>
            </a:r>
            <a:r>
              <a:rPr lang="en-US" spc="-10" dirty="0" err="1"/>
              <a:t>si</a:t>
            </a:r>
            <a:r>
              <a:rPr lang="en-US" spc="-10" dirty="0"/>
              <a:t> de </a:t>
            </a:r>
            <a:r>
              <a:rPr lang="en-US" spc="-10" dirty="0" err="1"/>
              <a:t>interventie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6940" y="2305630"/>
            <a:ext cx="8938895" cy="13176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Studii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clinice </a:t>
            </a:r>
            <a:r>
              <a:rPr sz="2800" spc="-20" dirty="0">
                <a:latin typeface="Calibri"/>
                <a:cs typeface="Calibri"/>
              </a:rPr>
              <a:t>randomizate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(Randomized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Clinical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Trials/RCT)</a:t>
            </a:r>
            <a:endParaRPr lang="en-US"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800" spc="-5" dirty="0" err="1">
                <a:latin typeface="Calibri"/>
                <a:cs typeface="Calibri"/>
              </a:rPr>
              <a:t>Studii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teren </a:t>
            </a:r>
            <a:r>
              <a:rPr sz="2800" spc="-5" dirty="0">
                <a:latin typeface="Calibri"/>
                <a:cs typeface="Calibri"/>
              </a:rPr>
              <a:t>(Field trials)</a:t>
            </a:r>
            <a:endParaRPr lang="en-US"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527685" algn="l"/>
                <a:tab pos="528320" algn="l"/>
              </a:tabLst>
            </a:pPr>
            <a:r>
              <a:rPr sz="2800" spc="-5" dirty="0" err="1">
                <a:latin typeface="Calibri"/>
                <a:cs typeface="Calibri"/>
              </a:rPr>
              <a:t>Studii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comunitare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(Community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trials)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7936" y="881578"/>
            <a:ext cx="585533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/>
              <a:t>%title h2% </a:t>
            </a:r>
            <a:r>
              <a:rPr spc="-5" dirty="0"/>
              <a:t>1.</a:t>
            </a:r>
            <a:r>
              <a:rPr spc="204" dirty="0"/>
              <a:t> </a:t>
            </a:r>
            <a:r>
              <a:rPr spc="-10" dirty="0"/>
              <a:t>STUDII</a:t>
            </a:r>
            <a:r>
              <a:rPr spc="10" dirty="0"/>
              <a:t> </a:t>
            </a:r>
            <a:r>
              <a:rPr spc="-5" dirty="0"/>
              <a:t>CLINICE</a:t>
            </a:r>
            <a:r>
              <a:rPr dirty="0"/>
              <a:t> </a:t>
            </a:r>
            <a:r>
              <a:rPr spc="-10" dirty="0"/>
              <a:t>RANDOMIZATE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711806"/>
            <a:ext cx="10502265" cy="303022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8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600" spc="-5" dirty="0">
                <a:latin typeface="Calibri"/>
                <a:cs typeface="Calibri"/>
              </a:rPr>
              <a:t>Experimentale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(quasiexperimentale)</a:t>
            </a:r>
            <a:endParaRPr sz="26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9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600" b="1" dirty="0">
                <a:solidFill>
                  <a:srgbClr val="0000FF"/>
                </a:solidFill>
                <a:latin typeface="Calibri"/>
                <a:cs typeface="Calibri"/>
              </a:rPr>
              <a:t>Esenţiale</a:t>
            </a:r>
            <a:r>
              <a:rPr sz="26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0000FF"/>
                </a:solidFill>
                <a:latin typeface="Calibri"/>
                <a:cs typeface="Calibri"/>
              </a:rPr>
              <a:t>pentru</a:t>
            </a:r>
            <a:r>
              <a:rPr sz="2600" b="1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0000FF"/>
                </a:solidFill>
                <a:latin typeface="Calibri"/>
                <a:cs typeface="Calibri"/>
              </a:rPr>
              <a:t>dezvoltarea</a:t>
            </a:r>
            <a:r>
              <a:rPr sz="2600" b="1" dirty="0">
                <a:solidFill>
                  <a:srgbClr val="0000FF"/>
                </a:solidFill>
                <a:latin typeface="Calibri"/>
                <a:cs typeface="Calibri"/>
              </a:rPr>
              <a:t> de</a:t>
            </a:r>
            <a:r>
              <a:rPr sz="26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00FF"/>
                </a:solidFill>
                <a:latin typeface="Calibri"/>
                <a:cs typeface="Calibri"/>
              </a:rPr>
              <a:t>noi</a:t>
            </a:r>
            <a:r>
              <a:rPr sz="2600" b="1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0000FF"/>
                </a:solidFill>
                <a:latin typeface="Calibri"/>
                <a:cs typeface="Calibri"/>
              </a:rPr>
              <a:t>tratamente</a:t>
            </a:r>
            <a:endParaRPr sz="2600" dirty="0">
              <a:latin typeface="Calibri"/>
              <a:cs typeface="Calibri"/>
            </a:endParaRPr>
          </a:p>
          <a:p>
            <a:pPr marL="241300" marR="5080" indent="-229235">
              <a:lnSpc>
                <a:spcPts val="2810"/>
              </a:lnSpc>
              <a:spcBef>
                <a:spcPts val="104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600" spc="-10" dirty="0">
                <a:latin typeface="Calibri"/>
                <a:cs typeface="Calibri"/>
              </a:rPr>
              <a:t>Proiectate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vederea </a:t>
            </a:r>
            <a:r>
              <a:rPr sz="2600" spc="-5" dirty="0">
                <a:latin typeface="Calibri"/>
                <a:cs typeface="Calibri"/>
              </a:rPr>
              <a:t>evaluarii unui </a:t>
            </a:r>
            <a:r>
              <a:rPr sz="2600" spc="-15" dirty="0">
                <a:latin typeface="Calibri"/>
                <a:cs typeface="Calibri"/>
              </a:rPr>
              <a:t>tratament </a:t>
            </a:r>
            <a:r>
              <a:rPr sz="2600" spc="-5" dirty="0">
                <a:latin typeface="Calibri"/>
                <a:cs typeface="Calibri"/>
              </a:rPr>
              <a:t>pe om, </a:t>
            </a:r>
            <a:r>
              <a:rPr sz="2600" dirty="0">
                <a:latin typeface="Calibri"/>
                <a:cs typeface="Calibri"/>
              </a:rPr>
              <a:t>prin </a:t>
            </a:r>
            <a:r>
              <a:rPr sz="2600" spc="-10" dirty="0">
                <a:latin typeface="Calibri"/>
                <a:cs typeface="Calibri"/>
              </a:rPr>
              <a:t>compararea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rezultatelor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obtinute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un </a:t>
            </a:r>
            <a:r>
              <a:rPr sz="2600" dirty="0">
                <a:latin typeface="Calibri"/>
                <a:cs typeface="Calibri"/>
              </a:rPr>
              <a:t>grup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test, </a:t>
            </a:r>
            <a:r>
              <a:rPr sz="2600" spc="-15" dirty="0">
                <a:latin typeface="Calibri"/>
                <a:cs typeface="Calibri"/>
              </a:rPr>
              <a:t>care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primeste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tratamentul </a:t>
            </a:r>
            <a:r>
              <a:rPr sz="2600" spc="-5" dirty="0">
                <a:latin typeface="Calibri"/>
                <a:cs typeface="Calibri"/>
              </a:rPr>
              <a:t>respectiv </a:t>
            </a:r>
            <a:r>
              <a:rPr sz="2600" dirty="0">
                <a:latin typeface="Calibri"/>
                <a:cs typeface="Calibri"/>
              </a:rPr>
              <a:t>cu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rezultatele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dintr-un</a:t>
            </a:r>
            <a:r>
              <a:rPr sz="2600" dirty="0">
                <a:latin typeface="Calibri"/>
                <a:cs typeface="Calibri"/>
              </a:rPr>
              <a:t> grup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martor,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comparabil, </a:t>
            </a:r>
            <a:r>
              <a:rPr sz="2600" spc="-15" dirty="0">
                <a:latin typeface="Calibri"/>
                <a:cs typeface="Calibri"/>
              </a:rPr>
              <a:t>care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primeste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placebo</a:t>
            </a:r>
          </a:p>
          <a:p>
            <a:pPr marL="241300" marR="1100455" indent="-229235">
              <a:lnSpc>
                <a:spcPts val="2810"/>
              </a:lnSpc>
              <a:spcBef>
                <a:spcPts val="994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600" dirty="0">
                <a:latin typeface="Calibri"/>
                <a:cs typeface="Calibri"/>
              </a:rPr>
              <a:t>Ambele grupuri </a:t>
            </a:r>
            <a:r>
              <a:rPr sz="2600" spc="-10" dirty="0">
                <a:latin typeface="Calibri"/>
                <a:cs typeface="Calibri"/>
              </a:rPr>
              <a:t>sunt </a:t>
            </a:r>
            <a:r>
              <a:rPr sz="2600" dirty="0">
                <a:latin typeface="Calibri"/>
                <a:cs typeface="Calibri"/>
              </a:rPr>
              <a:t>incluse in </a:t>
            </a:r>
            <a:r>
              <a:rPr sz="2600" spc="-5" dirty="0">
                <a:latin typeface="Calibri"/>
                <a:cs typeface="Calibri"/>
              </a:rPr>
              <a:t>studiu, </a:t>
            </a:r>
            <a:r>
              <a:rPr sz="2600" spc="-20" dirty="0">
                <a:latin typeface="Calibri"/>
                <a:cs typeface="Calibri"/>
              </a:rPr>
              <a:t>tratate </a:t>
            </a:r>
            <a:r>
              <a:rPr sz="2600" spc="-5" dirty="0">
                <a:latin typeface="Calibri"/>
                <a:cs typeface="Calibri"/>
              </a:rPr>
              <a:t>si urmarite </a:t>
            </a:r>
            <a:r>
              <a:rPr sz="2600" spc="-30" dirty="0">
                <a:latin typeface="Calibri"/>
                <a:cs typeface="Calibri"/>
              </a:rPr>
              <a:t>de-a </a:t>
            </a:r>
            <a:r>
              <a:rPr sz="2600" dirty="0">
                <a:latin typeface="Calibri"/>
                <a:cs typeface="Calibri"/>
              </a:rPr>
              <a:t>lungul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aceleiasi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perioade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</a:t>
            </a:r>
            <a:r>
              <a:rPr sz="2600" dirty="0">
                <a:latin typeface="Calibri"/>
                <a:cs typeface="Calibri"/>
              </a:rPr>
              <a:t> timp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2996" y="100070"/>
            <a:ext cx="641032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796290" marR="5080" indent="-784225">
              <a:lnSpc>
                <a:spcPts val="3020"/>
              </a:lnSpc>
              <a:spcBef>
                <a:spcPts val="480"/>
              </a:spcBef>
            </a:pPr>
            <a:r>
              <a:rPr spc="-5" dirty="0"/>
              <a:t>Mesaje</a:t>
            </a:r>
            <a:r>
              <a:rPr spc="10" dirty="0"/>
              <a:t> </a:t>
            </a:r>
            <a:r>
              <a:rPr spc="-5" dirty="0"/>
              <a:t>cheie </a:t>
            </a:r>
            <a:r>
              <a:rPr dirty="0"/>
              <a:t>cu</a:t>
            </a:r>
            <a:r>
              <a:rPr spc="5" dirty="0"/>
              <a:t> </a:t>
            </a:r>
            <a:r>
              <a:rPr spc="-5" dirty="0"/>
              <a:t>privire</a:t>
            </a:r>
            <a:r>
              <a:rPr spc="-10" dirty="0"/>
              <a:t> </a:t>
            </a:r>
            <a:r>
              <a:rPr spc="-5" dirty="0"/>
              <a:t>la </a:t>
            </a:r>
            <a:r>
              <a:rPr spc="-5" dirty="0" err="1"/>
              <a:t>organizarea</a:t>
            </a:r>
            <a:r>
              <a:rPr spc="-5" dirty="0"/>
              <a:t> </a:t>
            </a:r>
            <a:r>
              <a:rPr spc="-760" dirty="0"/>
              <a:t> </a:t>
            </a:r>
            <a:r>
              <a:rPr spc="-5" dirty="0" err="1"/>
              <a:t>studiului</a:t>
            </a:r>
            <a:r>
              <a:rPr spc="-5" dirty="0"/>
              <a:t> </a:t>
            </a:r>
            <a:r>
              <a:rPr spc="-10" dirty="0"/>
              <a:t>(Kumar</a:t>
            </a:r>
            <a:r>
              <a:rPr lang="en-US" spc="-10" dirty="0"/>
              <a:t> </a:t>
            </a:r>
            <a:r>
              <a:rPr spc="-10" dirty="0"/>
              <a:t>&amp;</a:t>
            </a:r>
            <a:r>
              <a:rPr lang="en-US" spc="-10" dirty="0"/>
              <a:t> </a:t>
            </a:r>
            <a:r>
              <a:rPr spc="-10" dirty="0" err="1"/>
              <a:t>Clarck</a:t>
            </a:r>
            <a:r>
              <a:rPr spc="-10" dirty="0"/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2655" y="1093857"/>
            <a:ext cx="8966896" cy="5082661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0035" y="604768"/>
            <a:ext cx="5927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 err="1"/>
              <a:t>Fazele</a:t>
            </a:r>
            <a:r>
              <a:rPr lang="en-US" spc="-10" dirty="0"/>
              <a:t> </a:t>
            </a:r>
            <a:r>
              <a:rPr lang="en-US" spc="-10" dirty="0" err="1"/>
              <a:t>studiului</a:t>
            </a:r>
            <a:r>
              <a:rPr lang="en-US" spc="-10" dirty="0"/>
              <a:t> clinic pe om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755395" y="1447033"/>
            <a:ext cx="8683625" cy="43942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 algn="just">
              <a:lnSpc>
                <a:spcPts val="2590"/>
              </a:lnSpc>
              <a:spcBef>
                <a:spcPts val="42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b="1" spc="-5" dirty="0">
                <a:latin typeface="Calibri"/>
                <a:cs typeface="Calibri"/>
              </a:rPr>
              <a:t>Studiile de </a:t>
            </a:r>
            <a:r>
              <a:rPr sz="2400" b="1" spc="-15" dirty="0">
                <a:latin typeface="Calibri"/>
                <a:cs typeface="Calibri"/>
              </a:rPr>
              <a:t>faza </a:t>
            </a:r>
            <a:r>
              <a:rPr sz="2400" b="1" dirty="0">
                <a:latin typeface="Calibri"/>
                <a:cs typeface="Calibri"/>
              </a:rPr>
              <a:t>I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 </a:t>
            </a:r>
            <a:r>
              <a:rPr sz="2400" spc="-15" dirty="0">
                <a:latin typeface="Calibri"/>
                <a:cs typeface="Calibri"/>
              </a:rPr>
              <a:t>efectuează </a:t>
            </a:r>
            <a:r>
              <a:rPr sz="2400" spc="-5" dirty="0">
                <a:latin typeface="Calibri"/>
                <a:cs typeface="Calibri"/>
              </a:rPr>
              <a:t>pe un număr </a:t>
            </a:r>
            <a:r>
              <a:rPr sz="2400" dirty="0">
                <a:latin typeface="Calibri"/>
                <a:cs typeface="Calibri"/>
              </a:rPr>
              <a:t>mic </a:t>
            </a:r>
            <a:r>
              <a:rPr sz="2400" spc="-5" dirty="0">
                <a:latin typeface="Calibri"/>
                <a:cs typeface="Calibri"/>
              </a:rPr>
              <a:t>de subiecţi şi </a:t>
            </a:r>
            <a:r>
              <a:rPr sz="2400" dirty="0">
                <a:latin typeface="Calibri"/>
                <a:cs typeface="Calibri"/>
              </a:rPr>
              <a:t>au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drept scop </a:t>
            </a:r>
            <a:r>
              <a:rPr sz="2400" b="1" spc="-15" dirty="0">
                <a:latin typeface="Calibri"/>
                <a:cs typeface="Calibri"/>
              </a:rPr>
              <a:t>precizarea </a:t>
            </a:r>
            <a:r>
              <a:rPr sz="2400" b="1" spc="-10" dirty="0">
                <a:latin typeface="Calibri"/>
                <a:cs typeface="Calibri"/>
              </a:rPr>
              <a:t>siguranţei </a:t>
            </a:r>
            <a:r>
              <a:rPr sz="2400" b="1" dirty="0">
                <a:latin typeface="Calibri"/>
                <a:cs typeface="Calibri"/>
              </a:rPr>
              <a:t>şi </a:t>
            </a:r>
            <a:r>
              <a:rPr sz="2400" b="1" spc="-10" dirty="0">
                <a:latin typeface="Calibri"/>
                <a:cs typeface="Calibri"/>
              </a:rPr>
              <a:t>toleranţei </a:t>
            </a:r>
            <a:r>
              <a:rPr sz="2400" b="1" spc="-5" dirty="0">
                <a:latin typeface="Calibri"/>
                <a:cs typeface="Calibri"/>
              </a:rPr>
              <a:t>(sunt </a:t>
            </a:r>
            <a:r>
              <a:rPr sz="2400" b="1" dirty="0">
                <a:latin typeface="Calibri"/>
                <a:cs typeface="Calibri"/>
              </a:rPr>
              <a:t>serii de </a:t>
            </a:r>
            <a:r>
              <a:rPr sz="2400" b="1" spc="-10" dirty="0">
                <a:latin typeface="Calibri"/>
                <a:cs typeface="Calibri"/>
              </a:rPr>
              <a:t>cazuri 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clinice-descriptive)</a:t>
            </a:r>
            <a:endParaRPr sz="2400" dirty="0">
              <a:latin typeface="Calibri"/>
              <a:cs typeface="Calibri"/>
            </a:endParaRPr>
          </a:p>
          <a:p>
            <a:pPr marL="241300" marR="7620" indent="-228600" algn="just">
              <a:lnSpc>
                <a:spcPts val="2590"/>
              </a:lnSpc>
              <a:spcBef>
                <a:spcPts val="101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b="1" spc="-5" dirty="0">
                <a:latin typeface="Calibri"/>
                <a:cs typeface="Calibri"/>
              </a:rPr>
              <a:t>Studiile de </a:t>
            </a:r>
            <a:r>
              <a:rPr sz="2400" b="1" spc="-15" dirty="0">
                <a:latin typeface="Calibri"/>
                <a:cs typeface="Calibri"/>
              </a:rPr>
              <a:t>faza </a:t>
            </a:r>
            <a:r>
              <a:rPr sz="2400" b="1" spc="-5" dirty="0">
                <a:latin typeface="Calibri"/>
                <a:cs typeface="Calibri"/>
              </a:rPr>
              <a:t>II </a:t>
            </a:r>
            <a:r>
              <a:rPr sz="2400" spc="-15" dirty="0">
                <a:latin typeface="Calibri"/>
                <a:cs typeface="Calibri"/>
              </a:rPr>
              <a:t>precizează </a:t>
            </a:r>
            <a:r>
              <a:rPr sz="2400" b="1" spc="-15" dirty="0">
                <a:latin typeface="Calibri"/>
                <a:cs typeface="Calibri"/>
              </a:rPr>
              <a:t>eficacitatea </a:t>
            </a:r>
            <a:r>
              <a:rPr sz="2400" b="1" spc="-5" dirty="0">
                <a:latin typeface="Calibri"/>
                <a:cs typeface="Calibri"/>
              </a:rPr>
              <a:t>optimală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10" dirty="0">
                <a:latin typeface="Calibri"/>
                <a:cs typeface="Calibri"/>
              </a:rPr>
              <a:t>tratamentului 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(descriptive)</a:t>
            </a:r>
            <a:endParaRPr sz="2400" dirty="0">
              <a:latin typeface="Calibri"/>
              <a:cs typeface="Calibri"/>
            </a:endParaRPr>
          </a:p>
          <a:p>
            <a:pPr marL="241300" marR="6350" indent="-228600" algn="just">
              <a:lnSpc>
                <a:spcPts val="2590"/>
              </a:lnSpc>
              <a:spcBef>
                <a:spcPts val="100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b="1" spc="-5" dirty="0">
                <a:latin typeface="Calibri"/>
                <a:cs typeface="Calibri"/>
              </a:rPr>
              <a:t>Studiile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fază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III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stabilesc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eficacitatea</a:t>
            </a:r>
            <a:r>
              <a:rPr sz="2400" spc="-10" dirty="0">
                <a:latin typeface="Calibri"/>
                <a:cs typeface="Calibri"/>
              </a:rPr>
              <a:t> tratamentului,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mai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frecvent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prin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teste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terapeutice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comparative,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ideal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randomizate 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(clinical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trials;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experimentale)</a:t>
            </a:r>
            <a:endParaRPr sz="2400" dirty="0">
              <a:latin typeface="Calibri"/>
              <a:cs typeface="Calibri"/>
            </a:endParaRPr>
          </a:p>
          <a:p>
            <a:pPr marL="240665" marR="5715" indent="-228600" algn="just">
              <a:lnSpc>
                <a:spcPct val="90000"/>
              </a:lnSpc>
              <a:spcBef>
                <a:spcPts val="9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b="1" spc="-5" dirty="0">
                <a:latin typeface="Calibri"/>
                <a:cs typeface="Calibri"/>
              </a:rPr>
              <a:t>Studiile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faza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IV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după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comercializarea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produsului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(post- 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marketing)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au </a:t>
            </a:r>
            <a:r>
              <a:rPr sz="2400" spc="-10" dirty="0">
                <a:latin typeface="Calibri"/>
                <a:cs typeface="Calibri"/>
              </a:rPr>
              <a:t>drept </a:t>
            </a:r>
            <a:r>
              <a:rPr sz="2400" spc="-5" dirty="0">
                <a:latin typeface="Calibri"/>
                <a:cs typeface="Calibri"/>
              </a:rPr>
              <a:t>scop </a:t>
            </a:r>
            <a:r>
              <a:rPr sz="2400" spc="-15" dirty="0">
                <a:latin typeface="Calibri"/>
                <a:cs typeface="Calibri"/>
              </a:rPr>
              <a:t>precizarea </a:t>
            </a:r>
            <a:r>
              <a:rPr sz="2400" b="1" spc="-5" dirty="0">
                <a:latin typeface="Calibri"/>
                <a:cs typeface="Calibri"/>
              </a:rPr>
              <a:t>eventualelor indicaţii </a:t>
            </a:r>
            <a:r>
              <a:rPr sz="2400" b="1" dirty="0">
                <a:latin typeface="Calibri"/>
                <a:cs typeface="Calibri"/>
              </a:rPr>
              <a:t>noi şi a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efectelor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nedorite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nedecelate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în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decursul</a:t>
            </a:r>
            <a:r>
              <a:rPr sz="2400" spc="-5" dirty="0">
                <a:latin typeface="Calibri"/>
                <a:cs typeface="Calibri"/>
              </a:rPr>
              <a:t> etapelor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precedente </a:t>
            </a:r>
            <a:r>
              <a:rPr sz="2400" spc="-5" dirty="0">
                <a:latin typeface="Calibri"/>
                <a:cs typeface="Calibri"/>
              </a:rPr>
              <a:t> (</a:t>
            </a:r>
            <a:r>
              <a:rPr sz="2400" b="1" spc="-5" dirty="0">
                <a:latin typeface="Calibri"/>
                <a:cs typeface="Calibri"/>
              </a:rPr>
              <a:t>descriptive;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analitice-cohorte</a:t>
            </a:r>
            <a:r>
              <a:rPr sz="2400" spc="-5" dirty="0">
                <a:latin typeface="Calibri"/>
                <a:cs typeface="Calibri"/>
              </a:rPr>
              <a:t>).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8781" y="579496"/>
            <a:ext cx="486346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108075" marR="5080" indent="-1096010">
              <a:lnSpc>
                <a:spcPts val="3020"/>
              </a:lnSpc>
              <a:spcBef>
                <a:spcPts val="480"/>
              </a:spcBef>
            </a:pPr>
            <a:r>
              <a:rPr spc="-5" dirty="0"/>
              <a:t>2.</a:t>
            </a:r>
            <a:r>
              <a:rPr spc="-15" dirty="0"/>
              <a:t> </a:t>
            </a:r>
            <a:r>
              <a:rPr spc="-5" dirty="0"/>
              <a:t>STUDII</a:t>
            </a:r>
            <a:r>
              <a:rPr spc="5" dirty="0"/>
              <a:t> </a:t>
            </a:r>
            <a:r>
              <a:rPr spc="-10" dirty="0"/>
              <a:t>CLINICE</a:t>
            </a:r>
            <a:r>
              <a:rPr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spc="-5" dirty="0"/>
              <a:t>TEREN </a:t>
            </a:r>
            <a:r>
              <a:rPr spc="-760" dirty="0"/>
              <a:t> </a:t>
            </a:r>
            <a:r>
              <a:rPr spc="-5" dirty="0"/>
              <a:t>(FIELD</a:t>
            </a:r>
            <a:r>
              <a:rPr spc="15" dirty="0"/>
              <a:t> </a:t>
            </a:r>
            <a:r>
              <a:rPr spc="-5" dirty="0"/>
              <a:t>TRIALS)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29" y="1721861"/>
            <a:ext cx="9836150" cy="436880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590"/>
              </a:spcBef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lang="en-US" sz="2100" b="1" spc="-5" dirty="0">
                <a:latin typeface="Calibri"/>
                <a:cs typeface="Calibri"/>
              </a:rPr>
              <a:t>/b/ </a:t>
            </a:r>
            <a:r>
              <a:rPr sz="2100" b="1" spc="-5" dirty="0">
                <a:latin typeface="Calibri"/>
                <a:cs typeface="Calibri"/>
              </a:rPr>
              <a:t>Scop</a:t>
            </a:r>
            <a:r>
              <a:rPr sz="2100" spc="-5" dirty="0">
                <a:latin typeface="Calibri"/>
                <a:cs typeface="Calibri"/>
              </a:rPr>
              <a:t>: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prevenirea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apariției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bolii</a:t>
            </a:r>
            <a:endParaRPr sz="21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95"/>
              </a:spcBef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2100" spc="-15" dirty="0">
                <a:latin typeface="Calibri"/>
                <a:cs typeface="Calibri"/>
              </a:rPr>
              <a:t>Evaluare </a:t>
            </a:r>
            <a:r>
              <a:rPr sz="2100" spc="-10" dirty="0">
                <a:latin typeface="Calibri"/>
                <a:cs typeface="Calibri"/>
              </a:rPr>
              <a:t>logistică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și </a:t>
            </a:r>
            <a:r>
              <a:rPr sz="2100" spc="-10" dirty="0">
                <a:latin typeface="Calibri"/>
                <a:cs typeface="Calibri"/>
              </a:rPr>
              <a:t>financiară</a:t>
            </a:r>
            <a:endParaRPr sz="2100" dirty="0">
              <a:latin typeface="Calibri"/>
              <a:cs typeface="Calibri"/>
            </a:endParaRPr>
          </a:p>
          <a:p>
            <a:pPr marL="241300" indent="-229235">
              <a:lnSpc>
                <a:spcPts val="2270"/>
              </a:lnSpc>
              <a:spcBef>
                <a:spcPts val="505"/>
              </a:spcBef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2100" spc="-5" dirty="0">
                <a:latin typeface="Calibri"/>
                <a:cs typeface="Calibri"/>
              </a:rPr>
              <a:t>Implică </a:t>
            </a:r>
            <a:r>
              <a:rPr sz="2100" spc="-10" dirty="0">
                <a:latin typeface="Calibri"/>
                <a:cs typeface="Calibri"/>
              </a:rPr>
              <a:t>persoane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care</a:t>
            </a:r>
            <a:r>
              <a:rPr sz="2100" spc="-5" dirty="0">
                <a:latin typeface="Calibri"/>
                <a:cs typeface="Calibri"/>
              </a:rPr>
              <a:t> nu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prezintă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semne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boală,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dar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despre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care</a:t>
            </a:r>
            <a:r>
              <a:rPr sz="2100" spc="-5" dirty="0">
                <a:latin typeface="Calibri"/>
                <a:cs typeface="Calibri"/>
              </a:rPr>
              <a:t> se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presupune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30" dirty="0" err="1">
                <a:latin typeface="Calibri"/>
                <a:cs typeface="Calibri"/>
              </a:rPr>
              <a:t>că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sunt</a:t>
            </a:r>
            <a:r>
              <a:rPr lang="en-US" sz="2100" dirty="0">
                <a:latin typeface="Calibri"/>
                <a:cs typeface="Calibri"/>
              </a:rPr>
              <a:t> </a:t>
            </a:r>
            <a:r>
              <a:rPr sz="2100" spc="-10" dirty="0" err="1">
                <a:latin typeface="Calibri"/>
                <a:cs typeface="Calibri"/>
              </a:rPr>
              <a:t>expuse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FR</a:t>
            </a:r>
            <a:endParaRPr sz="21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90"/>
              </a:spcBef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2100" spc="-5" dirty="0">
                <a:latin typeface="Calibri"/>
                <a:cs typeface="Calibri"/>
              </a:rPr>
              <a:t>Colectarea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datelor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–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în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teren,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de la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pers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din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populația </a:t>
            </a:r>
            <a:r>
              <a:rPr sz="2100" spc="-10" dirty="0">
                <a:latin typeface="Calibri"/>
                <a:cs typeface="Calibri"/>
              </a:rPr>
              <a:t>generala</a:t>
            </a:r>
            <a:endParaRPr sz="2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2850" dirty="0">
                <a:latin typeface="Calibri"/>
                <a:cs typeface="Calibri"/>
              </a:rPr>
              <a:t>%</a:t>
            </a:r>
            <a:r>
              <a:rPr lang="en-US" sz="2850" dirty="0" err="1">
                <a:latin typeface="Calibri"/>
                <a:cs typeface="Calibri"/>
              </a:rPr>
              <a:t>br</a:t>
            </a:r>
            <a:r>
              <a:rPr lang="en-US" sz="2850" dirty="0">
                <a:latin typeface="Calibri"/>
                <a:cs typeface="Calibri"/>
              </a:rPr>
              <a:t>%</a:t>
            </a:r>
            <a:endParaRPr sz="28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100" b="1" spc="-15" dirty="0">
                <a:latin typeface="Calibri"/>
                <a:cs typeface="Calibri"/>
              </a:rPr>
              <a:t>/b/ </a:t>
            </a:r>
            <a:r>
              <a:rPr sz="2100" b="1" spc="-15" dirty="0" err="1">
                <a:latin typeface="Calibri"/>
                <a:cs typeface="Calibri"/>
              </a:rPr>
              <a:t>Exemple</a:t>
            </a:r>
            <a:r>
              <a:rPr sz="2100" b="1" spc="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de </a:t>
            </a:r>
            <a:r>
              <a:rPr sz="2100" b="1" spc="-5" dirty="0">
                <a:latin typeface="Calibri"/>
                <a:cs typeface="Calibri"/>
              </a:rPr>
              <a:t>studii</a:t>
            </a:r>
            <a:r>
              <a:rPr sz="2100" b="1" spc="44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„în </a:t>
            </a:r>
            <a:r>
              <a:rPr sz="2100" b="1" spc="-15" dirty="0">
                <a:latin typeface="Calibri"/>
                <a:cs typeface="Calibri"/>
              </a:rPr>
              <a:t>teren”:</a:t>
            </a:r>
            <a:endParaRPr sz="21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95"/>
              </a:spcBef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2100" spc="-15" dirty="0">
                <a:latin typeface="Calibri"/>
                <a:cs typeface="Calibri"/>
              </a:rPr>
              <a:t>testarea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vaccinului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Salk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pentru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prevenirea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poliomielitei</a:t>
            </a:r>
            <a:r>
              <a:rPr sz="2100" spc="5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(pe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copii)</a:t>
            </a:r>
            <a:endParaRPr sz="21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490"/>
              </a:spcBef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2100" spc="-10" dirty="0">
                <a:latin typeface="Calibri"/>
                <a:cs typeface="Calibri"/>
              </a:rPr>
              <a:t>prevenirea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bolii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coronariene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la bărbaţii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vârstă</a:t>
            </a:r>
            <a:r>
              <a:rPr sz="2100" spc="-5" dirty="0">
                <a:latin typeface="Calibri"/>
                <a:cs typeface="Calibri"/>
              </a:rPr>
              <a:t> mijlocie</a:t>
            </a:r>
            <a:r>
              <a:rPr sz="2100" spc="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cu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risc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crescut</a:t>
            </a:r>
            <a:endParaRPr sz="21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05"/>
              </a:spcBef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2100" spc="-15" dirty="0">
                <a:latin typeface="Calibri"/>
                <a:cs typeface="Calibri"/>
              </a:rPr>
              <a:t>testarea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unor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metode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de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protecţie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împotriva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efectului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pesticidelor</a:t>
            </a:r>
            <a:endParaRPr sz="2100" dirty="0">
              <a:latin typeface="Calibri"/>
              <a:cs typeface="Calibri"/>
            </a:endParaRPr>
          </a:p>
          <a:p>
            <a:pPr marL="241300" indent="-229235">
              <a:lnSpc>
                <a:spcPts val="2270"/>
              </a:lnSpc>
              <a:spcBef>
                <a:spcPts val="495"/>
              </a:spcBef>
              <a:buFont typeface="Microsoft Sans Serif"/>
              <a:buChar char="•"/>
              <a:tabLst>
                <a:tab pos="241300" algn="l"/>
                <a:tab pos="241935" algn="l"/>
              </a:tabLst>
            </a:pPr>
            <a:r>
              <a:rPr sz="2100" spc="-10" dirty="0">
                <a:latin typeface="Calibri"/>
                <a:cs typeface="Calibri"/>
              </a:rPr>
              <a:t>evaluarea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impactului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eliminării</a:t>
            </a:r>
            <a:r>
              <a:rPr sz="2100" spc="5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vopselelor</a:t>
            </a:r>
            <a:r>
              <a:rPr sz="2100" spc="5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bază</a:t>
            </a:r>
            <a:r>
              <a:rPr sz="2100" spc="-5" dirty="0">
                <a:latin typeface="Calibri"/>
                <a:cs typeface="Calibri"/>
              </a:rPr>
              <a:t> de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plumb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din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mediul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domestic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10" dirty="0" err="1">
                <a:latin typeface="Calibri"/>
                <a:cs typeface="Calibri"/>
              </a:rPr>
              <a:t>asupra</a:t>
            </a:r>
            <a:r>
              <a:rPr lang="en-US" sz="2100" dirty="0">
                <a:latin typeface="Calibri"/>
                <a:cs typeface="Calibri"/>
              </a:rPr>
              <a:t> </a:t>
            </a:r>
            <a:r>
              <a:rPr sz="2100" spc="-5" dirty="0" err="1">
                <a:latin typeface="Calibri"/>
                <a:cs typeface="Calibri"/>
              </a:rPr>
              <a:t>saturnismului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la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copii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790" y="1119881"/>
            <a:ext cx="7917180" cy="429720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53975" indent="-228600">
              <a:lnSpc>
                <a:spcPct val="91500"/>
              </a:lnSpc>
              <a:spcBef>
                <a:spcPts val="34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b="1" dirty="0">
                <a:latin typeface="Calibri"/>
                <a:cs typeface="Calibri"/>
              </a:rPr>
              <a:t>AR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(Risc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 err="1">
                <a:latin typeface="Calibri"/>
                <a:cs typeface="Calibri"/>
              </a:rPr>
              <a:t>atribuibil</a:t>
            </a:r>
            <a:r>
              <a:rPr sz="2400" b="1" spc="-10" dirty="0">
                <a:latin typeface="Calibri"/>
                <a:cs typeface="Calibri"/>
              </a:rPr>
              <a:t>)</a:t>
            </a:r>
            <a:r>
              <a:rPr lang="en-US" sz="2400" b="1" spc="-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=</a:t>
            </a:r>
            <a:r>
              <a:rPr sz="2400" b="1" spc="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R1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– R0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000" dirty="0">
                <a:latin typeface="Calibri"/>
                <a:cs typeface="Calibri"/>
              </a:rPr>
              <a:t>cu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este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probabilitatea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aparitie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efectului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lotul</a:t>
            </a:r>
            <a:r>
              <a:rPr sz="2000" dirty="0">
                <a:latin typeface="Calibri"/>
                <a:cs typeface="Calibri"/>
              </a:rPr>
              <a:t> de </a:t>
            </a:r>
            <a:r>
              <a:rPr sz="2000" spc="-10" dirty="0">
                <a:latin typeface="Calibri"/>
                <a:cs typeface="Calibri"/>
              </a:rPr>
              <a:t>interventie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fata</a:t>
            </a:r>
            <a:r>
              <a:rPr sz="2000" dirty="0">
                <a:latin typeface="Calibri"/>
                <a:cs typeface="Calibri"/>
              </a:rPr>
              <a:t> de </a:t>
            </a:r>
            <a:r>
              <a:rPr sz="2000" spc="-5" dirty="0">
                <a:latin typeface="Calibri"/>
                <a:cs typeface="Calibri"/>
              </a:rPr>
              <a:t>lotul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spc="-10" dirty="0">
                <a:latin typeface="Calibri"/>
                <a:cs typeface="Calibri"/>
              </a:rPr>
              <a:t> control)</a:t>
            </a:r>
            <a:endParaRPr sz="20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Microsoft Sans Serif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Daca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R1-R0&lt;0,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</a:t>
            </a: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b="1" dirty="0">
                <a:latin typeface="Calibri"/>
                <a:cs typeface="Calibri"/>
              </a:rPr>
              <a:t>ARR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(reducerea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absoluta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riscului/absolute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risk </a:t>
            </a:r>
            <a:r>
              <a:rPr sz="2400" b="1" spc="-10" dirty="0">
                <a:latin typeface="Calibri"/>
                <a:cs typeface="Calibri"/>
              </a:rPr>
              <a:t>reduction)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R0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– R1</a:t>
            </a:r>
            <a:endParaRPr sz="2400" dirty="0">
              <a:latin typeface="Calibri"/>
              <a:cs typeface="Calibri"/>
            </a:endParaRPr>
          </a:p>
          <a:p>
            <a:pPr marL="241300" marR="285750" indent="-228600">
              <a:lnSpc>
                <a:spcPct val="91100"/>
              </a:lnSpc>
              <a:spcBef>
                <a:spcPts val="94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b="1" dirty="0">
                <a:latin typeface="Calibri"/>
                <a:cs typeface="Calibri"/>
              </a:rPr>
              <a:t>NNN </a:t>
            </a:r>
            <a:r>
              <a:rPr sz="2400" b="1" spc="-5" dirty="0">
                <a:latin typeface="Calibri"/>
                <a:cs typeface="Calibri"/>
              </a:rPr>
              <a:t>(number needed </a:t>
            </a:r>
            <a:r>
              <a:rPr sz="2400" b="1" spc="-15" dirty="0">
                <a:latin typeface="Calibri"/>
                <a:cs typeface="Calibri"/>
              </a:rPr>
              <a:t>to </a:t>
            </a:r>
            <a:r>
              <a:rPr sz="2400" b="1" spc="-10" dirty="0">
                <a:latin typeface="Calibri"/>
                <a:cs typeface="Calibri"/>
              </a:rPr>
              <a:t>treat) </a:t>
            </a:r>
            <a:r>
              <a:rPr sz="2400" b="1" dirty="0">
                <a:latin typeface="Calibri"/>
                <a:cs typeface="Calibri"/>
              </a:rPr>
              <a:t>= 1</a:t>
            </a:r>
            <a:r>
              <a:rPr lang="en-US" sz="2400" b="1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/ </a:t>
            </a:r>
            <a:r>
              <a:rPr sz="2400" b="1" spc="-5" dirty="0">
                <a:latin typeface="Calibri"/>
                <a:cs typeface="Calibri"/>
              </a:rPr>
              <a:t>(R0-R1) </a:t>
            </a:r>
            <a:endParaRPr lang="en-US" sz="2400" b="1" spc="-5" dirty="0">
              <a:latin typeface="Calibri"/>
              <a:cs typeface="Calibri"/>
            </a:endParaRPr>
          </a:p>
          <a:p>
            <a:pPr marL="698500" marR="285750" lvl="1" indent="-228600">
              <a:lnSpc>
                <a:spcPct val="91100"/>
              </a:lnSpc>
              <a:spcBef>
                <a:spcPts val="94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000" b="1" spc="-10" dirty="0">
                <a:latin typeface="Calibri"/>
                <a:cs typeface="Calibri"/>
              </a:rPr>
              <a:t>(cati </a:t>
            </a:r>
            <a:r>
              <a:rPr sz="2000" b="1" dirty="0">
                <a:latin typeface="Calibri"/>
                <a:cs typeface="Calibri"/>
              </a:rPr>
              <a:t>subiecti </a:t>
            </a:r>
            <a:r>
              <a:rPr sz="2000" b="1" spc="-15" dirty="0">
                <a:latin typeface="Calibri"/>
                <a:cs typeface="Calibri"/>
              </a:rPr>
              <a:t>este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necesar </a:t>
            </a:r>
            <a:r>
              <a:rPr sz="2000" b="1" dirty="0">
                <a:latin typeface="Calibri"/>
                <a:cs typeface="Calibri"/>
              </a:rPr>
              <a:t>sa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fie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tratati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pentru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obtine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un </a:t>
            </a:r>
            <a:r>
              <a:rPr sz="2000" b="1" spc="-15" dirty="0">
                <a:latin typeface="Calibri"/>
                <a:cs typeface="Calibri"/>
              </a:rPr>
              <a:t>rezultat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favorabil,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pozitiv)</a:t>
            </a:r>
            <a:endParaRPr sz="2000" dirty="0">
              <a:latin typeface="Calibri"/>
              <a:cs typeface="Calibri"/>
            </a:endParaRPr>
          </a:p>
          <a:p>
            <a:pPr marL="241300" marR="276860" indent="-228600">
              <a:lnSpc>
                <a:spcPct val="91500"/>
              </a:lnSpc>
              <a:spcBef>
                <a:spcPts val="93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b="1" dirty="0">
                <a:latin typeface="Calibri"/>
                <a:cs typeface="Calibri"/>
              </a:rPr>
              <a:t>NNH </a:t>
            </a:r>
            <a:r>
              <a:rPr sz="2400" b="1" spc="-5" dirty="0">
                <a:latin typeface="Calibri"/>
                <a:cs typeface="Calibri"/>
              </a:rPr>
              <a:t>(number </a:t>
            </a:r>
            <a:r>
              <a:rPr sz="2400" b="1" dirty="0">
                <a:latin typeface="Calibri"/>
                <a:cs typeface="Calibri"/>
              </a:rPr>
              <a:t>needed </a:t>
            </a:r>
            <a:r>
              <a:rPr sz="2400" b="1" spc="-15" dirty="0">
                <a:latin typeface="Calibri"/>
                <a:cs typeface="Calibri"/>
              </a:rPr>
              <a:t>to </a:t>
            </a:r>
            <a:r>
              <a:rPr sz="2400" b="1" dirty="0">
                <a:latin typeface="Calibri"/>
                <a:cs typeface="Calibri"/>
              </a:rPr>
              <a:t>harm) = </a:t>
            </a:r>
            <a:r>
              <a:rPr sz="2400" b="1" spc="-5" dirty="0">
                <a:latin typeface="Calibri"/>
                <a:cs typeface="Calibri"/>
              </a:rPr>
              <a:t>1</a:t>
            </a:r>
            <a:r>
              <a:rPr lang="en-US" sz="2400" b="1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/</a:t>
            </a:r>
            <a:r>
              <a:rPr lang="en-US" sz="2400" b="1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(R1-R0), </a:t>
            </a:r>
            <a:r>
              <a:rPr sz="2400" b="1" spc="-5" dirty="0" err="1">
                <a:latin typeface="Calibri"/>
                <a:cs typeface="Calibri"/>
              </a:rPr>
              <a:t>daca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R1</a:t>
            </a:r>
            <a:r>
              <a:rPr lang="en-US" sz="2000" b="1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&gt;</a:t>
            </a:r>
            <a:r>
              <a:rPr lang="en-US" sz="2000" b="1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R0</a:t>
            </a:r>
            <a:endParaRPr lang="en-US" sz="2000" b="1" spc="-5" dirty="0">
              <a:latin typeface="Calibri"/>
              <a:cs typeface="Calibri"/>
            </a:endParaRPr>
          </a:p>
          <a:p>
            <a:pPr marL="698500" marR="276860" lvl="1" indent="-228600">
              <a:lnSpc>
                <a:spcPct val="91500"/>
              </a:lnSpc>
              <a:spcBef>
                <a:spcPts val="93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000" b="1" spc="-5" dirty="0">
                <a:latin typeface="Calibri"/>
                <a:cs typeface="Calibri"/>
              </a:rPr>
              <a:t>(cati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subiecti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trebuie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tratati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pentru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 obtine</a:t>
            </a:r>
            <a:r>
              <a:rPr sz="2000" b="1" spc="-15" dirty="0">
                <a:latin typeface="Calibri"/>
                <a:cs typeface="Calibri"/>
              </a:rPr>
              <a:t> efecte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adverse)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b="1" dirty="0">
                <a:latin typeface="Calibri"/>
                <a:cs typeface="Calibri"/>
              </a:rPr>
              <a:t>RRR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(relative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risk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reduction)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(R1-R0)</a:t>
            </a:r>
            <a:r>
              <a:rPr lang="en-US" sz="2400" b="1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/</a:t>
            </a:r>
            <a:r>
              <a:rPr lang="en-US" sz="2400" b="1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R0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656" y="391103"/>
            <a:ext cx="4088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3.</a:t>
            </a:r>
            <a:r>
              <a:rPr spc="-20" dirty="0"/>
              <a:t> </a:t>
            </a:r>
            <a:r>
              <a:rPr spc="-10" dirty="0"/>
              <a:t>STUDII</a:t>
            </a:r>
            <a:r>
              <a:rPr spc="-5" dirty="0"/>
              <a:t> </a:t>
            </a:r>
            <a:r>
              <a:rPr spc="-10" dirty="0"/>
              <a:t>COMUNITARE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5329" y="1186023"/>
            <a:ext cx="8705215" cy="444673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Grupurile</a:t>
            </a:r>
            <a:r>
              <a:rPr sz="2000" dirty="0">
                <a:latin typeface="Calibri"/>
                <a:cs typeface="Calibri"/>
              </a:rPr>
              <a:t> la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care</a:t>
            </a:r>
            <a:r>
              <a:rPr sz="2000" spc="-5" dirty="0">
                <a:latin typeface="Calibri"/>
                <a:cs typeface="Calibri"/>
              </a:rPr>
              <a:t> se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refera</a:t>
            </a:r>
            <a:r>
              <a:rPr sz="2000" spc="-10" dirty="0">
                <a:latin typeface="Calibri"/>
                <a:cs typeface="Calibri"/>
              </a:rPr>
              <a:t> intervenția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comunități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Ideale </a:t>
            </a:r>
            <a:r>
              <a:rPr sz="2000" spc="-10" dirty="0">
                <a:latin typeface="Calibri"/>
                <a:cs typeface="Calibri"/>
              </a:rPr>
              <a:t>pt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bolile </a:t>
            </a:r>
            <a:r>
              <a:rPr sz="2000" spc="-10" dirty="0">
                <a:latin typeface="Calibri"/>
                <a:cs typeface="Calibri"/>
              </a:rPr>
              <a:t>care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au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origine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factori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sociali</a:t>
            </a:r>
            <a:endParaRPr sz="20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160"/>
              </a:lnSpc>
              <a:spcBef>
                <a:spcPts val="1045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Limite: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mic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comunități,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 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randomiza;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necesare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metode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dovedi </a:t>
            </a:r>
            <a:r>
              <a:rPr sz="2000" spc="-5" dirty="0">
                <a:latin typeface="Calibri"/>
                <a:cs typeface="Calibri"/>
              </a:rPr>
              <a:t>ca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diferențele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particularitățile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comunităților.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Riscul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subestimării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efectului.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r>
              <a:rPr lang="en-US" sz="3200" dirty="0">
                <a:latin typeface="Calibri"/>
                <a:cs typeface="Calibri"/>
              </a:rPr>
              <a:t>%</a:t>
            </a:r>
            <a:r>
              <a:rPr lang="en-US" sz="3200" dirty="0" err="1">
                <a:latin typeface="Calibri"/>
                <a:cs typeface="Calibri"/>
              </a:rPr>
              <a:t>br</a:t>
            </a:r>
            <a:r>
              <a:rPr lang="en-US" sz="3200" dirty="0">
                <a:latin typeface="Calibri"/>
                <a:cs typeface="Calibri"/>
              </a:rPr>
              <a:t>%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2000" b="1" spc="-10" dirty="0">
                <a:latin typeface="Calibri"/>
                <a:cs typeface="Calibri"/>
              </a:rPr>
              <a:t>/t//b/ </a:t>
            </a:r>
            <a:r>
              <a:rPr sz="2000" b="1" spc="-10" dirty="0" err="1">
                <a:latin typeface="Calibri"/>
                <a:cs typeface="Calibri"/>
              </a:rPr>
              <a:t>Exemple</a:t>
            </a:r>
            <a:r>
              <a:rPr lang="en-US" sz="2000" b="1" spc="-10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241300" marR="66040" indent="-228600">
              <a:lnSpc>
                <a:spcPct val="90000"/>
              </a:lnSpc>
              <a:spcBef>
                <a:spcPts val="994"/>
              </a:spcBef>
              <a:buFont typeface="Microsoft Sans Serif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Studiul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cariilor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dentare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în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doua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comunitati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comunitatatea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primit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florură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sodiu,</a:t>
            </a:r>
            <a:r>
              <a:rPr sz="2000" spc="-10" dirty="0">
                <a:latin typeface="Calibri"/>
                <a:cs typeface="Calibri"/>
              </a:rPr>
              <a:t> administrată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în apa</a:t>
            </a:r>
            <a:r>
              <a:rPr sz="2000" spc="-5" dirty="0">
                <a:latin typeface="Calibri"/>
                <a:cs typeface="Calibri"/>
              </a:rPr>
              <a:t> de </a:t>
            </a:r>
            <a:r>
              <a:rPr sz="2000" dirty="0">
                <a:latin typeface="Calibri"/>
                <a:cs typeface="Calibri"/>
              </a:rPr>
              <a:t>băut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/ </a:t>
            </a:r>
            <a:r>
              <a:rPr sz="2000" spc="-10" dirty="0">
                <a:latin typeface="Calibri"/>
                <a:cs typeface="Calibri"/>
              </a:rPr>
              <a:t>comunitatea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-Kingston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primit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apă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fără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florură-a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arătat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reduceri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clinice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importante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şi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semnificative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statistic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apariţiei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dinţilor cariaţi,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frecvenţei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lipsei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dinţilor sau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dinţilor plombaţi.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5065" y="771519"/>
            <a:ext cx="48888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Tipuri</a:t>
            </a:r>
            <a:r>
              <a:rPr spc="-10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5" dirty="0"/>
              <a:t>anchete</a:t>
            </a:r>
            <a:r>
              <a:rPr spc="20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5" dirty="0"/>
              <a:t>cohortă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798061"/>
            <a:ext cx="10369550" cy="3471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600" spc="-5" dirty="0" err="1">
                <a:latin typeface="Calibri"/>
                <a:cs typeface="Calibri"/>
              </a:rPr>
              <a:t>Propriu-zis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prospective</a:t>
            </a:r>
            <a:r>
              <a:rPr lang="en-US" sz="2600" spc="-5" dirty="0">
                <a:solidFill>
                  <a:srgbClr val="0000FF"/>
                </a:solidFill>
                <a:latin typeface="Calibri"/>
                <a:cs typeface="Calibri"/>
              </a:rPr>
              <a:t> –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00FF"/>
                </a:solidFill>
                <a:latin typeface="Calibri"/>
                <a:cs typeface="Calibri"/>
              </a:rPr>
              <a:t>efectul</a:t>
            </a:r>
            <a:r>
              <a:rPr sz="26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26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vazut</a:t>
            </a:r>
            <a:r>
              <a:rPr sz="26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ca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00FF"/>
                </a:solidFill>
                <a:latin typeface="Calibri"/>
                <a:cs typeface="Calibri"/>
              </a:rPr>
              <a:t>rezultat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 al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expunerii</a:t>
            </a:r>
            <a:r>
              <a:rPr sz="26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pecedente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har char="•"/>
            </a:pPr>
            <a:endParaRPr sz="3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•"/>
            </a:pPr>
            <a:endParaRPr sz="2400" dirty="0">
              <a:latin typeface="Calibri"/>
              <a:cs typeface="Calibri"/>
            </a:endParaRPr>
          </a:p>
          <a:p>
            <a:pPr marL="241300" marR="726440" indent="-229235">
              <a:lnSpc>
                <a:spcPts val="2810"/>
              </a:lnSpc>
              <a:spcBef>
                <a:spcPts val="5"/>
              </a:spcBef>
              <a:buFont typeface="Microsoft Sans Serif"/>
              <a:buChar char="•"/>
              <a:tabLst>
                <a:tab pos="241935" algn="l"/>
                <a:tab pos="3719195" algn="l"/>
              </a:tabLst>
            </a:pPr>
            <a:r>
              <a:rPr sz="2600" dirty="0">
                <a:latin typeface="Calibri"/>
                <a:cs typeface="Calibri"/>
              </a:rPr>
              <a:t>De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 err="1">
                <a:latin typeface="Calibri"/>
                <a:cs typeface="Calibri"/>
              </a:rPr>
              <a:t>cohortă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retrospective</a:t>
            </a:r>
            <a:r>
              <a:rPr lang="en-US"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 –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datele </a:t>
            </a:r>
            <a:r>
              <a:rPr sz="2600" spc="-5" dirty="0">
                <a:latin typeface="Calibri"/>
                <a:cs typeface="Calibri"/>
              </a:rPr>
              <a:t>despre FR si </a:t>
            </a:r>
            <a:r>
              <a:rPr sz="2600" dirty="0">
                <a:latin typeface="Calibri"/>
                <a:cs typeface="Calibri"/>
              </a:rPr>
              <a:t>B </a:t>
            </a:r>
            <a:r>
              <a:rPr sz="2600" spc="-5" dirty="0">
                <a:latin typeface="Calibri"/>
                <a:cs typeface="Calibri"/>
              </a:rPr>
              <a:t>sunt </a:t>
            </a:r>
            <a:r>
              <a:rPr sz="2600" dirty="0">
                <a:latin typeface="Calibri"/>
                <a:cs typeface="Calibri"/>
              </a:rPr>
              <a:t>culese din </a:t>
            </a:r>
            <a:r>
              <a:rPr sz="2600" spc="-5" dirty="0">
                <a:latin typeface="Calibri"/>
                <a:cs typeface="Calibri"/>
              </a:rPr>
              <a:t>trecut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(documente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medicale)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 dirty="0">
              <a:latin typeface="Calibri"/>
              <a:cs typeface="Calibri"/>
            </a:endParaRPr>
          </a:p>
          <a:p>
            <a:pPr marL="241300" marR="5080" indent="-229235">
              <a:lnSpc>
                <a:spcPct val="90000"/>
              </a:lnSpc>
              <a:buFont typeface="Microsoft Sans Serif"/>
              <a:buChar char="•"/>
              <a:tabLst>
                <a:tab pos="241935" algn="l"/>
              </a:tabLst>
            </a:pP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sz="2600" spc="7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0000FF"/>
                </a:solidFill>
                <a:latin typeface="Calibri"/>
                <a:cs typeface="Calibri"/>
              </a:rPr>
              <a:t>tip</a:t>
            </a:r>
            <a:r>
              <a:rPr sz="2600" spc="9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00FF"/>
                </a:solidFill>
                <a:latin typeface="Calibri"/>
                <a:cs typeface="Calibri"/>
              </a:rPr>
              <a:t>prospectiv</a:t>
            </a:r>
            <a:r>
              <a:rPr sz="2600" spc="6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Calibri"/>
                <a:cs typeface="Calibri"/>
              </a:rPr>
              <a:t>istoric</a:t>
            </a:r>
            <a:r>
              <a:rPr sz="2600" spc="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(ambispective)</a:t>
            </a:r>
            <a:r>
              <a:rPr sz="2600" spc="40" dirty="0">
                <a:latin typeface="Calibri"/>
                <a:cs typeface="Calibri"/>
              </a:rPr>
              <a:t> </a:t>
            </a:r>
            <a:r>
              <a:rPr lang="en-US" sz="2600" spc="40" dirty="0">
                <a:latin typeface="Calibri"/>
                <a:cs typeface="Calibri"/>
              </a:rPr>
              <a:t>–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Expunere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</a:t>
            </a:r>
            <a:r>
              <a:rPr sz="2600" spc="9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Rezultatul</a:t>
            </a:r>
            <a:r>
              <a:rPr sz="2600" spc="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au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apărut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trecut,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dar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</a:t>
            </a:r>
            <a:r>
              <a:rPr sz="2600" spc="-10" dirty="0">
                <a:latin typeface="Calibri"/>
                <a:cs typeface="Calibri"/>
              </a:rPr>
              <a:t> urmareste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timp aparitia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altor</a:t>
            </a:r>
            <a:r>
              <a:rPr sz="2600" spc="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rezultate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datorate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aceleiasi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expuneri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(x. </a:t>
            </a:r>
            <a:r>
              <a:rPr sz="2600" spc="-10" dirty="0">
                <a:latin typeface="Calibri"/>
                <a:cs typeface="Calibri"/>
              </a:rPr>
              <a:t>razboiul</a:t>
            </a:r>
            <a:r>
              <a:rPr sz="2600" dirty="0">
                <a:latin typeface="Calibri"/>
                <a:cs typeface="Calibri"/>
              </a:rPr>
              <a:t> din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Golf,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Cernobal)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7649" y="151632"/>
            <a:ext cx="564832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%title h2% </a:t>
            </a:r>
            <a:r>
              <a:rPr spc="-10" dirty="0"/>
              <a:t>ANCHETELE</a:t>
            </a:r>
            <a:r>
              <a:rPr spc="20" dirty="0"/>
              <a:t> </a:t>
            </a:r>
            <a:r>
              <a:rPr spc="-10" dirty="0"/>
              <a:t>INTERVENȚIONALE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3943" y="622018"/>
            <a:ext cx="7795895" cy="551434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  <a:tabLst>
                <a:tab pos="241300" algn="l"/>
              </a:tabLst>
            </a:pPr>
            <a:r>
              <a:rPr lang="en-US" sz="2800" b="1" spc="-60" dirty="0">
                <a:latin typeface="Calibri"/>
                <a:cs typeface="Calibri"/>
              </a:rPr>
              <a:t>/t//b/ </a:t>
            </a:r>
            <a:r>
              <a:rPr lang="en-US" sz="2800" b="1" spc="-60" dirty="0" err="1">
                <a:latin typeface="Calibri"/>
                <a:cs typeface="Calibri"/>
              </a:rPr>
              <a:t>Avantaje</a:t>
            </a:r>
            <a:r>
              <a:rPr sz="2800" b="1" spc="-60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Principalul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dovedi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asociația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epidemiologica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Sunt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longitudinal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Acuratețe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relativă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241300" algn="l"/>
              </a:tabLst>
            </a:pPr>
            <a:r>
              <a:rPr lang="en-US" sz="2800" b="1" spc="-35" dirty="0">
                <a:latin typeface="Calibri"/>
                <a:cs typeface="Calibri"/>
              </a:rPr>
              <a:t>/t//b/ </a:t>
            </a:r>
            <a:r>
              <a:rPr lang="en-US" sz="2800" b="1" spc="-35" dirty="0" err="1">
                <a:latin typeface="Calibri"/>
                <a:cs typeface="Calibri"/>
              </a:rPr>
              <a:t>Dezavantaje</a:t>
            </a:r>
            <a:r>
              <a:rPr sz="2800" b="1" spc="-35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greu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generalizat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rezultatele</a:t>
            </a:r>
            <a:endParaRPr sz="2400" dirty="0">
              <a:latin typeface="Calibri"/>
              <a:cs typeface="Calibri"/>
            </a:endParaRPr>
          </a:p>
          <a:p>
            <a:pPr marL="241300" marR="5080" indent="-229235">
              <a:lnSpc>
                <a:spcPts val="2600"/>
              </a:lnSpc>
              <a:spcBef>
                <a:spcPts val="103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5" dirty="0">
                <a:latin typeface="Calibri"/>
                <a:cs typeface="Calibri"/>
              </a:rPr>
              <a:t>obiectivele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20" dirty="0">
                <a:latin typeface="Calibri"/>
                <a:cs typeface="Calibri"/>
              </a:rPr>
              <a:t>fezabile </a:t>
            </a:r>
            <a:r>
              <a:rPr sz="2400" spc="-5" dirty="0">
                <a:latin typeface="Calibri"/>
                <a:cs typeface="Calibri"/>
              </a:rPr>
              <a:t>pe </a:t>
            </a:r>
            <a:r>
              <a:rPr sz="2400" dirty="0">
                <a:latin typeface="Calibri"/>
                <a:cs typeface="Calibri"/>
              </a:rPr>
              <a:t>grupuri mici, </a:t>
            </a:r>
            <a:r>
              <a:rPr sz="2400" spc="-5" dirty="0">
                <a:latin typeface="Calibri"/>
                <a:cs typeface="Calibri"/>
              </a:rPr>
              <a:t>atipice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10" dirty="0">
                <a:latin typeface="Calibri"/>
                <a:cs typeface="Calibri"/>
              </a:rPr>
              <a:t>concl </a:t>
            </a:r>
            <a:r>
              <a:rPr sz="2400" spc="-5" dirty="0">
                <a:latin typeface="Calibri"/>
                <a:cs typeface="Calibri"/>
              </a:rPr>
              <a:t>nu pot fi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generalizate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disponibilitatea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participare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5" dirty="0">
                <a:latin typeface="Calibri"/>
                <a:cs typeface="Calibri"/>
              </a:rPr>
              <a:t> studiu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considerente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etice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Rezultatele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 </a:t>
            </a:r>
            <a:r>
              <a:rPr sz="2400" spc="-20" dirty="0">
                <a:latin typeface="Calibri"/>
                <a:cs typeface="Calibri"/>
              </a:rPr>
              <a:t>afectate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asteptarile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cercetatorului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complexe,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costisitoare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6483" y="771519"/>
            <a:ext cx="19583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CONCLUZII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707534"/>
            <a:ext cx="10302240" cy="2329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Probleme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fezabilitate,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cost,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etică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Mai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dificil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proiectat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și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condus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comparativ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studii</a:t>
            </a:r>
            <a:endParaRPr sz="2800">
              <a:latin typeface="Calibri"/>
              <a:cs typeface="Calibri"/>
            </a:endParaRPr>
          </a:p>
          <a:p>
            <a:pPr marL="241300" marR="5080" indent="-229235">
              <a:lnSpc>
                <a:spcPct val="90000"/>
              </a:lnSpc>
              <a:spcBef>
                <a:spcPts val="994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Anchetele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interventie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subiecti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suficient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numeroși,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proiectate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conduse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după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criterii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științifice,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furniza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dovada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cea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mai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puternica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directa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dovada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existentei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relatiei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Cauza-Efect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106" y="146044"/>
            <a:ext cx="5784850" cy="83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190"/>
              </a:lnSpc>
              <a:spcBef>
                <a:spcPts val="95"/>
              </a:spcBef>
            </a:pPr>
            <a:r>
              <a:rPr spc="-5" dirty="0"/>
              <a:t>Întrebări-cheie</a:t>
            </a:r>
            <a:r>
              <a:rPr spc="20" dirty="0"/>
              <a:t> </a:t>
            </a:r>
            <a:r>
              <a:rPr spc="-5" dirty="0"/>
              <a:t>în evaluarea</a:t>
            </a:r>
            <a:r>
              <a:rPr spc="30" dirty="0"/>
              <a:t> </a:t>
            </a:r>
            <a:r>
              <a:rPr spc="-5" dirty="0"/>
              <a:t>critică</a:t>
            </a:r>
          </a:p>
          <a:p>
            <a:pPr marL="1270" algn="ctr">
              <a:lnSpc>
                <a:spcPts val="3190"/>
              </a:lnSpc>
            </a:pPr>
            <a:r>
              <a:rPr spc="-5" dirty="0"/>
              <a:t>(Kumar</a:t>
            </a:r>
            <a:r>
              <a:rPr spc="-10" dirty="0"/>
              <a:t> </a:t>
            </a:r>
            <a:r>
              <a:rPr spc="-5" dirty="0"/>
              <a:t>&amp;</a:t>
            </a:r>
            <a:r>
              <a:rPr spc="-10" dirty="0"/>
              <a:t> </a:t>
            </a:r>
            <a:r>
              <a:rPr spc="-5" dirty="0"/>
              <a:t>Clarck)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1894" y="992181"/>
            <a:ext cx="5976295" cy="533083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4851" y="690443"/>
            <a:ext cx="7652384" cy="4445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320065"/>
                </a:solidFill>
                <a:latin typeface="Arial"/>
                <a:cs typeface="Arial"/>
              </a:rPr>
              <a:t>%title h2% </a:t>
            </a:r>
            <a:r>
              <a:rPr sz="2800" b="1" spc="-5" dirty="0" err="1">
                <a:solidFill>
                  <a:srgbClr val="320065"/>
                </a:solidFill>
                <a:latin typeface="Arial"/>
                <a:cs typeface="Arial"/>
              </a:rPr>
              <a:t>Abordări</a:t>
            </a:r>
            <a:r>
              <a:rPr sz="2800" b="1" spc="15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în</a:t>
            </a:r>
            <a:r>
              <a:rPr sz="2800" b="1" spc="-20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20065"/>
                </a:solidFill>
                <a:latin typeface="Arial"/>
                <a:cs typeface="Arial"/>
              </a:rPr>
              <a:t>studii bazate</a:t>
            </a:r>
            <a:r>
              <a:rPr sz="2800" b="1" spc="10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pe </a:t>
            </a:r>
            <a:r>
              <a:rPr sz="2800" b="1" dirty="0">
                <a:solidFill>
                  <a:srgbClr val="320065"/>
                </a:solidFill>
                <a:latin typeface="Arial"/>
                <a:cs typeface="Arial"/>
              </a:rPr>
              <a:t>date</a:t>
            </a:r>
            <a:r>
              <a:rPr sz="2800" b="1" spc="20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reale (RWD)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 dirty="0">
              <a:latin typeface="Arial"/>
              <a:cs typeface="Arial"/>
            </a:endParaRPr>
          </a:p>
          <a:p>
            <a:pPr marL="326390" marR="113030" indent="-228600">
              <a:lnSpc>
                <a:spcPts val="3020"/>
              </a:lnSpc>
              <a:spcBef>
                <a:spcPts val="5"/>
              </a:spcBef>
              <a:buFont typeface="Microsoft Sans Serif"/>
              <a:buChar char="•"/>
              <a:tabLst>
                <a:tab pos="327025" algn="l"/>
              </a:tabLst>
            </a:pPr>
            <a:r>
              <a:rPr sz="2800" b="1" spc="-15" dirty="0">
                <a:latin typeface="Calibri"/>
                <a:cs typeface="Calibri"/>
              </a:rPr>
              <a:t>RWD: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informații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colectate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rutina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provenind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raportari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populații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heterogene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pacienți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mediul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real,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studii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clinice,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anchete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 </a:t>
            </a:r>
            <a:r>
              <a:rPr sz="2800" spc="-10" dirty="0">
                <a:latin typeface="Calibri"/>
                <a:cs typeface="Calibri"/>
              </a:rPr>
              <a:t>pacienți.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Microsoft Sans Serif"/>
              <a:buChar char="•"/>
            </a:pPr>
            <a:endParaRPr sz="4050" dirty="0">
              <a:latin typeface="Calibri"/>
              <a:cs typeface="Calibri"/>
            </a:endParaRPr>
          </a:p>
          <a:p>
            <a:pPr marL="326390" marR="5080" indent="-228600">
              <a:lnSpc>
                <a:spcPct val="90000"/>
              </a:lnSpc>
              <a:spcBef>
                <a:spcPts val="5"/>
              </a:spcBef>
              <a:buFont typeface="Microsoft Sans Serif"/>
              <a:buChar char="•"/>
              <a:tabLst>
                <a:tab pos="327025" algn="l"/>
              </a:tabLst>
            </a:pPr>
            <a:r>
              <a:rPr sz="2800" b="1" spc="-10" dirty="0">
                <a:latin typeface="Calibri"/>
                <a:cs typeface="Calibri"/>
              </a:rPr>
              <a:t>Surse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RWD</a:t>
            </a:r>
            <a:r>
              <a:rPr sz="2800" spc="-15" dirty="0">
                <a:latin typeface="Calibri"/>
                <a:cs typeface="Calibri"/>
              </a:rPr>
              <a:t>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înregistrari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electronice,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documente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contabile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(facturi),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registre</a:t>
            </a:r>
            <a:r>
              <a:rPr sz="2800" spc="-5" dirty="0">
                <a:latin typeface="Calibri"/>
                <a:cs typeface="Calibri"/>
              </a:rPr>
              <a:t> 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boală,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înregistrari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biologice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aplicații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individuale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6138" y="771519"/>
            <a:ext cx="6173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Abordări</a:t>
            </a:r>
            <a:r>
              <a:rPr spc="20" dirty="0"/>
              <a:t> </a:t>
            </a:r>
            <a:r>
              <a:rPr spc="-5" dirty="0"/>
              <a:t>bazate</a:t>
            </a:r>
            <a:r>
              <a:rPr spc="5" dirty="0"/>
              <a:t> </a:t>
            </a:r>
            <a:r>
              <a:rPr spc="-5" dirty="0"/>
              <a:t>pe</a:t>
            </a:r>
            <a:r>
              <a:rPr spc="15" dirty="0"/>
              <a:t> </a:t>
            </a:r>
            <a:r>
              <a:rPr spc="-5" dirty="0"/>
              <a:t>date</a:t>
            </a:r>
            <a:r>
              <a:rPr spc="10" dirty="0"/>
              <a:t> </a:t>
            </a:r>
            <a:r>
              <a:rPr spc="-5" dirty="0"/>
              <a:t>reale</a:t>
            </a:r>
            <a:r>
              <a:rPr dirty="0"/>
              <a:t> </a:t>
            </a:r>
            <a:r>
              <a:rPr spc="-5" dirty="0"/>
              <a:t>(RWD)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802633"/>
            <a:ext cx="10106025" cy="26219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9235">
              <a:lnSpc>
                <a:spcPts val="2590"/>
              </a:lnSpc>
              <a:spcBef>
                <a:spcPts val="42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400" b="1" spc="-5" dirty="0">
                <a:latin typeface="Calibri"/>
                <a:cs typeface="Calibri"/>
              </a:rPr>
              <a:t>Utilizare</a:t>
            </a:r>
            <a:r>
              <a:rPr sz="2400" b="1" spc="-10" dirty="0">
                <a:latin typeface="Calibri"/>
                <a:cs typeface="Calibri"/>
              </a:rPr>
              <a:t> RWD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dezvoltare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ghiduri 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practică,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introducerea</a:t>
            </a:r>
            <a:r>
              <a:rPr sz="2400" spc="-5" dirty="0">
                <a:latin typeface="Calibri"/>
                <a:cs typeface="Calibri"/>
              </a:rPr>
              <a:t> de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medicamente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noi</a:t>
            </a:r>
            <a:r>
              <a:rPr sz="2400" dirty="0">
                <a:latin typeface="Calibri"/>
                <a:cs typeface="Calibri"/>
              </a:rPr>
              <a:t> în </a:t>
            </a:r>
            <a:r>
              <a:rPr sz="2400" spc="-10" dirty="0">
                <a:latin typeface="Calibri"/>
                <a:cs typeface="Calibri"/>
              </a:rPr>
              <a:t>practica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curentă, compensarea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medicamentelor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și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dispozitivelor</a:t>
            </a:r>
            <a:endParaRPr sz="2400" dirty="0">
              <a:latin typeface="Calibri"/>
              <a:cs typeface="Calibri"/>
            </a:endParaRPr>
          </a:p>
          <a:p>
            <a:pPr marL="241300" marR="161290" indent="-229235">
              <a:lnSpc>
                <a:spcPts val="2590"/>
              </a:lnSpc>
              <a:spcBef>
                <a:spcPts val="101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400" b="1" spc="-10" dirty="0">
                <a:latin typeface="Calibri"/>
                <a:cs typeface="Calibri"/>
              </a:rPr>
              <a:t>Argument pentru </a:t>
            </a:r>
            <a:r>
              <a:rPr sz="2400" b="1" spc="-5" dirty="0">
                <a:latin typeface="Calibri"/>
                <a:cs typeface="Calibri"/>
              </a:rPr>
              <a:t>utilizarea RWD </a:t>
            </a:r>
            <a:r>
              <a:rPr sz="2400" dirty="0">
                <a:latin typeface="Calibri"/>
                <a:cs typeface="Calibri"/>
              </a:rPr>
              <a:t>il </a:t>
            </a:r>
            <a:r>
              <a:rPr sz="2400" spc="-15" dirty="0">
                <a:latin typeface="Calibri"/>
                <a:cs typeface="Calibri"/>
              </a:rPr>
              <a:t>reprezintă </a:t>
            </a:r>
            <a:r>
              <a:rPr sz="2400" dirty="0">
                <a:latin typeface="Calibri"/>
                <a:cs typeface="Calibri"/>
              </a:rPr>
              <a:t>PMS </a:t>
            </a:r>
            <a:r>
              <a:rPr sz="2400" spc="-10" dirty="0">
                <a:latin typeface="Calibri"/>
                <a:cs typeface="Calibri"/>
              </a:rPr>
              <a:t>(practica </a:t>
            </a:r>
            <a:r>
              <a:rPr sz="2400" spc="-5" dirty="0">
                <a:latin typeface="Calibri"/>
                <a:cs typeface="Calibri"/>
              </a:rPr>
              <a:t>de </a:t>
            </a:r>
            <a:r>
              <a:rPr sz="2400" spc="-10" dirty="0">
                <a:latin typeface="Calibri"/>
                <a:cs typeface="Calibri"/>
              </a:rPr>
              <a:t>monitorizare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siguranței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produselor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farmaceutice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sau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dispozitivelor </a:t>
            </a:r>
            <a:r>
              <a:rPr sz="2400" spc="-15" dirty="0">
                <a:latin typeface="Calibri"/>
                <a:cs typeface="Calibri"/>
              </a:rPr>
              <a:t>medicale-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10" dirty="0">
                <a:latin typeface="Calibri"/>
                <a:cs typeface="Calibri"/>
              </a:rPr>
              <a:t>practică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farmacovigilenței)</a:t>
            </a:r>
            <a:endParaRPr sz="2400" dirty="0">
              <a:latin typeface="Calibri"/>
              <a:cs typeface="Calibri"/>
            </a:endParaRPr>
          </a:p>
          <a:p>
            <a:pPr marL="309880" indent="-297815">
              <a:lnSpc>
                <a:spcPts val="2735"/>
              </a:lnSpc>
              <a:spcBef>
                <a:spcPts val="680"/>
              </a:spcBef>
              <a:buClr>
                <a:srgbClr val="000000"/>
              </a:buClr>
              <a:buFont typeface="Microsoft Sans Serif"/>
              <a:buChar char="•"/>
              <a:tabLst>
                <a:tab pos="309880" algn="l"/>
                <a:tab pos="310515" algn="l"/>
                <a:tab pos="8858250" algn="l"/>
              </a:tabLst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Real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Word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Evidences</a:t>
            </a:r>
            <a:r>
              <a:rPr sz="2400" b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(EWR</a:t>
            </a:r>
            <a:r>
              <a:rPr sz="2400" b="1" spc="-10" dirty="0">
                <a:latin typeface="Calibri"/>
                <a:cs typeface="Calibri"/>
              </a:rPr>
              <a:t>)=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dovada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clinică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referitoare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beneficiul</a:t>
            </a:r>
            <a:r>
              <a:rPr sz="2400" spc="-5" dirty="0">
                <a:latin typeface="Times New Roman"/>
                <a:cs typeface="Times New Roman"/>
              </a:rPr>
              <a:t>	</a:t>
            </a:r>
            <a:r>
              <a:rPr sz="2400" spc="-5" dirty="0" err="1">
                <a:latin typeface="Calibri"/>
                <a:cs typeface="Calibri"/>
              </a:rPr>
              <a:t>sau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 err="1">
                <a:latin typeface="Calibri"/>
                <a:cs typeface="Calibri"/>
              </a:rPr>
              <a:t>riscul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10" dirty="0" err="1">
                <a:latin typeface="Calibri"/>
                <a:cs typeface="Calibri"/>
              </a:rPr>
              <a:t>provenin</a:t>
            </a:r>
            <a:r>
              <a:rPr lang="en-US" sz="2400" spc="-10" dirty="0" err="1">
                <a:latin typeface="Calibri"/>
                <a:cs typeface="Calibri"/>
              </a:rPr>
              <a:t>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RWD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40" y="771519"/>
            <a:ext cx="10170795" cy="45057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4060">
              <a:lnSpc>
                <a:spcPct val="100000"/>
              </a:lnSpc>
              <a:spcBef>
                <a:spcPts val="95"/>
              </a:spcBef>
            </a:pPr>
            <a:r>
              <a:rPr lang="en-US" sz="2800" b="1" spc="-10" dirty="0">
                <a:solidFill>
                  <a:srgbClr val="320065"/>
                </a:solidFill>
                <a:latin typeface="Arial"/>
                <a:cs typeface="Arial"/>
              </a:rPr>
              <a:t>%title h2% </a:t>
            </a:r>
            <a:r>
              <a:rPr sz="2800" b="1" spc="-10" dirty="0">
                <a:solidFill>
                  <a:srgbClr val="320065"/>
                </a:solidFill>
                <a:latin typeface="Arial"/>
                <a:cs typeface="Arial"/>
              </a:rPr>
              <a:t>De</a:t>
            </a:r>
            <a:r>
              <a:rPr sz="2800" b="1" spc="10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ce</a:t>
            </a:r>
            <a:r>
              <a:rPr sz="2800" b="1" spc="10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ne trebuie</a:t>
            </a:r>
            <a:r>
              <a:rPr sz="2800" b="1" spc="20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20065"/>
                </a:solidFill>
                <a:latin typeface="Arial"/>
                <a:cs typeface="Arial"/>
              </a:rPr>
              <a:t>Real</a:t>
            </a:r>
            <a:r>
              <a:rPr sz="2800" b="1" spc="5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Word</a:t>
            </a:r>
            <a:r>
              <a:rPr sz="2800" b="1" spc="10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Evidences</a:t>
            </a:r>
            <a:r>
              <a:rPr sz="2800" b="1" spc="10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(RWE)?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800" spc="-15" dirty="0">
                <a:latin typeface="Calibri"/>
                <a:cs typeface="Calibri"/>
              </a:rPr>
              <a:t>/b/ </a:t>
            </a:r>
            <a:r>
              <a:rPr sz="2800" spc="-15" dirty="0" err="1">
                <a:latin typeface="Calibri"/>
                <a:cs typeface="Calibri"/>
              </a:rPr>
              <a:t>Exemplul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1:</a:t>
            </a:r>
            <a:endParaRPr sz="2800" dirty="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60"/>
              </a:spcBef>
              <a:buFont typeface="Microsoft Sans Serif"/>
              <a:buChar char="•"/>
              <a:tabLst>
                <a:tab pos="241935" algn="l"/>
                <a:tab pos="3364229" algn="l"/>
              </a:tabLst>
            </a:pPr>
            <a:r>
              <a:rPr sz="2800" spc="-45" dirty="0">
                <a:latin typeface="Calibri"/>
                <a:cs typeface="Calibri"/>
              </a:rPr>
              <a:t>Terapia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genetică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pentru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talasemie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promite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să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rezolve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boala </a:t>
            </a:r>
            <a:r>
              <a:rPr sz="2800" spc="-20" dirty="0">
                <a:latin typeface="Calibri"/>
                <a:cs typeface="Calibri"/>
              </a:rPr>
              <a:t>într-o </a:t>
            </a:r>
            <a:r>
              <a:rPr sz="2800" spc="-15" dirty="0">
                <a:latin typeface="Calibri"/>
                <a:cs typeface="Calibri"/>
              </a:rPr>
              <a:t> singură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administrare	</a:t>
            </a:r>
            <a:r>
              <a:rPr sz="2800" spc="-5" dirty="0">
                <a:latin typeface="Calibri"/>
                <a:cs typeface="Calibri"/>
              </a:rPr>
              <a:t>(unică),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 </a:t>
            </a:r>
            <a:r>
              <a:rPr sz="2800" spc="-15" dirty="0">
                <a:latin typeface="Calibri"/>
                <a:cs typeface="Calibri"/>
              </a:rPr>
              <a:t>aprobă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după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cațiva</a:t>
            </a:r>
            <a:r>
              <a:rPr sz="2800" spc="-5" dirty="0">
                <a:latin typeface="Calibri"/>
                <a:cs typeface="Calibri"/>
              </a:rPr>
              <a:t> ani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supraveghere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într-un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studiu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clinic,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ceea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 </a:t>
            </a:r>
            <a:r>
              <a:rPr sz="2800" spc="-15" dirty="0">
                <a:latin typeface="Calibri"/>
                <a:cs typeface="Calibri"/>
              </a:rPr>
              <a:t>face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modifice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nivelul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risc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pacientului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și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administrarea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realistă</a:t>
            </a:r>
            <a:endParaRPr sz="2800" dirty="0">
              <a:latin typeface="Calibri"/>
              <a:cs typeface="Calibri"/>
            </a:endParaRPr>
          </a:p>
          <a:p>
            <a:pPr marL="241300" marR="1179830" indent="-229235">
              <a:lnSpc>
                <a:spcPts val="3020"/>
              </a:lnSpc>
              <a:spcBef>
                <a:spcPts val="101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RWE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ofera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soluția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pentru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recomandare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sigură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rambursare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justificată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71372" y="1481284"/>
            <a:ext cx="8811260" cy="4277453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lang="en-US" sz="2800" spc="-15" dirty="0">
                <a:latin typeface="Calibri"/>
                <a:cs typeface="Calibri"/>
              </a:rPr>
              <a:t>%</a:t>
            </a:r>
            <a:r>
              <a:rPr lang="en-US" sz="2800" spc="-15" dirty="0" err="1">
                <a:latin typeface="Calibri"/>
                <a:cs typeface="Calibri"/>
              </a:rPr>
              <a:t>br</a:t>
            </a:r>
            <a:r>
              <a:rPr lang="en-US" sz="2800" spc="-15" dirty="0">
                <a:latin typeface="Calibri"/>
                <a:cs typeface="Calibri"/>
              </a:rPr>
              <a:t>%</a:t>
            </a: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lang="en-US" sz="2800" spc="-15" dirty="0">
                <a:latin typeface="Calibri"/>
                <a:cs typeface="Calibri"/>
              </a:rPr>
              <a:t>/b/ </a:t>
            </a:r>
            <a:r>
              <a:rPr sz="2800" spc="-15" dirty="0" err="1">
                <a:latin typeface="Calibri"/>
                <a:cs typeface="Calibri"/>
              </a:rPr>
              <a:t>Exemplul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2:</a:t>
            </a:r>
            <a:endParaRPr sz="2800" dirty="0">
              <a:latin typeface="Calibri"/>
              <a:cs typeface="Calibri"/>
            </a:endParaRPr>
          </a:p>
          <a:p>
            <a:pPr marL="241300" marR="182245" indent="-228600">
              <a:lnSpc>
                <a:spcPts val="3020"/>
              </a:lnSpc>
              <a:spcBef>
                <a:spcPts val="10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oncologie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terapiile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combinate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oferă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mari </a:t>
            </a:r>
            <a:r>
              <a:rPr sz="2800" spc="-10" dirty="0">
                <a:latin typeface="Calibri"/>
                <a:cs typeface="Calibri"/>
              </a:rPr>
              <a:t>șanse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pentru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cei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mulți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pacienți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0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b="1" spc="-25" dirty="0">
                <a:latin typeface="Calibri"/>
                <a:cs typeface="Calibri"/>
              </a:rPr>
              <a:t>”Complexitatea</a:t>
            </a:r>
            <a:r>
              <a:rPr sz="2800" b="1" spc="4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combinației</a:t>
            </a:r>
            <a:r>
              <a:rPr sz="2800" spc="-10" dirty="0">
                <a:latin typeface="Calibri"/>
                <a:cs typeface="Calibri"/>
              </a:rPr>
              <a:t>”: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stabilirea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dozelor,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medicamentelor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partenere,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secvențialitatea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trata,mentelor,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 err="1">
                <a:latin typeface="Calibri"/>
                <a:cs typeface="Calibri"/>
              </a:rPr>
              <a:t>stratificarea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 err="1">
                <a:latin typeface="Calibri"/>
                <a:cs typeface="Calibri"/>
              </a:rPr>
              <a:t>biomarkerilor</a:t>
            </a:r>
            <a:endParaRPr lang="en-US" sz="2800" dirty="0">
              <a:latin typeface="Calibri"/>
              <a:cs typeface="Calibri"/>
            </a:endParaRPr>
          </a:p>
          <a:p>
            <a:pPr marL="698500" marR="5080" lvl="1" indent="-228600">
              <a:lnSpc>
                <a:spcPts val="3020"/>
              </a:lnSpc>
              <a:spcBef>
                <a:spcPts val="100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100" spc="-5" dirty="0" err="1">
                <a:latin typeface="Calibri"/>
                <a:cs typeface="Calibri"/>
              </a:rPr>
              <a:t>Noile</a:t>
            </a:r>
            <a:r>
              <a:rPr sz="2100" spc="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produse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nu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pot fi </a:t>
            </a:r>
            <a:r>
              <a:rPr sz="2100" spc="-15" dirty="0">
                <a:latin typeface="Calibri"/>
                <a:cs typeface="Calibri"/>
              </a:rPr>
              <a:t>caracterizate</a:t>
            </a:r>
            <a:r>
              <a:rPr sz="2100" spc="-5" dirty="0">
                <a:latin typeface="Calibri"/>
                <a:cs typeface="Calibri"/>
              </a:rPr>
              <a:t> de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recomandările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de</a:t>
            </a:r>
            <a:r>
              <a:rPr sz="2100" spc="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rutina</a:t>
            </a:r>
            <a:endParaRPr sz="21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singura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speranță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în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”complexitatea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combinației”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1600" y="4142482"/>
            <a:ext cx="533400" cy="100330"/>
          </a:xfrm>
          <a:custGeom>
            <a:avLst/>
            <a:gdLst/>
            <a:ahLst/>
            <a:cxnLst/>
            <a:rect l="l" t="t" r="r" b="b"/>
            <a:pathLst>
              <a:path w="533400" h="100329">
                <a:moveTo>
                  <a:pt x="448056" y="0"/>
                </a:moveTo>
                <a:lnTo>
                  <a:pt x="445129" y="762"/>
                </a:lnTo>
                <a:lnTo>
                  <a:pt x="443727" y="2929"/>
                </a:lnTo>
                <a:lnTo>
                  <a:pt x="442478" y="5215"/>
                </a:lnTo>
                <a:lnTo>
                  <a:pt x="443240" y="8132"/>
                </a:lnTo>
                <a:lnTo>
                  <a:pt x="445526" y="9525"/>
                </a:lnTo>
                <a:lnTo>
                  <a:pt x="506375" y="45283"/>
                </a:lnTo>
                <a:lnTo>
                  <a:pt x="524012" y="45339"/>
                </a:lnTo>
                <a:lnTo>
                  <a:pt x="524012" y="54864"/>
                </a:lnTo>
                <a:lnTo>
                  <a:pt x="506260" y="54864"/>
                </a:lnTo>
                <a:lnTo>
                  <a:pt x="445251" y="90178"/>
                </a:lnTo>
                <a:lnTo>
                  <a:pt x="442965" y="91440"/>
                </a:lnTo>
                <a:lnTo>
                  <a:pt x="442203" y="94369"/>
                </a:lnTo>
                <a:lnTo>
                  <a:pt x="443484" y="96655"/>
                </a:lnTo>
                <a:lnTo>
                  <a:pt x="444886" y="98941"/>
                </a:lnTo>
                <a:lnTo>
                  <a:pt x="447812" y="99703"/>
                </a:lnTo>
                <a:lnTo>
                  <a:pt x="525086" y="54864"/>
                </a:lnTo>
                <a:lnTo>
                  <a:pt x="524012" y="54864"/>
                </a:lnTo>
                <a:lnTo>
                  <a:pt x="525181" y="54808"/>
                </a:lnTo>
                <a:lnTo>
                  <a:pt x="533400" y="50042"/>
                </a:lnTo>
                <a:lnTo>
                  <a:pt x="450342" y="1274"/>
                </a:lnTo>
                <a:lnTo>
                  <a:pt x="448056" y="0"/>
                </a:lnTo>
                <a:close/>
              </a:path>
              <a:path w="533400" h="100329">
                <a:moveTo>
                  <a:pt x="514531" y="50076"/>
                </a:moveTo>
                <a:lnTo>
                  <a:pt x="506355" y="54808"/>
                </a:lnTo>
                <a:lnTo>
                  <a:pt x="524012" y="54864"/>
                </a:lnTo>
                <a:lnTo>
                  <a:pt x="524012" y="54233"/>
                </a:lnTo>
                <a:lnTo>
                  <a:pt x="521604" y="54233"/>
                </a:lnTo>
                <a:lnTo>
                  <a:pt x="514531" y="50076"/>
                </a:lnTo>
                <a:close/>
              </a:path>
              <a:path w="533400" h="100329">
                <a:moveTo>
                  <a:pt x="0" y="43696"/>
                </a:moveTo>
                <a:lnTo>
                  <a:pt x="0" y="53221"/>
                </a:lnTo>
                <a:lnTo>
                  <a:pt x="506355" y="54808"/>
                </a:lnTo>
                <a:lnTo>
                  <a:pt x="514531" y="50076"/>
                </a:lnTo>
                <a:lnTo>
                  <a:pt x="506375" y="45283"/>
                </a:lnTo>
                <a:lnTo>
                  <a:pt x="0" y="43696"/>
                </a:lnTo>
                <a:close/>
              </a:path>
              <a:path w="533400" h="100329">
                <a:moveTo>
                  <a:pt x="521604" y="45982"/>
                </a:moveTo>
                <a:lnTo>
                  <a:pt x="514531" y="50076"/>
                </a:lnTo>
                <a:lnTo>
                  <a:pt x="521604" y="54233"/>
                </a:lnTo>
                <a:lnTo>
                  <a:pt x="521604" y="45982"/>
                </a:lnTo>
                <a:close/>
              </a:path>
              <a:path w="533400" h="100329">
                <a:moveTo>
                  <a:pt x="524012" y="45982"/>
                </a:moveTo>
                <a:lnTo>
                  <a:pt x="521604" y="45982"/>
                </a:lnTo>
                <a:lnTo>
                  <a:pt x="521604" y="54233"/>
                </a:lnTo>
                <a:lnTo>
                  <a:pt x="524012" y="54233"/>
                </a:lnTo>
                <a:lnTo>
                  <a:pt x="524012" y="45982"/>
                </a:lnTo>
                <a:close/>
              </a:path>
              <a:path w="533400" h="100329">
                <a:moveTo>
                  <a:pt x="506375" y="45283"/>
                </a:moveTo>
                <a:lnTo>
                  <a:pt x="514531" y="50076"/>
                </a:lnTo>
                <a:lnTo>
                  <a:pt x="521604" y="45982"/>
                </a:lnTo>
                <a:lnTo>
                  <a:pt x="524012" y="45982"/>
                </a:lnTo>
                <a:lnTo>
                  <a:pt x="524012" y="45339"/>
                </a:lnTo>
                <a:lnTo>
                  <a:pt x="506375" y="452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D7C69E9-18D9-1C66-570F-CA6131D6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RO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46250" y="146050"/>
          <a:ext cx="8839200" cy="5983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69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CERCETARE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PRACTICA</a:t>
                      </a:r>
                      <a:r>
                        <a:rPr sz="2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MEDICALĂ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687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Populații</a:t>
                      </a:r>
                      <a:r>
                        <a:rPr sz="24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selectate</a:t>
                      </a:r>
                      <a:endParaRPr sz="2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Medicină</a:t>
                      </a:r>
                      <a:r>
                        <a:rPr sz="24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personalizată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Monoterapii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Combinații</a:t>
                      </a:r>
                      <a:r>
                        <a:rPr sz="2400" spc="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complexe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9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30" dirty="0">
                          <a:latin typeface="Microsoft Sans Serif"/>
                          <a:cs typeface="Microsoft Sans Serif"/>
                        </a:rPr>
                        <a:t>Timp</a:t>
                      </a:r>
                      <a:r>
                        <a:rPr sz="24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scurt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Decenii/life-long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0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RCT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Orice</a:t>
                      </a:r>
                      <a:r>
                        <a:rPr sz="24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metodă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969">
                <a:tc>
                  <a:txBody>
                    <a:bodyPr/>
                    <a:lstStyle/>
                    <a:p>
                      <a:pPr marL="91440" marR="20148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Reglementări</a:t>
                      </a: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ale </a:t>
                      </a:r>
                      <a:r>
                        <a:rPr sz="2400" spc="-6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producătorilor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C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Abordare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uzuală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69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spc="-5" dirty="0">
                          <a:latin typeface="Microsoft Sans Serif"/>
                          <a:cs typeface="Microsoft Sans Serif"/>
                        </a:rPr>
                        <a:t>Cercetare</a:t>
                      </a:r>
                      <a:r>
                        <a:rPr sz="24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400" spc="-10" dirty="0">
                          <a:latin typeface="Microsoft Sans Serif"/>
                          <a:cs typeface="Microsoft Sans Serif"/>
                        </a:rPr>
                        <a:t>clinică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Sistem</a:t>
                      </a:r>
                      <a:r>
                        <a:rPr sz="2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2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sănătate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care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se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autoconstruiește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25292" y="771519"/>
            <a:ext cx="1583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CERINȚE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6431" y="1707534"/>
            <a:ext cx="4557395" cy="20713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Date</a:t>
            </a:r>
            <a:r>
              <a:rPr sz="2800" spc="-15" dirty="0">
                <a:latin typeface="Calibri"/>
                <a:cs typeface="Calibri"/>
              </a:rPr>
              <a:t> colectate </a:t>
            </a:r>
            <a:r>
              <a:rPr sz="2800" spc="-10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rutină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Protejarea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datelor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pacientului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Consimțământ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informat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Reglementari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legislative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012" y="771519"/>
            <a:ext cx="4962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ABORDĂRI</a:t>
            </a:r>
            <a:r>
              <a:rPr spc="5" dirty="0"/>
              <a:t> </a:t>
            </a:r>
            <a:r>
              <a:rPr spc="-10" dirty="0"/>
              <a:t>METODOLOGICE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793490"/>
            <a:ext cx="8935085" cy="1858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3190"/>
              </a:lnSpc>
              <a:spcBef>
                <a:spcPts val="9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Utilizarea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statistice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pentru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extragere,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 err="1">
                <a:latin typeface="Calibri"/>
                <a:cs typeface="Calibri"/>
              </a:rPr>
              <a:t>analiză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 err="1">
                <a:latin typeface="Calibri"/>
                <a:cs typeface="Calibri"/>
              </a:rPr>
              <a:t>și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sz="2800" spc="-20" dirty="0" err="1">
                <a:latin typeface="Calibri"/>
                <a:cs typeface="Calibri"/>
              </a:rPr>
              <a:t>interpretare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datelor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Asigurarea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calității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minimizarea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barierelor</a:t>
            </a:r>
            <a:endParaRPr sz="28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Încurajarea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utilizării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datelor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personale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înregistrate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individual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4497" y="2626614"/>
            <a:ext cx="1776095" cy="1464945"/>
            <a:chOff x="1984497" y="2626614"/>
            <a:chExt cx="1776095" cy="1464945"/>
          </a:xfrm>
        </p:grpSpPr>
        <p:sp>
          <p:nvSpPr>
            <p:cNvPr id="3" name="object 3"/>
            <p:cNvSpPr/>
            <p:nvPr/>
          </p:nvSpPr>
          <p:spPr>
            <a:xfrm>
              <a:off x="1984497" y="2626614"/>
              <a:ext cx="1678939" cy="1372235"/>
            </a:xfrm>
            <a:custGeom>
              <a:avLst/>
              <a:gdLst/>
              <a:ahLst/>
              <a:cxnLst/>
              <a:rect l="l" t="t" r="r" b="b"/>
              <a:pathLst>
                <a:path w="1678939" h="1372235">
                  <a:moveTo>
                    <a:pt x="1541397" y="0"/>
                  </a:moveTo>
                  <a:lnTo>
                    <a:pt x="137159" y="0"/>
                  </a:lnTo>
                  <a:lnTo>
                    <a:pt x="93831" y="6984"/>
                  </a:lnTo>
                  <a:lnTo>
                    <a:pt x="56182" y="26440"/>
                  </a:lnTo>
                  <a:lnTo>
                    <a:pt x="26482" y="56119"/>
                  </a:lnTo>
                  <a:lnTo>
                    <a:pt x="6998" y="93775"/>
                  </a:lnTo>
                  <a:lnTo>
                    <a:pt x="0" y="137159"/>
                  </a:lnTo>
                  <a:lnTo>
                    <a:pt x="0" y="1234689"/>
                  </a:lnTo>
                  <a:lnTo>
                    <a:pt x="6998" y="1278069"/>
                  </a:lnTo>
                  <a:lnTo>
                    <a:pt x="26482" y="1315724"/>
                  </a:lnTo>
                  <a:lnTo>
                    <a:pt x="56182" y="1345405"/>
                  </a:lnTo>
                  <a:lnTo>
                    <a:pt x="93831" y="1364863"/>
                  </a:lnTo>
                  <a:lnTo>
                    <a:pt x="137159" y="1371849"/>
                  </a:lnTo>
                  <a:lnTo>
                    <a:pt x="1541397" y="1371849"/>
                  </a:lnTo>
                  <a:lnTo>
                    <a:pt x="1584736" y="1364863"/>
                  </a:lnTo>
                  <a:lnTo>
                    <a:pt x="1622385" y="1345405"/>
                  </a:lnTo>
                  <a:lnTo>
                    <a:pt x="1652082" y="1315724"/>
                  </a:lnTo>
                  <a:lnTo>
                    <a:pt x="1671561" y="1278069"/>
                  </a:lnTo>
                  <a:lnTo>
                    <a:pt x="1678557" y="1234689"/>
                  </a:lnTo>
                  <a:lnTo>
                    <a:pt x="1678557" y="137159"/>
                  </a:lnTo>
                  <a:lnTo>
                    <a:pt x="1671561" y="93775"/>
                  </a:lnTo>
                  <a:lnTo>
                    <a:pt x="1652082" y="56119"/>
                  </a:lnTo>
                  <a:lnTo>
                    <a:pt x="1622385" y="26440"/>
                  </a:lnTo>
                  <a:lnTo>
                    <a:pt x="1584736" y="6984"/>
                  </a:lnTo>
                  <a:lnTo>
                    <a:pt x="1541397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75437" y="2712963"/>
              <a:ext cx="1678939" cy="1372235"/>
            </a:xfrm>
            <a:custGeom>
              <a:avLst/>
              <a:gdLst/>
              <a:ahLst/>
              <a:cxnLst/>
              <a:rect l="l" t="t" r="r" b="b"/>
              <a:pathLst>
                <a:path w="1678939" h="1372235">
                  <a:moveTo>
                    <a:pt x="1541410" y="0"/>
                  </a:moveTo>
                  <a:lnTo>
                    <a:pt x="137159" y="0"/>
                  </a:lnTo>
                  <a:lnTo>
                    <a:pt x="93826" y="6999"/>
                  </a:lnTo>
                  <a:lnTo>
                    <a:pt x="56177" y="26483"/>
                  </a:lnTo>
                  <a:lnTo>
                    <a:pt x="26478" y="56185"/>
                  </a:lnTo>
                  <a:lnTo>
                    <a:pt x="6997" y="93833"/>
                  </a:lnTo>
                  <a:lnTo>
                    <a:pt x="0" y="137159"/>
                  </a:lnTo>
                  <a:lnTo>
                    <a:pt x="0" y="1234708"/>
                  </a:lnTo>
                  <a:lnTo>
                    <a:pt x="6997" y="1278087"/>
                  </a:lnTo>
                  <a:lnTo>
                    <a:pt x="26478" y="1315742"/>
                  </a:lnTo>
                  <a:lnTo>
                    <a:pt x="56177" y="1345423"/>
                  </a:lnTo>
                  <a:lnTo>
                    <a:pt x="93826" y="1364882"/>
                  </a:lnTo>
                  <a:lnTo>
                    <a:pt x="137159" y="1371868"/>
                  </a:lnTo>
                  <a:lnTo>
                    <a:pt x="1541410" y="1371868"/>
                  </a:lnTo>
                  <a:lnTo>
                    <a:pt x="1584736" y="1364882"/>
                  </a:lnTo>
                  <a:lnTo>
                    <a:pt x="1622385" y="1345423"/>
                  </a:lnTo>
                  <a:lnTo>
                    <a:pt x="1652086" y="1315742"/>
                  </a:lnTo>
                  <a:lnTo>
                    <a:pt x="1671570" y="1278087"/>
                  </a:lnTo>
                  <a:lnTo>
                    <a:pt x="1678570" y="1234708"/>
                  </a:lnTo>
                  <a:lnTo>
                    <a:pt x="1678570" y="137159"/>
                  </a:lnTo>
                  <a:lnTo>
                    <a:pt x="1671570" y="93833"/>
                  </a:lnTo>
                  <a:lnTo>
                    <a:pt x="1652086" y="56185"/>
                  </a:lnTo>
                  <a:lnTo>
                    <a:pt x="1622385" y="26483"/>
                  </a:lnTo>
                  <a:lnTo>
                    <a:pt x="1584736" y="6999"/>
                  </a:lnTo>
                  <a:lnTo>
                    <a:pt x="15414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5437" y="2712963"/>
              <a:ext cx="1678939" cy="1372235"/>
            </a:xfrm>
            <a:custGeom>
              <a:avLst/>
              <a:gdLst/>
              <a:ahLst/>
              <a:cxnLst/>
              <a:rect l="l" t="t" r="r" b="b"/>
              <a:pathLst>
                <a:path w="1678939" h="1372235">
                  <a:moveTo>
                    <a:pt x="0" y="137159"/>
                  </a:moveTo>
                  <a:lnTo>
                    <a:pt x="6997" y="93833"/>
                  </a:lnTo>
                  <a:lnTo>
                    <a:pt x="26478" y="56185"/>
                  </a:lnTo>
                  <a:lnTo>
                    <a:pt x="56177" y="26483"/>
                  </a:lnTo>
                  <a:lnTo>
                    <a:pt x="93826" y="6999"/>
                  </a:lnTo>
                  <a:lnTo>
                    <a:pt x="137159" y="0"/>
                  </a:lnTo>
                  <a:lnTo>
                    <a:pt x="1541410" y="0"/>
                  </a:lnTo>
                  <a:lnTo>
                    <a:pt x="1584736" y="6999"/>
                  </a:lnTo>
                  <a:lnTo>
                    <a:pt x="1622385" y="26483"/>
                  </a:lnTo>
                  <a:lnTo>
                    <a:pt x="1652086" y="56185"/>
                  </a:lnTo>
                  <a:lnTo>
                    <a:pt x="1671570" y="93833"/>
                  </a:lnTo>
                  <a:lnTo>
                    <a:pt x="1678570" y="137159"/>
                  </a:lnTo>
                  <a:lnTo>
                    <a:pt x="1678570" y="1234708"/>
                  </a:lnTo>
                  <a:lnTo>
                    <a:pt x="1671570" y="1278087"/>
                  </a:lnTo>
                  <a:lnTo>
                    <a:pt x="1652086" y="1315742"/>
                  </a:lnTo>
                  <a:lnTo>
                    <a:pt x="1622385" y="1345423"/>
                  </a:lnTo>
                  <a:lnTo>
                    <a:pt x="1584736" y="1364882"/>
                  </a:lnTo>
                  <a:lnTo>
                    <a:pt x="1541410" y="1371868"/>
                  </a:lnTo>
                  <a:lnTo>
                    <a:pt x="137159" y="1371868"/>
                  </a:lnTo>
                  <a:lnTo>
                    <a:pt x="93826" y="1364882"/>
                  </a:lnTo>
                  <a:lnTo>
                    <a:pt x="56177" y="1345423"/>
                  </a:lnTo>
                  <a:lnTo>
                    <a:pt x="26478" y="1315742"/>
                  </a:lnTo>
                  <a:lnTo>
                    <a:pt x="6997" y="1278087"/>
                  </a:lnTo>
                  <a:lnTo>
                    <a:pt x="0" y="1234708"/>
                  </a:lnTo>
                  <a:lnTo>
                    <a:pt x="0" y="137159"/>
                  </a:lnTo>
                  <a:close/>
                </a:path>
              </a:pathLst>
            </a:custGeom>
            <a:ln w="12700">
              <a:solidFill>
                <a:srgbClr val="ED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31848" y="3203191"/>
            <a:ext cx="1167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Calibri"/>
                <a:cs typeface="Calibri"/>
              </a:rPr>
              <a:t>POPULAȚIE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31904" y="2973689"/>
            <a:ext cx="1554480" cy="1059815"/>
            <a:chOff x="4231904" y="2973689"/>
            <a:chExt cx="1554480" cy="1059815"/>
          </a:xfrm>
        </p:grpSpPr>
        <p:sp>
          <p:nvSpPr>
            <p:cNvPr id="8" name="object 8"/>
            <p:cNvSpPr/>
            <p:nvPr/>
          </p:nvSpPr>
          <p:spPr>
            <a:xfrm>
              <a:off x="4231904" y="2973689"/>
              <a:ext cx="1457325" cy="967105"/>
            </a:xfrm>
            <a:custGeom>
              <a:avLst/>
              <a:gdLst/>
              <a:ahLst/>
              <a:cxnLst/>
              <a:rect l="l" t="t" r="r" b="b"/>
              <a:pathLst>
                <a:path w="1457325" h="967104">
                  <a:moveTo>
                    <a:pt x="1360169" y="0"/>
                  </a:moveTo>
                  <a:lnTo>
                    <a:pt x="96773" y="0"/>
                  </a:lnTo>
                  <a:lnTo>
                    <a:pt x="59098" y="7600"/>
                  </a:lnTo>
                  <a:lnTo>
                    <a:pt x="28338" y="28323"/>
                  </a:lnTo>
                  <a:lnTo>
                    <a:pt x="7602" y="59047"/>
                  </a:lnTo>
                  <a:lnTo>
                    <a:pt x="0" y="96652"/>
                  </a:lnTo>
                  <a:lnTo>
                    <a:pt x="0" y="870219"/>
                  </a:lnTo>
                  <a:lnTo>
                    <a:pt x="7602" y="907822"/>
                  </a:lnTo>
                  <a:lnTo>
                    <a:pt x="28338" y="938543"/>
                  </a:lnTo>
                  <a:lnTo>
                    <a:pt x="59098" y="959262"/>
                  </a:lnTo>
                  <a:lnTo>
                    <a:pt x="96773" y="966862"/>
                  </a:lnTo>
                  <a:lnTo>
                    <a:pt x="1360169" y="966862"/>
                  </a:lnTo>
                  <a:lnTo>
                    <a:pt x="1397774" y="959262"/>
                  </a:lnTo>
                  <a:lnTo>
                    <a:pt x="1428498" y="938543"/>
                  </a:lnTo>
                  <a:lnTo>
                    <a:pt x="1449221" y="907822"/>
                  </a:lnTo>
                  <a:lnTo>
                    <a:pt x="1456822" y="870219"/>
                  </a:lnTo>
                  <a:lnTo>
                    <a:pt x="1456822" y="96652"/>
                  </a:lnTo>
                  <a:lnTo>
                    <a:pt x="1449221" y="59047"/>
                  </a:lnTo>
                  <a:lnTo>
                    <a:pt x="1428498" y="28323"/>
                  </a:lnTo>
                  <a:lnTo>
                    <a:pt x="1397774" y="7600"/>
                  </a:lnTo>
                  <a:lnTo>
                    <a:pt x="1360169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22947" y="3060070"/>
              <a:ext cx="1457325" cy="967105"/>
            </a:xfrm>
            <a:custGeom>
              <a:avLst/>
              <a:gdLst/>
              <a:ahLst/>
              <a:cxnLst/>
              <a:rect l="l" t="t" r="r" b="b"/>
              <a:pathLst>
                <a:path w="1457325" h="967104">
                  <a:moveTo>
                    <a:pt x="1360048" y="0"/>
                  </a:moveTo>
                  <a:lnTo>
                    <a:pt x="96652" y="0"/>
                  </a:lnTo>
                  <a:lnTo>
                    <a:pt x="58995" y="7600"/>
                  </a:lnTo>
                  <a:lnTo>
                    <a:pt x="28277" y="28323"/>
                  </a:lnTo>
                  <a:lnTo>
                    <a:pt x="7583" y="59047"/>
                  </a:lnTo>
                  <a:lnTo>
                    <a:pt x="0" y="96652"/>
                  </a:lnTo>
                  <a:lnTo>
                    <a:pt x="0" y="870194"/>
                  </a:lnTo>
                  <a:lnTo>
                    <a:pt x="7583" y="907873"/>
                  </a:lnTo>
                  <a:lnTo>
                    <a:pt x="28277" y="938633"/>
                  </a:lnTo>
                  <a:lnTo>
                    <a:pt x="58995" y="959367"/>
                  </a:lnTo>
                  <a:lnTo>
                    <a:pt x="96652" y="966968"/>
                  </a:lnTo>
                  <a:lnTo>
                    <a:pt x="1360048" y="966968"/>
                  </a:lnTo>
                  <a:lnTo>
                    <a:pt x="1397652" y="959367"/>
                  </a:lnTo>
                  <a:lnTo>
                    <a:pt x="1428376" y="938633"/>
                  </a:lnTo>
                  <a:lnTo>
                    <a:pt x="1449099" y="907873"/>
                  </a:lnTo>
                  <a:lnTo>
                    <a:pt x="1456700" y="870194"/>
                  </a:lnTo>
                  <a:lnTo>
                    <a:pt x="1456700" y="96652"/>
                  </a:lnTo>
                  <a:lnTo>
                    <a:pt x="1449099" y="59047"/>
                  </a:lnTo>
                  <a:lnTo>
                    <a:pt x="1428376" y="28323"/>
                  </a:lnTo>
                  <a:lnTo>
                    <a:pt x="1397652" y="7600"/>
                  </a:lnTo>
                  <a:lnTo>
                    <a:pt x="136004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22947" y="3060070"/>
              <a:ext cx="1457325" cy="967105"/>
            </a:xfrm>
            <a:custGeom>
              <a:avLst/>
              <a:gdLst/>
              <a:ahLst/>
              <a:cxnLst/>
              <a:rect l="l" t="t" r="r" b="b"/>
              <a:pathLst>
                <a:path w="1457325" h="967104">
                  <a:moveTo>
                    <a:pt x="0" y="96652"/>
                  </a:moveTo>
                  <a:lnTo>
                    <a:pt x="7583" y="59047"/>
                  </a:lnTo>
                  <a:lnTo>
                    <a:pt x="28277" y="28323"/>
                  </a:lnTo>
                  <a:lnTo>
                    <a:pt x="58995" y="7600"/>
                  </a:lnTo>
                  <a:lnTo>
                    <a:pt x="96652" y="0"/>
                  </a:lnTo>
                  <a:lnTo>
                    <a:pt x="1360048" y="0"/>
                  </a:lnTo>
                  <a:lnTo>
                    <a:pt x="1397652" y="7600"/>
                  </a:lnTo>
                  <a:lnTo>
                    <a:pt x="1428376" y="28323"/>
                  </a:lnTo>
                  <a:lnTo>
                    <a:pt x="1449099" y="59047"/>
                  </a:lnTo>
                  <a:lnTo>
                    <a:pt x="1456700" y="96652"/>
                  </a:lnTo>
                  <a:lnTo>
                    <a:pt x="1456700" y="870194"/>
                  </a:lnTo>
                  <a:lnTo>
                    <a:pt x="1449099" y="907873"/>
                  </a:lnTo>
                  <a:lnTo>
                    <a:pt x="1428376" y="938633"/>
                  </a:lnTo>
                  <a:lnTo>
                    <a:pt x="1397652" y="959367"/>
                  </a:lnTo>
                  <a:lnTo>
                    <a:pt x="1360048" y="966968"/>
                  </a:lnTo>
                  <a:lnTo>
                    <a:pt x="96652" y="966968"/>
                  </a:lnTo>
                  <a:lnTo>
                    <a:pt x="58995" y="959367"/>
                  </a:lnTo>
                  <a:lnTo>
                    <a:pt x="28277" y="938633"/>
                  </a:lnTo>
                  <a:lnTo>
                    <a:pt x="7583" y="907873"/>
                  </a:lnTo>
                  <a:lnTo>
                    <a:pt x="0" y="870194"/>
                  </a:lnTo>
                  <a:lnTo>
                    <a:pt x="0" y="96652"/>
                  </a:lnTo>
                  <a:close/>
                </a:path>
              </a:pathLst>
            </a:custGeom>
            <a:ln w="12700">
              <a:solidFill>
                <a:srgbClr val="5B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551048" y="3165497"/>
            <a:ext cx="1001394" cy="644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915">
              <a:lnSpc>
                <a:spcPct val="126899"/>
              </a:lnSpc>
              <a:spcBef>
                <a:spcPts val="100"/>
              </a:spcBef>
            </a:pPr>
            <a:r>
              <a:rPr sz="1600" spc="-30" dirty="0">
                <a:latin typeface="Calibri"/>
                <a:cs typeface="Calibri"/>
              </a:rPr>
              <a:t>COHORTĂ 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spc="-20" dirty="0">
                <a:latin typeface="Calibri"/>
                <a:cs typeface="Calibri"/>
              </a:rPr>
              <a:t>EȘ</a:t>
            </a:r>
            <a:r>
              <a:rPr sz="1600" spc="-5" dirty="0">
                <a:latin typeface="Calibri"/>
                <a:cs typeface="Calibri"/>
              </a:rPr>
              <a:t>ANT</a:t>
            </a:r>
            <a:r>
              <a:rPr sz="1600" dirty="0">
                <a:latin typeface="Calibri"/>
                <a:cs typeface="Calibri"/>
              </a:rPr>
              <a:t>I</a:t>
            </a:r>
            <a:r>
              <a:rPr sz="1600" spc="-10" dirty="0">
                <a:latin typeface="Calibri"/>
                <a:cs typeface="Calibri"/>
              </a:rPr>
              <a:t>ON)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517782" y="4144517"/>
            <a:ext cx="1224280" cy="911860"/>
            <a:chOff x="6517782" y="4144517"/>
            <a:chExt cx="1224280" cy="911860"/>
          </a:xfrm>
        </p:grpSpPr>
        <p:sp>
          <p:nvSpPr>
            <p:cNvPr id="13" name="object 13"/>
            <p:cNvSpPr/>
            <p:nvPr/>
          </p:nvSpPr>
          <p:spPr>
            <a:xfrm>
              <a:off x="6517782" y="4144517"/>
              <a:ext cx="1127125" cy="819150"/>
            </a:xfrm>
            <a:custGeom>
              <a:avLst/>
              <a:gdLst/>
              <a:ahLst/>
              <a:cxnLst/>
              <a:rect l="l" t="t" r="r" b="b"/>
              <a:pathLst>
                <a:path w="1127125" h="819150">
                  <a:moveTo>
                    <a:pt x="1045067" y="0"/>
                  </a:moveTo>
                  <a:lnTo>
                    <a:pt x="81899" y="0"/>
                  </a:lnTo>
                  <a:lnTo>
                    <a:pt x="50033" y="6441"/>
                  </a:lnTo>
                  <a:lnTo>
                    <a:pt x="23999" y="24004"/>
                  </a:lnTo>
                  <a:lnTo>
                    <a:pt x="6440" y="50043"/>
                  </a:lnTo>
                  <a:lnTo>
                    <a:pt x="0" y="81914"/>
                  </a:lnTo>
                  <a:lnTo>
                    <a:pt x="0" y="737103"/>
                  </a:lnTo>
                  <a:lnTo>
                    <a:pt x="6440" y="768980"/>
                  </a:lnTo>
                  <a:lnTo>
                    <a:pt x="23999" y="795018"/>
                  </a:lnTo>
                  <a:lnTo>
                    <a:pt x="50033" y="812578"/>
                  </a:lnTo>
                  <a:lnTo>
                    <a:pt x="81899" y="819018"/>
                  </a:lnTo>
                  <a:lnTo>
                    <a:pt x="1045067" y="819018"/>
                  </a:lnTo>
                  <a:lnTo>
                    <a:pt x="1076915" y="812578"/>
                  </a:lnTo>
                  <a:lnTo>
                    <a:pt x="1102907" y="795018"/>
                  </a:lnTo>
                  <a:lnTo>
                    <a:pt x="1120424" y="768980"/>
                  </a:lnTo>
                  <a:lnTo>
                    <a:pt x="1126845" y="737103"/>
                  </a:lnTo>
                  <a:lnTo>
                    <a:pt x="1126845" y="81914"/>
                  </a:lnTo>
                  <a:lnTo>
                    <a:pt x="1120424" y="50043"/>
                  </a:lnTo>
                  <a:lnTo>
                    <a:pt x="1102907" y="24004"/>
                  </a:lnTo>
                  <a:lnTo>
                    <a:pt x="1076915" y="6441"/>
                  </a:lnTo>
                  <a:lnTo>
                    <a:pt x="1045067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08703" y="4231004"/>
              <a:ext cx="1127125" cy="819150"/>
            </a:xfrm>
            <a:custGeom>
              <a:avLst/>
              <a:gdLst/>
              <a:ahLst/>
              <a:cxnLst/>
              <a:rect l="l" t="t" r="r" b="b"/>
              <a:pathLst>
                <a:path w="1127125" h="819150">
                  <a:moveTo>
                    <a:pt x="1045067" y="0"/>
                  </a:moveTo>
                  <a:lnTo>
                    <a:pt x="81899" y="0"/>
                  </a:lnTo>
                  <a:lnTo>
                    <a:pt x="50033" y="6423"/>
                  </a:lnTo>
                  <a:lnTo>
                    <a:pt x="23999" y="23955"/>
                  </a:lnTo>
                  <a:lnTo>
                    <a:pt x="6440" y="49988"/>
                  </a:lnTo>
                  <a:lnTo>
                    <a:pt x="0" y="81914"/>
                  </a:lnTo>
                  <a:lnTo>
                    <a:pt x="0" y="736985"/>
                  </a:lnTo>
                  <a:lnTo>
                    <a:pt x="6440" y="768856"/>
                  </a:lnTo>
                  <a:lnTo>
                    <a:pt x="23999" y="794895"/>
                  </a:lnTo>
                  <a:lnTo>
                    <a:pt x="50033" y="812458"/>
                  </a:lnTo>
                  <a:lnTo>
                    <a:pt x="81899" y="818900"/>
                  </a:lnTo>
                  <a:lnTo>
                    <a:pt x="1045067" y="818900"/>
                  </a:lnTo>
                  <a:lnTo>
                    <a:pt x="1076951" y="812458"/>
                  </a:lnTo>
                  <a:lnTo>
                    <a:pt x="1102994" y="794895"/>
                  </a:lnTo>
                  <a:lnTo>
                    <a:pt x="1120557" y="768856"/>
                  </a:lnTo>
                  <a:lnTo>
                    <a:pt x="1126997" y="736985"/>
                  </a:lnTo>
                  <a:lnTo>
                    <a:pt x="1126997" y="81914"/>
                  </a:lnTo>
                  <a:lnTo>
                    <a:pt x="1120557" y="49988"/>
                  </a:lnTo>
                  <a:lnTo>
                    <a:pt x="1102994" y="23955"/>
                  </a:lnTo>
                  <a:lnTo>
                    <a:pt x="1076951" y="6423"/>
                  </a:lnTo>
                  <a:lnTo>
                    <a:pt x="10450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08703" y="4231004"/>
              <a:ext cx="1127125" cy="819150"/>
            </a:xfrm>
            <a:custGeom>
              <a:avLst/>
              <a:gdLst/>
              <a:ahLst/>
              <a:cxnLst/>
              <a:rect l="l" t="t" r="r" b="b"/>
              <a:pathLst>
                <a:path w="1127125" h="819150">
                  <a:moveTo>
                    <a:pt x="0" y="81914"/>
                  </a:moveTo>
                  <a:lnTo>
                    <a:pt x="6440" y="49988"/>
                  </a:lnTo>
                  <a:lnTo>
                    <a:pt x="23999" y="23955"/>
                  </a:lnTo>
                  <a:lnTo>
                    <a:pt x="50033" y="6423"/>
                  </a:lnTo>
                  <a:lnTo>
                    <a:pt x="81899" y="0"/>
                  </a:lnTo>
                  <a:lnTo>
                    <a:pt x="1045067" y="0"/>
                  </a:lnTo>
                  <a:lnTo>
                    <a:pt x="1076951" y="6423"/>
                  </a:lnTo>
                  <a:lnTo>
                    <a:pt x="1102994" y="23955"/>
                  </a:lnTo>
                  <a:lnTo>
                    <a:pt x="1120557" y="49988"/>
                  </a:lnTo>
                  <a:lnTo>
                    <a:pt x="1126997" y="81914"/>
                  </a:lnTo>
                  <a:lnTo>
                    <a:pt x="1126997" y="736985"/>
                  </a:lnTo>
                  <a:lnTo>
                    <a:pt x="1120557" y="768856"/>
                  </a:lnTo>
                  <a:lnTo>
                    <a:pt x="1102994" y="794895"/>
                  </a:lnTo>
                  <a:lnTo>
                    <a:pt x="1076951" y="812458"/>
                  </a:lnTo>
                  <a:lnTo>
                    <a:pt x="1045067" y="818900"/>
                  </a:lnTo>
                  <a:lnTo>
                    <a:pt x="81899" y="818900"/>
                  </a:lnTo>
                  <a:lnTo>
                    <a:pt x="50033" y="812458"/>
                  </a:lnTo>
                  <a:lnTo>
                    <a:pt x="23999" y="794895"/>
                  </a:lnTo>
                  <a:lnTo>
                    <a:pt x="6440" y="768856"/>
                  </a:lnTo>
                  <a:lnTo>
                    <a:pt x="0" y="736985"/>
                  </a:lnTo>
                  <a:lnTo>
                    <a:pt x="0" y="81914"/>
                  </a:lnTo>
                  <a:close/>
                </a:path>
              </a:pathLst>
            </a:custGeom>
            <a:ln w="12700">
              <a:solidFill>
                <a:srgbClr val="5B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53611" y="4372100"/>
            <a:ext cx="839469" cy="491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35"/>
              </a:lnSpc>
              <a:spcBef>
                <a:spcPts val="95"/>
              </a:spcBef>
            </a:pPr>
            <a:r>
              <a:rPr sz="1600" spc="-35" dirty="0">
                <a:latin typeface="Calibri"/>
                <a:cs typeface="Calibri"/>
              </a:rPr>
              <a:t>LOT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NON-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835"/>
              </a:lnSpc>
            </a:pPr>
            <a:r>
              <a:rPr sz="1600" spc="-10" dirty="0">
                <a:latin typeface="Calibri"/>
                <a:cs typeface="Calibri"/>
              </a:rPr>
              <a:t>EXPUȘI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011289" y="5265932"/>
            <a:ext cx="916305" cy="612775"/>
            <a:chOff x="9011289" y="5265932"/>
            <a:chExt cx="916305" cy="612775"/>
          </a:xfrm>
        </p:grpSpPr>
        <p:sp>
          <p:nvSpPr>
            <p:cNvPr id="18" name="object 18"/>
            <p:cNvSpPr/>
            <p:nvPr/>
          </p:nvSpPr>
          <p:spPr>
            <a:xfrm>
              <a:off x="9011289" y="5265932"/>
              <a:ext cx="818515" cy="520065"/>
            </a:xfrm>
            <a:custGeom>
              <a:avLst/>
              <a:gdLst/>
              <a:ahLst/>
              <a:cxnLst/>
              <a:rect l="l" t="t" r="r" b="b"/>
              <a:pathLst>
                <a:path w="818515" h="520064">
                  <a:moveTo>
                    <a:pt x="766450" y="0"/>
                  </a:moveTo>
                  <a:lnTo>
                    <a:pt x="51937" y="0"/>
                  </a:lnTo>
                  <a:lnTo>
                    <a:pt x="31709" y="4079"/>
                  </a:lnTo>
                  <a:lnTo>
                    <a:pt x="15201" y="15207"/>
                  </a:lnTo>
                  <a:lnTo>
                    <a:pt x="4077" y="31714"/>
                  </a:lnTo>
                  <a:lnTo>
                    <a:pt x="0" y="51934"/>
                  </a:lnTo>
                  <a:lnTo>
                    <a:pt x="0" y="467785"/>
                  </a:lnTo>
                  <a:lnTo>
                    <a:pt x="4077" y="488018"/>
                  </a:lnTo>
                  <a:lnTo>
                    <a:pt x="15201" y="504540"/>
                  </a:lnTo>
                  <a:lnTo>
                    <a:pt x="31709" y="515681"/>
                  </a:lnTo>
                  <a:lnTo>
                    <a:pt x="51937" y="519766"/>
                  </a:lnTo>
                  <a:lnTo>
                    <a:pt x="766450" y="519766"/>
                  </a:lnTo>
                  <a:lnTo>
                    <a:pt x="786684" y="515681"/>
                  </a:lnTo>
                  <a:lnTo>
                    <a:pt x="803235" y="504540"/>
                  </a:lnTo>
                  <a:lnTo>
                    <a:pt x="814408" y="488018"/>
                  </a:lnTo>
                  <a:lnTo>
                    <a:pt x="818509" y="467785"/>
                  </a:lnTo>
                  <a:lnTo>
                    <a:pt x="818509" y="51934"/>
                  </a:lnTo>
                  <a:lnTo>
                    <a:pt x="814408" y="31714"/>
                  </a:lnTo>
                  <a:lnTo>
                    <a:pt x="803235" y="15207"/>
                  </a:lnTo>
                  <a:lnTo>
                    <a:pt x="786684" y="4079"/>
                  </a:lnTo>
                  <a:lnTo>
                    <a:pt x="766450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02211" y="5352287"/>
              <a:ext cx="818515" cy="520065"/>
            </a:xfrm>
            <a:custGeom>
              <a:avLst/>
              <a:gdLst/>
              <a:ahLst/>
              <a:cxnLst/>
              <a:rect l="l" t="t" r="r" b="b"/>
              <a:pathLst>
                <a:path w="818515" h="520064">
                  <a:moveTo>
                    <a:pt x="766450" y="0"/>
                  </a:moveTo>
                  <a:lnTo>
                    <a:pt x="51937" y="0"/>
                  </a:lnTo>
                  <a:lnTo>
                    <a:pt x="31722" y="4100"/>
                  </a:lnTo>
                  <a:lnTo>
                    <a:pt x="15213" y="15272"/>
                  </a:lnTo>
                  <a:lnTo>
                    <a:pt x="4081" y="31825"/>
                  </a:lnTo>
                  <a:lnTo>
                    <a:pt x="0" y="52065"/>
                  </a:lnTo>
                  <a:lnTo>
                    <a:pt x="0" y="467831"/>
                  </a:lnTo>
                  <a:lnTo>
                    <a:pt x="4081" y="488057"/>
                  </a:lnTo>
                  <a:lnTo>
                    <a:pt x="15213" y="504577"/>
                  </a:lnTo>
                  <a:lnTo>
                    <a:pt x="31722" y="515717"/>
                  </a:lnTo>
                  <a:lnTo>
                    <a:pt x="51937" y="519802"/>
                  </a:lnTo>
                  <a:lnTo>
                    <a:pt x="766450" y="519802"/>
                  </a:lnTo>
                  <a:lnTo>
                    <a:pt x="786697" y="515717"/>
                  </a:lnTo>
                  <a:lnTo>
                    <a:pt x="803247" y="504577"/>
                  </a:lnTo>
                  <a:lnTo>
                    <a:pt x="814413" y="488057"/>
                  </a:lnTo>
                  <a:lnTo>
                    <a:pt x="818509" y="467831"/>
                  </a:lnTo>
                  <a:lnTo>
                    <a:pt x="818509" y="52065"/>
                  </a:lnTo>
                  <a:lnTo>
                    <a:pt x="814413" y="31825"/>
                  </a:lnTo>
                  <a:lnTo>
                    <a:pt x="803247" y="15272"/>
                  </a:lnTo>
                  <a:lnTo>
                    <a:pt x="786697" y="4100"/>
                  </a:lnTo>
                  <a:lnTo>
                    <a:pt x="76645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02211" y="5352287"/>
              <a:ext cx="818515" cy="520065"/>
            </a:xfrm>
            <a:custGeom>
              <a:avLst/>
              <a:gdLst/>
              <a:ahLst/>
              <a:cxnLst/>
              <a:rect l="l" t="t" r="r" b="b"/>
              <a:pathLst>
                <a:path w="818515" h="520064">
                  <a:moveTo>
                    <a:pt x="0" y="52065"/>
                  </a:moveTo>
                  <a:lnTo>
                    <a:pt x="4081" y="31825"/>
                  </a:lnTo>
                  <a:lnTo>
                    <a:pt x="15213" y="15272"/>
                  </a:lnTo>
                  <a:lnTo>
                    <a:pt x="31722" y="4100"/>
                  </a:lnTo>
                  <a:lnTo>
                    <a:pt x="51937" y="0"/>
                  </a:lnTo>
                  <a:lnTo>
                    <a:pt x="766450" y="0"/>
                  </a:lnTo>
                  <a:lnTo>
                    <a:pt x="786697" y="4100"/>
                  </a:lnTo>
                  <a:lnTo>
                    <a:pt x="803247" y="15272"/>
                  </a:lnTo>
                  <a:lnTo>
                    <a:pt x="814413" y="31825"/>
                  </a:lnTo>
                  <a:lnTo>
                    <a:pt x="818509" y="52065"/>
                  </a:lnTo>
                  <a:lnTo>
                    <a:pt x="818509" y="467831"/>
                  </a:lnTo>
                  <a:lnTo>
                    <a:pt x="814413" y="488057"/>
                  </a:lnTo>
                  <a:lnTo>
                    <a:pt x="803247" y="504577"/>
                  </a:lnTo>
                  <a:lnTo>
                    <a:pt x="786697" y="515717"/>
                  </a:lnTo>
                  <a:lnTo>
                    <a:pt x="766450" y="519802"/>
                  </a:lnTo>
                  <a:lnTo>
                    <a:pt x="51937" y="519802"/>
                  </a:lnTo>
                  <a:lnTo>
                    <a:pt x="31722" y="515717"/>
                  </a:lnTo>
                  <a:lnTo>
                    <a:pt x="15213" y="504577"/>
                  </a:lnTo>
                  <a:lnTo>
                    <a:pt x="4081" y="488057"/>
                  </a:lnTo>
                  <a:lnTo>
                    <a:pt x="0" y="467831"/>
                  </a:lnTo>
                  <a:lnTo>
                    <a:pt x="0" y="52065"/>
                  </a:lnTo>
                  <a:close/>
                </a:path>
              </a:pathLst>
            </a:custGeom>
            <a:ln w="12700">
              <a:solidFill>
                <a:srgbClr val="5B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178551" y="5455410"/>
            <a:ext cx="668020" cy="2895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56515" marR="5080" indent="-44450">
              <a:lnSpc>
                <a:spcPts val="1000"/>
              </a:lnSpc>
              <a:spcBef>
                <a:spcPts val="200"/>
              </a:spcBef>
            </a:pPr>
            <a:r>
              <a:rPr sz="900" spc="-5" dirty="0">
                <a:latin typeface="Calibri"/>
                <a:cs typeface="Calibri"/>
              </a:rPr>
              <a:t>N</a:t>
            </a:r>
            <a:r>
              <a:rPr sz="900" dirty="0">
                <a:latin typeface="Calibri"/>
                <a:cs typeface="Calibri"/>
              </a:rPr>
              <a:t>O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900" dirty="0">
                <a:latin typeface="Calibri"/>
                <a:cs typeface="Calibri"/>
              </a:rPr>
              <a:t>B</a:t>
            </a:r>
            <a:r>
              <a:rPr sz="900" spc="5" dirty="0">
                <a:latin typeface="Calibri"/>
                <a:cs typeface="Calibri"/>
              </a:rPr>
              <a:t>OL</a:t>
            </a:r>
            <a:r>
              <a:rPr sz="900" spc="-5" dirty="0">
                <a:latin typeface="Calibri"/>
                <a:cs typeface="Calibri"/>
              </a:rPr>
              <a:t>NA</a:t>
            </a:r>
            <a:r>
              <a:rPr sz="900" dirty="0">
                <a:latin typeface="Calibri"/>
                <a:cs typeface="Calibri"/>
              </a:rPr>
              <a:t>VI 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Calibri"/>
                <a:cs typeface="Calibri"/>
              </a:rPr>
              <a:t>DE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BOALA</a:t>
            </a:r>
            <a:r>
              <a:rPr sz="900" spc="-4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X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044695" y="4255639"/>
            <a:ext cx="916305" cy="612775"/>
            <a:chOff x="9044695" y="4255639"/>
            <a:chExt cx="916305" cy="612775"/>
          </a:xfrm>
        </p:grpSpPr>
        <p:sp>
          <p:nvSpPr>
            <p:cNvPr id="23" name="object 23"/>
            <p:cNvSpPr/>
            <p:nvPr/>
          </p:nvSpPr>
          <p:spPr>
            <a:xfrm>
              <a:off x="9044695" y="4255639"/>
              <a:ext cx="818515" cy="520065"/>
            </a:xfrm>
            <a:custGeom>
              <a:avLst/>
              <a:gdLst/>
              <a:ahLst/>
              <a:cxnLst/>
              <a:rect l="l" t="t" r="r" b="b"/>
              <a:pathLst>
                <a:path w="818515" h="520064">
                  <a:moveTo>
                    <a:pt x="766450" y="0"/>
                  </a:moveTo>
                  <a:lnTo>
                    <a:pt x="51937" y="0"/>
                  </a:lnTo>
                  <a:lnTo>
                    <a:pt x="31709" y="4079"/>
                  </a:lnTo>
                  <a:lnTo>
                    <a:pt x="15201" y="15208"/>
                  </a:lnTo>
                  <a:lnTo>
                    <a:pt x="4077" y="31719"/>
                  </a:lnTo>
                  <a:lnTo>
                    <a:pt x="0" y="51947"/>
                  </a:lnTo>
                  <a:lnTo>
                    <a:pt x="0" y="467749"/>
                  </a:lnTo>
                  <a:lnTo>
                    <a:pt x="4077" y="487969"/>
                  </a:lnTo>
                  <a:lnTo>
                    <a:pt x="15201" y="504476"/>
                  </a:lnTo>
                  <a:lnTo>
                    <a:pt x="31709" y="515604"/>
                  </a:lnTo>
                  <a:lnTo>
                    <a:pt x="51937" y="519683"/>
                  </a:lnTo>
                  <a:lnTo>
                    <a:pt x="766450" y="519683"/>
                  </a:lnTo>
                  <a:lnTo>
                    <a:pt x="786684" y="515604"/>
                  </a:lnTo>
                  <a:lnTo>
                    <a:pt x="803235" y="504476"/>
                  </a:lnTo>
                  <a:lnTo>
                    <a:pt x="814408" y="487969"/>
                  </a:lnTo>
                  <a:lnTo>
                    <a:pt x="818509" y="467749"/>
                  </a:lnTo>
                  <a:lnTo>
                    <a:pt x="818509" y="51947"/>
                  </a:lnTo>
                  <a:lnTo>
                    <a:pt x="814408" y="31719"/>
                  </a:lnTo>
                  <a:lnTo>
                    <a:pt x="803235" y="15208"/>
                  </a:lnTo>
                  <a:lnTo>
                    <a:pt x="786684" y="4079"/>
                  </a:lnTo>
                  <a:lnTo>
                    <a:pt x="766450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135617" y="4342007"/>
              <a:ext cx="818515" cy="520065"/>
            </a:xfrm>
            <a:custGeom>
              <a:avLst/>
              <a:gdLst/>
              <a:ahLst/>
              <a:cxnLst/>
              <a:rect l="l" t="t" r="r" b="b"/>
              <a:pathLst>
                <a:path w="818515" h="520064">
                  <a:moveTo>
                    <a:pt x="766450" y="0"/>
                  </a:moveTo>
                  <a:lnTo>
                    <a:pt x="51937" y="0"/>
                  </a:lnTo>
                  <a:lnTo>
                    <a:pt x="31722" y="4079"/>
                  </a:lnTo>
                  <a:lnTo>
                    <a:pt x="15213" y="15207"/>
                  </a:lnTo>
                  <a:lnTo>
                    <a:pt x="4081" y="31714"/>
                  </a:lnTo>
                  <a:lnTo>
                    <a:pt x="0" y="51934"/>
                  </a:lnTo>
                  <a:lnTo>
                    <a:pt x="0" y="467736"/>
                  </a:lnTo>
                  <a:lnTo>
                    <a:pt x="4081" y="487964"/>
                  </a:lnTo>
                  <a:lnTo>
                    <a:pt x="15213" y="504475"/>
                  </a:lnTo>
                  <a:lnTo>
                    <a:pt x="31722" y="515604"/>
                  </a:lnTo>
                  <a:lnTo>
                    <a:pt x="51937" y="519683"/>
                  </a:lnTo>
                  <a:lnTo>
                    <a:pt x="766450" y="519683"/>
                  </a:lnTo>
                  <a:lnTo>
                    <a:pt x="786697" y="515604"/>
                  </a:lnTo>
                  <a:lnTo>
                    <a:pt x="803247" y="504475"/>
                  </a:lnTo>
                  <a:lnTo>
                    <a:pt x="814413" y="487964"/>
                  </a:lnTo>
                  <a:lnTo>
                    <a:pt x="818509" y="467736"/>
                  </a:lnTo>
                  <a:lnTo>
                    <a:pt x="818509" y="51934"/>
                  </a:lnTo>
                  <a:lnTo>
                    <a:pt x="814413" y="31714"/>
                  </a:lnTo>
                  <a:lnTo>
                    <a:pt x="803247" y="15207"/>
                  </a:lnTo>
                  <a:lnTo>
                    <a:pt x="786697" y="4079"/>
                  </a:lnTo>
                  <a:lnTo>
                    <a:pt x="76645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135617" y="4342007"/>
              <a:ext cx="818515" cy="520065"/>
            </a:xfrm>
            <a:custGeom>
              <a:avLst/>
              <a:gdLst/>
              <a:ahLst/>
              <a:cxnLst/>
              <a:rect l="l" t="t" r="r" b="b"/>
              <a:pathLst>
                <a:path w="818515" h="520064">
                  <a:moveTo>
                    <a:pt x="0" y="51934"/>
                  </a:moveTo>
                  <a:lnTo>
                    <a:pt x="4081" y="31714"/>
                  </a:lnTo>
                  <a:lnTo>
                    <a:pt x="15213" y="15207"/>
                  </a:lnTo>
                  <a:lnTo>
                    <a:pt x="31722" y="4079"/>
                  </a:lnTo>
                  <a:lnTo>
                    <a:pt x="51937" y="0"/>
                  </a:lnTo>
                  <a:lnTo>
                    <a:pt x="766450" y="0"/>
                  </a:lnTo>
                  <a:lnTo>
                    <a:pt x="786697" y="4079"/>
                  </a:lnTo>
                  <a:lnTo>
                    <a:pt x="803247" y="15207"/>
                  </a:lnTo>
                  <a:lnTo>
                    <a:pt x="814413" y="31714"/>
                  </a:lnTo>
                  <a:lnTo>
                    <a:pt x="818509" y="51934"/>
                  </a:lnTo>
                  <a:lnTo>
                    <a:pt x="818509" y="467736"/>
                  </a:lnTo>
                  <a:lnTo>
                    <a:pt x="814413" y="487964"/>
                  </a:lnTo>
                  <a:lnTo>
                    <a:pt x="803247" y="504475"/>
                  </a:lnTo>
                  <a:lnTo>
                    <a:pt x="786697" y="515604"/>
                  </a:lnTo>
                  <a:lnTo>
                    <a:pt x="766450" y="519683"/>
                  </a:lnTo>
                  <a:lnTo>
                    <a:pt x="51937" y="519683"/>
                  </a:lnTo>
                  <a:lnTo>
                    <a:pt x="31722" y="515604"/>
                  </a:lnTo>
                  <a:lnTo>
                    <a:pt x="15213" y="504475"/>
                  </a:lnTo>
                  <a:lnTo>
                    <a:pt x="4081" y="487964"/>
                  </a:lnTo>
                  <a:lnTo>
                    <a:pt x="0" y="467736"/>
                  </a:lnTo>
                  <a:lnTo>
                    <a:pt x="0" y="51934"/>
                  </a:lnTo>
                  <a:close/>
                </a:path>
              </a:pathLst>
            </a:custGeom>
            <a:ln w="12700">
              <a:solidFill>
                <a:srgbClr val="5B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246877" y="4444744"/>
            <a:ext cx="596265" cy="2895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6520" marR="5080" indent="-83820">
              <a:lnSpc>
                <a:spcPts val="1000"/>
              </a:lnSpc>
              <a:spcBef>
                <a:spcPts val="200"/>
              </a:spcBef>
            </a:pPr>
            <a:r>
              <a:rPr sz="900" dirty="0">
                <a:latin typeface="Calibri"/>
                <a:cs typeface="Calibri"/>
              </a:rPr>
              <a:t>B</a:t>
            </a:r>
            <a:r>
              <a:rPr sz="900" spc="5" dirty="0">
                <a:latin typeface="Calibri"/>
                <a:cs typeface="Calibri"/>
              </a:rPr>
              <a:t>OL</a:t>
            </a:r>
            <a:r>
              <a:rPr sz="900" spc="-5" dirty="0">
                <a:latin typeface="Calibri"/>
                <a:cs typeface="Calibri"/>
              </a:rPr>
              <a:t>NA</a:t>
            </a:r>
            <a:r>
              <a:rPr sz="900" dirty="0">
                <a:latin typeface="Calibri"/>
                <a:cs typeface="Calibri"/>
              </a:rPr>
              <a:t>VI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Calibri"/>
                <a:cs typeface="Calibri"/>
              </a:rPr>
              <a:t>DE 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Calibri"/>
                <a:cs typeface="Calibri"/>
              </a:rPr>
              <a:t>BOALA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X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475475" y="2367899"/>
            <a:ext cx="1322070" cy="869315"/>
            <a:chOff x="6475475" y="2367899"/>
            <a:chExt cx="1322070" cy="869315"/>
          </a:xfrm>
        </p:grpSpPr>
        <p:sp>
          <p:nvSpPr>
            <p:cNvPr id="28" name="object 28"/>
            <p:cNvSpPr/>
            <p:nvPr/>
          </p:nvSpPr>
          <p:spPr>
            <a:xfrm>
              <a:off x="6475475" y="2367899"/>
              <a:ext cx="1224915" cy="776605"/>
            </a:xfrm>
            <a:custGeom>
              <a:avLst/>
              <a:gdLst/>
              <a:ahLst/>
              <a:cxnLst/>
              <a:rect l="l" t="t" r="r" b="b"/>
              <a:pathLst>
                <a:path w="1224915" h="776605">
                  <a:moveTo>
                    <a:pt x="1146931" y="0"/>
                  </a:moveTo>
                  <a:lnTo>
                    <a:pt x="77602" y="0"/>
                  </a:lnTo>
                  <a:lnTo>
                    <a:pt x="47423" y="6090"/>
                  </a:lnTo>
                  <a:lnTo>
                    <a:pt x="22753" y="22707"/>
                  </a:lnTo>
                  <a:lnTo>
                    <a:pt x="6107" y="47371"/>
                  </a:lnTo>
                  <a:lnTo>
                    <a:pt x="0" y="77602"/>
                  </a:lnTo>
                  <a:lnTo>
                    <a:pt x="0" y="698388"/>
                  </a:lnTo>
                  <a:lnTo>
                    <a:pt x="6107" y="728567"/>
                  </a:lnTo>
                  <a:lnTo>
                    <a:pt x="22753" y="753236"/>
                  </a:lnTo>
                  <a:lnTo>
                    <a:pt x="47423" y="769882"/>
                  </a:lnTo>
                  <a:lnTo>
                    <a:pt x="77602" y="775990"/>
                  </a:lnTo>
                  <a:lnTo>
                    <a:pt x="1146931" y="775990"/>
                  </a:lnTo>
                  <a:lnTo>
                    <a:pt x="1177110" y="769882"/>
                  </a:lnTo>
                  <a:lnTo>
                    <a:pt x="1201780" y="753236"/>
                  </a:lnTo>
                  <a:lnTo>
                    <a:pt x="1218426" y="728567"/>
                  </a:lnTo>
                  <a:lnTo>
                    <a:pt x="1224533" y="698388"/>
                  </a:lnTo>
                  <a:lnTo>
                    <a:pt x="1224533" y="77602"/>
                  </a:lnTo>
                  <a:lnTo>
                    <a:pt x="1218426" y="47371"/>
                  </a:lnTo>
                  <a:lnTo>
                    <a:pt x="1201780" y="22707"/>
                  </a:lnTo>
                  <a:lnTo>
                    <a:pt x="1177110" y="6090"/>
                  </a:lnTo>
                  <a:lnTo>
                    <a:pt x="1146931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66549" y="2454280"/>
              <a:ext cx="1224915" cy="775970"/>
            </a:xfrm>
            <a:custGeom>
              <a:avLst/>
              <a:gdLst/>
              <a:ahLst/>
              <a:cxnLst/>
              <a:rect l="l" t="t" r="r" b="b"/>
              <a:pathLst>
                <a:path w="1224915" h="775969">
                  <a:moveTo>
                    <a:pt x="1146809" y="0"/>
                  </a:moveTo>
                  <a:lnTo>
                    <a:pt x="77571" y="0"/>
                  </a:lnTo>
                  <a:lnTo>
                    <a:pt x="47345" y="6103"/>
                  </a:lnTo>
                  <a:lnTo>
                    <a:pt x="22692" y="22741"/>
                  </a:lnTo>
                  <a:lnTo>
                    <a:pt x="6085" y="47410"/>
                  </a:lnTo>
                  <a:lnTo>
                    <a:pt x="0" y="77602"/>
                  </a:lnTo>
                  <a:lnTo>
                    <a:pt x="0" y="698357"/>
                  </a:lnTo>
                  <a:lnTo>
                    <a:pt x="6085" y="728536"/>
                  </a:lnTo>
                  <a:lnTo>
                    <a:pt x="22692" y="753206"/>
                  </a:lnTo>
                  <a:lnTo>
                    <a:pt x="47345" y="769852"/>
                  </a:lnTo>
                  <a:lnTo>
                    <a:pt x="77571" y="775959"/>
                  </a:lnTo>
                  <a:lnTo>
                    <a:pt x="1146809" y="775959"/>
                  </a:lnTo>
                  <a:lnTo>
                    <a:pt x="1176984" y="769852"/>
                  </a:lnTo>
                  <a:lnTo>
                    <a:pt x="1201643" y="753206"/>
                  </a:lnTo>
                  <a:lnTo>
                    <a:pt x="1218278" y="728536"/>
                  </a:lnTo>
                  <a:lnTo>
                    <a:pt x="1224381" y="698357"/>
                  </a:lnTo>
                  <a:lnTo>
                    <a:pt x="1224381" y="77602"/>
                  </a:lnTo>
                  <a:lnTo>
                    <a:pt x="1218278" y="47410"/>
                  </a:lnTo>
                  <a:lnTo>
                    <a:pt x="1201643" y="22741"/>
                  </a:lnTo>
                  <a:lnTo>
                    <a:pt x="1176984" y="6103"/>
                  </a:lnTo>
                  <a:lnTo>
                    <a:pt x="114680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66549" y="2454280"/>
              <a:ext cx="1224915" cy="775970"/>
            </a:xfrm>
            <a:custGeom>
              <a:avLst/>
              <a:gdLst/>
              <a:ahLst/>
              <a:cxnLst/>
              <a:rect l="l" t="t" r="r" b="b"/>
              <a:pathLst>
                <a:path w="1224915" h="775969">
                  <a:moveTo>
                    <a:pt x="0" y="77602"/>
                  </a:moveTo>
                  <a:lnTo>
                    <a:pt x="6085" y="47410"/>
                  </a:lnTo>
                  <a:lnTo>
                    <a:pt x="22692" y="22741"/>
                  </a:lnTo>
                  <a:lnTo>
                    <a:pt x="47345" y="6103"/>
                  </a:lnTo>
                  <a:lnTo>
                    <a:pt x="77571" y="0"/>
                  </a:lnTo>
                  <a:lnTo>
                    <a:pt x="1146809" y="0"/>
                  </a:lnTo>
                  <a:lnTo>
                    <a:pt x="1176984" y="6103"/>
                  </a:lnTo>
                  <a:lnTo>
                    <a:pt x="1201643" y="22741"/>
                  </a:lnTo>
                  <a:lnTo>
                    <a:pt x="1218278" y="47410"/>
                  </a:lnTo>
                  <a:lnTo>
                    <a:pt x="1224381" y="77602"/>
                  </a:lnTo>
                  <a:lnTo>
                    <a:pt x="1224381" y="698357"/>
                  </a:lnTo>
                  <a:lnTo>
                    <a:pt x="1218278" y="728536"/>
                  </a:lnTo>
                  <a:lnTo>
                    <a:pt x="1201643" y="753206"/>
                  </a:lnTo>
                  <a:lnTo>
                    <a:pt x="1176984" y="769852"/>
                  </a:lnTo>
                  <a:lnTo>
                    <a:pt x="1146809" y="775959"/>
                  </a:lnTo>
                  <a:lnTo>
                    <a:pt x="77571" y="775959"/>
                  </a:lnTo>
                  <a:lnTo>
                    <a:pt x="47345" y="769852"/>
                  </a:lnTo>
                  <a:lnTo>
                    <a:pt x="22692" y="753206"/>
                  </a:lnTo>
                  <a:lnTo>
                    <a:pt x="6085" y="728536"/>
                  </a:lnTo>
                  <a:lnTo>
                    <a:pt x="0" y="698357"/>
                  </a:lnTo>
                  <a:lnTo>
                    <a:pt x="0" y="77602"/>
                  </a:lnTo>
                  <a:close/>
                </a:path>
              </a:pathLst>
            </a:custGeom>
            <a:ln w="12700">
              <a:solidFill>
                <a:srgbClr val="5B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697731" y="2685030"/>
            <a:ext cx="9632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Calibri"/>
                <a:cs typeface="Calibri"/>
              </a:rPr>
              <a:t>LOT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EXPUȘI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055241" y="3251972"/>
            <a:ext cx="916305" cy="612775"/>
            <a:chOff x="9055241" y="3251972"/>
            <a:chExt cx="916305" cy="612775"/>
          </a:xfrm>
        </p:grpSpPr>
        <p:sp>
          <p:nvSpPr>
            <p:cNvPr id="33" name="object 33"/>
            <p:cNvSpPr/>
            <p:nvPr/>
          </p:nvSpPr>
          <p:spPr>
            <a:xfrm>
              <a:off x="9055241" y="3251972"/>
              <a:ext cx="818515" cy="520065"/>
            </a:xfrm>
            <a:custGeom>
              <a:avLst/>
              <a:gdLst/>
              <a:ahLst/>
              <a:cxnLst/>
              <a:rect l="l" t="t" r="r" b="b"/>
              <a:pathLst>
                <a:path w="818515" h="520064">
                  <a:moveTo>
                    <a:pt x="766419" y="0"/>
                  </a:moveTo>
                  <a:lnTo>
                    <a:pt x="51937" y="0"/>
                  </a:lnTo>
                  <a:lnTo>
                    <a:pt x="31709" y="4077"/>
                  </a:lnTo>
                  <a:lnTo>
                    <a:pt x="15201" y="15201"/>
                  </a:lnTo>
                  <a:lnTo>
                    <a:pt x="4077" y="31709"/>
                  </a:lnTo>
                  <a:lnTo>
                    <a:pt x="0" y="51937"/>
                  </a:lnTo>
                  <a:lnTo>
                    <a:pt x="0" y="467715"/>
                  </a:lnTo>
                  <a:lnTo>
                    <a:pt x="4077" y="487948"/>
                  </a:lnTo>
                  <a:lnTo>
                    <a:pt x="15201" y="504466"/>
                  </a:lnTo>
                  <a:lnTo>
                    <a:pt x="31709" y="515601"/>
                  </a:lnTo>
                  <a:lnTo>
                    <a:pt x="51937" y="519683"/>
                  </a:lnTo>
                  <a:lnTo>
                    <a:pt x="766419" y="519683"/>
                  </a:lnTo>
                  <a:lnTo>
                    <a:pt x="786652" y="515601"/>
                  </a:lnTo>
                  <a:lnTo>
                    <a:pt x="803170" y="504466"/>
                  </a:lnTo>
                  <a:lnTo>
                    <a:pt x="814305" y="487948"/>
                  </a:lnTo>
                  <a:lnTo>
                    <a:pt x="818387" y="467715"/>
                  </a:lnTo>
                  <a:lnTo>
                    <a:pt x="818387" y="51937"/>
                  </a:lnTo>
                  <a:lnTo>
                    <a:pt x="814305" y="31709"/>
                  </a:lnTo>
                  <a:lnTo>
                    <a:pt x="803170" y="15201"/>
                  </a:lnTo>
                  <a:lnTo>
                    <a:pt x="786652" y="4077"/>
                  </a:lnTo>
                  <a:lnTo>
                    <a:pt x="766419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146163" y="3338322"/>
              <a:ext cx="818515" cy="520065"/>
            </a:xfrm>
            <a:custGeom>
              <a:avLst/>
              <a:gdLst/>
              <a:ahLst/>
              <a:cxnLst/>
              <a:rect l="l" t="t" r="r" b="b"/>
              <a:pathLst>
                <a:path w="818515" h="520064">
                  <a:moveTo>
                    <a:pt x="766450" y="0"/>
                  </a:moveTo>
                  <a:lnTo>
                    <a:pt x="51937" y="0"/>
                  </a:lnTo>
                  <a:lnTo>
                    <a:pt x="31709" y="4077"/>
                  </a:lnTo>
                  <a:lnTo>
                    <a:pt x="15201" y="15201"/>
                  </a:lnTo>
                  <a:lnTo>
                    <a:pt x="4077" y="31709"/>
                  </a:lnTo>
                  <a:lnTo>
                    <a:pt x="0" y="51937"/>
                  </a:lnTo>
                  <a:lnTo>
                    <a:pt x="0" y="467746"/>
                  </a:lnTo>
                  <a:lnTo>
                    <a:pt x="4077" y="487988"/>
                  </a:lnTo>
                  <a:lnTo>
                    <a:pt x="15201" y="504541"/>
                  </a:lnTo>
                  <a:lnTo>
                    <a:pt x="31709" y="515714"/>
                  </a:lnTo>
                  <a:lnTo>
                    <a:pt x="51937" y="519815"/>
                  </a:lnTo>
                  <a:lnTo>
                    <a:pt x="766450" y="519815"/>
                  </a:lnTo>
                  <a:lnTo>
                    <a:pt x="786684" y="515714"/>
                  </a:lnTo>
                  <a:lnTo>
                    <a:pt x="803235" y="504541"/>
                  </a:lnTo>
                  <a:lnTo>
                    <a:pt x="814408" y="487988"/>
                  </a:lnTo>
                  <a:lnTo>
                    <a:pt x="818509" y="467746"/>
                  </a:lnTo>
                  <a:lnTo>
                    <a:pt x="818509" y="51937"/>
                  </a:lnTo>
                  <a:lnTo>
                    <a:pt x="814408" y="31709"/>
                  </a:lnTo>
                  <a:lnTo>
                    <a:pt x="803235" y="15201"/>
                  </a:lnTo>
                  <a:lnTo>
                    <a:pt x="786684" y="4077"/>
                  </a:lnTo>
                  <a:lnTo>
                    <a:pt x="76645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146163" y="3338322"/>
              <a:ext cx="818515" cy="520065"/>
            </a:xfrm>
            <a:custGeom>
              <a:avLst/>
              <a:gdLst/>
              <a:ahLst/>
              <a:cxnLst/>
              <a:rect l="l" t="t" r="r" b="b"/>
              <a:pathLst>
                <a:path w="818515" h="520064">
                  <a:moveTo>
                    <a:pt x="0" y="51937"/>
                  </a:moveTo>
                  <a:lnTo>
                    <a:pt x="4077" y="31709"/>
                  </a:lnTo>
                  <a:lnTo>
                    <a:pt x="15201" y="15201"/>
                  </a:lnTo>
                  <a:lnTo>
                    <a:pt x="31709" y="4077"/>
                  </a:lnTo>
                  <a:lnTo>
                    <a:pt x="51937" y="0"/>
                  </a:lnTo>
                  <a:lnTo>
                    <a:pt x="766450" y="0"/>
                  </a:lnTo>
                  <a:lnTo>
                    <a:pt x="786684" y="4077"/>
                  </a:lnTo>
                  <a:lnTo>
                    <a:pt x="803235" y="15201"/>
                  </a:lnTo>
                  <a:lnTo>
                    <a:pt x="814408" y="31709"/>
                  </a:lnTo>
                  <a:lnTo>
                    <a:pt x="818509" y="51937"/>
                  </a:lnTo>
                  <a:lnTo>
                    <a:pt x="818509" y="467746"/>
                  </a:lnTo>
                  <a:lnTo>
                    <a:pt x="814408" y="487988"/>
                  </a:lnTo>
                  <a:lnTo>
                    <a:pt x="803235" y="504541"/>
                  </a:lnTo>
                  <a:lnTo>
                    <a:pt x="786684" y="515714"/>
                  </a:lnTo>
                  <a:lnTo>
                    <a:pt x="766450" y="519815"/>
                  </a:lnTo>
                  <a:lnTo>
                    <a:pt x="51937" y="519815"/>
                  </a:lnTo>
                  <a:lnTo>
                    <a:pt x="31709" y="515714"/>
                  </a:lnTo>
                  <a:lnTo>
                    <a:pt x="15201" y="504541"/>
                  </a:lnTo>
                  <a:lnTo>
                    <a:pt x="4077" y="487988"/>
                  </a:lnTo>
                  <a:lnTo>
                    <a:pt x="0" y="467746"/>
                  </a:lnTo>
                  <a:lnTo>
                    <a:pt x="0" y="51937"/>
                  </a:lnTo>
                  <a:close/>
                </a:path>
              </a:pathLst>
            </a:custGeom>
            <a:ln w="12700">
              <a:solidFill>
                <a:srgbClr val="5B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204205" y="3440935"/>
            <a:ext cx="703580" cy="2895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74930" marR="5080" indent="-62865">
              <a:lnSpc>
                <a:spcPts val="1000"/>
              </a:lnSpc>
              <a:spcBef>
                <a:spcPts val="200"/>
              </a:spcBef>
            </a:pPr>
            <a:r>
              <a:rPr sz="900" spc="-5" dirty="0">
                <a:latin typeface="Calibri"/>
                <a:cs typeface="Calibri"/>
              </a:rPr>
              <a:t>N</a:t>
            </a:r>
            <a:r>
              <a:rPr sz="900" dirty="0">
                <a:latin typeface="Calibri"/>
                <a:cs typeface="Calibri"/>
              </a:rPr>
              <a:t>O</a:t>
            </a:r>
            <a:r>
              <a:rPr sz="900" spc="-5" dirty="0">
                <a:latin typeface="Calibri"/>
                <a:cs typeface="Calibri"/>
              </a:rPr>
              <a:t>N</a:t>
            </a:r>
            <a:r>
              <a:rPr sz="900" dirty="0">
                <a:latin typeface="Calibri"/>
                <a:cs typeface="Calibri"/>
              </a:rPr>
              <a:t>-B</a:t>
            </a:r>
            <a:r>
              <a:rPr sz="900" spc="5" dirty="0">
                <a:latin typeface="Calibri"/>
                <a:cs typeface="Calibri"/>
              </a:rPr>
              <a:t>OL</a:t>
            </a:r>
            <a:r>
              <a:rPr sz="900" spc="-5" dirty="0">
                <a:latin typeface="Calibri"/>
                <a:cs typeface="Calibri"/>
              </a:rPr>
              <a:t>NA</a:t>
            </a:r>
            <a:r>
              <a:rPr sz="900" dirty="0">
                <a:latin typeface="Calibri"/>
                <a:cs typeface="Calibri"/>
              </a:rPr>
              <a:t>VI 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Calibri"/>
                <a:cs typeface="Calibri"/>
              </a:rPr>
              <a:t>DE</a:t>
            </a:r>
            <a:r>
              <a:rPr sz="900" spc="-2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BOALA</a:t>
            </a:r>
            <a:r>
              <a:rPr sz="900" spc="-35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X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024762" y="2207757"/>
            <a:ext cx="916305" cy="612775"/>
            <a:chOff x="9024762" y="2207757"/>
            <a:chExt cx="916305" cy="612775"/>
          </a:xfrm>
        </p:grpSpPr>
        <p:sp>
          <p:nvSpPr>
            <p:cNvPr id="38" name="object 38"/>
            <p:cNvSpPr/>
            <p:nvPr/>
          </p:nvSpPr>
          <p:spPr>
            <a:xfrm>
              <a:off x="9024762" y="2207757"/>
              <a:ext cx="818515" cy="520065"/>
            </a:xfrm>
            <a:custGeom>
              <a:avLst/>
              <a:gdLst/>
              <a:ahLst/>
              <a:cxnLst/>
              <a:rect l="l" t="t" r="r" b="b"/>
              <a:pathLst>
                <a:path w="818515" h="520064">
                  <a:moveTo>
                    <a:pt x="766571" y="0"/>
                  </a:moveTo>
                  <a:lnTo>
                    <a:pt x="51937" y="0"/>
                  </a:lnTo>
                  <a:lnTo>
                    <a:pt x="31709" y="4081"/>
                  </a:lnTo>
                  <a:lnTo>
                    <a:pt x="15201" y="15213"/>
                  </a:lnTo>
                  <a:lnTo>
                    <a:pt x="4077" y="31722"/>
                  </a:lnTo>
                  <a:lnTo>
                    <a:pt x="0" y="51937"/>
                  </a:lnTo>
                  <a:lnTo>
                    <a:pt x="0" y="467746"/>
                  </a:lnTo>
                  <a:lnTo>
                    <a:pt x="4077" y="487974"/>
                  </a:lnTo>
                  <a:lnTo>
                    <a:pt x="15201" y="504482"/>
                  </a:lnTo>
                  <a:lnTo>
                    <a:pt x="31709" y="515606"/>
                  </a:lnTo>
                  <a:lnTo>
                    <a:pt x="51937" y="519683"/>
                  </a:lnTo>
                  <a:lnTo>
                    <a:pt x="766571" y="519683"/>
                  </a:lnTo>
                  <a:lnTo>
                    <a:pt x="786787" y="515606"/>
                  </a:lnTo>
                  <a:lnTo>
                    <a:pt x="803296" y="504482"/>
                  </a:lnTo>
                  <a:lnTo>
                    <a:pt x="814427" y="487974"/>
                  </a:lnTo>
                  <a:lnTo>
                    <a:pt x="818509" y="467746"/>
                  </a:lnTo>
                  <a:lnTo>
                    <a:pt x="818509" y="51937"/>
                  </a:lnTo>
                  <a:lnTo>
                    <a:pt x="814427" y="31722"/>
                  </a:lnTo>
                  <a:lnTo>
                    <a:pt x="803296" y="15213"/>
                  </a:lnTo>
                  <a:lnTo>
                    <a:pt x="786787" y="4081"/>
                  </a:lnTo>
                  <a:lnTo>
                    <a:pt x="766571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115684" y="2294138"/>
              <a:ext cx="818515" cy="520065"/>
            </a:xfrm>
            <a:custGeom>
              <a:avLst/>
              <a:gdLst/>
              <a:ahLst/>
              <a:cxnLst/>
              <a:rect l="l" t="t" r="r" b="b"/>
              <a:pathLst>
                <a:path w="818515" h="520064">
                  <a:moveTo>
                    <a:pt x="766571" y="0"/>
                  </a:moveTo>
                  <a:lnTo>
                    <a:pt x="51937" y="0"/>
                  </a:lnTo>
                  <a:lnTo>
                    <a:pt x="31709" y="4077"/>
                  </a:lnTo>
                  <a:lnTo>
                    <a:pt x="15201" y="15201"/>
                  </a:lnTo>
                  <a:lnTo>
                    <a:pt x="4077" y="31709"/>
                  </a:lnTo>
                  <a:lnTo>
                    <a:pt x="0" y="51937"/>
                  </a:lnTo>
                  <a:lnTo>
                    <a:pt x="0" y="467715"/>
                  </a:lnTo>
                  <a:lnTo>
                    <a:pt x="4077" y="487967"/>
                  </a:lnTo>
                  <a:lnTo>
                    <a:pt x="15201" y="504527"/>
                  </a:lnTo>
                  <a:lnTo>
                    <a:pt x="31709" y="515704"/>
                  </a:lnTo>
                  <a:lnTo>
                    <a:pt x="51937" y="519805"/>
                  </a:lnTo>
                  <a:lnTo>
                    <a:pt x="766571" y="519805"/>
                  </a:lnTo>
                  <a:lnTo>
                    <a:pt x="786800" y="515704"/>
                  </a:lnTo>
                  <a:lnTo>
                    <a:pt x="803308" y="504527"/>
                  </a:lnTo>
                  <a:lnTo>
                    <a:pt x="814432" y="487967"/>
                  </a:lnTo>
                  <a:lnTo>
                    <a:pt x="818509" y="467715"/>
                  </a:lnTo>
                  <a:lnTo>
                    <a:pt x="818509" y="51937"/>
                  </a:lnTo>
                  <a:lnTo>
                    <a:pt x="814432" y="31709"/>
                  </a:lnTo>
                  <a:lnTo>
                    <a:pt x="803308" y="15201"/>
                  </a:lnTo>
                  <a:lnTo>
                    <a:pt x="786800" y="4077"/>
                  </a:lnTo>
                  <a:lnTo>
                    <a:pt x="76657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115684" y="2294138"/>
              <a:ext cx="818515" cy="520065"/>
            </a:xfrm>
            <a:custGeom>
              <a:avLst/>
              <a:gdLst/>
              <a:ahLst/>
              <a:cxnLst/>
              <a:rect l="l" t="t" r="r" b="b"/>
              <a:pathLst>
                <a:path w="818515" h="520064">
                  <a:moveTo>
                    <a:pt x="0" y="51937"/>
                  </a:moveTo>
                  <a:lnTo>
                    <a:pt x="4077" y="31709"/>
                  </a:lnTo>
                  <a:lnTo>
                    <a:pt x="15201" y="15201"/>
                  </a:lnTo>
                  <a:lnTo>
                    <a:pt x="31709" y="4077"/>
                  </a:lnTo>
                  <a:lnTo>
                    <a:pt x="51937" y="0"/>
                  </a:lnTo>
                  <a:lnTo>
                    <a:pt x="766571" y="0"/>
                  </a:lnTo>
                  <a:lnTo>
                    <a:pt x="786800" y="4077"/>
                  </a:lnTo>
                  <a:lnTo>
                    <a:pt x="803308" y="15201"/>
                  </a:lnTo>
                  <a:lnTo>
                    <a:pt x="814432" y="31709"/>
                  </a:lnTo>
                  <a:lnTo>
                    <a:pt x="818509" y="51937"/>
                  </a:lnTo>
                  <a:lnTo>
                    <a:pt x="818509" y="467715"/>
                  </a:lnTo>
                  <a:lnTo>
                    <a:pt x="814432" y="487967"/>
                  </a:lnTo>
                  <a:lnTo>
                    <a:pt x="803308" y="504527"/>
                  </a:lnTo>
                  <a:lnTo>
                    <a:pt x="786800" y="515704"/>
                  </a:lnTo>
                  <a:lnTo>
                    <a:pt x="766571" y="519805"/>
                  </a:lnTo>
                  <a:lnTo>
                    <a:pt x="51937" y="519805"/>
                  </a:lnTo>
                  <a:lnTo>
                    <a:pt x="31709" y="515704"/>
                  </a:lnTo>
                  <a:lnTo>
                    <a:pt x="15201" y="504527"/>
                  </a:lnTo>
                  <a:lnTo>
                    <a:pt x="4077" y="487967"/>
                  </a:lnTo>
                  <a:lnTo>
                    <a:pt x="0" y="467715"/>
                  </a:lnTo>
                  <a:lnTo>
                    <a:pt x="0" y="51937"/>
                  </a:lnTo>
                  <a:close/>
                </a:path>
              </a:pathLst>
            </a:custGeom>
            <a:ln w="12700">
              <a:solidFill>
                <a:srgbClr val="5B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224017" y="2396486"/>
            <a:ext cx="604520" cy="2895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99060" marR="5080" indent="-86995">
              <a:lnSpc>
                <a:spcPts val="1000"/>
              </a:lnSpc>
              <a:spcBef>
                <a:spcPts val="200"/>
              </a:spcBef>
            </a:pPr>
            <a:r>
              <a:rPr sz="900" dirty="0">
                <a:latin typeface="Calibri"/>
                <a:cs typeface="Calibri"/>
              </a:rPr>
              <a:t>B</a:t>
            </a:r>
            <a:r>
              <a:rPr sz="900" spc="5" dirty="0">
                <a:latin typeface="Calibri"/>
                <a:cs typeface="Calibri"/>
              </a:rPr>
              <a:t>OL</a:t>
            </a:r>
            <a:r>
              <a:rPr sz="900" spc="-5" dirty="0">
                <a:latin typeface="Calibri"/>
                <a:cs typeface="Calibri"/>
              </a:rPr>
              <a:t>NA</a:t>
            </a:r>
            <a:r>
              <a:rPr sz="900" dirty="0">
                <a:latin typeface="Calibri"/>
                <a:cs typeface="Calibri"/>
              </a:rPr>
              <a:t>VI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Calibri"/>
                <a:cs typeface="Calibri"/>
              </a:rPr>
              <a:t>CU 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Calibri"/>
                <a:cs typeface="Calibri"/>
              </a:rPr>
              <a:t>BOALA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dirty="0">
                <a:latin typeface="Calibri"/>
                <a:cs typeface="Calibri"/>
              </a:rPr>
              <a:t>X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575050" y="6015034"/>
            <a:ext cx="5986780" cy="225425"/>
            <a:chOff x="3575050" y="6015034"/>
            <a:chExt cx="5986780" cy="225425"/>
          </a:xfrm>
        </p:grpSpPr>
        <p:sp>
          <p:nvSpPr>
            <p:cNvPr id="43" name="object 43"/>
            <p:cNvSpPr/>
            <p:nvPr/>
          </p:nvSpPr>
          <p:spPr>
            <a:xfrm>
              <a:off x="3581400" y="6021384"/>
              <a:ext cx="5974080" cy="212725"/>
            </a:xfrm>
            <a:custGeom>
              <a:avLst/>
              <a:gdLst/>
              <a:ahLst/>
              <a:cxnLst/>
              <a:rect l="l" t="t" r="r" b="b"/>
              <a:pathLst>
                <a:path w="5974080" h="212725">
                  <a:moveTo>
                    <a:pt x="5867399" y="0"/>
                  </a:moveTo>
                  <a:lnTo>
                    <a:pt x="5867399" y="53196"/>
                  </a:lnTo>
                  <a:lnTo>
                    <a:pt x="0" y="53196"/>
                  </a:lnTo>
                  <a:lnTo>
                    <a:pt x="0" y="159553"/>
                  </a:lnTo>
                  <a:lnTo>
                    <a:pt x="5867399" y="159553"/>
                  </a:lnTo>
                  <a:lnTo>
                    <a:pt x="5867399" y="212726"/>
                  </a:lnTo>
                  <a:lnTo>
                    <a:pt x="5973836" y="106369"/>
                  </a:lnTo>
                  <a:lnTo>
                    <a:pt x="5867399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81400" y="6021384"/>
              <a:ext cx="5974080" cy="212725"/>
            </a:xfrm>
            <a:custGeom>
              <a:avLst/>
              <a:gdLst/>
              <a:ahLst/>
              <a:cxnLst/>
              <a:rect l="l" t="t" r="r" b="b"/>
              <a:pathLst>
                <a:path w="5974080" h="212725">
                  <a:moveTo>
                    <a:pt x="0" y="53196"/>
                  </a:moveTo>
                  <a:lnTo>
                    <a:pt x="5867399" y="53196"/>
                  </a:lnTo>
                  <a:lnTo>
                    <a:pt x="5867399" y="0"/>
                  </a:lnTo>
                  <a:lnTo>
                    <a:pt x="5973836" y="106369"/>
                  </a:lnTo>
                  <a:lnTo>
                    <a:pt x="5867399" y="212726"/>
                  </a:lnTo>
                  <a:lnTo>
                    <a:pt x="5867399" y="159553"/>
                  </a:lnTo>
                  <a:lnTo>
                    <a:pt x="0" y="159553"/>
                  </a:lnTo>
                  <a:lnTo>
                    <a:pt x="0" y="53196"/>
                  </a:lnTo>
                  <a:close/>
                </a:path>
              </a:pathLst>
            </a:custGeom>
            <a:ln w="12700">
              <a:solidFill>
                <a:srgbClr val="40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938021" y="5182614"/>
            <a:ext cx="6041390" cy="917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Microsoft Sans Serif"/>
                <a:cs typeface="Microsoft Sans Serif"/>
              </a:rPr>
              <a:t>SE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EXCLUD </a:t>
            </a:r>
            <a:r>
              <a:rPr sz="1600" spc="-20" dirty="0">
                <a:latin typeface="Microsoft Sans Serif"/>
                <a:cs typeface="Microsoft Sans Serif"/>
              </a:rPr>
              <a:t>BOLNAVII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CU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BOALA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X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Microsoft Sans Serif"/>
                <a:cs typeface="Microsoft Sans Serif"/>
              </a:rPr>
              <a:t>SE</a:t>
            </a:r>
            <a:r>
              <a:rPr sz="1600" spc="2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EXCLUD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PERSOANELE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CARE</a:t>
            </a:r>
            <a:r>
              <a:rPr sz="1600" spc="10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NU</a:t>
            </a:r>
            <a:r>
              <a:rPr sz="1600" spc="2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POT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Microsoft Sans Serif"/>
                <a:cs typeface="Microsoft Sans Serif"/>
              </a:rPr>
              <a:t>DEZVOLTA</a:t>
            </a:r>
            <a:r>
              <a:rPr sz="1600" spc="-6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BOALA</a:t>
            </a:r>
            <a:r>
              <a:rPr sz="1600" spc="-6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X</a:t>
            </a:r>
            <a:endParaRPr sz="1600">
              <a:latin typeface="Microsoft Sans Serif"/>
              <a:cs typeface="Microsoft Sans Serif"/>
            </a:endParaRPr>
          </a:p>
          <a:p>
            <a:pPr marL="4511675">
              <a:lnSpc>
                <a:spcPct val="100000"/>
              </a:lnSpc>
              <a:spcBef>
                <a:spcPts val="1030"/>
              </a:spcBef>
            </a:pPr>
            <a:r>
              <a:rPr sz="1800" dirty="0">
                <a:latin typeface="Microsoft Sans Serif"/>
                <a:cs typeface="Microsoft Sans Serif"/>
              </a:rPr>
              <a:t>TIMP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543300" y="4268854"/>
            <a:ext cx="76200" cy="722630"/>
          </a:xfrm>
          <a:custGeom>
            <a:avLst/>
            <a:gdLst/>
            <a:ahLst/>
            <a:cxnLst/>
            <a:rect l="l" t="t" r="r" b="b"/>
            <a:pathLst>
              <a:path w="76200" h="722629">
                <a:moveTo>
                  <a:pt x="41269" y="63495"/>
                </a:moveTo>
                <a:lnTo>
                  <a:pt x="34911" y="63495"/>
                </a:lnTo>
                <a:lnTo>
                  <a:pt x="34911" y="722244"/>
                </a:lnTo>
                <a:lnTo>
                  <a:pt x="41269" y="722244"/>
                </a:lnTo>
                <a:lnTo>
                  <a:pt x="41269" y="63495"/>
                </a:lnTo>
                <a:close/>
              </a:path>
              <a:path w="76200" h="722629">
                <a:moveTo>
                  <a:pt x="38100" y="0"/>
                </a:moveTo>
                <a:lnTo>
                  <a:pt x="0" y="76200"/>
                </a:lnTo>
                <a:lnTo>
                  <a:pt x="34911" y="76200"/>
                </a:lnTo>
                <a:lnTo>
                  <a:pt x="34911" y="63495"/>
                </a:lnTo>
                <a:lnTo>
                  <a:pt x="69847" y="63495"/>
                </a:lnTo>
                <a:lnTo>
                  <a:pt x="38100" y="0"/>
                </a:lnTo>
                <a:close/>
              </a:path>
              <a:path w="76200" h="722629">
                <a:moveTo>
                  <a:pt x="69847" y="63495"/>
                </a:moveTo>
                <a:lnTo>
                  <a:pt x="41269" y="63495"/>
                </a:lnTo>
                <a:lnTo>
                  <a:pt x="41269" y="76200"/>
                </a:lnTo>
                <a:lnTo>
                  <a:pt x="76200" y="76200"/>
                </a:lnTo>
                <a:lnTo>
                  <a:pt x="69847" y="63495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33800" y="2922638"/>
            <a:ext cx="2672080" cy="1346200"/>
          </a:xfrm>
          <a:custGeom>
            <a:avLst/>
            <a:gdLst/>
            <a:ahLst/>
            <a:cxnLst/>
            <a:rect l="l" t="t" r="r" b="b"/>
            <a:pathLst>
              <a:path w="2672079" h="1346200">
                <a:moveTo>
                  <a:pt x="533400" y="506361"/>
                </a:moveTo>
                <a:lnTo>
                  <a:pt x="495300" y="487311"/>
                </a:lnTo>
                <a:lnTo>
                  <a:pt x="419100" y="449211"/>
                </a:lnTo>
                <a:lnTo>
                  <a:pt x="419100" y="487311"/>
                </a:lnTo>
                <a:lnTo>
                  <a:pt x="0" y="487311"/>
                </a:lnTo>
                <a:lnTo>
                  <a:pt x="0" y="525411"/>
                </a:lnTo>
                <a:lnTo>
                  <a:pt x="419100" y="525411"/>
                </a:lnTo>
                <a:lnTo>
                  <a:pt x="419100" y="563511"/>
                </a:lnTo>
                <a:lnTo>
                  <a:pt x="495300" y="525411"/>
                </a:lnTo>
                <a:lnTo>
                  <a:pt x="533400" y="506361"/>
                </a:lnTo>
                <a:close/>
              </a:path>
              <a:path w="2672079" h="1346200">
                <a:moveTo>
                  <a:pt x="2671813" y="1346085"/>
                </a:moveTo>
                <a:lnTo>
                  <a:pt x="2653766" y="1292504"/>
                </a:lnTo>
                <a:lnTo>
                  <a:pt x="2631059" y="1225067"/>
                </a:lnTo>
                <a:lnTo>
                  <a:pt x="2604198" y="1252004"/>
                </a:lnTo>
                <a:lnTo>
                  <a:pt x="2007984" y="658571"/>
                </a:lnTo>
                <a:lnTo>
                  <a:pt x="2557932" y="95034"/>
                </a:lnTo>
                <a:lnTo>
                  <a:pt x="2585212" y="121678"/>
                </a:lnTo>
                <a:lnTo>
                  <a:pt x="2606598" y="54749"/>
                </a:lnTo>
                <a:lnTo>
                  <a:pt x="2624074" y="0"/>
                </a:lnTo>
                <a:lnTo>
                  <a:pt x="2503411" y="41795"/>
                </a:lnTo>
                <a:lnTo>
                  <a:pt x="2530640" y="68389"/>
                </a:lnTo>
                <a:lnTo>
                  <a:pt x="1967598" y="645414"/>
                </a:lnTo>
                <a:lnTo>
                  <a:pt x="1981200" y="658761"/>
                </a:lnTo>
                <a:lnTo>
                  <a:pt x="1967725" y="672236"/>
                </a:lnTo>
                <a:lnTo>
                  <a:pt x="2577261" y="1279029"/>
                </a:lnTo>
                <a:lnTo>
                  <a:pt x="2550414" y="1305953"/>
                </a:lnTo>
                <a:lnTo>
                  <a:pt x="2671813" y="1346085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901059" y="3420234"/>
            <a:ext cx="1369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icrosoft Sans Serif"/>
                <a:cs typeface="Microsoft Sans Serif"/>
              </a:rPr>
              <a:t>Auto-dividere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722349" y="2422766"/>
            <a:ext cx="1151890" cy="901700"/>
          </a:xfrm>
          <a:custGeom>
            <a:avLst/>
            <a:gdLst/>
            <a:ahLst/>
            <a:cxnLst/>
            <a:rect l="l" t="t" r="r" b="b"/>
            <a:pathLst>
              <a:path w="1151890" h="901700">
                <a:moveTo>
                  <a:pt x="1151775" y="15633"/>
                </a:moveTo>
                <a:lnTo>
                  <a:pt x="1024890" y="0"/>
                </a:lnTo>
                <a:lnTo>
                  <a:pt x="1037666" y="35979"/>
                </a:lnTo>
                <a:lnTo>
                  <a:pt x="762" y="404139"/>
                </a:lnTo>
                <a:lnTo>
                  <a:pt x="7162" y="422046"/>
                </a:lnTo>
                <a:lnTo>
                  <a:pt x="0" y="439674"/>
                </a:lnTo>
                <a:lnTo>
                  <a:pt x="1038809" y="866178"/>
                </a:lnTo>
                <a:lnTo>
                  <a:pt x="1024394" y="901331"/>
                </a:lnTo>
                <a:lnTo>
                  <a:pt x="1151775" y="891933"/>
                </a:lnTo>
                <a:lnTo>
                  <a:pt x="1135595" y="873404"/>
                </a:lnTo>
                <a:lnTo>
                  <a:pt x="1067714" y="795680"/>
                </a:lnTo>
                <a:lnTo>
                  <a:pt x="1053287" y="830859"/>
                </a:lnTo>
                <a:lnTo>
                  <a:pt x="60452" y="423316"/>
                </a:lnTo>
                <a:lnTo>
                  <a:pt x="1050378" y="71780"/>
                </a:lnTo>
                <a:lnTo>
                  <a:pt x="1063142" y="107721"/>
                </a:lnTo>
                <a:lnTo>
                  <a:pt x="1138339" y="29603"/>
                </a:lnTo>
                <a:lnTo>
                  <a:pt x="1151775" y="15633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582776" y="4319396"/>
            <a:ext cx="1291590" cy="895985"/>
          </a:xfrm>
          <a:custGeom>
            <a:avLst/>
            <a:gdLst/>
            <a:ahLst/>
            <a:cxnLst/>
            <a:rect l="l" t="t" r="r" b="b"/>
            <a:pathLst>
              <a:path w="1291590" h="895985">
                <a:moveTo>
                  <a:pt x="1291348" y="54241"/>
                </a:moveTo>
                <a:lnTo>
                  <a:pt x="1255839" y="37592"/>
                </a:lnTo>
                <a:lnTo>
                  <a:pt x="1175651" y="0"/>
                </a:lnTo>
                <a:lnTo>
                  <a:pt x="1176616" y="38087"/>
                </a:lnTo>
                <a:lnTo>
                  <a:pt x="9791" y="68453"/>
                </a:lnTo>
                <a:lnTo>
                  <a:pt x="10223" y="87515"/>
                </a:lnTo>
                <a:lnTo>
                  <a:pt x="0" y="103632"/>
                </a:lnTo>
                <a:lnTo>
                  <a:pt x="1184554" y="850658"/>
                </a:lnTo>
                <a:lnTo>
                  <a:pt x="1164221" y="882916"/>
                </a:lnTo>
                <a:lnTo>
                  <a:pt x="1291348" y="895489"/>
                </a:lnTo>
                <a:lnTo>
                  <a:pt x="1270342" y="860818"/>
                </a:lnTo>
                <a:lnTo>
                  <a:pt x="1225181" y="786257"/>
                </a:lnTo>
                <a:lnTo>
                  <a:pt x="1204849" y="818489"/>
                </a:lnTo>
                <a:lnTo>
                  <a:pt x="73609" y="104927"/>
                </a:lnTo>
                <a:lnTo>
                  <a:pt x="1177594" y="76187"/>
                </a:lnTo>
                <a:lnTo>
                  <a:pt x="1178572" y="114300"/>
                </a:lnTo>
                <a:lnTo>
                  <a:pt x="1291348" y="54241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160524" y="1194049"/>
            <a:ext cx="1201420" cy="86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9875" marR="5080" indent="-257810">
              <a:lnSpc>
                <a:spcPct val="100000"/>
              </a:lnSpc>
              <a:spcBef>
                <a:spcPts val="105"/>
              </a:spcBef>
              <a:tabLst>
                <a:tab pos="269875" algn="l"/>
              </a:tabLst>
            </a:pPr>
            <a:r>
              <a:rPr sz="1100" spc="-5" dirty="0">
                <a:latin typeface="Microsoft Sans Serif"/>
                <a:cs typeface="Microsoft Sans Serif"/>
              </a:rPr>
              <a:t>1.</a:t>
            </a:r>
            <a:r>
              <a:rPr sz="1100" spc="-5" dirty="0">
                <a:latin typeface="Times New Roman"/>
                <a:cs typeface="Times New Roman"/>
              </a:rPr>
              <a:t>	</a:t>
            </a:r>
            <a:r>
              <a:rPr sz="1100" spc="-5" dirty="0">
                <a:latin typeface="Microsoft Sans Serif"/>
                <a:cs typeface="Microsoft Sans Serif"/>
              </a:rPr>
              <a:t>DEFINIREA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POPULAȚIEI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DE STUDIU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(SELECTARE </a:t>
            </a:r>
            <a:r>
              <a:rPr sz="1100" dirty="0">
                <a:latin typeface="Microsoft Sans Serif"/>
                <a:cs typeface="Microsoft Sans Serif"/>
              </a:rPr>
              <a:t> A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COHORTEI)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29102" y="1211314"/>
            <a:ext cx="101663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Microsoft Sans Serif"/>
                <a:cs typeface="Microsoft Sans Serif"/>
              </a:rPr>
              <a:t>2.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EVALUAREA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EXPUNERII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189984" y="1176642"/>
            <a:ext cx="101473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Microsoft Sans Serif"/>
                <a:cs typeface="Microsoft Sans Serif"/>
              </a:rPr>
              <a:t>3.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URMĂRIREA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Microsoft Sans Serif"/>
                <a:cs typeface="Microsoft Sans Serif"/>
              </a:rPr>
              <a:t>LOTURILOR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780787" y="1200395"/>
            <a:ext cx="101663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Microsoft Sans Serif"/>
                <a:cs typeface="Microsoft Sans Serif"/>
              </a:rPr>
              <a:t>4.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EVALUAREA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EFECTULUI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681217" y="1702042"/>
            <a:ext cx="762000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Microsoft Sans Serif"/>
                <a:cs typeface="Microsoft Sans Serif"/>
              </a:rPr>
              <a:t>5</a:t>
            </a:r>
            <a:r>
              <a:rPr sz="1100" dirty="0">
                <a:latin typeface="Microsoft Sans Serif"/>
                <a:cs typeface="Microsoft Sans Serif"/>
              </a:rPr>
              <a:t>.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</a:t>
            </a:r>
            <a:r>
              <a:rPr sz="1100" spc="-10" dirty="0">
                <a:latin typeface="Microsoft Sans Serif"/>
                <a:cs typeface="Microsoft Sans Serif"/>
              </a:rPr>
              <a:t>N</a:t>
            </a:r>
            <a:r>
              <a:rPr sz="1100" spc="-5" dirty="0">
                <a:latin typeface="Microsoft Sans Serif"/>
                <a:cs typeface="Microsoft Sans Serif"/>
              </a:rPr>
              <a:t>ALIZA 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DATELOR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1868171" y="235071"/>
            <a:ext cx="729678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945" algn="ctr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001F5F"/>
                </a:solidFill>
              </a:rPr>
              <a:t>ANCHETA</a:t>
            </a:r>
            <a:r>
              <a:rPr sz="2000" spc="-100" dirty="0">
                <a:solidFill>
                  <a:srgbClr val="001F5F"/>
                </a:solidFill>
              </a:rPr>
              <a:t> </a:t>
            </a:r>
            <a:r>
              <a:rPr sz="2000" dirty="0">
                <a:solidFill>
                  <a:srgbClr val="001F5F"/>
                </a:solidFill>
              </a:rPr>
              <a:t>DE</a:t>
            </a:r>
            <a:r>
              <a:rPr sz="2000" spc="-15" dirty="0">
                <a:solidFill>
                  <a:srgbClr val="001F5F"/>
                </a:solidFill>
              </a:rPr>
              <a:t> </a:t>
            </a:r>
            <a:r>
              <a:rPr sz="2000" dirty="0">
                <a:solidFill>
                  <a:srgbClr val="001F5F"/>
                </a:solidFill>
              </a:rPr>
              <a:t>COHORTĂ</a:t>
            </a:r>
            <a:r>
              <a:rPr sz="2000" spc="-20" dirty="0">
                <a:solidFill>
                  <a:srgbClr val="001F5F"/>
                </a:solidFill>
              </a:rPr>
              <a:t> </a:t>
            </a:r>
            <a:r>
              <a:rPr sz="2000" dirty="0">
                <a:solidFill>
                  <a:srgbClr val="001F5F"/>
                </a:solidFill>
              </a:rPr>
              <a:t>TIP</a:t>
            </a:r>
            <a:r>
              <a:rPr sz="2000" spc="-65" dirty="0">
                <a:solidFill>
                  <a:srgbClr val="001F5F"/>
                </a:solidFill>
              </a:rPr>
              <a:t> </a:t>
            </a:r>
            <a:r>
              <a:rPr sz="2000" dirty="0">
                <a:solidFill>
                  <a:srgbClr val="001F5F"/>
                </a:solidFill>
              </a:rPr>
              <a:t>I</a:t>
            </a:r>
            <a:endParaRPr sz="2000"/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001F5F"/>
                </a:solidFill>
              </a:rPr>
              <a:t>(</a:t>
            </a:r>
            <a:r>
              <a:rPr sz="2000" spc="-15" dirty="0">
                <a:solidFill>
                  <a:srgbClr val="001F5F"/>
                </a:solidFill>
              </a:rPr>
              <a:t> </a:t>
            </a:r>
            <a:r>
              <a:rPr sz="2000" dirty="0">
                <a:solidFill>
                  <a:srgbClr val="001F5F"/>
                </a:solidFill>
              </a:rPr>
              <a:t>STUDII</a:t>
            </a:r>
            <a:r>
              <a:rPr sz="2000" spc="-10" dirty="0">
                <a:solidFill>
                  <a:srgbClr val="001F5F"/>
                </a:solidFill>
              </a:rPr>
              <a:t> </a:t>
            </a:r>
            <a:r>
              <a:rPr sz="2000" dirty="0">
                <a:solidFill>
                  <a:srgbClr val="001F5F"/>
                </a:solidFill>
              </a:rPr>
              <a:t>DE</a:t>
            </a:r>
            <a:r>
              <a:rPr sz="2000" spc="-80" dirty="0">
                <a:solidFill>
                  <a:srgbClr val="001F5F"/>
                </a:solidFill>
              </a:rPr>
              <a:t> </a:t>
            </a:r>
            <a:r>
              <a:rPr sz="2000" spc="-20" dirty="0">
                <a:solidFill>
                  <a:srgbClr val="001F5F"/>
                </a:solidFill>
              </a:rPr>
              <a:t>AȘTPTARE/</a:t>
            </a:r>
            <a:r>
              <a:rPr sz="2000" spc="-5" dirty="0">
                <a:solidFill>
                  <a:srgbClr val="001F5F"/>
                </a:solidFill>
              </a:rPr>
              <a:t> </a:t>
            </a:r>
            <a:r>
              <a:rPr sz="2000" dirty="0">
                <a:solidFill>
                  <a:srgbClr val="001F5F"/>
                </a:solidFill>
              </a:rPr>
              <a:t>STUDII</a:t>
            </a:r>
            <a:r>
              <a:rPr sz="2000" spc="-10" dirty="0">
                <a:solidFill>
                  <a:srgbClr val="001F5F"/>
                </a:solidFill>
              </a:rPr>
              <a:t> </a:t>
            </a:r>
            <a:r>
              <a:rPr sz="2000" dirty="0">
                <a:solidFill>
                  <a:srgbClr val="001F5F"/>
                </a:solidFill>
              </a:rPr>
              <a:t>DE</a:t>
            </a:r>
            <a:r>
              <a:rPr sz="2000" spc="-10" dirty="0">
                <a:solidFill>
                  <a:srgbClr val="001F5F"/>
                </a:solidFill>
              </a:rPr>
              <a:t> </a:t>
            </a:r>
            <a:r>
              <a:rPr sz="2000" dirty="0">
                <a:solidFill>
                  <a:srgbClr val="001F5F"/>
                </a:solidFill>
              </a:rPr>
              <a:t>URMĂRIRE/</a:t>
            </a:r>
            <a:r>
              <a:rPr sz="2000" spc="-25" dirty="0">
                <a:solidFill>
                  <a:srgbClr val="001F5F"/>
                </a:solidFill>
              </a:rPr>
              <a:t> </a:t>
            </a:r>
            <a:r>
              <a:rPr sz="2000" spc="-5" dirty="0">
                <a:solidFill>
                  <a:srgbClr val="001F5F"/>
                </a:solidFill>
              </a:rPr>
              <a:t>FOLOW-UP)</a:t>
            </a:r>
            <a:endParaRPr sz="2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7117" y="771519"/>
            <a:ext cx="3890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EXEMPLE DE</a:t>
            </a:r>
            <a:r>
              <a:rPr spc="-20" dirty="0"/>
              <a:t> </a:t>
            </a:r>
            <a:r>
              <a:rPr spc="-10" dirty="0"/>
              <a:t>SUCCES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6" y="1793490"/>
            <a:ext cx="10029190" cy="211645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420370" indent="-229235">
              <a:lnSpc>
                <a:spcPts val="3020"/>
              </a:lnSpc>
              <a:spcBef>
                <a:spcPts val="48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spc="-15" dirty="0">
                <a:latin typeface="Calibri"/>
                <a:cs typeface="Calibri"/>
              </a:rPr>
              <a:t>Kaiser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Permanente,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Algoritm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predicția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riscului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infecției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 err="1">
                <a:latin typeface="Calibri"/>
                <a:cs typeface="Calibri"/>
              </a:rPr>
              <a:t>nou</a:t>
            </a:r>
            <a:r>
              <a:rPr lang="en-US" sz="2800" spc="-40" dirty="0" err="1">
                <a:latin typeface="Calibri"/>
                <a:cs typeface="Calibri"/>
              </a:rPr>
              <a:t>-</a:t>
            </a:r>
            <a:r>
              <a:rPr sz="2800" spc="-10" dirty="0" err="1">
                <a:latin typeface="Calibri"/>
                <a:cs typeface="Calibri"/>
              </a:rPr>
              <a:t>născuți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lang="en-US" sz="2800" spc="-10" dirty="0">
                <a:latin typeface="Calibri"/>
                <a:cs typeface="Calibri"/>
                <a:sym typeface="Wingdings" pitchFamily="2" charset="2"/>
              </a:rPr>
              <a:t>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reducerea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antibioticelor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necesare.</a:t>
            </a:r>
            <a:endParaRPr sz="2800" dirty="0">
              <a:latin typeface="Calibri"/>
              <a:cs typeface="Calibri"/>
            </a:endParaRPr>
          </a:p>
          <a:p>
            <a:pPr marL="241300" marR="5080" indent="-229235">
              <a:lnSpc>
                <a:spcPts val="3020"/>
              </a:lnSpc>
              <a:spcBef>
                <a:spcPts val="1020"/>
              </a:spcBef>
              <a:buFont typeface="Microsoft Sans Serif"/>
              <a:buChar char="•"/>
              <a:tabLst>
                <a:tab pos="241935" algn="l"/>
                <a:tab pos="3620770" algn="l"/>
                <a:tab pos="3838575" algn="l"/>
              </a:tabLst>
            </a:pPr>
            <a:r>
              <a:rPr sz="2800" spc="-20" dirty="0">
                <a:latin typeface="Calibri"/>
                <a:cs typeface="Calibri"/>
              </a:rPr>
              <a:t>FDA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Santinele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Initiative,</a:t>
            </a:r>
            <a:r>
              <a:rPr sz="2800" spc="-1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Calibri"/>
                <a:cs typeface="Calibri"/>
              </a:rPr>
              <a:t>eHR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(electronic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health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Record)</a:t>
            </a:r>
            <a:r>
              <a:rPr lang="en-US" sz="2800" spc="-25" dirty="0">
                <a:latin typeface="Calibri"/>
                <a:cs typeface="Calibri"/>
              </a:rPr>
              <a:t> </a:t>
            </a:r>
            <a:r>
              <a:rPr lang="en-US" sz="2800" spc="-25" dirty="0">
                <a:latin typeface="Calibri"/>
                <a:cs typeface="Calibri"/>
                <a:sym typeface="Wingdings" pitchFamily="2" charset="2"/>
              </a:rPr>
              <a:t>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creșterea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aderenței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 err="1">
                <a:latin typeface="Calibri"/>
                <a:cs typeface="Calibri"/>
              </a:rPr>
              <a:t>medicația</a:t>
            </a:r>
            <a:r>
              <a:rPr lang="en-US" sz="2800" spc="-10" dirty="0">
                <a:latin typeface="Calibri"/>
                <a:cs typeface="Calibri"/>
              </a:rPr>
              <a:t> </a:t>
            </a:r>
            <a:r>
              <a:rPr sz="2800" spc="-10" dirty="0" err="1">
                <a:latin typeface="Calibri"/>
                <a:cs typeface="Calibri"/>
              </a:rPr>
              <a:t>pentru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HTA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și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 err="1">
                <a:latin typeface="Calibri"/>
                <a:cs typeface="Calibri"/>
              </a:rPr>
              <a:t>Glicemie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lang="en-US" sz="2800" spc="-60" dirty="0">
                <a:latin typeface="Calibri"/>
                <a:cs typeface="Calibri"/>
                <a:sym typeface="Wingdings" pitchFamily="2" charset="2"/>
              </a:rPr>
              <a:t></a:t>
            </a:r>
            <a:r>
              <a:rPr lang="en-US" sz="2800" spc="15" dirty="0">
                <a:latin typeface="Calibri"/>
                <a:cs typeface="Calibri"/>
                <a:sym typeface="Wingdings" pitchFamily="2" charset="2"/>
              </a:rPr>
              <a:t> </a:t>
            </a:r>
            <a:r>
              <a:rPr sz="2800" spc="-15" dirty="0" err="1">
                <a:latin typeface="Calibri"/>
                <a:cs typeface="Calibri"/>
              </a:rPr>
              <a:t>îmbunătățirea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managementului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bolii.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3041" y="771519"/>
            <a:ext cx="195643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%title h2% </a:t>
            </a:r>
            <a:r>
              <a:rPr spc="-10" dirty="0"/>
              <a:t>CONCLUZII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0" y="1793490"/>
            <a:ext cx="7851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800" spc="-5" dirty="0">
                <a:latin typeface="Calibri"/>
                <a:cs typeface="Calibri"/>
              </a:rPr>
              <a:t>Acum,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știința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progresează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repede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decât</a:t>
            </a:r>
            <a:r>
              <a:rPr sz="2800" spc="-10" dirty="0">
                <a:latin typeface="Calibri"/>
                <a:cs typeface="Calibri"/>
              </a:rPr>
              <a:t> sistemul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44" y="3327015"/>
            <a:ext cx="6861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Microsoft Sans Serif"/>
              <a:buChar char="•"/>
              <a:tabLst>
                <a:tab pos="241935" algn="l"/>
                <a:tab pos="2523490" algn="l"/>
              </a:tabLst>
            </a:pPr>
            <a:r>
              <a:rPr sz="2800" spc="-15" dirty="0">
                <a:latin typeface="Calibri"/>
                <a:cs typeface="Calibri"/>
              </a:rPr>
              <a:t>Utilizarea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RWE</a:t>
            </a:r>
            <a:r>
              <a:rPr sz="2800" spc="-15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Calibri"/>
                <a:cs typeface="Calibri"/>
              </a:rPr>
              <a:t>este</a:t>
            </a:r>
            <a:r>
              <a:rPr sz="2800" spc="-5" dirty="0">
                <a:latin typeface="Calibri"/>
                <a:cs typeface="Calibri"/>
              </a:rPr>
              <a:t> o </a:t>
            </a:r>
            <a:r>
              <a:rPr sz="2800" spc="-15" dirty="0" err="1">
                <a:latin typeface="Calibri"/>
                <a:cs typeface="Calibri"/>
              </a:rPr>
              <a:t>nevoie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  <a:sym typeface="Wingdings" pitchFamily="2" charset="2"/>
              </a:rPr>
              <a:t>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ținta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atins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49754" y="4510146"/>
            <a:ext cx="2031364" cy="996315"/>
            <a:chOff x="1849754" y="4510146"/>
            <a:chExt cx="2031364" cy="996315"/>
          </a:xfrm>
        </p:grpSpPr>
        <p:sp>
          <p:nvSpPr>
            <p:cNvPr id="3" name="object 3"/>
            <p:cNvSpPr/>
            <p:nvPr/>
          </p:nvSpPr>
          <p:spPr>
            <a:xfrm>
              <a:off x="1849754" y="4510146"/>
              <a:ext cx="1929130" cy="898525"/>
            </a:xfrm>
            <a:custGeom>
              <a:avLst/>
              <a:gdLst/>
              <a:ahLst/>
              <a:cxnLst/>
              <a:rect l="l" t="t" r="r" b="b"/>
              <a:pathLst>
                <a:path w="1929129" h="898525">
                  <a:moveTo>
                    <a:pt x="1839208" y="0"/>
                  </a:moveTo>
                  <a:lnTo>
                    <a:pt x="89915" y="0"/>
                  </a:lnTo>
                  <a:lnTo>
                    <a:pt x="54915" y="7065"/>
                  </a:lnTo>
                  <a:lnTo>
                    <a:pt x="26335" y="26324"/>
                  </a:lnTo>
                  <a:lnTo>
                    <a:pt x="7065" y="54870"/>
                  </a:lnTo>
                  <a:lnTo>
                    <a:pt x="0" y="89797"/>
                  </a:lnTo>
                  <a:lnTo>
                    <a:pt x="0" y="808363"/>
                  </a:lnTo>
                  <a:lnTo>
                    <a:pt x="7065" y="843287"/>
                  </a:lnTo>
                  <a:lnTo>
                    <a:pt x="26335" y="871829"/>
                  </a:lnTo>
                  <a:lnTo>
                    <a:pt x="54915" y="891084"/>
                  </a:lnTo>
                  <a:lnTo>
                    <a:pt x="89915" y="898148"/>
                  </a:lnTo>
                  <a:lnTo>
                    <a:pt x="1839208" y="898148"/>
                  </a:lnTo>
                  <a:lnTo>
                    <a:pt x="1874186" y="891084"/>
                  </a:lnTo>
                  <a:lnTo>
                    <a:pt x="1902725" y="871829"/>
                  </a:lnTo>
                  <a:lnTo>
                    <a:pt x="1921954" y="843287"/>
                  </a:lnTo>
                  <a:lnTo>
                    <a:pt x="1929002" y="808363"/>
                  </a:lnTo>
                  <a:lnTo>
                    <a:pt x="1929002" y="89797"/>
                  </a:lnTo>
                  <a:lnTo>
                    <a:pt x="1921954" y="54870"/>
                  </a:lnTo>
                  <a:lnTo>
                    <a:pt x="1902725" y="26324"/>
                  </a:lnTo>
                  <a:lnTo>
                    <a:pt x="1874186" y="7065"/>
                  </a:lnTo>
                  <a:lnTo>
                    <a:pt x="1839208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45766" y="4601336"/>
              <a:ext cx="1929130" cy="898525"/>
            </a:xfrm>
            <a:custGeom>
              <a:avLst/>
              <a:gdLst/>
              <a:ahLst/>
              <a:cxnLst/>
              <a:rect l="l" t="t" r="r" b="b"/>
              <a:pathLst>
                <a:path w="1929129" h="898525">
                  <a:moveTo>
                    <a:pt x="1839208" y="0"/>
                  </a:moveTo>
                  <a:lnTo>
                    <a:pt x="89915" y="0"/>
                  </a:lnTo>
                  <a:lnTo>
                    <a:pt x="54915" y="7063"/>
                  </a:lnTo>
                  <a:lnTo>
                    <a:pt x="26335" y="26318"/>
                  </a:lnTo>
                  <a:lnTo>
                    <a:pt x="7065" y="54860"/>
                  </a:lnTo>
                  <a:lnTo>
                    <a:pt x="0" y="89784"/>
                  </a:lnTo>
                  <a:lnTo>
                    <a:pt x="0" y="808350"/>
                  </a:lnTo>
                  <a:lnTo>
                    <a:pt x="7065" y="843332"/>
                  </a:lnTo>
                  <a:lnTo>
                    <a:pt x="26335" y="871872"/>
                  </a:lnTo>
                  <a:lnTo>
                    <a:pt x="54915" y="891100"/>
                  </a:lnTo>
                  <a:lnTo>
                    <a:pt x="89915" y="898148"/>
                  </a:lnTo>
                  <a:lnTo>
                    <a:pt x="1839208" y="898148"/>
                  </a:lnTo>
                  <a:lnTo>
                    <a:pt x="1874186" y="891100"/>
                  </a:lnTo>
                  <a:lnTo>
                    <a:pt x="1902725" y="871872"/>
                  </a:lnTo>
                  <a:lnTo>
                    <a:pt x="1921954" y="843332"/>
                  </a:lnTo>
                  <a:lnTo>
                    <a:pt x="1929002" y="808350"/>
                  </a:lnTo>
                  <a:lnTo>
                    <a:pt x="1929002" y="89784"/>
                  </a:lnTo>
                  <a:lnTo>
                    <a:pt x="1921954" y="54860"/>
                  </a:lnTo>
                  <a:lnTo>
                    <a:pt x="1902725" y="26318"/>
                  </a:lnTo>
                  <a:lnTo>
                    <a:pt x="1874186" y="7063"/>
                  </a:lnTo>
                  <a:lnTo>
                    <a:pt x="183920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45766" y="4601336"/>
              <a:ext cx="1929130" cy="898525"/>
            </a:xfrm>
            <a:custGeom>
              <a:avLst/>
              <a:gdLst/>
              <a:ahLst/>
              <a:cxnLst/>
              <a:rect l="l" t="t" r="r" b="b"/>
              <a:pathLst>
                <a:path w="1929129" h="898525">
                  <a:moveTo>
                    <a:pt x="0" y="89784"/>
                  </a:moveTo>
                  <a:lnTo>
                    <a:pt x="7065" y="54860"/>
                  </a:lnTo>
                  <a:lnTo>
                    <a:pt x="26335" y="26318"/>
                  </a:lnTo>
                  <a:lnTo>
                    <a:pt x="54915" y="7063"/>
                  </a:lnTo>
                  <a:lnTo>
                    <a:pt x="89915" y="0"/>
                  </a:lnTo>
                  <a:lnTo>
                    <a:pt x="1839208" y="0"/>
                  </a:lnTo>
                  <a:lnTo>
                    <a:pt x="1874186" y="7063"/>
                  </a:lnTo>
                  <a:lnTo>
                    <a:pt x="1902725" y="26318"/>
                  </a:lnTo>
                  <a:lnTo>
                    <a:pt x="1921954" y="54860"/>
                  </a:lnTo>
                  <a:lnTo>
                    <a:pt x="1929002" y="89784"/>
                  </a:lnTo>
                  <a:lnTo>
                    <a:pt x="1929002" y="808350"/>
                  </a:lnTo>
                  <a:lnTo>
                    <a:pt x="1921954" y="843332"/>
                  </a:lnTo>
                  <a:lnTo>
                    <a:pt x="1902725" y="871872"/>
                  </a:lnTo>
                  <a:lnTo>
                    <a:pt x="1874186" y="891100"/>
                  </a:lnTo>
                  <a:lnTo>
                    <a:pt x="1839208" y="898148"/>
                  </a:lnTo>
                  <a:lnTo>
                    <a:pt x="89915" y="898148"/>
                  </a:lnTo>
                  <a:lnTo>
                    <a:pt x="54915" y="891100"/>
                  </a:lnTo>
                  <a:lnTo>
                    <a:pt x="26335" y="871872"/>
                  </a:lnTo>
                  <a:lnTo>
                    <a:pt x="7065" y="843332"/>
                  </a:lnTo>
                  <a:lnTo>
                    <a:pt x="0" y="808350"/>
                  </a:lnTo>
                  <a:lnTo>
                    <a:pt x="0" y="89784"/>
                  </a:lnTo>
                  <a:close/>
                </a:path>
              </a:pathLst>
            </a:custGeom>
            <a:ln w="12700">
              <a:solidFill>
                <a:srgbClr val="5B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43075" y="4715635"/>
            <a:ext cx="1334770" cy="611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6520">
              <a:lnSpc>
                <a:spcPts val="2305"/>
              </a:lnSpc>
              <a:spcBef>
                <a:spcPts val="105"/>
              </a:spcBef>
            </a:pPr>
            <a:r>
              <a:rPr sz="2000" spc="-20" dirty="0">
                <a:latin typeface="Calibri"/>
                <a:cs typeface="Calibri"/>
              </a:rPr>
              <a:t>POPULAȚIE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-E</a:t>
            </a:r>
            <a:r>
              <a:rPr sz="2000" spc="-5" dirty="0">
                <a:latin typeface="Calibri"/>
                <a:cs typeface="Calibri"/>
              </a:rPr>
              <a:t>XPUȘI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85188" y="2071756"/>
            <a:ext cx="2073910" cy="1140460"/>
            <a:chOff x="1885188" y="2071756"/>
            <a:chExt cx="2073910" cy="1140460"/>
          </a:xfrm>
        </p:grpSpPr>
        <p:sp>
          <p:nvSpPr>
            <p:cNvPr id="8" name="object 8"/>
            <p:cNvSpPr/>
            <p:nvPr/>
          </p:nvSpPr>
          <p:spPr>
            <a:xfrm>
              <a:off x="1885188" y="2071756"/>
              <a:ext cx="1971675" cy="1042669"/>
            </a:xfrm>
            <a:custGeom>
              <a:avLst/>
              <a:gdLst/>
              <a:ahLst/>
              <a:cxnLst/>
              <a:rect l="l" t="t" r="r" b="b"/>
              <a:pathLst>
                <a:path w="1971675" h="1042669">
                  <a:moveTo>
                    <a:pt x="1867143" y="0"/>
                  </a:moveTo>
                  <a:lnTo>
                    <a:pt x="104262" y="0"/>
                  </a:lnTo>
                  <a:lnTo>
                    <a:pt x="63650" y="8182"/>
                  </a:lnTo>
                  <a:lnTo>
                    <a:pt x="30512" y="30510"/>
                  </a:lnTo>
                  <a:lnTo>
                    <a:pt x="8184" y="63650"/>
                  </a:lnTo>
                  <a:lnTo>
                    <a:pt x="0" y="104272"/>
                  </a:lnTo>
                  <a:lnTo>
                    <a:pt x="0" y="938143"/>
                  </a:lnTo>
                  <a:lnTo>
                    <a:pt x="8184" y="978681"/>
                  </a:lnTo>
                  <a:lnTo>
                    <a:pt x="30512" y="1011787"/>
                  </a:lnTo>
                  <a:lnTo>
                    <a:pt x="63650" y="1034108"/>
                  </a:lnTo>
                  <a:lnTo>
                    <a:pt x="104262" y="1042294"/>
                  </a:lnTo>
                  <a:lnTo>
                    <a:pt x="1867143" y="1042294"/>
                  </a:lnTo>
                  <a:lnTo>
                    <a:pt x="1907765" y="1034108"/>
                  </a:lnTo>
                  <a:lnTo>
                    <a:pt x="1940905" y="1011787"/>
                  </a:lnTo>
                  <a:lnTo>
                    <a:pt x="1963232" y="978681"/>
                  </a:lnTo>
                  <a:lnTo>
                    <a:pt x="1971415" y="938143"/>
                  </a:lnTo>
                  <a:lnTo>
                    <a:pt x="1971415" y="104272"/>
                  </a:lnTo>
                  <a:lnTo>
                    <a:pt x="1963232" y="63650"/>
                  </a:lnTo>
                  <a:lnTo>
                    <a:pt x="1940905" y="30510"/>
                  </a:lnTo>
                  <a:lnTo>
                    <a:pt x="1907765" y="8182"/>
                  </a:lnTo>
                  <a:lnTo>
                    <a:pt x="1867143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1200" y="2162921"/>
              <a:ext cx="1971675" cy="1042669"/>
            </a:xfrm>
            <a:custGeom>
              <a:avLst/>
              <a:gdLst/>
              <a:ahLst/>
              <a:cxnLst/>
              <a:rect l="l" t="t" r="r" b="b"/>
              <a:pathLst>
                <a:path w="1971675" h="1042669">
                  <a:moveTo>
                    <a:pt x="1867143" y="0"/>
                  </a:moveTo>
                  <a:lnTo>
                    <a:pt x="104262" y="0"/>
                  </a:lnTo>
                  <a:lnTo>
                    <a:pt x="63650" y="8204"/>
                  </a:lnTo>
                  <a:lnTo>
                    <a:pt x="30512" y="30567"/>
                  </a:lnTo>
                  <a:lnTo>
                    <a:pt x="8184" y="63715"/>
                  </a:lnTo>
                  <a:lnTo>
                    <a:pt x="0" y="104272"/>
                  </a:lnTo>
                  <a:lnTo>
                    <a:pt x="0" y="938174"/>
                  </a:lnTo>
                  <a:lnTo>
                    <a:pt x="8184" y="978726"/>
                  </a:lnTo>
                  <a:lnTo>
                    <a:pt x="30512" y="1011863"/>
                  </a:lnTo>
                  <a:lnTo>
                    <a:pt x="63650" y="1034216"/>
                  </a:lnTo>
                  <a:lnTo>
                    <a:pt x="104262" y="1042415"/>
                  </a:lnTo>
                  <a:lnTo>
                    <a:pt x="1867143" y="1042415"/>
                  </a:lnTo>
                  <a:lnTo>
                    <a:pt x="1907765" y="1034216"/>
                  </a:lnTo>
                  <a:lnTo>
                    <a:pt x="1940905" y="1011863"/>
                  </a:lnTo>
                  <a:lnTo>
                    <a:pt x="1963232" y="978726"/>
                  </a:lnTo>
                  <a:lnTo>
                    <a:pt x="1971415" y="938174"/>
                  </a:lnTo>
                  <a:lnTo>
                    <a:pt x="1971415" y="104272"/>
                  </a:lnTo>
                  <a:lnTo>
                    <a:pt x="1963232" y="63715"/>
                  </a:lnTo>
                  <a:lnTo>
                    <a:pt x="1940905" y="30567"/>
                  </a:lnTo>
                  <a:lnTo>
                    <a:pt x="1907765" y="8204"/>
                  </a:lnTo>
                  <a:lnTo>
                    <a:pt x="1867143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2162921"/>
              <a:ext cx="1971675" cy="1042669"/>
            </a:xfrm>
            <a:custGeom>
              <a:avLst/>
              <a:gdLst/>
              <a:ahLst/>
              <a:cxnLst/>
              <a:rect l="l" t="t" r="r" b="b"/>
              <a:pathLst>
                <a:path w="1971675" h="1042669">
                  <a:moveTo>
                    <a:pt x="0" y="104272"/>
                  </a:moveTo>
                  <a:lnTo>
                    <a:pt x="8184" y="63715"/>
                  </a:lnTo>
                  <a:lnTo>
                    <a:pt x="30512" y="30567"/>
                  </a:lnTo>
                  <a:lnTo>
                    <a:pt x="63650" y="8204"/>
                  </a:lnTo>
                  <a:lnTo>
                    <a:pt x="104262" y="0"/>
                  </a:lnTo>
                  <a:lnTo>
                    <a:pt x="1867143" y="0"/>
                  </a:lnTo>
                  <a:lnTo>
                    <a:pt x="1907765" y="8204"/>
                  </a:lnTo>
                  <a:lnTo>
                    <a:pt x="1940905" y="30567"/>
                  </a:lnTo>
                  <a:lnTo>
                    <a:pt x="1963232" y="63715"/>
                  </a:lnTo>
                  <a:lnTo>
                    <a:pt x="1971415" y="104272"/>
                  </a:lnTo>
                  <a:lnTo>
                    <a:pt x="1971415" y="938174"/>
                  </a:lnTo>
                  <a:lnTo>
                    <a:pt x="1963232" y="978726"/>
                  </a:lnTo>
                  <a:lnTo>
                    <a:pt x="1940905" y="1011863"/>
                  </a:lnTo>
                  <a:lnTo>
                    <a:pt x="1907765" y="1034216"/>
                  </a:lnTo>
                  <a:lnTo>
                    <a:pt x="1867143" y="1042415"/>
                  </a:lnTo>
                  <a:lnTo>
                    <a:pt x="104262" y="1042415"/>
                  </a:lnTo>
                  <a:lnTo>
                    <a:pt x="63650" y="1034216"/>
                  </a:lnTo>
                  <a:lnTo>
                    <a:pt x="30512" y="1011863"/>
                  </a:lnTo>
                  <a:lnTo>
                    <a:pt x="8184" y="978726"/>
                  </a:lnTo>
                  <a:lnTo>
                    <a:pt x="0" y="938174"/>
                  </a:lnTo>
                  <a:lnTo>
                    <a:pt x="0" y="104272"/>
                  </a:lnTo>
                  <a:close/>
                </a:path>
              </a:pathLst>
            </a:custGeom>
            <a:ln w="12700">
              <a:solidFill>
                <a:srgbClr val="5B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83283" y="2182745"/>
            <a:ext cx="1167130" cy="612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305"/>
              </a:lnSpc>
              <a:spcBef>
                <a:spcPts val="105"/>
              </a:spcBef>
            </a:pPr>
            <a:r>
              <a:rPr sz="2000" spc="-20" dirty="0">
                <a:latin typeface="Calibri"/>
                <a:cs typeface="Calibri"/>
              </a:rPr>
              <a:t>POPULAȚIE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ts val="2305"/>
              </a:lnSpc>
            </a:pPr>
            <a:r>
              <a:rPr sz="2000" spc="-5" dirty="0">
                <a:latin typeface="Calibri"/>
                <a:cs typeface="Calibri"/>
              </a:rPr>
              <a:t>EXPUȘI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54005" y="4538340"/>
            <a:ext cx="1292860" cy="962660"/>
            <a:chOff x="4954005" y="4538340"/>
            <a:chExt cx="1292860" cy="962660"/>
          </a:xfrm>
        </p:grpSpPr>
        <p:sp>
          <p:nvSpPr>
            <p:cNvPr id="13" name="object 13"/>
            <p:cNvSpPr/>
            <p:nvPr/>
          </p:nvSpPr>
          <p:spPr>
            <a:xfrm>
              <a:off x="4954005" y="4538340"/>
              <a:ext cx="1189990" cy="864869"/>
            </a:xfrm>
            <a:custGeom>
              <a:avLst/>
              <a:gdLst/>
              <a:ahLst/>
              <a:cxnLst/>
              <a:rect l="l" t="t" r="r" b="b"/>
              <a:pathLst>
                <a:path w="1189989" h="864870">
                  <a:moveTo>
                    <a:pt x="1103375" y="0"/>
                  </a:moveTo>
                  <a:lnTo>
                    <a:pt x="86502" y="0"/>
                  </a:lnTo>
                  <a:lnTo>
                    <a:pt x="52836" y="6799"/>
                  </a:lnTo>
                  <a:lnTo>
                    <a:pt x="25340" y="25339"/>
                  </a:lnTo>
                  <a:lnTo>
                    <a:pt x="6799" y="52831"/>
                  </a:lnTo>
                  <a:lnTo>
                    <a:pt x="0" y="86486"/>
                  </a:lnTo>
                  <a:lnTo>
                    <a:pt x="0" y="778264"/>
                  </a:lnTo>
                  <a:lnTo>
                    <a:pt x="6799" y="811919"/>
                  </a:lnTo>
                  <a:lnTo>
                    <a:pt x="25340" y="839411"/>
                  </a:lnTo>
                  <a:lnTo>
                    <a:pt x="52836" y="857951"/>
                  </a:lnTo>
                  <a:lnTo>
                    <a:pt x="86502" y="864751"/>
                  </a:lnTo>
                  <a:lnTo>
                    <a:pt x="1103375" y="864751"/>
                  </a:lnTo>
                  <a:lnTo>
                    <a:pt x="1137041" y="857951"/>
                  </a:lnTo>
                  <a:lnTo>
                    <a:pt x="1164537" y="839411"/>
                  </a:lnTo>
                  <a:lnTo>
                    <a:pt x="1183078" y="811919"/>
                  </a:lnTo>
                  <a:lnTo>
                    <a:pt x="1189878" y="778264"/>
                  </a:lnTo>
                  <a:lnTo>
                    <a:pt x="1189878" y="86486"/>
                  </a:lnTo>
                  <a:lnTo>
                    <a:pt x="1183078" y="52831"/>
                  </a:lnTo>
                  <a:lnTo>
                    <a:pt x="1164537" y="25339"/>
                  </a:lnTo>
                  <a:lnTo>
                    <a:pt x="1137041" y="6799"/>
                  </a:lnTo>
                  <a:lnTo>
                    <a:pt x="1103375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50017" y="4629530"/>
              <a:ext cx="1189990" cy="864869"/>
            </a:xfrm>
            <a:custGeom>
              <a:avLst/>
              <a:gdLst/>
              <a:ahLst/>
              <a:cxnLst/>
              <a:rect l="l" t="t" r="r" b="b"/>
              <a:pathLst>
                <a:path w="1189989" h="864870">
                  <a:moveTo>
                    <a:pt x="1103375" y="0"/>
                  </a:moveTo>
                  <a:lnTo>
                    <a:pt x="86502" y="0"/>
                  </a:lnTo>
                  <a:lnTo>
                    <a:pt x="52836" y="6797"/>
                  </a:lnTo>
                  <a:lnTo>
                    <a:pt x="25340" y="25334"/>
                  </a:lnTo>
                  <a:lnTo>
                    <a:pt x="6799" y="52826"/>
                  </a:lnTo>
                  <a:lnTo>
                    <a:pt x="0" y="86486"/>
                  </a:lnTo>
                  <a:lnTo>
                    <a:pt x="0" y="778251"/>
                  </a:lnTo>
                  <a:lnTo>
                    <a:pt x="6799" y="811912"/>
                  </a:lnTo>
                  <a:lnTo>
                    <a:pt x="25340" y="839403"/>
                  </a:lnTo>
                  <a:lnTo>
                    <a:pt x="52836" y="857941"/>
                  </a:lnTo>
                  <a:lnTo>
                    <a:pt x="86502" y="864738"/>
                  </a:lnTo>
                  <a:lnTo>
                    <a:pt x="1103375" y="864738"/>
                  </a:lnTo>
                  <a:lnTo>
                    <a:pt x="1137093" y="857941"/>
                  </a:lnTo>
                  <a:lnTo>
                    <a:pt x="1164583" y="839403"/>
                  </a:lnTo>
                  <a:lnTo>
                    <a:pt x="1183095" y="811912"/>
                  </a:lnTo>
                  <a:lnTo>
                    <a:pt x="1189878" y="778251"/>
                  </a:lnTo>
                  <a:lnTo>
                    <a:pt x="1189878" y="86486"/>
                  </a:lnTo>
                  <a:lnTo>
                    <a:pt x="1183095" y="52826"/>
                  </a:lnTo>
                  <a:lnTo>
                    <a:pt x="1164583" y="25334"/>
                  </a:lnTo>
                  <a:lnTo>
                    <a:pt x="1137093" y="6797"/>
                  </a:lnTo>
                  <a:lnTo>
                    <a:pt x="110337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0017" y="4629530"/>
              <a:ext cx="1189990" cy="864869"/>
            </a:xfrm>
            <a:custGeom>
              <a:avLst/>
              <a:gdLst/>
              <a:ahLst/>
              <a:cxnLst/>
              <a:rect l="l" t="t" r="r" b="b"/>
              <a:pathLst>
                <a:path w="1189989" h="864870">
                  <a:moveTo>
                    <a:pt x="0" y="86486"/>
                  </a:moveTo>
                  <a:lnTo>
                    <a:pt x="6799" y="52826"/>
                  </a:lnTo>
                  <a:lnTo>
                    <a:pt x="25340" y="25334"/>
                  </a:lnTo>
                  <a:lnTo>
                    <a:pt x="52836" y="6797"/>
                  </a:lnTo>
                  <a:lnTo>
                    <a:pt x="86502" y="0"/>
                  </a:lnTo>
                  <a:lnTo>
                    <a:pt x="1103375" y="0"/>
                  </a:lnTo>
                  <a:lnTo>
                    <a:pt x="1137093" y="6797"/>
                  </a:lnTo>
                  <a:lnTo>
                    <a:pt x="1164583" y="25334"/>
                  </a:lnTo>
                  <a:lnTo>
                    <a:pt x="1183095" y="52826"/>
                  </a:lnTo>
                  <a:lnTo>
                    <a:pt x="1189878" y="86486"/>
                  </a:lnTo>
                  <a:lnTo>
                    <a:pt x="1189878" y="778251"/>
                  </a:lnTo>
                  <a:lnTo>
                    <a:pt x="1183095" y="811912"/>
                  </a:lnTo>
                  <a:lnTo>
                    <a:pt x="1164583" y="839403"/>
                  </a:lnTo>
                  <a:lnTo>
                    <a:pt x="1137093" y="857941"/>
                  </a:lnTo>
                  <a:lnTo>
                    <a:pt x="1103375" y="864738"/>
                  </a:lnTo>
                  <a:lnTo>
                    <a:pt x="86502" y="864738"/>
                  </a:lnTo>
                  <a:lnTo>
                    <a:pt x="52836" y="857941"/>
                  </a:lnTo>
                  <a:lnTo>
                    <a:pt x="25340" y="839403"/>
                  </a:lnTo>
                  <a:lnTo>
                    <a:pt x="6799" y="811912"/>
                  </a:lnTo>
                  <a:lnTo>
                    <a:pt x="0" y="778251"/>
                  </a:lnTo>
                  <a:lnTo>
                    <a:pt x="0" y="86486"/>
                  </a:lnTo>
                  <a:close/>
                </a:path>
              </a:pathLst>
            </a:custGeom>
            <a:ln w="12700">
              <a:solidFill>
                <a:srgbClr val="5B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226562" y="4793740"/>
            <a:ext cx="839469" cy="491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835"/>
              </a:lnSpc>
              <a:spcBef>
                <a:spcPts val="95"/>
              </a:spcBef>
            </a:pPr>
            <a:r>
              <a:rPr sz="1600" spc="-35" dirty="0">
                <a:latin typeface="Calibri"/>
                <a:cs typeface="Calibri"/>
              </a:rPr>
              <a:t>LOT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NON-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ts val="1835"/>
              </a:lnSpc>
            </a:pPr>
            <a:r>
              <a:rPr sz="1600" spc="-10" dirty="0">
                <a:latin typeface="Calibri"/>
                <a:cs typeface="Calibri"/>
              </a:rPr>
              <a:t>EXPUȘI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081912" y="4950083"/>
            <a:ext cx="967105" cy="646430"/>
            <a:chOff x="9081912" y="4950083"/>
            <a:chExt cx="967105" cy="646430"/>
          </a:xfrm>
        </p:grpSpPr>
        <p:sp>
          <p:nvSpPr>
            <p:cNvPr id="18" name="object 18"/>
            <p:cNvSpPr/>
            <p:nvPr/>
          </p:nvSpPr>
          <p:spPr>
            <a:xfrm>
              <a:off x="9081912" y="4950083"/>
              <a:ext cx="864235" cy="549275"/>
            </a:xfrm>
            <a:custGeom>
              <a:avLst/>
              <a:gdLst/>
              <a:ahLst/>
              <a:cxnLst/>
              <a:rect l="l" t="t" r="r" b="b"/>
              <a:pathLst>
                <a:path w="864234" h="549275">
                  <a:moveTo>
                    <a:pt x="809365" y="0"/>
                  </a:moveTo>
                  <a:lnTo>
                    <a:pt x="54863" y="0"/>
                  </a:lnTo>
                  <a:lnTo>
                    <a:pt x="33535" y="4302"/>
                  </a:lnTo>
                  <a:lnTo>
                    <a:pt x="16093" y="16046"/>
                  </a:lnTo>
                  <a:lnTo>
                    <a:pt x="4320" y="33482"/>
                  </a:lnTo>
                  <a:lnTo>
                    <a:pt x="0" y="54863"/>
                  </a:lnTo>
                  <a:lnTo>
                    <a:pt x="0" y="493894"/>
                  </a:lnTo>
                  <a:lnTo>
                    <a:pt x="4320" y="515275"/>
                  </a:lnTo>
                  <a:lnTo>
                    <a:pt x="16093" y="532712"/>
                  </a:lnTo>
                  <a:lnTo>
                    <a:pt x="33535" y="544455"/>
                  </a:lnTo>
                  <a:lnTo>
                    <a:pt x="54863" y="548758"/>
                  </a:lnTo>
                  <a:lnTo>
                    <a:pt x="809365" y="548758"/>
                  </a:lnTo>
                  <a:lnTo>
                    <a:pt x="830745" y="544455"/>
                  </a:lnTo>
                  <a:lnTo>
                    <a:pt x="848182" y="532712"/>
                  </a:lnTo>
                  <a:lnTo>
                    <a:pt x="859926" y="515275"/>
                  </a:lnTo>
                  <a:lnTo>
                    <a:pt x="864229" y="493894"/>
                  </a:lnTo>
                  <a:lnTo>
                    <a:pt x="864229" y="54863"/>
                  </a:lnTo>
                  <a:lnTo>
                    <a:pt x="859926" y="33482"/>
                  </a:lnTo>
                  <a:lnTo>
                    <a:pt x="848182" y="16046"/>
                  </a:lnTo>
                  <a:lnTo>
                    <a:pt x="830745" y="4302"/>
                  </a:lnTo>
                  <a:lnTo>
                    <a:pt x="809365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77924" y="5041260"/>
              <a:ext cx="864235" cy="549275"/>
            </a:xfrm>
            <a:custGeom>
              <a:avLst/>
              <a:gdLst/>
              <a:ahLst/>
              <a:cxnLst/>
              <a:rect l="l" t="t" r="r" b="b"/>
              <a:pathLst>
                <a:path w="864234" h="549275">
                  <a:moveTo>
                    <a:pt x="809365" y="0"/>
                  </a:moveTo>
                  <a:lnTo>
                    <a:pt x="54985" y="0"/>
                  </a:lnTo>
                  <a:lnTo>
                    <a:pt x="33587" y="4323"/>
                  </a:lnTo>
                  <a:lnTo>
                    <a:pt x="16108" y="16100"/>
                  </a:lnTo>
                  <a:lnTo>
                    <a:pt x="4322" y="33543"/>
                  </a:lnTo>
                  <a:lnTo>
                    <a:pt x="0" y="54863"/>
                  </a:lnTo>
                  <a:lnTo>
                    <a:pt x="0" y="493907"/>
                  </a:lnTo>
                  <a:lnTo>
                    <a:pt x="4322" y="515292"/>
                  </a:lnTo>
                  <a:lnTo>
                    <a:pt x="16108" y="532750"/>
                  </a:lnTo>
                  <a:lnTo>
                    <a:pt x="33587" y="544517"/>
                  </a:lnTo>
                  <a:lnTo>
                    <a:pt x="54985" y="548832"/>
                  </a:lnTo>
                  <a:lnTo>
                    <a:pt x="809365" y="548832"/>
                  </a:lnTo>
                  <a:lnTo>
                    <a:pt x="830745" y="544517"/>
                  </a:lnTo>
                  <a:lnTo>
                    <a:pt x="848182" y="532750"/>
                  </a:lnTo>
                  <a:lnTo>
                    <a:pt x="859926" y="515292"/>
                  </a:lnTo>
                  <a:lnTo>
                    <a:pt x="864229" y="493907"/>
                  </a:lnTo>
                  <a:lnTo>
                    <a:pt x="864229" y="54863"/>
                  </a:lnTo>
                  <a:lnTo>
                    <a:pt x="859926" y="33543"/>
                  </a:lnTo>
                  <a:lnTo>
                    <a:pt x="848182" y="16100"/>
                  </a:lnTo>
                  <a:lnTo>
                    <a:pt x="830745" y="4323"/>
                  </a:lnTo>
                  <a:lnTo>
                    <a:pt x="80936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77924" y="5041260"/>
              <a:ext cx="864235" cy="549275"/>
            </a:xfrm>
            <a:custGeom>
              <a:avLst/>
              <a:gdLst/>
              <a:ahLst/>
              <a:cxnLst/>
              <a:rect l="l" t="t" r="r" b="b"/>
              <a:pathLst>
                <a:path w="864234" h="549275">
                  <a:moveTo>
                    <a:pt x="0" y="54863"/>
                  </a:moveTo>
                  <a:lnTo>
                    <a:pt x="4322" y="33543"/>
                  </a:lnTo>
                  <a:lnTo>
                    <a:pt x="16108" y="16100"/>
                  </a:lnTo>
                  <a:lnTo>
                    <a:pt x="33587" y="4323"/>
                  </a:lnTo>
                  <a:lnTo>
                    <a:pt x="54985" y="0"/>
                  </a:lnTo>
                  <a:lnTo>
                    <a:pt x="809365" y="0"/>
                  </a:lnTo>
                  <a:lnTo>
                    <a:pt x="830745" y="4323"/>
                  </a:lnTo>
                  <a:lnTo>
                    <a:pt x="848182" y="16100"/>
                  </a:lnTo>
                  <a:lnTo>
                    <a:pt x="859926" y="33543"/>
                  </a:lnTo>
                  <a:lnTo>
                    <a:pt x="864229" y="54863"/>
                  </a:lnTo>
                  <a:lnTo>
                    <a:pt x="864229" y="493907"/>
                  </a:lnTo>
                  <a:lnTo>
                    <a:pt x="859926" y="515292"/>
                  </a:lnTo>
                  <a:lnTo>
                    <a:pt x="848182" y="532750"/>
                  </a:lnTo>
                  <a:lnTo>
                    <a:pt x="830745" y="544517"/>
                  </a:lnTo>
                  <a:lnTo>
                    <a:pt x="809365" y="548832"/>
                  </a:lnTo>
                  <a:lnTo>
                    <a:pt x="54985" y="548832"/>
                  </a:lnTo>
                  <a:lnTo>
                    <a:pt x="33587" y="544517"/>
                  </a:lnTo>
                  <a:lnTo>
                    <a:pt x="16108" y="532750"/>
                  </a:lnTo>
                  <a:lnTo>
                    <a:pt x="4322" y="515292"/>
                  </a:lnTo>
                  <a:lnTo>
                    <a:pt x="0" y="493907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5B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242305" y="5143244"/>
            <a:ext cx="739140" cy="3175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9690" marR="5080" indent="-47625">
              <a:lnSpc>
                <a:spcPts val="1100"/>
              </a:lnSpc>
              <a:spcBef>
                <a:spcPts val="215"/>
              </a:spcBef>
            </a:pPr>
            <a:r>
              <a:rPr sz="1000" spc="-5" dirty="0">
                <a:latin typeface="Calibri"/>
                <a:cs typeface="Calibri"/>
              </a:rPr>
              <a:t>N</a:t>
            </a:r>
            <a:r>
              <a:rPr sz="1000" spc="-10" dirty="0">
                <a:latin typeface="Calibri"/>
                <a:cs typeface="Calibri"/>
              </a:rPr>
              <a:t>O</a:t>
            </a:r>
            <a:r>
              <a:rPr sz="1000" spc="-5" dirty="0">
                <a:latin typeface="Calibri"/>
                <a:cs typeface="Calibri"/>
              </a:rPr>
              <a:t>NBOLNAVI 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DE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BOALA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X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117207" y="3883283"/>
            <a:ext cx="967105" cy="646430"/>
            <a:chOff x="9117207" y="3883283"/>
            <a:chExt cx="967105" cy="646430"/>
          </a:xfrm>
        </p:grpSpPr>
        <p:sp>
          <p:nvSpPr>
            <p:cNvPr id="23" name="object 23"/>
            <p:cNvSpPr/>
            <p:nvPr/>
          </p:nvSpPr>
          <p:spPr>
            <a:xfrm>
              <a:off x="9117207" y="3883283"/>
              <a:ext cx="864235" cy="549275"/>
            </a:xfrm>
            <a:custGeom>
              <a:avLst/>
              <a:gdLst/>
              <a:ahLst/>
              <a:cxnLst/>
              <a:rect l="l" t="t" r="r" b="b"/>
              <a:pathLst>
                <a:path w="864234" h="549275">
                  <a:moveTo>
                    <a:pt x="809365" y="0"/>
                  </a:moveTo>
                  <a:lnTo>
                    <a:pt x="54863" y="0"/>
                  </a:lnTo>
                  <a:lnTo>
                    <a:pt x="33484" y="4302"/>
                  </a:lnTo>
                  <a:lnTo>
                    <a:pt x="16047" y="16046"/>
                  </a:lnTo>
                  <a:lnTo>
                    <a:pt x="4303" y="33482"/>
                  </a:lnTo>
                  <a:lnTo>
                    <a:pt x="0" y="54863"/>
                  </a:lnTo>
                  <a:lnTo>
                    <a:pt x="0" y="493894"/>
                  </a:lnTo>
                  <a:lnTo>
                    <a:pt x="4303" y="515220"/>
                  </a:lnTo>
                  <a:lnTo>
                    <a:pt x="16047" y="532663"/>
                  </a:lnTo>
                  <a:lnTo>
                    <a:pt x="33484" y="544437"/>
                  </a:lnTo>
                  <a:lnTo>
                    <a:pt x="54863" y="548758"/>
                  </a:lnTo>
                  <a:lnTo>
                    <a:pt x="809365" y="548758"/>
                  </a:lnTo>
                  <a:lnTo>
                    <a:pt x="830745" y="544437"/>
                  </a:lnTo>
                  <a:lnTo>
                    <a:pt x="848182" y="532663"/>
                  </a:lnTo>
                  <a:lnTo>
                    <a:pt x="859926" y="515220"/>
                  </a:lnTo>
                  <a:lnTo>
                    <a:pt x="864229" y="493894"/>
                  </a:lnTo>
                  <a:lnTo>
                    <a:pt x="864229" y="54863"/>
                  </a:lnTo>
                  <a:lnTo>
                    <a:pt x="859926" y="33482"/>
                  </a:lnTo>
                  <a:lnTo>
                    <a:pt x="848182" y="16046"/>
                  </a:lnTo>
                  <a:lnTo>
                    <a:pt x="830745" y="4302"/>
                  </a:lnTo>
                  <a:lnTo>
                    <a:pt x="809365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213219" y="3974460"/>
              <a:ext cx="864235" cy="549275"/>
            </a:xfrm>
            <a:custGeom>
              <a:avLst/>
              <a:gdLst/>
              <a:ahLst/>
              <a:cxnLst/>
              <a:rect l="l" t="t" r="r" b="b"/>
              <a:pathLst>
                <a:path w="864234" h="549275">
                  <a:moveTo>
                    <a:pt x="809365" y="0"/>
                  </a:moveTo>
                  <a:lnTo>
                    <a:pt x="54863" y="0"/>
                  </a:lnTo>
                  <a:lnTo>
                    <a:pt x="33535" y="4323"/>
                  </a:lnTo>
                  <a:lnTo>
                    <a:pt x="16093" y="16100"/>
                  </a:lnTo>
                  <a:lnTo>
                    <a:pt x="4320" y="33543"/>
                  </a:lnTo>
                  <a:lnTo>
                    <a:pt x="0" y="54863"/>
                  </a:lnTo>
                  <a:lnTo>
                    <a:pt x="0" y="493907"/>
                  </a:lnTo>
                  <a:lnTo>
                    <a:pt x="4320" y="515283"/>
                  </a:lnTo>
                  <a:lnTo>
                    <a:pt x="16093" y="532719"/>
                  </a:lnTo>
                  <a:lnTo>
                    <a:pt x="33535" y="544466"/>
                  </a:lnTo>
                  <a:lnTo>
                    <a:pt x="54863" y="548771"/>
                  </a:lnTo>
                  <a:lnTo>
                    <a:pt x="809365" y="548771"/>
                  </a:lnTo>
                  <a:lnTo>
                    <a:pt x="830745" y="544466"/>
                  </a:lnTo>
                  <a:lnTo>
                    <a:pt x="848182" y="532719"/>
                  </a:lnTo>
                  <a:lnTo>
                    <a:pt x="859926" y="515283"/>
                  </a:lnTo>
                  <a:lnTo>
                    <a:pt x="864229" y="493907"/>
                  </a:lnTo>
                  <a:lnTo>
                    <a:pt x="864229" y="54863"/>
                  </a:lnTo>
                  <a:lnTo>
                    <a:pt x="859926" y="33543"/>
                  </a:lnTo>
                  <a:lnTo>
                    <a:pt x="848182" y="16100"/>
                  </a:lnTo>
                  <a:lnTo>
                    <a:pt x="830745" y="4323"/>
                  </a:lnTo>
                  <a:lnTo>
                    <a:pt x="80936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213219" y="3974460"/>
              <a:ext cx="864235" cy="549275"/>
            </a:xfrm>
            <a:custGeom>
              <a:avLst/>
              <a:gdLst/>
              <a:ahLst/>
              <a:cxnLst/>
              <a:rect l="l" t="t" r="r" b="b"/>
              <a:pathLst>
                <a:path w="864234" h="549275">
                  <a:moveTo>
                    <a:pt x="0" y="54863"/>
                  </a:moveTo>
                  <a:lnTo>
                    <a:pt x="4320" y="33543"/>
                  </a:lnTo>
                  <a:lnTo>
                    <a:pt x="16093" y="16100"/>
                  </a:lnTo>
                  <a:lnTo>
                    <a:pt x="33535" y="4323"/>
                  </a:lnTo>
                  <a:lnTo>
                    <a:pt x="54863" y="0"/>
                  </a:lnTo>
                  <a:lnTo>
                    <a:pt x="809365" y="0"/>
                  </a:lnTo>
                  <a:lnTo>
                    <a:pt x="830745" y="4323"/>
                  </a:lnTo>
                  <a:lnTo>
                    <a:pt x="848182" y="16100"/>
                  </a:lnTo>
                  <a:lnTo>
                    <a:pt x="859926" y="33543"/>
                  </a:lnTo>
                  <a:lnTo>
                    <a:pt x="864229" y="54863"/>
                  </a:lnTo>
                  <a:lnTo>
                    <a:pt x="864229" y="493907"/>
                  </a:lnTo>
                  <a:lnTo>
                    <a:pt x="859926" y="515283"/>
                  </a:lnTo>
                  <a:lnTo>
                    <a:pt x="848182" y="532719"/>
                  </a:lnTo>
                  <a:lnTo>
                    <a:pt x="830745" y="544466"/>
                  </a:lnTo>
                  <a:lnTo>
                    <a:pt x="809365" y="548771"/>
                  </a:lnTo>
                  <a:lnTo>
                    <a:pt x="54863" y="548771"/>
                  </a:lnTo>
                  <a:lnTo>
                    <a:pt x="33535" y="544466"/>
                  </a:lnTo>
                  <a:lnTo>
                    <a:pt x="16093" y="532719"/>
                  </a:lnTo>
                  <a:lnTo>
                    <a:pt x="4320" y="515283"/>
                  </a:lnTo>
                  <a:lnTo>
                    <a:pt x="0" y="493907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5B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315711" y="4076189"/>
            <a:ext cx="660400" cy="3175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06680" marR="5080" indent="-94615">
              <a:lnSpc>
                <a:spcPts val="1100"/>
              </a:lnSpc>
              <a:spcBef>
                <a:spcPts val="215"/>
              </a:spcBef>
            </a:pPr>
            <a:r>
              <a:rPr sz="1000" spc="-5" dirty="0">
                <a:latin typeface="Calibri"/>
                <a:cs typeface="Calibri"/>
              </a:rPr>
              <a:t>BOLNAVI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DE 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BOALA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X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064373" y="2242688"/>
            <a:ext cx="1395730" cy="916940"/>
            <a:chOff x="5064373" y="2242688"/>
            <a:chExt cx="1395730" cy="916940"/>
          </a:xfrm>
        </p:grpSpPr>
        <p:sp>
          <p:nvSpPr>
            <p:cNvPr id="28" name="object 28"/>
            <p:cNvSpPr/>
            <p:nvPr/>
          </p:nvSpPr>
          <p:spPr>
            <a:xfrm>
              <a:off x="5064373" y="2242688"/>
              <a:ext cx="1293495" cy="819785"/>
            </a:xfrm>
            <a:custGeom>
              <a:avLst/>
              <a:gdLst/>
              <a:ahLst/>
              <a:cxnLst/>
              <a:rect l="l" t="t" r="r" b="b"/>
              <a:pathLst>
                <a:path w="1293495" h="819785">
                  <a:moveTo>
                    <a:pt x="1210939" y="0"/>
                  </a:moveTo>
                  <a:lnTo>
                    <a:pt x="81930" y="0"/>
                  </a:lnTo>
                  <a:lnTo>
                    <a:pt x="50046" y="6440"/>
                  </a:lnTo>
                  <a:lnTo>
                    <a:pt x="24002" y="24002"/>
                  </a:lnTo>
                  <a:lnTo>
                    <a:pt x="6440" y="50046"/>
                  </a:lnTo>
                  <a:lnTo>
                    <a:pt x="0" y="81930"/>
                  </a:lnTo>
                  <a:lnTo>
                    <a:pt x="0" y="737494"/>
                  </a:lnTo>
                  <a:lnTo>
                    <a:pt x="6440" y="769360"/>
                  </a:lnTo>
                  <a:lnTo>
                    <a:pt x="24002" y="795394"/>
                  </a:lnTo>
                  <a:lnTo>
                    <a:pt x="50046" y="812953"/>
                  </a:lnTo>
                  <a:lnTo>
                    <a:pt x="81930" y="819393"/>
                  </a:lnTo>
                  <a:lnTo>
                    <a:pt x="1210939" y="819393"/>
                  </a:lnTo>
                  <a:lnTo>
                    <a:pt x="1242823" y="812953"/>
                  </a:lnTo>
                  <a:lnTo>
                    <a:pt x="1268867" y="795394"/>
                  </a:lnTo>
                  <a:lnTo>
                    <a:pt x="1286429" y="769360"/>
                  </a:lnTo>
                  <a:lnTo>
                    <a:pt x="1292870" y="737494"/>
                  </a:lnTo>
                  <a:lnTo>
                    <a:pt x="1292870" y="81930"/>
                  </a:lnTo>
                  <a:lnTo>
                    <a:pt x="1286429" y="50046"/>
                  </a:lnTo>
                  <a:lnTo>
                    <a:pt x="1268867" y="24002"/>
                  </a:lnTo>
                  <a:lnTo>
                    <a:pt x="1242823" y="6440"/>
                  </a:lnTo>
                  <a:lnTo>
                    <a:pt x="1210939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60385" y="2334006"/>
              <a:ext cx="1293495" cy="819785"/>
            </a:xfrm>
            <a:custGeom>
              <a:avLst/>
              <a:gdLst/>
              <a:ahLst/>
              <a:cxnLst/>
              <a:rect l="l" t="t" r="r" b="b"/>
              <a:pathLst>
                <a:path w="1293495" h="819785">
                  <a:moveTo>
                    <a:pt x="1210939" y="0"/>
                  </a:moveTo>
                  <a:lnTo>
                    <a:pt x="81930" y="0"/>
                  </a:lnTo>
                  <a:lnTo>
                    <a:pt x="50046" y="6423"/>
                  </a:lnTo>
                  <a:lnTo>
                    <a:pt x="24002" y="23953"/>
                  </a:lnTo>
                  <a:lnTo>
                    <a:pt x="6440" y="49981"/>
                  </a:lnTo>
                  <a:lnTo>
                    <a:pt x="0" y="81899"/>
                  </a:lnTo>
                  <a:lnTo>
                    <a:pt x="0" y="737372"/>
                  </a:lnTo>
                  <a:lnTo>
                    <a:pt x="6440" y="769238"/>
                  </a:lnTo>
                  <a:lnTo>
                    <a:pt x="24002" y="795272"/>
                  </a:lnTo>
                  <a:lnTo>
                    <a:pt x="50046" y="812831"/>
                  </a:lnTo>
                  <a:lnTo>
                    <a:pt x="81930" y="819271"/>
                  </a:lnTo>
                  <a:lnTo>
                    <a:pt x="1210939" y="819271"/>
                  </a:lnTo>
                  <a:lnTo>
                    <a:pt x="1242823" y="812831"/>
                  </a:lnTo>
                  <a:lnTo>
                    <a:pt x="1268867" y="795272"/>
                  </a:lnTo>
                  <a:lnTo>
                    <a:pt x="1286429" y="769238"/>
                  </a:lnTo>
                  <a:lnTo>
                    <a:pt x="1292870" y="737372"/>
                  </a:lnTo>
                  <a:lnTo>
                    <a:pt x="1292870" y="81899"/>
                  </a:lnTo>
                  <a:lnTo>
                    <a:pt x="1286429" y="49981"/>
                  </a:lnTo>
                  <a:lnTo>
                    <a:pt x="1268867" y="23953"/>
                  </a:lnTo>
                  <a:lnTo>
                    <a:pt x="1242823" y="6423"/>
                  </a:lnTo>
                  <a:lnTo>
                    <a:pt x="121093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60385" y="2334006"/>
              <a:ext cx="1293495" cy="819785"/>
            </a:xfrm>
            <a:custGeom>
              <a:avLst/>
              <a:gdLst/>
              <a:ahLst/>
              <a:cxnLst/>
              <a:rect l="l" t="t" r="r" b="b"/>
              <a:pathLst>
                <a:path w="1293495" h="819785">
                  <a:moveTo>
                    <a:pt x="0" y="81899"/>
                  </a:moveTo>
                  <a:lnTo>
                    <a:pt x="6440" y="49981"/>
                  </a:lnTo>
                  <a:lnTo>
                    <a:pt x="24002" y="23953"/>
                  </a:lnTo>
                  <a:lnTo>
                    <a:pt x="50046" y="6423"/>
                  </a:lnTo>
                  <a:lnTo>
                    <a:pt x="81930" y="0"/>
                  </a:lnTo>
                  <a:lnTo>
                    <a:pt x="1210939" y="0"/>
                  </a:lnTo>
                  <a:lnTo>
                    <a:pt x="1242823" y="6423"/>
                  </a:lnTo>
                  <a:lnTo>
                    <a:pt x="1268867" y="23953"/>
                  </a:lnTo>
                  <a:lnTo>
                    <a:pt x="1286429" y="49981"/>
                  </a:lnTo>
                  <a:lnTo>
                    <a:pt x="1292870" y="81899"/>
                  </a:lnTo>
                  <a:lnTo>
                    <a:pt x="1292870" y="737372"/>
                  </a:lnTo>
                  <a:lnTo>
                    <a:pt x="1286429" y="769238"/>
                  </a:lnTo>
                  <a:lnTo>
                    <a:pt x="1268867" y="795272"/>
                  </a:lnTo>
                  <a:lnTo>
                    <a:pt x="1242823" y="812831"/>
                  </a:lnTo>
                  <a:lnTo>
                    <a:pt x="1210939" y="819271"/>
                  </a:lnTo>
                  <a:lnTo>
                    <a:pt x="81930" y="819271"/>
                  </a:lnTo>
                  <a:lnTo>
                    <a:pt x="50046" y="812831"/>
                  </a:lnTo>
                  <a:lnTo>
                    <a:pt x="24002" y="795272"/>
                  </a:lnTo>
                  <a:lnTo>
                    <a:pt x="6440" y="769238"/>
                  </a:lnTo>
                  <a:lnTo>
                    <a:pt x="0" y="737372"/>
                  </a:lnTo>
                  <a:lnTo>
                    <a:pt x="0" y="81899"/>
                  </a:lnTo>
                  <a:close/>
                </a:path>
              </a:pathLst>
            </a:custGeom>
            <a:ln w="12700">
              <a:solidFill>
                <a:srgbClr val="5B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324987" y="2586351"/>
            <a:ext cx="9632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35" dirty="0">
                <a:latin typeface="Calibri"/>
                <a:cs typeface="Calibri"/>
              </a:rPr>
              <a:t>LOT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EXPUȘI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128393" y="2823454"/>
            <a:ext cx="967105" cy="646430"/>
            <a:chOff x="9128393" y="2823454"/>
            <a:chExt cx="967105" cy="646430"/>
          </a:xfrm>
        </p:grpSpPr>
        <p:sp>
          <p:nvSpPr>
            <p:cNvPr id="33" name="object 33"/>
            <p:cNvSpPr/>
            <p:nvPr/>
          </p:nvSpPr>
          <p:spPr>
            <a:xfrm>
              <a:off x="9128393" y="2823454"/>
              <a:ext cx="864235" cy="549275"/>
            </a:xfrm>
            <a:custGeom>
              <a:avLst/>
              <a:gdLst/>
              <a:ahLst/>
              <a:cxnLst/>
              <a:rect l="l" t="t" r="r" b="b"/>
              <a:pathLst>
                <a:path w="864234" h="549275">
                  <a:moveTo>
                    <a:pt x="809243" y="0"/>
                  </a:moveTo>
                  <a:lnTo>
                    <a:pt x="54863" y="0"/>
                  </a:lnTo>
                  <a:lnTo>
                    <a:pt x="33484" y="4326"/>
                  </a:lnTo>
                  <a:lnTo>
                    <a:pt x="16047" y="16120"/>
                  </a:lnTo>
                  <a:lnTo>
                    <a:pt x="4303" y="33599"/>
                  </a:lnTo>
                  <a:lnTo>
                    <a:pt x="0" y="54985"/>
                  </a:lnTo>
                  <a:lnTo>
                    <a:pt x="0" y="494050"/>
                  </a:lnTo>
                  <a:lnTo>
                    <a:pt x="4303" y="515365"/>
                  </a:lnTo>
                  <a:lnTo>
                    <a:pt x="16047" y="532809"/>
                  </a:lnTo>
                  <a:lnTo>
                    <a:pt x="33484" y="544589"/>
                  </a:lnTo>
                  <a:lnTo>
                    <a:pt x="54863" y="548914"/>
                  </a:lnTo>
                  <a:lnTo>
                    <a:pt x="809243" y="548914"/>
                  </a:lnTo>
                  <a:lnTo>
                    <a:pt x="830629" y="544589"/>
                  </a:lnTo>
                  <a:lnTo>
                    <a:pt x="848109" y="532809"/>
                  </a:lnTo>
                  <a:lnTo>
                    <a:pt x="859903" y="515365"/>
                  </a:lnTo>
                  <a:lnTo>
                    <a:pt x="864229" y="494050"/>
                  </a:lnTo>
                  <a:lnTo>
                    <a:pt x="864229" y="54985"/>
                  </a:lnTo>
                  <a:lnTo>
                    <a:pt x="859903" y="33599"/>
                  </a:lnTo>
                  <a:lnTo>
                    <a:pt x="848109" y="16120"/>
                  </a:lnTo>
                  <a:lnTo>
                    <a:pt x="830629" y="4326"/>
                  </a:lnTo>
                  <a:lnTo>
                    <a:pt x="809243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224405" y="2914772"/>
              <a:ext cx="864235" cy="549275"/>
            </a:xfrm>
            <a:custGeom>
              <a:avLst/>
              <a:gdLst/>
              <a:ahLst/>
              <a:cxnLst/>
              <a:rect l="l" t="t" r="r" b="b"/>
              <a:pathLst>
                <a:path w="864234" h="549275">
                  <a:moveTo>
                    <a:pt x="809365" y="0"/>
                  </a:moveTo>
                  <a:lnTo>
                    <a:pt x="54863" y="0"/>
                  </a:lnTo>
                  <a:lnTo>
                    <a:pt x="33484" y="4303"/>
                  </a:lnTo>
                  <a:lnTo>
                    <a:pt x="16047" y="16047"/>
                  </a:lnTo>
                  <a:lnTo>
                    <a:pt x="4303" y="33484"/>
                  </a:lnTo>
                  <a:lnTo>
                    <a:pt x="0" y="54863"/>
                  </a:lnTo>
                  <a:lnTo>
                    <a:pt x="0" y="493897"/>
                  </a:lnTo>
                  <a:lnTo>
                    <a:pt x="4303" y="515226"/>
                  </a:lnTo>
                  <a:lnTo>
                    <a:pt x="16047" y="532668"/>
                  </a:lnTo>
                  <a:lnTo>
                    <a:pt x="33484" y="544441"/>
                  </a:lnTo>
                  <a:lnTo>
                    <a:pt x="54863" y="548761"/>
                  </a:lnTo>
                  <a:lnTo>
                    <a:pt x="809365" y="548761"/>
                  </a:lnTo>
                  <a:lnTo>
                    <a:pt x="830681" y="544441"/>
                  </a:lnTo>
                  <a:lnTo>
                    <a:pt x="848125" y="532668"/>
                  </a:lnTo>
                  <a:lnTo>
                    <a:pt x="859905" y="515226"/>
                  </a:lnTo>
                  <a:lnTo>
                    <a:pt x="864229" y="493897"/>
                  </a:lnTo>
                  <a:lnTo>
                    <a:pt x="864229" y="54863"/>
                  </a:lnTo>
                  <a:lnTo>
                    <a:pt x="859905" y="33484"/>
                  </a:lnTo>
                  <a:lnTo>
                    <a:pt x="848125" y="16047"/>
                  </a:lnTo>
                  <a:lnTo>
                    <a:pt x="830681" y="4303"/>
                  </a:lnTo>
                  <a:lnTo>
                    <a:pt x="809365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224405" y="2914772"/>
              <a:ext cx="864235" cy="549275"/>
            </a:xfrm>
            <a:custGeom>
              <a:avLst/>
              <a:gdLst/>
              <a:ahLst/>
              <a:cxnLst/>
              <a:rect l="l" t="t" r="r" b="b"/>
              <a:pathLst>
                <a:path w="864234" h="549275">
                  <a:moveTo>
                    <a:pt x="0" y="54863"/>
                  </a:moveTo>
                  <a:lnTo>
                    <a:pt x="4303" y="33484"/>
                  </a:lnTo>
                  <a:lnTo>
                    <a:pt x="16047" y="16047"/>
                  </a:lnTo>
                  <a:lnTo>
                    <a:pt x="33484" y="4303"/>
                  </a:lnTo>
                  <a:lnTo>
                    <a:pt x="54863" y="0"/>
                  </a:lnTo>
                  <a:lnTo>
                    <a:pt x="809365" y="0"/>
                  </a:lnTo>
                  <a:lnTo>
                    <a:pt x="830681" y="4303"/>
                  </a:lnTo>
                  <a:lnTo>
                    <a:pt x="848125" y="16047"/>
                  </a:lnTo>
                  <a:lnTo>
                    <a:pt x="859905" y="33484"/>
                  </a:lnTo>
                  <a:lnTo>
                    <a:pt x="864229" y="54863"/>
                  </a:lnTo>
                  <a:lnTo>
                    <a:pt x="864229" y="493897"/>
                  </a:lnTo>
                  <a:lnTo>
                    <a:pt x="859905" y="515226"/>
                  </a:lnTo>
                  <a:lnTo>
                    <a:pt x="848125" y="532668"/>
                  </a:lnTo>
                  <a:lnTo>
                    <a:pt x="830681" y="544441"/>
                  </a:lnTo>
                  <a:lnTo>
                    <a:pt x="809365" y="548761"/>
                  </a:lnTo>
                  <a:lnTo>
                    <a:pt x="54863" y="548761"/>
                  </a:lnTo>
                  <a:lnTo>
                    <a:pt x="33484" y="544441"/>
                  </a:lnTo>
                  <a:lnTo>
                    <a:pt x="16047" y="532668"/>
                  </a:lnTo>
                  <a:lnTo>
                    <a:pt x="4303" y="515226"/>
                  </a:lnTo>
                  <a:lnTo>
                    <a:pt x="0" y="493897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5B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268721" y="3016373"/>
            <a:ext cx="777240" cy="3175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79375" marR="5080" indent="-67310">
              <a:lnSpc>
                <a:spcPts val="1100"/>
              </a:lnSpc>
              <a:spcBef>
                <a:spcPts val="215"/>
              </a:spcBef>
            </a:pPr>
            <a:r>
              <a:rPr sz="1000" spc="-5" dirty="0">
                <a:latin typeface="Calibri"/>
                <a:cs typeface="Calibri"/>
              </a:rPr>
              <a:t>N</a:t>
            </a:r>
            <a:r>
              <a:rPr sz="1000" spc="-10" dirty="0">
                <a:latin typeface="Calibri"/>
                <a:cs typeface="Calibri"/>
              </a:rPr>
              <a:t>O</a:t>
            </a:r>
            <a:r>
              <a:rPr sz="1000" dirty="0">
                <a:latin typeface="Calibri"/>
                <a:cs typeface="Calibri"/>
              </a:rPr>
              <a:t>N</a:t>
            </a:r>
            <a:r>
              <a:rPr sz="1000" spc="-10" dirty="0">
                <a:latin typeface="Calibri"/>
                <a:cs typeface="Calibri"/>
              </a:rPr>
              <a:t>-</a:t>
            </a:r>
            <a:r>
              <a:rPr sz="1000" spc="-5" dirty="0">
                <a:latin typeface="Calibri"/>
                <a:cs typeface="Calibri"/>
              </a:rPr>
              <a:t>BOLNAVI 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DE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BOALA X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096237" y="1720961"/>
            <a:ext cx="967105" cy="646430"/>
            <a:chOff x="9096237" y="1720961"/>
            <a:chExt cx="967105" cy="646430"/>
          </a:xfrm>
        </p:grpSpPr>
        <p:sp>
          <p:nvSpPr>
            <p:cNvPr id="38" name="object 38"/>
            <p:cNvSpPr/>
            <p:nvPr/>
          </p:nvSpPr>
          <p:spPr>
            <a:xfrm>
              <a:off x="9096237" y="1720961"/>
              <a:ext cx="864869" cy="549275"/>
            </a:xfrm>
            <a:custGeom>
              <a:avLst/>
              <a:gdLst/>
              <a:ahLst/>
              <a:cxnLst/>
              <a:rect l="l" t="t" r="r" b="b"/>
              <a:pathLst>
                <a:path w="864870" h="549275">
                  <a:moveTo>
                    <a:pt x="809243" y="0"/>
                  </a:moveTo>
                  <a:lnTo>
                    <a:pt x="54863" y="0"/>
                  </a:lnTo>
                  <a:lnTo>
                    <a:pt x="33497" y="4324"/>
                  </a:lnTo>
                  <a:lnTo>
                    <a:pt x="16059" y="16104"/>
                  </a:lnTo>
                  <a:lnTo>
                    <a:pt x="4307" y="33548"/>
                  </a:lnTo>
                  <a:lnTo>
                    <a:pt x="0" y="54863"/>
                  </a:lnTo>
                  <a:lnTo>
                    <a:pt x="0" y="493928"/>
                  </a:lnTo>
                  <a:lnTo>
                    <a:pt x="4307" y="515295"/>
                  </a:lnTo>
                  <a:lnTo>
                    <a:pt x="16059" y="532733"/>
                  </a:lnTo>
                  <a:lnTo>
                    <a:pt x="33497" y="544484"/>
                  </a:lnTo>
                  <a:lnTo>
                    <a:pt x="54863" y="548792"/>
                  </a:lnTo>
                  <a:lnTo>
                    <a:pt x="809243" y="548792"/>
                  </a:lnTo>
                  <a:lnTo>
                    <a:pt x="830647" y="544484"/>
                  </a:lnTo>
                  <a:lnTo>
                    <a:pt x="848136" y="532733"/>
                  </a:lnTo>
                  <a:lnTo>
                    <a:pt x="859933" y="515295"/>
                  </a:lnTo>
                  <a:lnTo>
                    <a:pt x="864260" y="493928"/>
                  </a:lnTo>
                  <a:lnTo>
                    <a:pt x="864260" y="54863"/>
                  </a:lnTo>
                  <a:lnTo>
                    <a:pt x="859933" y="33548"/>
                  </a:lnTo>
                  <a:lnTo>
                    <a:pt x="848136" y="16104"/>
                  </a:lnTo>
                  <a:lnTo>
                    <a:pt x="830647" y="4324"/>
                  </a:lnTo>
                  <a:lnTo>
                    <a:pt x="809243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192249" y="1812157"/>
              <a:ext cx="864869" cy="549275"/>
            </a:xfrm>
            <a:custGeom>
              <a:avLst/>
              <a:gdLst/>
              <a:ahLst/>
              <a:cxnLst/>
              <a:rect l="l" t="t" r="r" b="b"/>
              <a:pathLst>
                <a:path w="864870" h="549275">
                  <a:moveTo>
                    <a:pt x="809396" y="0"/>
                  </a:moveTo>
                  <a:lnTo>
                    <a:pt x="54863" y="0"/>
                  </a:lnTo>
                  <a:lnTo>
                    <a:pt x="33497" y="4320"/>
                  </a:lnTo>
                  <a:lnTo>
                    <a:pt x="16059" y="16093"/>
                  </a:lnTo>
                  <a:lnTo>
                    <a:pt x="4307" y="33535"/>
                  </a:lnTo>
                  <a:lnTo>
                    <a:pt x="0" y="54863"/>
                  </a:lnTo>
                  <a:lnTo>
                    <a:pt x="0" y="493897"/>
                  </a:lnTo>
                  <a:lnTo>
                    <a:pt x="4307" y="515296"/>
                  </a:lnTo>
                  <a:lnTo>
                    <a:pt x="16059" y="532775"/>
                  </a:lnTo>
                  <a:lnTo>
                    <a:pt x="33497" y="544561"/>
                  </a:lnTo>
                  <a:lnTo>
                    <a:pt x="54863" y="548883"/>
                  </a:lnTo>
                  <a:lnTo>
                    <a:pt x="809396" y="548883"/>
                  </a:lnTo>
                  <a:lnTo>
                    <a:pt x="830711" y="544561"/>
                  </a:lnTo>
                  <a:lnTo>
                    <a:pt x="848155" y="532775"/>
                  </a:lnTo>
                  <a:lnTo>
                    <a:pt x="859935" y="515296"/>
                  </a:lnTo>
                  <a:lnTo>
                    <a:pt x="864260" y="493897"/>
                  </a:lnTo>
                  <a:lnTo>
                    <a:pt x="864260" y="54863"/>
                  </a:lnTo>
                  <a:lnTo>
                    <a:pt x="859935" y="33535"/>
                  </a:lnTo>
                  <a:lnTo>
                    <a:pt x="848155" y="16093"/>
                  </a:lnTo>
                  <a:lnTo>
                    <a:pt x="830711" y="4320"/>
                  </a:lnTo>
                  <a:lnTo>
                    <a:pt x="80939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192249" y="1812157"/>
              <a:ext cx="864869" cy="549275"/>
            </a:xfrm>
            <a:custGeom>
              <a:avLst/>
              <a:gdLst/>
              <a:ahLst/>
              <a:cxnLst/>
              <a:rect l="l" t="t" r="r" b="b"/>
              <a:pathLst>
                <a:path w="864870" h="549275">
                  <a:moveTo>
                    <a:pt x="0" y="54863"/>
                  </a:moveTo>
                  <a:lnTo>
                    <a:pt x="4307" y="33535"/>
                  </a:lnTo>
                  <a:lnTo>
                    <a:pt x="16059" y="16093"/>
                  </a:lnTo>
                  <a:lnTo>
                    <a:pt x="33497" y="4320"/>
                  </a:lnTo>
                  <a:lnTo>
                    <a:pt x="54863" y="0"/>
                  </a:lnTo>
                  <a:lnTo>
                    <a:pt x="809396" y="0"/>
                  </a:lnTo>
                  <a:lnTo>
                    <a:pt x="830711" y="4320"/>
                  </a:lnTo>
                  <a:lnTo>
                    <a:pt x="848155" y="16093"/>
                  </a:lnTo>
                  <a:lnTo>
                    <a:pt x="859935" y="33535"/>
                  </a:lnTo>
                  <a:lnTo>
                    <a:pt x="864260" y="54863"/>
                  </a:lnTo>
                  <a:lnTo>
                    <a:pt x="864260" y="493897"/>
                  </a:lnTo>
                  <a:lnTo>
                    <a:pt x="859935" y="515296"/>
                  </a:lnTo>
                  <a:lnTo>
                    <a:pt x="848155" y="532775"/>
                  </a:lnTo>
                  <a:lnTo>
                    <a:pt x="830711" y="544561"/>
                  </a:lnTo>
                  <a:lnTo>
                    <a:pt x="809396" y="548883"/>
                  </a:lnTo>
                  <a:lnTo>
                    <a:pt x="54863" y="548883"/>
                  </a:lnTo>
                  <a:lnTo>
                    <a:pt x="33497" y="544561"/>
                  </a:lnTo>
                  <a:lnTo>
                    <a:pt x="16059" y="532775"/>
                  </a:lnTo>
                  <a:lnTo>
                    <a:pt x="4307" y="515296"/>
                  </a:lnTo>
                  <a:lnTo>
                    <a:pt x="0" y="493897"/>
                  </a:lnTo>
                  <a:lnTo>
                    <a:pt x="0" y="54863"/>
                  </a:lnTo>
                  <a:close/>
                </a:path>
              </a:pathLst>
            </a:custGeom>
            <a:ln w="12700">
              <a:solidFill>
                <a:srgbClr val="5B9A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9291581" y="1913632"/>
            <a:ext cx="669925" cy="3175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09855" marR="5080" indent="-97790">
              <a:lnSpc>
                <a:spcPts val="1100"/>
              </a:lnSpc>
              <a:spcBef>
                <a:spcPts val="215"/>
              </a:spcBef>
            </a:pPr>
            <a:r>
              <a:rPr sz="1000" spc="-5" dirty="0">
                <a:latin typeface="Calibri"/>
                <a:cs typeface="Calibri"/>
              </a:rPr>
              <a:t>BOLNAVI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Calibri"/>
                <a:cs typeface="Calibri"/>
              </a:rPr>
              <a:t>CU 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BOALA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X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079750" y="5988054"/>
            <a:ext cx="5986780" cy="225425"/>
            <a:chOff x="3079750" y="5988054"/>
            <a:chExt cx="5986780" cy="225425"/>
          </a:xfrm>
        </p:grpSpPr>
        <p:sp>
          <p:nvSpPr>
            <p:cNvPr id="43" name="object 43"/>
            <p:cNvSpPr/>
            <p:nvPr/>
          </p:nvSpPr>
          <p:spPr>
            <a:xfrm>
              <a:off x="3086100" y="5994404"/>
              <a:ext cx="5974080" cy="212725"/>
            </a:xfrm>
            <a:custGeom>
              <a:avLst/>
              <a:gdLst/>
              <a:ahLst/>
              <a:cxnLst/>
              <a:rect l="l" t="t" r="r" b="b"/>
              <a:pathLst>
                <a:path w="5974080" h="212725">
                  <a:moveTo>
                    <a:pt x="5867399" y="0"/>
                  </a:moveTo>
                  <a:lnTo>
                    <a:pt x="5867399" y="53184"/>
                  </a:lnTo>
                  <a:lnTo>
                    <a:pt x="0" y="53184"/>
                  </a:lnTo>
                  <a:lnTo>
                    <a:pt x="0" y="159544"/>
                  </a:lnTo>
                  <a:lnTo>
                    <a:pt x="5867399" y="159544"/>
                  </a:lnTo>
                  <a:lnTo>
                    <a:pt x="5867399" y="212716"/>
                  </a:lnTo>
                  <a:lnTo>
                    <a:pt x="5973836" y="106356"/>
                  </a:lnTo>
                  <a:lnTo>
                    <a:pt x="5867399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86100" y="5994404"/>
              <a:ext cx="5974080" cy="212725"/>
            </a:xfrm>
            <a:custGeom>
              <a:avLst/>
              <a:gdLst/>
              <a:ahLst/>
              <a:cxnLst/>
              <a:rect l="l" t="t" r="r" b="b"/>
              <a:pathLst>
                <a:path w="5974080" h="212725">
                  <a:moveTo>
                    <a:pt x="0" y="53184"/>
                  </a:moveTo>
                  <a:lnTo>
                    <a:pt x="5867399" y="53184"/>
                  </a:lnTo>
                  <a:lnTo>
                    <a:pt x="5867399" y="0"/>
                  </a:lnTo>
                  <a:lnTo>
                    <a:pt x="5973836" y="106356"/>
                  </a:lnTo>
                  <a:lnTo>
                    <a:pt x="5867399" y="212716"/>
                  </a:lnTo>
                  <a:lnTo>
                    <a:pt x="5867399" y="159544"/>
                  </a:lnTo>
                  <a:lnTo>
                    <a:pt x="0" y="159544"/>
                  </a:lnTo>
                  <a:lnTo>
                    <a:pt x="0" y="53184"/>
                  </a:lnTo>
                  <a:close/>
                </a:path>
              </a:pathLst>
            </a:custGeom>
            <a:ln w="12700">
              <a:solidFill>
                <a:srgbClr val="40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592830" y="5735220"/>
            <a:ext cx="574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Microsoft Sans Serif"/>
                <a:cs typeface="Microsoft Sans Serif"/>
              </a:rPr>
              <a:t>T</a:t>
            </a:r>
            <a:r>
              <a:rPr sz="1800" dirty="0">
                <a:latin typeface="Microsoft Sans Serif"/>
                <a:cs typeface="Microsoft Sans Serif"/>
              </a:rPr>
              <a:t>IMP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886200" y="4156849"/>
            <a:ext cx="5240655" cy="1107440"/>
          </a:xfrm>
          <a:custGeom>
            <a:avLst/>
            <a:gdLst/>
            <a:ahLst/>
            <a:cxnLst/>
            <a:rect l="l" t="t" r="r" b="b"/>
            <a:pathLst>
              <a:path w="5240655" h="1107439">
                <a:moveTo>
                  <a:pt x="1155700" y="796150"/>
                </a:moveTo>
                <a:lnTo>
                  <a:pt x="1117600" y="777100"/>
                </a:lnTo>
                <a:lnTo>
                  <a:pt x="1041400" y="739000"/>
                </a:lnTo>
                <a:lnTo>
                  <a:pt x="1041400" y="777100"/>
                </a:lnTo>
                <a:lnTo>
                  <a:pt x="0" y="777100"/>
                </a:lnTo>
                <a:lnTo>
                  <a:pt x="0" y="815200"/>
                </a:lnTo>
                <a:lnTo>
                  <a:pt x="1041400" y="815200"/>
                </a:lnTo>
                <a:lnTo>
                  <a:pt x="1041400" y="853300"/>
                </a:lnTo>
                <a:lnTo>
                  <a:pt x="1117600" y="815200"/>
                </a:lnTo>
                <a:lnTo>
                  <a:pt x="1155700" y="796150"/>
                </a:lnTo>
                <a:close/>
              </a:path>
              <a:path w="5240655" h="1107439">
                <a:moveTo>
                  <a:pt x="5154422" y="1069848"/>
                </a:moveTo>
                <a:lnTo>
                  <a:pt x="5091925" y="1069848"/>
                </a:lnTo>
                <a:lnTo>
                  <a:pt x="5072850" y="1069848"/>
                </a:lnTo>
                <a:lnTo>
                  <a:pt x="5071224" y="1107046"/>
                </a:lnTo>
                <a:lnTo>
                  <a:pt x="5154422" y="1069848"/>
                </a:lnTo>
                <a:close/>
              </a:path>
              <a:path w="5240655" h="1107439">
                <a:moveTo>
                  <a:pt x="5240274" y="19812"/>
                </a:moveTo>
                <a:lnTo>
                  <a:pt x="5114175" y="0"/>
                </a:lnTo>
                <a:lnTo>
                  <a:pt x="5125656" y="36220"/>
                </a:lnTo>
                <a:lnTo>
                  <a:pt x="2356497" y="914514"/>
                </a:lnTo>
                <a:lnTo>
                  <a:pt x="2362200" y="932649"/>
                </a:lnTo>
                <a:lnTo>
                  <a:pt x="2361438" y="951738"/>
                </a:lnTo>
                <a:lnTo>
                  <a:pt x="5072875" y="1069022"/>
                </a:lnTo>
                <a:lnTo>
                  <a:pt x="5091950" y="1069022"/>
                </a:lnTo>
                <a:lnTo>
                  <a:pt x="5156263" y="1069022"/>
                </a:lnTo>
                <a:lnTo>
                  <a:pt x="5187937" y="1054849"/>
                </a:lnTo>
                <a:lnTo>
                  <a:pt x="5076190" y="992886"/>
                </a:lnTo>
                <a:lnTo>
                  <a:pt x="5074539" y="1030922"/>
                </a:lnTo>
                <a:lnTo>
                  <a:pt x="2470531" y="918298"/>
                </a:lnTo>
                <a:lnTo>
                  <a:pt x="5137162" y="72555"/>
                </a:lnTo>
                <a:lnTo>
                  <a:pt x="5148707" y="108966"/>
                </a:lnTo>
                <a:lnTo>
                  <a:pt x="5229314" y="30480"/>
                </a:lnTo>
                <a:lnTo>
                  <a:pt x="5240274" y="19812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962273" y="1955545"/>
            <a:ext cx="5326380" cy="1256030"/>
          </a:xfrm>
          <a:custGeom>
            <a:avLst/>
            <a:gdLst/>
            <a:ahLst/>
            <a:cxnLst/>
            <a:rect l="l" t="t" r="r" b="b"/>
            <a:pathLst>
              <a:path w="5326380" h="1256030">
                <a:moveTo>
                  <a:pt x="1146289" y="759066"/>
                </a:moveTo>
                <a:lnTo>
                  <a:pt x="1108722" y="740537"/>
                </a:lnTo>
                <a:lnTo>
                  <a:pt x="1031748" y="702564"/>
                </a:lnTo>
                <a:lnTo>
                  <a:pt x="1031925" y="740638"/>
                </a:lnTo>
                <a:lnTo>
                  <a:pt x="0" y="746391"/>
                </a:lnTo>
                <a:lnTo>
                  <a:pt x="241" y="784491"/>
                </a:lnTo>
                <a:lnTo>
                  <a:pt x="496785" y="781735"/>
                </a:lnTo>
                <a:lnTo>
                  <a:pt x="444614" y="886079"/>
                </a:lnTo>
                <a:lnTo>
                  <a:pt x="482714" y="886079"/>
                </a:lnTo>
                <a:lnTo>
                  <a:pt x="482714" y="1256030"/>
                </a:lnTo>
                <a:lnTo>
                  <a:pt x="520814" y="1256030"/>
                </a:lnTo>
                <a:lnTo>
                  <a:pt x="520814" y="886079"/>
                </a:lnTo>
                <a:lnTo>
                  <a:pt x="558914" y="886079"/>
                </a:lnTo>
                <a:lnTo>
                  <a:pt x="549389" y="867029"/>
                </a:lnTo>
                <a:lnTo>
                  <a:pt x="506704" y="781672"/>
                </a:lnTo>
                <a:lnTo>
                  <a:pt x="1032090" y="778738"/>
                </a:lnTo>
                <a:lnTo>
                  <a:pt x="1032268" y="816864"/>
                </a:lnTo>
                <a:lnTo>
                  <a:pt x="1146289" y="759066"/>
                </a:lnTo>
                <a:close/>
              </a:path>
              <a:path w="5326380" h="1256030">
                <a:moveTo>
                  <a:pt x="5326138" y="1054354"/>
                </a:moveTo>
                <a:lnTo>
                  <a:pt x="5218176" y="986028"/>
                </a:lnTo>
                <a:lnTo>
                  <a:pt x="5214366" y="1023861"/>
                </a:lnTo>
                <a:lnTo>
                  <a:pt x="2612148" y="760514"/>
                </a:lnTo>
                <a:lnTo>
                  <a:pt x="5059388" y="73355"/>
                </a:lnTo>
                <a:lnTo>
                  <a:pt x="5069713" y="109994"/>
                </a:lnTo>
                <a:lnTo>
                  <a:pt x="5156073" y="31508"/>
                </a:lnTo>
                <a:lnTo>
                  <a:pt x="5164201" y="24130"/>
                </a:lnTo>
                <a:lnTo>
                  <a:pt x="5038712" y="0"/>
                </a:lnTo>
                <a:lnTo>
                  <a:pt x="5049050" y="36677"/>
                </a:lnTo>
                <a:lnTo>
                  <a:pt x="2519045" y="747153"/>
                </a:lnTo>
                <a:lnTo>
                  <a:pt x="2520188" y="751205"/>
                </a:lnTo>
                <a:lnTo>
                  <a:pt x="2473820" y="746506"/>
                </a:lnTo>
                <a:lnTo>
                  <a:pt x="2469883" y="784364"/>
                </a:lnTo>
                <a:lnTo>
                  <a:pt x="5210556" y="1061834"/>
                </a:lnTo>
                <a:lnTo>
                  <a:pt x="5206746" y="1099680"/>
                </a:lnTo>
                <a:lnTo>
                  <a:pt x="5301412" y="1063752"/>
                </a:lnTo>
                <a:lnTo>
                  <a:pt x="5326138" y="1054354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2283080" y="3332731"/>
            <a:ext cx="40259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icrosoft Sans Serif"/>
                <a:cs typeface="Microsoft Sans Serif"/>
              </a:rPr>
              <a:t>SE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EXCLUD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20" dirty="0">
                <a:latin typeface="Microsoft Sans Serif"/>
                <a:cs typeface="Microsoft Sans Serif"/>
              </a:rPr>
              <a:t>BOLNAVII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CU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BOALA</a:t>
            </a:r>
            <a:r>
              <a:rPr sz="1800" spc="-8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X 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SE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EXCLUD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PERSOANELE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CARE</a:t>
            </a:r>
            <a:r>
              <a:rPr sz="1800" spc="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NU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POT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DEZVO</a:t>
            </a:r>
            <a:r>
              <a:rPr sz="1800" spc="-135" dirty="0">
                <a:latin typeface="Microsoft Sans Serif"/>
                <a:cs typeface="Microsoft Sans Serif"/>
              </a:rPr>
              <a:t>L</a:t>
            </a:r>
            <a:r>
              <a:rPr sz="1800" spc="-114" dirty="0">
                <a:latin typeface="Microsoft Sans Serif"/>
                <a:cs typeface="Microsoft Sans Serif"/>
              </a:rPr>
              <a:t>T</a:t>
            </a:r>
            <a:r>
              <a:rPr sz="1800" dirty="0">
                <a:latin typeface="Microsoft Sans Serif"/>
                <a:cs typeface="Microsoft Sans Serif"/>
              </a:rPr>
              <a:t>A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BOALA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X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285122" y="4470272"/>
            <a:ext cx="114300" cy="459105"/>
          </a:xfrm>
          <a:custGeom>
            <a:avLst/>
            <a:gdLst/>
            <a:ahLst/>
            <a:cxnLst/>
            <a:rect l="l" t="t" r="r" b="b"/>
            <a:pathLst>
              <a:path w="114300" h="459104">
                <a:moveTo>
                  <a:pt x="0" y="344424"/>
                </a:moveTo>
                <a:lnTo>
                  <a:pt x="56753" y="458855"/>
                </a:lnTo>
                <a:lnTo>
                  <a:pt x="104754" y="363723"/>
                </a:lnTo>
                <a:lnTo>
                  <a:pt x="76047" y="363723"/>
                </a:lnTo>
                <a:lnTo>
                  <a:pt x="37947" y="363605"/>
                </a:lnTo>
                <a:lnTo>
                  <a:pt x="38014" y="344550"/>
                </a:lnTo>
                <a:lnTo>
                  <a:pt x="0" y="344424"/>
                </a:lnTo>
                <a:close/>
              </a:path>
              <a:path w="114300" h="459104">
                <a:moveTo>
                  <a:pt x="38014" y="344550"/>
                </a:moveTo>
                <a:lnTo>
                  <a:pt x="37947" y="363605"/>
                </a:lnTo>
                <a:lnTo>
                  <a:pt x="76047" y="363723"/>
                </a:lnTo>
                <a:lnTo>
                  <a:pt x="76114" y="344677"/>
                </a:lnTo>
                <a:lnTo>
                  <a:pt x="38014" y="344550"/>
                </a:lnTo>
                <a:close/>
              </a:path>
              <a:path w="114300" h="459104">
                <a:moveTo>
                  <a:pt x="76114" y="344677"/>
                </a:moveTo>
                <a:lnTo>
                  <a:pt x="76047" y="363723"/>
                </a:lnTo>
                <a:lnTo>
                  <a:pt x="104754" y="363723"/>
                </a:lnTo>
                <a:lnTo>
                  <a:pt x="114300" y="344805"/>
                </a:lnTo>
                <a:lnTo>
                  <a:pt x="76114" y="344677"/>
                </a:lnTo>
                <a:close/>
              </a:path>
              <a:path w="114300" h="459104">
                <a:moveTo>
                  <a:pt x="39227" y="0"/>
                </a:moveTo>
                <a:lnTo>
                  <a:pt x="38014" y="344550"/>
                </a:lnTo>
                <a:lnTo>
                  <a:pt x="76114" y="344677"/>
                </a:lnTo>
                <a:lnTo>
                  <a:pt x="77327" y="249"/>
                </a:lnTo>
                <a:lnTo>
                  <a:pt x="39227" y="0"/>
                </a:lnTo>
                <a:close/>
              </a:path>
            </a:pathLst>
          </a:custGeom>
          <a:solidFill>
            <a:srgbClr val="5B9A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3719324" y="579496"/>
            <a:ext cx="53022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39920" algn="l"/>
              </a:tabLst>
            </a:pPr>
            <a:r>
              <a:rPr spc="-10" dirty="0"/>
              <a:t>ANCHETA</a:t>
            </a:r>
            <a:r>
              <a:rPr spc="50" dirty="0"/>
              <a:t> </a:t>
            </a:r>
            <a:r>
              <a:rPr spc="-10" dirty="0"/>
              <a:t>DE</a:t>
            </a:r>
            <a:r>
              <a:rPr spc="15" dirty="0"/>
              <a:t> </a:t>
            </a:r>
            <a:r>
              <a:rPr spc="-10" dirty="0"/>
              <a:t>COHORTĂ	</a:t>
            </a:r>
            <a:r>
              <a:rPr spc="-5" dirty="0"/>
              <a:t>TIP</a:t>
            </a:r>
            <a:r>
              <a:rPr spc="-70" dirty="0"/>
              <a:t> </a:t>
            </a:r>
            <a:r>
              <a:rPr spc="-5" dirty="0"/>
              <a:t>II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798" y="771519"/>
            <a:ext cx="1229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Repere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1905000"/>
            <a:ext cx="8655050" cy="4347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400" b="1" spc="-5" dirty="0">
                <a:latin typeface="Calibri"/>
                <a:cs typeface="Calibri"/>
              </a:rPr>
              <a:t>Obiectul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investigatiei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–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ÎNTREBAREA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0" dirty="0">
                <a:latin typeface="Calibri"/>
                <a:cs typeface="Calibri"/>
              </a:rPr>
              <a:t>CERCETAT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Microsoft Sans Serif"/>
              <a:buChar char="•"/>
            </a:pPr>
            <a:endParaRPr sz="21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241935" algn="l"/>
              </a:tabLst>
            </a:pPr>
            <a:r>
              <a:rPr sz="2400" b="1" spc="-10" dirty="0">
                <a:latin typeface="Calibri"/>
                <a:cs typeface="Calibri"/>
              </a:rPr>
              <a:t>Populația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studiu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Microsoft Sans Serif"/>
              <a:buChar char="•"/>
            </a:pPr>
            <a:endParaRPr sz="21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Microsoft Sans Serif"/>
              <a:buChar char="•"/>
              <a:tabLst>
                <a:tab pos="241935" algn="l"/>
              </a:tabLst>
            </a:pPr>
            <a:r>
              <a:rPr sz="2400" b="1" spc="-15" dirty="0">
                <a:latin typeface="Calibri"/>
                <a:cs typeface="Calibri"/>
              </a:rPr>
              <a:t>Variabilele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cercetat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(EXPUNERE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70" dirty="0">
                <a:latin typeface="Calibri"/>
                <a:cs typeface="Calibri"/>
              </a:rPr>
              <a:t>REZULTAT)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80"/>
              </a:spcBef>
              <a:buFont typeface="Microsoft Sans Serif"/>
              <a:buChar char="•"/>
              <a:tabLst>
                <a:tab pos="698500" algn="l"/>
                <a:tab pos="699135" algn="l"/>
              </a:tabLst>
            </a:pPr>
            <a:r>
              <a:rPr lang="en-US" sz="2000" b="1" spc="-10" dirty="0">
                <a:latin typeface="Calibri"/>
                <a:cs typeface="Calibri"/>
              </a:rPr>
              <a:t>/b/ </a:t>
            </a:r>
            <a:r>
              <a:rPr sz="2000" b="1" spc="-10" dirty="0" err="1">
                <a:latin typeface="Calibri"/>
                <a:cs typeface="Calibri"/>
              </a:rPr>
              <a:t>expunerea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factor</a:t>
            </a:r>
            <a:r>
              <a:rPr sz="20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incriminat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fi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responsabil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de un anumit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rezultat</a:t>
            </a:r>
            <a:r>
              <a:rPr sz="2000" b="1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(pasiva)</a:t>
            </a:r>
            <a:endParaRPr sz="20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Font typeface="Microsoft Sans Serif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Naturala/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cu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variabila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intrinseca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40" dirty="0">
                <a:latin typeface="Calibri"/>
                <a:cs typeface="Calibri"/>
              </a:rPr>
              <a:t>(TA,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G)</a:t>
            </a: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Font typeface="Microsoft Sans Serif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comportamente</a:t>
            </a:r>
            <a:endParaRPr sz="19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45"/>
              </a:spcBef>
              <a:buFont typeface="Microsoft Sans Serif"/>
              <a:buChar char="•"/>
              <a:tabLst>
                <a:tab pos="698500" algn="l"/>
                <a:tab pos="699135" algn="l"/>
              </a:tabLst>
            </a:pPr>
            <a:r>
              <a:rPr lang="en-US" sz="2000" b="1" spc="-15" dirty="0">
                <a:latin typeface="Calibri"/>
                <a:cs typeface="Calibri"/>
              </a:rPr>
              <a:t>/b/ </a:t>
            </a:r>
            <a:r>
              <a:rPr sz="2000" b="1" spc="-15" dirty="0" err="1">
                <a:latin typeface="Calibri"/>
                <a:cs typeface="Calibri"/>
              </a:rPr>
              <a:t>rezultat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 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orice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efect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considerat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ca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s-ar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datora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unei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expuneri</a:t>
            </a:r>
            <a:r>
              <a:rPr sz="2000" b="1" spc="-10" dirty="0"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80"/>
              </a:spcBef>
              <a:buFont typeface="Microsoft Sans Serif"/>
              <a:buChar char="•"/>
              <a:tabLst>
                <a:tab pos="1155700" algn="l"/>
                <a:tab pos="1156335" algn="l"/>
              </a:tabLst>
            </a:pPr>
            <a:r>
              <a:rPr sz="1900" spc="-10" dirty="0">
                <a:latin typeface="Calibri"/>
                <a:cs typeface="Calibri"/>
              </a:rPr>
              <a:t>trebuie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definit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anterior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inceperii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anchetei</a:t>
            </a:r>
            <a:endParaRPr sz="1900" dirty="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310"/>
              </a:spcBef>
              <a:buFont typeface="Microsoft Sans Serif"/>
              <a:buChar char="•"/>
              <a:tabLst>
                <a:tab pos="1612900" algn="l"/>
                <a:tab pos="1613535" algn="l"/>
              </a:tabLst>
            </a:pPr>
            <a:r>
              <a:rPr sz="1700" spc="-5" dirty="0">
                <a:latin typeface="Calibri"/>
                <a:cs typeface="Calibri"/>
              </a:rPr>
              <a:t>simptome/caracteristici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ale bolii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-soft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end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point</a:t>
            </a:r>
            <a:endParaRPr sz="1700" dirty="0">
              <a:latin typeface="Calibri"/>
              <a:cs typeface="Calibri"/>
            </a:endParaRPr>
          </a:p>
          <a:p>
            <a:pPr marL="1612900" lvl="3" indent="-229235">
              <a:lnSpc>
                <a:spcPct val="100000"/>
              </a:lnSpc>
              <a:spcBef>
                <a:spcPts val="300"/>
              </a:spcBef>
              <a:buFont typeface="Microsoft Sans Serif"/>
              <a:buChar char="•"/>
              <a:tabLst>
                <a:tab pos="1612900" algn="l"/>
                <a:tab pos="1613535" algn="l"/>
              </a:tabLst>
            </a:pPr>
            <a:r>
              <a:rPr sz="1700" spc="-10" dirty="0">
                <a:latin typeface="Calibri"/>
                <a:cs typeface="Calibri"/>
              </a:rPr>
              <a:t>Hard</a:t>
            </a:r>
            <a:r>
              <a:rPr sz="1700" dirty="0">
                <a:latin typeface="Calibri"/>
                <a:cs typeface="Calibri"/>
              </a:rPr>
              <a:t> end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point-relaţionate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rezultatului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bolii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9231" y="489655"/>
            <a:ext cx="9509760" cy="43959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7405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>
                <a:solidFill>
                  <a:srgbClr val="320065"/>
                </a:solidFill>
                <a:latin typeface="Arial"/>
                <a:cs typeface="Arial"/>
              </a:rPr>
              <a:t>%title h2%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1.</a:t>
            </a:r>
            <a:r>
              <a:rPr sz="2800" b="1" spc="-10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DEFINIREA</a:t>
            </a:r>
            <a:r>
              <a:rPr sz="2800" b="1" spc="20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20065"/>
                </a:solidFill>
                <a:latin typeface="Arial"/>
                <a:cs typeface="Arial"/>
              </a:rPr>
              <a:t>POPULAȚIEI</a:t>
            </a:r>
            <a:r>
              <a:rPr sz="2800" b="1" spc="30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20065"/>
                </a:solidFill>
                <a:latin typeface="Arial"/>
                <a:cs typeface="Arial"/>
              </a:rPr>
              <a:t>DE</a:t>
            </a:r>
            <a:r>
              <a:rPr sz="2800" b="1" spc="-20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20065"/>
                </a:solidFill>
                <a:latin typeface="Arial"/>
                <a:cs typeface="Arial"/>
              </a:rPr>
              <a:t>STUDIU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00" dirty="0">
              <a:latin typeface="Arial"/>
              <a:cs typeface="Arial"/>
            </a:endParaRPr>
          </a:p>
          <a:p>
            <a:pPr marL="2522220" marR="1970405" indent="-1847850">
              <a:lnSpc>
                <a:spcPts val="3020"/>
              </a:lnSpc>
              <a:tabLst>
                <a:tab pos="3044825" algn="l"/>
                <a:tab pos="3735070" algn="l"/>
              </a:tabLst>
            </a:pPr>
            <a:r>
              <a:rPr lang="en-GB" sz="2800" b="1" spc="-10" dirty="0">
                <a:solidFill>
                  <a:srgbClr val="320065"/>
                </a:solidFill>
                <a:latin typeface="Arial"/>
                <a:cs typeface="Arial"/>
              </a:rPr>
              <a:t>%title h3% </a:t>
            </a:r>
            <a:r>
              <a:rPr lang="en-GB" sz="2800" b="1" spc="-10" dirty="0" err="1">
                <a:solidFill>
                  <a:srgbClr val="320065"/>
                </a:solidFill>
                <a:latin typeface="Arial"/>
                <a:cs typeface="Arial"/>
              </a:rPr>
              <a:t>Anchetele</a:t>
            </a:r>
            <a:r>
              <a:rPr lang="en-GB" sz="2800" b="1" spc="-10" dirty="0">
                <a:solidFill>
                  <a:srgbClr val="320065"/>
                </a:solidFill>
                <a:latin typeface="Arial"/>
                <a:cs typeface="Arial"/>
              </a:rPr>
              <a:t> de </a:t>
            </a:r>
            <a:r>
              <a:rPr lang="en-GB" sz="2800" b="1" spc="-10" dirty="0" err="1">
                <a:solidFill>
                  <a:srgbClr val="320065"/>
                </a:solidFill>
                <a:latin typeface="Arial"/>
                <a:cs typeface="Arial"/>
              </a:rPr>
              <a:t>cohorta</a:t>
            </a:r>
            <a:r>
              <a:rPr lang="en-GB" sz="2800" b="1" spc="30" dirty="0">
                <a:solidFill>
                  <a:srgbClr val="320065"/>
                </a:solidFill>
                <a:latin typeface="Arial"/>
                <a:cs typeface="Arial"/>
              </a:rPr>
              <a:t> – </a:t>
            </a:r>
            <a:r>
              <a:rPr lang="en-GB" sz="2800" b="1" spc="-5" dirty="0" err="1">
                <a:solidFill>
                  <a:srgbClr val="320065"/>
                </a:solidFill>
                <a:latin typeface="Arial"/>
                <a:cs typeface="Arial"/>
              </a:rPr>
              <a:t>criterii</a:t>
            </a:r>
            <a:r>
              <a:rPr lang="en-GB" sz="2800" b="1" spc="-25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lang="en-GB" sz="2800" b="1" spc="-5" dirty="0">
                <a:solidFill>
                  <a:srgbClr val="320065"/>
                </a:solidFill>
                <a:latin typeface="Arial"/>
                <a:cs typeface="Arial"/>
              </a:rPr>
              <a:t>de </a:t>
            </a:r>
            <a:r>
              <a:rPr lang="en-GB" sz="2800" b="1" spc="-760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lang="en-GB" sz="2800" b="1" spc="-5" dirty="0" err="1">
                <a:solidFill>
                  <a:srgbClr val="320065"/>
                </a:solidFill>
                <a:latin typeface="Arial"/>
                <a:cs typeface="Arial"/>
              </a:rPr>
              <a:t>includere</a:t>
            </a:r>
            <a:r>
              <a:rPr lang="en-GB" sz="2800" b="1" spc="20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lang="en-GB" sz="2800" b="1" spc="-5" dirty="0" err="1">
                <a:solidFill>
                  <a:srgbClr val="320065"/>
                </a:solidFill>
                <a:latin typeface="Arial"/>
                <a:cs typeface="Arial"/>
              </a:rPr>
              <a:t>în</a:t>
            </a:r>
            <a:r>
              <a:rPr lang="en-GB" sz="2800" b="1" spc="-5" dirty="0">
                <a:solidFill>
                  <a:srgbClr val="320065"/>
                </a:solidFill>
                <a:latin typeface="Arial"/>
                <a:cs typeface="Arial"/>
              </a:rPr>
              <a:t> </a:t>
            </a:r>
            <a:r>
              <a:rPr lang="en-GB" sz="2800" b="1" spc="-5" dirty="0" err="1">
                <a:solidFill>
                  <a:srgbClr val="320065"/>
                </a:solidFill>
                <a:latin typeface="Arial"/>
                <a:cs typeface="Arial"/>
              </a:rPr>
              <a:t>studiu</a:t>
            </a:r>
            <a:endParaRPr lang="en-GB" sz="2800" dirty="0">
              <a:latin typeface="Arial"/>
              <a:cs typeface="Arial"/>
            </a:endParaRPr>
          </a:p>
          <a:p>
            <a:pPr marL="241300" marR="4737735" indent="-228600">
              <a:lnSpc>
                <a:spcPct val="120100"/>
              </a:lnSpc>
              <a:spcBef>
                <a:spcPts val="235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începerea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studiului,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 err="1">
                <a:latin typeface="Calibri"/>
                <a:cs typeface="Calibri"/>
              </a:rPr>
              <a:t>subiecţii</a:t>
            </a:r>
            <a:r>
              <a:rPr lang="en-RO" sz="2800" spc="-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NU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TREBUIE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Calibri"/>
                <a:cs typeface="Calibri"/>
              </a:rPr>
              <a:t>SĂ</a:t>
            </a:r>
            <a:r>
              <a:rPr sz="28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AIBĂ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alibri"/>
                <a:cs typeface="Calibri"/>
              </a:rPr>
              <a:t>BOALA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ts val="3190"/>
              </a:lnSpc>
              <a:spcBef>
                <a:spcPts val="6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Înaintea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începerii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studiului,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trebuie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excluşi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cei</a:t>
            </a:r>
            <a:r>
              <a:rPr sz="28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00FF"/>
                </a:solidFill>
                <a:latin typeface="Calibri"/>
                <a:cs typeface="Calibri"/>
              </a:rPr>
              <a:t>care</a:t>
            </a:r>
            <a:r>
              <a:rPr sz="28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alibri"/>
                <a:cs typeface="Calibri"/>
              </a:rPr>
              <a:t>NU</a:t>
            </a:r>
            <a:r>
              <a:rPr sz="28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0000FF"/>
                </a:solidFill>
                <a:latin typeface="Calibri"/>
                <a:cs typeface="Calibri"/>
              </a:rPr>
              <a:t>POT</a:t>
            </a:r>
            <a:r>
              <a:rPr sz="28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0000FF"/>
                </a:solidFill>
                <a:latin typeface="Calibri"/>
                <a:cs typeface="Calibri"/>
              </a:rPr>
              <a:t>FACE</a:t>
            </a:r>
            <a:r>
              <a:rPr lang="en-GB" sz="2800" dirty="0">
                <a:latin typeface="Calibri"/>
                <a:cs typeface="Calibri"/>
              </a:rPr>
              <a:t> </a:t>
            </a:r>
            <a:r>
              <a:rPr lang="en-GB" sz="2800" spc="-15" dirty="0">
                <a:solidFill>
                  <a:srgbClr val="0000FF"/>
                </a:solidFill>
                <a:latin typeface="Calibri"/>
                <a:cs typeface="Calibri"/>
              </a:rPr>
              <a:t>BOALA</a:t>
            </a:r>
            <a:endParaRPr lang="en-GB" sz="280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698500" lvl="1" indent="-228600">
              <a:lnSpc>
                <a:spcPts val="3190"/>
              </a:lnSpc>
              <a:spcBef>
                <a:spcPts val="66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lang="en-GB" sz="2800" spc="-10" dirty="0" err="1">
                <a:latin typeface="Calibri"/>
                <a:cs typeface="Calibri"/>
              </a:rPr>
              <a:t>prin</a:t>
            </a:r>
            <a:r>
              <a:rPr lang="en-GB" sz="2800" spc="5" dirty="0">
                <a:latin typeface="Calibri"/>
                <a:cs typeface="Calibri"/>
              </a:rPr>
              <a:t> </a:t>
            </a:r>
            <a:r>
              <a:rPr lang="en-GB" sz="2800" spc="-15" dirty="0" err="1">
                <a:latin typeface="Calibri"/>
                <a:cs typeface="Calibri"/>
              </a:rPr>
              <a:t>anamneză</a:t>
            </a:r>
            <a:r>
              <a:rPr lang="en-GB" sz="2800" spc="-15" dirty="0">
                <a:latin typeface="Calibri"/>
                <a:cs typeface="Calibri"/>
              </a:rPr>
              <a:t>,</a:t>
            </a:r>
            <a:r>
              <a:rPr lang="en-GB" sz="2800" spc="15" dirty="0">
                <a:latin typeface="Calibri"/>
                <a:cs typeface="Calibri"/>
              </a:rPr>
              <a:t> </a:t>
            </a:r>
            <a:r>
              <a:rPr lang="en-GB" sz="2800" spc="-10" dirty="0" err="1">
                <a:latin typeface="Calibri"/>
                <a:cs typeface="Calibri"/>
              </a:rPr>
              <a:t>ex.clinic</a:t>
            </a:r>
            <a:r>
              <a:rPr lang="en-GB" sz="2800" spc="-10" dirty="0">
                <a:latin typeface="Calibri"/>
                <a:cs typeface="Calibri"/>
              </a:rPr>
              <a:t>,</a:t>
            </a:r>
            <a:r>
              <a:rPr lang="en-GB" sz="2800" spc="20" dirty="0">
                <a:latin typeface="Calibri"/>
                <a:cs typeface="Calibri"/>
              </a:rPr>
              <a:t> </a:t>
            </a:r>
            <a:r>
              <a:rPr lang="en-GB" sz="2800" spc="-25" dirty="0">
                <a:latin typeface="Calibri"/>
                <a:cs typeface="Calibri"/>
              </a:rPr>
              <a:t>teste</a:t>
            </a:r>
            <a:r>
              <a:rPr lang="en-GB" sz="2800" spc="-5" dirty="0">
                <a:latin typeface="Calibri"/>
                <a:cs typeface="Calibri"/>
              </a:rPr>
              <a:t> </a:t>
            </a:r>
            <a:r>
              <a:rPr lang="en-GB" sz="2800" spc="-10" dirty="0" err="1">
                <a:latin typeface="Calibri"/>
                <a:cs typeface="Calibri"/>
              </a:rPr>
              <a:t>diagnostice</a:t>
            </a:r>
            <a:endParaRPr lang="en-GB"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4049</Words>
  <Application>Microsoft Macintosh PowerPoint</Application>
  <PresentationFormat>Widescreen</PresentationFormat>
  <Paragraphs>579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Microsoft Sans Serif</vt:lpstr>
      <vt:lpstr>Symbol</vt:lpstr>
      <vt:lpstr>Times New Roman</vt:lpstr>
      <vt:lpstr>Office Theme</vt:lpstr>
      <vt:lpstr>Epidemiologia bolii și a sănătății – abordări metodologice</vt:lpstr>
      <vt:lpstr>Clasificarea anchetelor epidemiologice -  OMS</vt:lpstr>
      <vt:lpstr>Anchete analitice</vt:lpstr>
      <vt:lpstr>PowerPoint Presentation</vt:lpstr>
      <vt:lpstr>Tipuri de anchete de cohortă</vt:lpstr>
      <vt:lpstr>ANCHETA DE COHORTĂ TIP I ( STUDII DE AȘTPTARE/ STUDII DE URMĂRIRE/ FOLOW-UP)</vt:lpstr>
      <vt:lpstr>ANCHETA DE COHORTĂ TIP II</vt:lpstr>
      <vt:lpstr>Repere</vt:lpstr>
      <vt:lpstr>PowerPoint Presentation</vt:lpstr>
      <vt:lpstr>PowerPoint Presentation</vt:lpstr>
      <vt:lpstr>2. MĂSURAREA DATELOR</vt:lpstr>
      <vt:lpstr>2. MĂSURAREA DATELOR</vt:lpstr>
      <vt:lpstr>3. ANALIZA DATELOR</vt:lpstr>
      <vt:lpstr>- riscul efectului</vt:lpstr>
      <vt:lpstr>Măsurarea asociaţiei epidemiologice</vt:lpstr>
      <vt:lpstr>PowerPoint Presentation</vt:lpstr>
      <vt:lpstr>Ancheta de cohortă</vt:lpstr>
      <vt:lpstr>ANCHETELE CAZ-CONTROL</vt:lpstr>
      <vt:lpstr>ANCHETELE CAZ-CONTROL</vt:lpstr>
      <vt:lpstr>ANCHETELE CAZ-CONTROL</vt:lpstr>
      <vt:lpstr>PowerPoint Presentation</vt:lpstr>
      <vt:lpstr>MODELUL ANCHETEI CAZ-CONTROL</vt:lpstr>
      <vt:lpstr>1. SELECȚIONAREA LOTURILOR</vt:lpstr>
      <vt:lpstr>2. CULEGEREA DATELOR</vt:lpstr>
      <vt:lpstr>3. ANALIZA DATELOR – MĂSURAREA FORȚEI ASOCIAȚIEI EPIDEMIOLOGICE</vt:lpstr>
      <vt:lpstr>PowerPoint Presentation</vt:lpstr>
      <vt:lpstr>ATENȚIE LA FACTORII DE CONFUZIE!</vt:lpstr>
      <vt:lpstr>ANCHETA CAZ CONTROL</vt:lpstr>
      <vt:lpstr>PowerPoint Presentation</vt:lpstr>
      <vt:lpstr>Mesaje cheie cu privire la organizarea studiului  (Kumar&amp;Clarck)</vt:lpstr>
      <vt:lpstr>ANCHETELE INTERVENŢIONALE</vt:lpstr>
      <vt:lpstr>UNITATEA DE ANALIZĂ</vt:lpstr>
      <vt:lpstr>DOMENII DE APLICARE</vt:lpstr>
      <vt:lpstr>ETAPELE UNEI ANCHETE  INTERVENȚIONALE/EXPERIMENTALE</vt:lpstr>
      <vt:lpstr>I. ALEGEREA LOTURILOR</vt:lpstr>
      <vt:lpstr>I. ALEGEREA LOTURILOR</vt:lpstr>
      <vt:lpstr>PowerPoint Presentation</vt:lpstr>
      <vt:lpstr>II. ADMINISTRAREA INTERVENȚIEI</vt:lpstr>
      <vt:lpstr>III. CONSEMNAREA REZULTATELOR</vt:lpstr>
      <vt:lpstr>IV. PRELUCRAREA DATELOR</vt:lpstr>
      <vt:lpstr>C. ANALIZA RISCURILOR</vt:lpstr>
      <vt:lpstr>- riscul efectului  in lotul test</vt:lpstr>
      <vt:lpstr>Tipuri anchete experimentale si de interventie</vt:lpstr>
      <vt:lpstr>%title h2% 1. STUDII CLINICE RANDOMIZATE</vt:lpstr>
      <vt:lpstr>Mesaje cheie cu privire la organizarea  studiului (Kumar &amp; Clarck)</vt:lpstr>
      <vt:lpstr>Fazele studiului clinic pe om</vt:lpstr>
      <vt:lpstr>2. STUDII CLINICE IN TEREN  (FIELD TRIALS)</vt:lpstr>
      <vt:lpstr>PowerPoint Presentation</vt:lpstr>
      <vt:lpstr>3. STUDII COMUNITARE</vt:lpstr>
      <vt:lpstr>%title h2% ANCHETELE INTERVENȚIONALE</vt:lpstr>
      <vt:lpstr>CONCLUZII</vt:lpstr>
      <vt:lpstr>Întrebări-cheie în evaluarea critică (Kumar &amp; Clarck)</vt:lpstr>
      <vt:lpstr>PowerPoint Presentation</vt:lpstr>
      <vt:lpstr>Abordări bazate pe date reale (RWD)</vt:lpstr>
      <vt:lpstr>PowerPoint Presentation</vt:lpstr>
      <vt:lpstr>PowerPoint Presentation</vt:lpstr>
      <vt:lpstr>PowerPoint Presentation</vt:lpstr>
      <vt:lpstr>CERINȚE</vt:lpstr>
      <vt:lpstr>ABORDĂRI METODOLOGICE</vt:lpstr>
      <vt:lpstr>EXEMPLE DE SUCCES</vt:lpstr>
      <vt:lpstr>%title h2% 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Epidemiologia bolii și a sănătății – abordări metodologice</dc:title>
  <cp:lastModifiedBy>Cosmin-Ionuţ STOICA (78106)</cp:lastModifiedBy>
  <cp:revision>121</cp:revision>
  <dcterms:created xsi:type="dcterms:W3CDTF">2023-11-03T12:34:32Z</dcterms:created>
  <dcterms:modified xsi:type="dcterms:W3CDTF">2023-11-03T14:50:54Z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2023-10-31T00:00:00Z</vt:filetime>
  </property>
  <property fmtid="{D5CDD505-2E9C-101B-9397-08002B2CF9AE}" pid="3" name="Creator">
    <vt:lpwstr>Online2PDF.com</vt:lpwstr>
  </property>
  <property fmtid="{D5CDD505-2E9C-101B-9397-08002B2CF9AE}" pid="4" name="LastSaved">
    <vt:filetime>2023-10-31T00:00:00Z</vt:filetime>
  </property>
</Properties>
</file>