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84" r:id="rId3"/>
    <p:sldId id="300" r:id="rId4"/>
    <p:sldId id="302" r:id="rId5"/>
    <p:sldId id="303" r:id="rId6"/>
    <p:sldId id="304" r:id="rId7"/>
    <p:sldId id="285" r:id="rId8"/>
    <p:sldId id="286" r:id="rId9"/>
    <p:sldId id="287" r:id="rId10"/>
    <p:sldId id="292" r:id="rId11"/>
    <p:sldId id="293" r:id="rId12"/>
    <p:sldId id="288" r:id="rId13"/>
    <p:sldId id="289" r:id="rId14"/>
    <p:sldId id="290" r:id="rId15"/>
    <p:sldId id="294" r:id="rId16"/>
    <p:sldId id="305" r:id="rId17"/>
    <p:sldId id="295" r:id="rId18"/>
    <p:sldId id="306" r:id="rId19"/>
    <p:sldId id="296" r:id="rId20"/>
    <p:sldId id="291" r:id="rId21"/>
    <p:sldId id="297" r:id="rId22"/>
    <p:sldId id="29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6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63" y="-67"/>
      </p:cViewPr>
      <p:guideLst>
        <p:guide orient="horz" pos="2147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General</c:formatCode>
                <c:ptCount val="2"/>
                <c:pt idx="0">
                  <c:v>2019</c:v>
                </c:pt>
                <c:pt idx="1">
                  <c:v>2025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96.3</c:v>
                </c:pt>
                <c:pt idx="1">
                  <c:v>129.1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</c:numRef>
          </c:val>
        </c:ser>
        <c:gapWidth val="219"/>
        <c:overlap val="-27"/>
        <c:axId val="138811264"/>
        <c:axId val="1388216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2019</c:v>
                      </c:pt>
                      <c:pt idx="1">
                        <c:v>2025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Sheet1!$C$2:$C$5</c15:sqref>
                        </c15:fullRef>
                        <c15:formulaRef>
                          <c15:sqref>Sheet1!$C$2:$C$3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2.4</c:v>
                      </c:pt>
                      <c:pt idx="1">
                        <c:v>4.4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num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2019</c:v>
                      </c:pt>
                      <c:pt idx="1">
                        <c:v>2025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Sheet1!$D$2:$D$5</c15:sqref>
                        </c15:fullRef>
                        <c15:formulaRef>
                          <c15:sqref>Sheet1!$D$2:$D$3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</c:v>
                      </c:pt>
                      <c:pt idx="1">
                        <c:v>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38811264"/>
        <c:scaling>
          <c:orientation val="minMax"/>
        </c:scaling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t>年份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38821632"/>
        <c:crosses val="autoZero"/>
        <c:auto val="1"/>
        <c:lblAlgn val="ctr"/>
        <c:lblOffset val="100"/>
      </c:catAx>
      <c:valAx>
        <c:axId val="1388216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dirty="0" smtClean="0"/>
                  <a:t>市场规模</a:t>
                </a:r>
                <a:r>
                  <a:rPr lang="zh-CN" altLang="en-US" dirty="0" smtClean="0"/>
                  <a:t>（亿美元）</a:t>
                </a:r>
                <a:endParaRPr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3881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 baseline="0">
          <a:latin typeface="Times New Roman" pitchFamily="18" charset="0"/>
        </a:defRPr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69345" y="156845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18110" y="94615"/>
            <a:ext cx="744855" cy="12401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 rot="10800000">
            <a:off x="-3462824" y="-2242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 userDrawn="1"/>
        </p:nvSpPr>
        <p:spPr>
          <a:xfrm>
            <a:off x="-236275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69345" y="144780"/>
            <a:ext cx="744855" cy="1240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pPr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0845" y="2195195"/>
            <a:ext cx="408432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2025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72187" y="3916638"/>
            <a:ext cx="1989455" cy="30543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BIGO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65165" y="2802890"/>
            <a:ext cx="5192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</a:rPr>
              <a:t>NMN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商业计划书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70695" y="1688465"/>
            <a:ext cx="8387080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全球的NMN制造商主要有：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GeneHarbor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Herbalmax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Mirailab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Genex Formulas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Shinkowa Pharmaceutical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Maac10 Formulas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Bontac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Shandong Sihuan Pharmaceutical Co.,Ltd.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EffePharm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Zhejiang Jiahua Pharmchemical Co., Ltd.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71738" y="1242656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竞争对手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9180" y="1882775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以目前占据最大市场的GeneHarbor为例，GeneHarbor投资了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修建了全球最大规模的NMN工厂。如今，该工厂已经正式投入生产，一期平均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每年200吨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产量，最高可达300吨产量，可以满足近80万人的需求，2019年营业额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。二期工程将建成年产量1000吨的产能。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8730" y="1334770"/>
            <a:ext cx="3008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宋体" charset="0"/>
                <a:cs typeface="宋体" charset="0"/>
                <a:sym typeface="+mn-ea"/>
              </a:rPr>
              <a:t>同行领先者的经营情况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08095" y="4147820"/>
            <a:ext cx="1484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宋体" charset="0"/>
                <a:cs typeface="宋体" charset="0"/>
                <a:sym typeface="+mn-ea"/>
              </a:rPr>
              <a:t>竞争情况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16020" y="4546600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>
                <a:latin typeface="宋体" charset="0"/>
                <a:cs typeface="宋体" charset="0"/>
              </a:rPr>
              <a:t>目前的市场竞争激烈，但缺乏统一的行业标准，质量标准参差不齐，很多企业的产品纯度低，以次充好，大量没有资质的产品充次在市场中。市场</a:t>
            </a:r>
            <a:r>
              <a:rPr lang="zh-CN" altLang="en-US" sz="2000" b="0">
                <a:solidFill>
                  <a:srgbClr val="C00000"/>
                </a:solidFill>
                <a:latin typeface="宋体" charset="0"/>
                <a:cs typeface="宋体" charset="0"/>
              </a:rPr>
              <a:t>急需要有资质</a:t>
            </a:r>
            <a:r>
              <a:rPr lang="zh-CN" altLang="en-US" sz="2000" b="0">
                <a:latin typeface="宋体" charset="0"/>
                <a:cs typeface="宋体" charset="0"/>
              </a:rPr>
              <a:t>，</a:t>
            </a:r>
            <a:r>
              <a:rPr lang="zh-CN" altLang="en-US" sz="2000" b="0">
                <a:solidFill>
                  <a:srgbClr val="C00000"/>
                </a:solidFill>
                <a:latin typeface="宋体" charset="0"/>
                <a:cs typeface="宋体" charset="0"/>
              </a:rPr>
              <a:t>质量有保障</a:t>
            </a:r>
            <a:r>
              <a:rPr lang="zh-CN" altLang="en-US" sz="2000" b="0">
                <a:latin typeface="宋体" charset="0"/>
                <a:cs typeface="宋体" charset="0"/>
              </a:rPr>
              <a:t>的品牌，因此市场仍然有巨大的发展空间。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68510" y="1311417"/>
            <a:ext cx="261161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sz="2000" dirty="0">
                <a:latin typeface="Times New Roman" pitchFamily="18" charset="0"/>
                <a:cs typeface="Times New Roman" pitchFamily="18" charset="0"/>
                <a:sym typeface="+mn-ea"/>
              </a:rPr>
              <a:t>市场</a:t>
            </a:r>
            <a:r>
              <a:rPr 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中的问题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72445" y="1733485"/>
            <a:ext cx="838708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公众信任问题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由于目前没有统一标准，其中不乏虚假资质、鱼目混珠的产品，另外一些企业夸大效果，把NMN描述成包治百病的“神药”，让公众产生疑惑，引起信任危机。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技术问题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目前很少有企业能够达到NMN的生产提纯的标准，缺少生产工艺和设备的企业大量存在，因此市场中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存在大量以次充好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的产品。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价格问题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主要NMN生产厂商的售价从每千克数百万到几十万不等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批发平台上为1-2万/kg，也有低至千元每千克的售价，价格高低不一。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3825" y="1348740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sz="2000" dirty="0">
                <a:latin typeface="宋体" charset="0"/>
                <a:cs typeface="宋体" charset="0"/>
                <a:sym typeface="+mn-ea"/>
              </a:rPr>
              <a:t>未满足的用户需求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96970" y="1882775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中国公民普遍对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健康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长寿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的需求；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NMN市场混乱，消费者缺少准确的信息，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没有资质的产品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大量充斥在市场中，有的厂商甚至出售假冒产品；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NMN价格不一，消费者无法买到高质量、合理价格的NMN。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3918274" y="4039066"/>
            <a:ext cx="158569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缺陷</a:t>
            </a:r>
            <a:endParaRPr lang="zh-CN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3804920" y="4601093"/>
            <a:ext cx="838708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单一补充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有局限性，细胞对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吸收率有限，无法最大限度提升体内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72408" y="1882775"/>
            <a:ext cx="8360230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依靠强大的科研团队，获取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高纯度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无杂质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的原材料；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重视NMN相关科普，正确宣传，不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夸大NMN的作用，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让公众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正确认识NMN</a:t>
            </a:r>
            <a:r>
              <a:rPr lang="zh-CN" alt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减少中间商环节，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确保消费者买到高质量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合理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价位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应用新技术、新配方，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提升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体内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的含量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5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9180" y="1882775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NMN和NR都是NAD+前体物质。NR体积小，利用率高，容易穿透细胞壁。而且长期服用NR，可提高人体自身合成NMN的能力，这是目前市面上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其他产品所不具备的优点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。NMN双效复合片采用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发酵后提取法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，有效成分高，不会残留杂质。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8730" y="1334770"/>
            <a:ext cx="336983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itchFamily="18" charset="0"/>
                <a:cs typeface="Times New Roman" pitchFamily="18" charset="0"/>
                <a:sym typeface="+mn-ea"/>
              </a:rPr>
              <a:t>采用了NMN+NR强强联合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9770" y="3813647"/>
            <a:ext cx="4618783" cy="273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0431" y="3441599"/>
            <a:ext cx="4022528" cy="307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5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9180" y="1882775"/>
            <a:ext cx="838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生物酶催化技术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酶定向进化技术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，模仿人体内催化酶的工作进程，采用特殊技术定向选择出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活力更高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稳定性更好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的NMN和NR，其高纯度、小分子结构在人体内高转化，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容易被吸收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730" y="1334770"/>
            <a:ext cx="543289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>
                <a:latin typeface="Times New Roman" pitchFamily="18" charset="0"/>
                <a:cs typeface="Times New Roman" pitchFamily="18" charset="0"/>
                <a:sym typeface="+mn-ea"/>
              </a:rPr>
              <a:t>采用生物酶催化技术通过双重机制生产NMN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2122" y="3378352"/>
            <a:ext cx="7177119" cy="335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5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99180" y="1882775"/>
            <a:ext cx="8387080" cy="496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宋体" charset="0"/>
                <a:cs typeface="宋体" charset="0"/>
              </a:rPr>
              <a:t>主要品牌的生产工艺及其</a:t>
            </a:r>
            <a:r>
              <a:rPr lang="zh-CN" altLang="en-US" sz="2000" b="0" dirty="0" smtClean="0">
                <a:latin typeface="宋体" charset="0"/>
                <a:cs typeface="宋体" charset="0"/>
              </a:rPr>
              <a:t>售价</a:t>
            </a:r>
            <a:endParaRPr lang="zh-CN" altLang="en-US" sz="2000" b="0" dirty="0">
              <a:latin typeface="宋体" charset="0"/>
              <a:cs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730" y="1334770"/>
            <a:ext cx="1992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>
                <a:latin typeface="宋体" charset="0"/>
                <a:cs typeface="宋体" charset="0"/>
                <a:sym typeface="+mn-ea"/>
              </a:rPr>
              <a:t>价格品牌对比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874951" y="2670861"/>
          <a:ext cx="757428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24760"/>
                <a:gridCol w="2753619"/>
                <a:gridCol w="2295901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产品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/>
                        <a:t>生产工艺</a:t>
                      </a:r>
                      <a:endParaRPr lang="zh-CN" altLang="en-US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售价 元</a:t>
                      </a:r>
                      <a:r>
                        <a:rPr lang="en-US" altLang="zh-CN" sz="1800"/>
                        <a:t>/g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Herbalmax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生物酶法</a:t>
                      </a:r>
                      <a:endParaRPr lang="zh-CN" altLang="en-US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397.3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GeneHarbor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全酶法</a:t>
                      </a:r>
                      <a:endParaRPr lang="zh-CN" altLang="en-US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166.7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 err="1"/>
                        <a:t>Shinkowa</a:t>
                      </a:r>
                      <a:r>
                        <a:rPr lang="en-US" altLang="zh-CN" sz="1800" dirty="0"/>
                        <a:t> Pharmaceutical</a:t>
                      </a:r>
                      <a:endParaRPr lang="en-US" altLang="zh-CN" sz="1800" b="0" dirty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生物酶法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2461.7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Mirailab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发酵法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1200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Fooubody</a:t>
                      </a:r>
                      <a:endParaRPr lang="en-US" altLang="zh-CN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绿色酶法合成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/>
                        <a:t>86.7</a:t>
                      </a:r>
                      <a:endParaRPr lang="en-US" altLang="zh-CN" sz="1800" b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/>
                        <a:t>我们</a:t>
                      </a:r>
                      <a:endParaRPr lang="zh-CN" altLang="en-US" sz="1800" b="0"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生物酶催化</a:t>
                      </a:r>
                      <a:r>
                        <a:rPr lang="en-US" altLang="zh-CN" sz="180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zh-CN" altLang="en-US" sz="1800" dirty="0" smtClean="0">
                          <a:solidFill>
                            <a:srgbClr val="C00000"/>
                          </a:solidFill>
                        </a:rPr>
                        <a:t>酶定向进化</a:t>
                      </a:r>
                      <a:endParaRPr lang="zh-CN" altLang="en-US" sz="1800" b="0" dirty="0">
                        <a:solidFill>
                          <a:srgbClr val="C00000"/>
                        </a:solidFill>
                        <a:latin typeface="Times New Roman" pitchFamily="18" charset="0"/>
                        <a:ea typeface="宋体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 dirty="0"/>
                        <a:t>2222</a:t>
                      </a:r>
                      <a:endParaRPr lang="en-US" altLang="zh-CN" sz="1800" b="0" dirty="0">
                        <a:latin typeface="Times New Roman" pitchFamily="18" charset="0"/>
                        <a:ea typeface="Calibri" charset="0"/>
                        <a:cs typeface="Times New Roman" pitchFamily="18" charset="0"/>
                      </a:endParaRPr>
                    </a:p>
                  </a:txBody>
                  <a:tcPr marL="68580" marR="68580" marT="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2536825" y="131762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3519805" y="137471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同行分析</a:t>
            </a:r>
          </a:p>
        </p:txBody>
      </p:sp>
      <p:sp>
        <p:nvSpPr>
          <p:cNvPr id="28" name="椭圆 27"/>
          <p:cNvSpPr/>
          <p:nvPr/>
        </p:nvSpPr>
        <p:spPr>
          <a:xfrm>
            <a:off x="2932430" y="213296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3788410" y="222688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30" name="椭圆 29"/>
          <p:cNvSpPr/>
          <p:nvPr/>
        </p:nvSpPr>
        <p:spPr>
          <a:xfrm>
            <a:off x="2982595" y="302958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/>
          <p:cNvSpPr/>
          <p:nvPr/>
        </p:nvSpPr>
        <p:spPr>
          <a:xfrm>
            <a:off x="3781425" y="312287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32" name="椭圆 31"/>
          <p:cNvSpPr/>
          <p:nvPr/>
        </p:nvSpPr>
        <p:spPr>
          <a:xfrm>
            <a:off x="2863215" y="388810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矩形 32"/>
          <p:cNvSpPr/>
          <p:nvPr/>
        </p:nvSpPr>
        <p:spPr>
          <a:xfrm>
            <a:off x="3615055" y="397948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</a:p>
        </p:txBody>
      </p:sp>
      <p:sp>
        <p:nvSpPr>
          <p:cNvPr id="34" name="椭圆 33"/>
          <p:cNvSpPr/>
          <p:nvPr/>
        </p:nvSpPr>
        <p:spPr>
          <a:xfrm>
            <a:off x="2513965" y="466471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矩形 34"/>
          <p:cNvSpPr/>
          <p:nvPr/>
        </p:nvSpPr>
        <p:spPr>
          <a:xfrm>
            <a:off x="3324225" y="4730691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</a:t>
            </a:r>
          </a:p>
        </p:txBody>
      </p:sp>
      <p:sp>
        <p:nvSpPr>
          <p:cNvPr id="36" name="椭圆 35"/>
          <p:cNvSpPr/>
          <p:nvPr/>
        </p:nvSpPr>
        <p:spPr>
          <a:xfrm>
            <a:off x="1960880" y="538797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矩形 36"/>
          <p:cNvSpPr/>
          <p:nvPr/>
        </p:nvSpPr>
        <p:spPr>
          <a:xfrm>
            <a:off x="2957830" y="543236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产品效益</a:t>
            </a:r>
          </a:p>
        </p:txBody>
      </p:sp>
      <p:sp>
        <p:nvSpPr>
          <p:cNvPr id="38" name="椭圆 37"/>
          <p:cNvSpPr/>
          <p:nvPr/>
        </p:nvSpPr>
        <p:spPr>
          <a:xfrm>
            <a:off x="2007235" y="59436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/>
          <p:cNvSpPr/>
          <p:nvPr/>
        </p:nvSpPr>
        <p:spPr>
          <a:xfrm>
            <a:off x="3041650" y="61271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40" name="椭圆 39"/>
          <p:cNvSpPr/>
          <p:nvPr/>
        </p:nvSpPr>
        <p:spPr>
          <a:xfrm>
            <a:off x="1111885" y="6012815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矩形 40"/>
          <p:cNvSpPr/>
          <p:nvPr/>
        </p:nvSpPr>
        <p:spPr>
          <a:xfrm>
            <a:off x="2205990" y="6069906"/>
            <a:ext cx="6143625" cy="6267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14862" y="2887854"/>
            <a:ext cx="7016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椭圆 21"/>
          <p:cNvSpPr/>
          <p:nvPr/>
        </p:nvSpPr>
        <p:spPr>
          <a:xfrm>
            <a:off x="1283335" y="0"/>
            <a:ext cx="720090" cy="72009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2565400" y="0"/>
            <a:ext cx="6143625" cy="57483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165">
              <a:lnSpc>
                <a:spcPct val="13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6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市场规模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2648" y="1884356"/>
            <a:ext cx="8387080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根据可信市场报告估计</a:t>
            </a: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未来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5年NMN市场预估可达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约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美元（约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合</a:t>
            </a:r>
            <a:r>
              <a:rPr lang="en-US" altLang="zh-CN" sz="2000" b="0" dirty="0" smtClean="0">
                <a:latin typeface="Times New Roman" pitchFamily="18" charset="0"/>
                <a:cs typeface="Times New Roman" pitchFamily="18" charset="0"/>
              </a:rPr>
              <a:t>851.4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亿元），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中国占总消费市场的66.6%，预测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我们占据全国市场的30%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，由此推算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5年后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市场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规模可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人民币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从可消费人口估计</a:t>
            </a:r>
          </a:p>
          <a:p>
            <a:pPr marL="342900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按照中信证券的报告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产品每覆盖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保健品人口对应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304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亿元市场空间，伴随抗衰老产品未来市场不断推广，如果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产品能覆盖当前服用保健品人口的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3%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，其市场规模有望达到千亿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，按照我们的市场份额，我们的市场规模可达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7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产品效益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66154" y="1676660"/>
            <a:ext cx="872584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我们的NMN产品投入生产线后，在社会和经济两方面都将产生巨大的效益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社会效益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微观上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满足了老百姓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健康长寿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的需求，NMN减缓了细胞衰老，降低了心脑血管等病疾病的发病率；宏观上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减少了医疗机构的负担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提高了公民的平均寿命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经济效益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NMN产业将带来巨大的经济效益，估计一期建设需要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投产20亿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，厂房规模达到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50亩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，生产、销售等带动就业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2000人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，经济收益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人民币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505" y="683756"/>
            <a:ext cx="68444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8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8008" y="407026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76905" y="1993900"/>
            <a:ext cx="882269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一期工程我们将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投资5-10亿元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，建立年产100吨的生产线，满足280万人的需求，销售额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169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685800" indent="-34290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二期工程我们将建立年产250吨的生产线，满足全国700万人的需求，营业额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，达到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占全国份额的30%</a:t>
            </a:r>
            <a:r>
              <a:rPr lang="zh-CN" altLang="en-US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的目标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34290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116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0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615522" y="1837122"/>
            <a:ext cx="8187456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</a:rPr>
              <a:t>代表烟酰胺单核苷酸，一种自然存在于所有生命中的分子。在分子层面，它是核糖核苷酸，是核酸</a:t>
            </a:r>
            <a:r>
              <a:rPr lang="en-US" altLang="zh-CN" sz="2000" dirty="0" smtClean="0">
                <a:latin typeface="Times New Roman" pitchFamily="18" charset="0"/>
              </a:rPr>
              <a:t>RNA</a:t>
            </a:r>
            <a:r>
              <a:rPr lang="zh-CN" altLang="en-US" sz="2000" dirty="0" smtClean="0">
                <a:latin typeface="Times New Roman" pitchFamily="18" charset="0"/>
              </a:rPr>
              <a:t>的基本结构单元。</a:t>
            </a:r>
            <a:endParaRPr lang="en-US" altLang="zh-CN" sz="2000" dirty="0" smtClean="0">
              <a:latin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</a:rPr>
              <a:t>在结构上，该分子由烟酰胺基，核糖和磷酸基团组成</a:t>
            </a:r>
            <a:r>
              <a:rPr lang="zh-CN" altLang="en-US" sz="2000" dirty="0" smtClean="0">
                <a:latin typeface="Times New Roman" pitchFamily="18" charset="0"/>
                <a:cs typeface="宋体" charset="0"/>
                <a:sym typeface="+mn-ea"/>
              </a:rPr>
              <a:t>。</a:t>
            </a: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endParaRPr lang="en-US" altLang="zh-CN" sz="2000" dirty="0" smtClean="0">
              <a:latin typeface="Times New Roman" pitchFamily="18" charset="0"/>
              <a:cs typeface="宋体" charset="0"/>
              <a:sym typeface="+mn-ea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</a:rPr>
              <a:t>是烟酰胺腺嘌呤二核苷酸（</a:t>
            </a:r>
            <a:r>
              <a:rPr lang="en-US" altLang="zh-CN" sz="2000" dirty="0" smtClean="0">
                <a:latin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</a:rPr>
              <a:t>）的直接前体，被认为是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</a:rPr>
              <a:t>增加</a:t>
            </a:r>
            <a:r>
              <a:rPr lang="zh-CN" altLang="en-US" sz="2000" dirty="0" smtClean="0">
                <a:latin typeface="Times New Roman" pitchFamily="18" charset="0"/>
              </a:rPr>
              <a:t>细胞中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</a:rPr>
              <a:t>水平的关键成分。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15051" y="1479283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是什么？</a:t>
            </a:r>
            <a:endParaRPr lang="zh-CN" altLang="en-US" sz="2000" dirty="0">
              <a:latin typeface="宋体" charset="0"/>
              <a:cs typeface="宋体" charset="0"/>
              <a:sym typeface="+mn-ea"/>
            </a:endParaRPr>
          </a:p>
        </p:txBody>
      </p:sp>
      <p:pic>
        <p:nvPicPr>
          <p:cNvPr id="1027" name="Picture 3" descr="E:\DELL\Documents\temp\nmn-graphics-charts-figur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071" y="3262691"/>
            <a:ext cx="4322949" cy="2345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2823"/>
          <a:stretch>
            <a:fillRect/>
          </a:stretch>
        </p:blipFill>
        <p:spPr bwMode="auto">
          <a:xfrm>
            <a:off x="6777677" y="4152122"/>
            <a:ext cx="4798504" cy="244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116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0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699394" y="1697305"/>
            <a:ext cx="8187456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 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在代谢过程（例如糖酵解，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TCA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循环）中起着特别积极的作用，这种过程发生在我们的线粒体中，是我们获取细胞能量的方式 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能够帮助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修复被损坏的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DNA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激活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Sirtuins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是一类酶，参与细胞应激反应和损伤修复，被称为“基因守护者”。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54894" y="1326065"/>
            <a:ext cx="220124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能干什么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3532818" y="4091813"/>
            <a:ext cx="245772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为什么关注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6" name="文本框 99"/>
          <p:cNvSpPr txBox="1"/>
          <p:nvPr/>
        </p:nvSpPr>
        <p:spPr>
          <a:xfrm>
            <a:off x="3786287" y="4457343"/>
            <a:ext cx="3053052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 延缓衰老；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维持新陈代谢正常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保护心脏功能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减缓神经退化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增强免疫系统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116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0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85522" y="1251420"/>
            <a:ext cx="322716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在生物体内的生成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3074" name="Picture 2" descr="E:\DELL\Documents\temp\nmn-graphics-charts-figure-2-1200x7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2875" y="2733351"/>
            <a:ext cx="6699379" cy="3947051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598504" y="1660847"/>
            <a:ext cx="82980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体内存在五种主要前体：色氨酸，烟酰胺（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），烟酸（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或烟酸），烟酰胺核糖苷（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）和烟酰胺单核苷酸（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）。其中，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NAD 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合成的最终步骤之一。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25116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0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54893" y="1447363"/>
            <a:ext cx="33137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将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作为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NAD+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+mn-ea"/>
              </a:rPr>
              <a:t>的补充</a:t>
            </a:r>
            <a:endParaRPr lang="zh-CN" altLang="en-US" sz="2000" dirty="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9174" y="1951760"/>
            <a:ext cx="829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由于分子量大，无法直接口服补充；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科研证实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直接口服能够有效增加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NAD+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的含量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E:\DELL\Documents\temp\nmn-graphics-charts-figure-6-1200x78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758" y="2916538"/>
            <a:ext cx="5854657" cy="3820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415406" y="1968487"/>
            <a:ext cx="856424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在全球，北美和中国是最大的制造区。在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领域，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中国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目前是生产市场的领导者，占据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46.41%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生产市场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份额。</a:t>
            </a:r>
          </a:p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北美，欧洲和中国是全球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市场的主要消费地区，其中中国具有最大的市场。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+mn-ea"/>
              </a:rPr>
              <a:t>2019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年，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中国的消费量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约占全球总消费量的</a:t>
            </a:r>
            <a:r>
              <a:rPr lang="en-US" altLang="zh-C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66.59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％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  <a:sym typeface="+mn-ea"/>
              </a:rPr>
              <a:t>。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GeneHarbor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Herbalmax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Shinkowa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Pharmaceutical,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EffePharm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Genex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 Formulas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是世界领先的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制造商。在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2019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年，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GeneHarbor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占据了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41.17%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的全球份额，占据了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市场的半壁江山。</a:t>
            </a:r>
          </a:p>
          <a:p>
            <a:pPr marL="217170" indent="-241300" algn="l" fontAlgn="auto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的下游应用有保健品，化妆品等。在全球范围内，保健产品是最大的应用市场，占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2019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总消费量的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99.74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％。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86012" y="1359702"/>
            <a:ext cx="201208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2000" dirty="0" smtClean="0">
                <a:latin typeface="宋体" charset="0"/>
                <a:cs typeface="宋体" charset="0"/>
                <a:sym typeface="+mn-ea"/>
              </a:rPr>
              <a:t>市场</a:t>
            </a:r>
            <a:r>
              <a:rPr lang="zh-CN" altLang="en-US" sz="2000" dirty="0">
                <a:latin typeface="宋体" charset="0"/>
                <a:cs typeface="宋体" charset="0"/>
                <a:sym typeface="+mn-ea"/>
              </a:rPr>
              <a:t>基本情况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99041" y="1355126"/>
            <a:ext cx="209865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2000">
                <a:latin typeface="Times New Roman" pitchFamily="18" charset="0"/>
                <a:cs typeface="Times New Roman" pitchFamily="18" charset="0"/>
                <a:sym typeface="+mn-ea"/>
              </a:rPr>
              <a:t>NMN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  <a:sym typeface="+mn-ea"/>
              </a:rPr>
              <a:t>市场容量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60501" y="1795480"/>
            <a:ext cx="7648729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未来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五年NMN市场的年平均收益增长率将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达到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.6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，市场规模将从2019年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96.3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美元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增长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zh-CN" altLang="en-US" sz="2000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2025年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亿美元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217170" indent="-241300">
              <a:lnSpc>
                <a:spcPct val="150000"/>
              </a:lnSpc>
              <a:buFont typeface="Wingdings" panose="05000000000000000000" charset="0"/>
              <a:buChar char=""/>
              <a:extLst>
                <a:ext uri="{35155182-B16C-46BC-9424-99874614C6A1}">
                  <wpsdc:indentchars xmlns="" xmlns:wpsdc="http://www.wps.cn/officeDocument/2017/drawingmlCustomData" val="-95" checksum="1089722149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信证券预测，中国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NMN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市场规模未来将达到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千亿元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 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4529996" y="3701415"/>
          <a:ext cx="5646005" cy="315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右箭头 12"/>
          <p:cNvSpPr/>
          <p:nvPr/>
        </p:nvSpPr>
        <p:spPr>
          <a:xfrm rot="19680000">
            <a:off x="6951501" y="5017121"/>
            <a:ext cx="1348105" cy="1663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43809" y="608430"/>
            <a:ext cx="1279618" cy="1481182"/>
            <a:chOff x="2543174" y="564615"/>
            <a:chExt cx="1279618" cy="1481182"/>
          </a:xfrm>
        </p:grpSpPr>
        <p:sp>
          <p:nvSpPr>
            <p:cNvPr id="12" name="矩形 11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808008" y="419091"/>
            <a:ext cx="3736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0605" y="1358071"/>
            <a:ext cx="25006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sz="2000" dirty="0">
                <a:latin typeface="宋体" charset="0"/>
                <a:cs typeface="宋体" charset="0"/>
                <a:sym typeface="+mn-ea"/>
              </a:rPr>
              <a:t>市场未来发展趋势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48606" y="1794173"/>
            <a:ext cx="7674700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前景有喜有忧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NMN的蓝海市场，吸引了越来越多的商家，但是，因缺乏统一的行业标准，没有科研实力的公司也有自己的NMN品牌。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赛道拥挤，主导地位不变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NMN进入门槛不高与巨大前景的诱惑，势必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引发企业"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扎堆</a:t>
            </a:r>
            <a:r>
              <a:rPr lang="zh-CN" altLang="en-US" sz="2000" b="0" dirty="0" smtClean="0">
                <a:latin typeface="Times New Roman" pitchFamily="18" charset="0"/>
                <a:cs typeface="Times New Roman" pitchFamily="18" charset="0"/>
              </a:rPr>
              <a:t>"。</a:t>
            </a: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但是，不做新时代的布局，不靠学术支撑，很难进入未来的赛道。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风口浪尖，先面壁再破壁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0" dirty="0">
                <a:latin typeface="Times New Roman" pitchFamily="18" charset="0"/>
                <a:cs typeface="Times New Roman" pitchFamily="18" charset="0"/>
              </a:rPr>
              <a:t>NMN处于风口浪尖，大量劣质品涌入，很多时候，消费者甚至对产品"安全性"这一最基本要求充满质疑。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5922ee-bb5b-4d1a-8643-38aa6a68dac6}"/>
</p:tagLst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1579</Words>
  <Application>WPS 文字</Application>
  <PresentationFormat>自定义</PresentationFormat>
  <Paragraphs>174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DELL</cp:lastModifiedBy>
  <cp:revision>109</cp:revision>
  <dcterms:created xsi:type="dcterms:W3CDTF">2020-11-12T10:09:09Z</dcterms:created>
  <dcterms:modified xsi:type="dcterms:W3CDTF">2020-11-23T11:18:49Z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