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4" r:id="rId3"/>
    <p:sldId id="300" r:id="rId4"/>
    <p:sldId id="303" r:id="rId5"/>
    <p:sldId id="302" r:id="rId6"/>
    <p:sldId id="309" r:id="rId7"/>
    <p:sldId id="304" r:id="rId8"/>
    <p:sldId id="285" r:id="rId9"/>
    <p:sldId id="286" r:id="rId10"/>
    <p:sldId id="287" r:id="rId11"/>
    <p:sldId id="292" r:id="rId12"/>
    <p:sldId id="293" r:id="rId13"/>
    <p:sldId id="288" r:id="rId14"/>
    <p:sldId id="289" r:id="rId15"/>
    <p:sldId id="290" r:id="rId16"/>
    <p:sldId id="294" r:id="rId17"/>
    <p:sldId id="305" r:id="rId18"/>
    <p:sldId id="310" r:id="rId19"/>
    <p:sldId id="295" r:id="rId20"/>
    <p:sldId id="306" r:id="rId21"/>
    <p:sldId id="296" r:id="rId22"/>
    <p:sldId id="291" r:id="rId23"/>
    <p:sldId id="297" r:id="rId24"/>
    <p:sldId id="298" r:id="rId25"/>
    <p:sldId id="307" r:id="rId26"/>
    <p:sldId id="30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22" y="-86"/>
      </p:cViewPr>
      <p:guideLst>
        <p:guide orient="horz" pos="2147"/>
        <p:guide pos="38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56752-BDEB-4176-8D99-0BC32949DF9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A6A1E3-735B-4C9A-BA95-723D803A3C28}">
      <dgm:prSet phldrT="[文本]"/>
      <dgm:spPr/>
      <dgm:t>
        <a:bodyPr/>
        <a:lstStyle/>
        <a:p>
          <a:r>
            <a:rPr lang="en-US" altLang="zh-CN" dirty="0" smtClean="0"/>
            <a:t>Jeff Klein</a:t>
          </a:r>
          <a:endParaRPr lang="zh-CN" altLang="en-US" dirty="0"/>
        </a:p>
      </dgm:t>
    </dgm:pt>
    <dgm:pt modelId="{A1F18895-E0A3-4AED-A747-EF1FF522B2DE}" type="parTrans" cxnId="{1A4274A9-DEBC-427A-BADD-43F2BB5D9C8B}">
      <dgm:prSet/>
      <dgm:spPr/>
      <dgm:t>
        <a:bodyPr/>
        <a:lstStyle/>
        <a:p>
          <a:endParaRPr lang="zh-CN" altLang="en-US"/>
        </a:p>
      </dgm:t>
    </dgm:pt>
    <dgm:pt modelId="{1CDA30AA-7794-4BF6-875A-00158BEF0C87}" type="sibTrans" cxnId="{1A4274A9-DEBC-427A-BADD-43F2BB5D9C8B}">
      <dgm:prSet/>
      <dgm:spPr/>
      <dgm:t>
        <a:bodyPr/>
        <a:lstStyle/>
        <a:p>
          <a:endParaRPr lang="zh-CN" altLang="en-US"/>
        </a:p>
      </dgm:t>
    </dgm:pt>
    <dgm:pt modelId="{4BEF874D-284D-41A0-83E0-69B9BF37E835}">
      <dgm:prSet phldrT="[文本]"/>
      <dgm:spPr/>
      <dgm:t>
        <a:bodyPr/>
        <a:lstStyle/>
        <a:p>
          <a:r>
            <a:rPr lang="en-US" altLang="zh-CN" dirty="0" smtClean="0"/>
            <a:t>Jeff Klein</a:t>
          </a:r>
          <a:r>
            <a:rPr lang="zh-CN" altLang="en-US" dirty="0" smtClean="0"/>
            <a:t>是</a:t>
          </a:r>
          <a:r>
            <a:rPr lang="en-US" altLang="zh-CN" dirty="0" smtClean="0"/>
            <a:t>Sinclair</a:t>
          </a:r>
          <a:r>
            <a:rPr lang="zh-CN" altLang="en-US" dirty="0" smtClean="0"/>
            <a:t>研究中心的药性毒性研究主管，在药品开发中具有相当的资质。</a:t>
          </a:r>
          <a:endParaRPr lang="zh-CN" altLang="en-US" dirty="0"/>
        </a:p>
      </dgm:t>
    </dgm:pt>
    <dgm:pt modelId="{1F341B11-7AC0-439C-908F-383E95A47733}" type="parTrans" cxnId="{69EF39D7-3435-45EC-9B43-BC140EDF4F8C}">
      <dgm:prSet/>
      <dgm:spPr/>
      <dgm:t>
        <a:bodyPr/>
        <a:lstStyle/>
        <a:p>
          <a:endParaRPr lang="zh-CN" altLang="en-US"/>
        </a:p>
      </dgm:t>
    </dgm:pt>
    <dgm:pt modelId="{72560018-6C87-44F4-9DAD-91E08036239A}" type="sibTrans" cxnId="{69EF39D7-3435-45EC-9B43-BC140EDF4F8C}">
      <dgm:prSet/>
      <dgm:spPr/>
      <dgm:t>
        <a:bodyPr/>
        <a:lstStyle/>
        <a:p>
          <a:endParaRPr lang="zh-CN" altLang="en-US"/>
        </a:p>
      </dgm:t>
    </dgm:pt>
    <dgm:pt modelId="{6B5E6192-DF53-4B6F-AD94-136C537B61B6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en-US" altLang="zh-CN" dirty="0" smtClean="0"/>
            <a:t>Rutgers</a:t>
          </a:r>
          <a:r>
            <a:rPr lang="zh-CN" altLang="en-US" dirty="0" smtClean="0"/>
            <a:t>大学完成了他的博士学位，在</a:t>
          </a:r>
          <a:r>
            <a:rPr lang="en-US" altLang="zh-CN" dirty="0" smtClean="0"/>
            <a:t>Maine</a:t>
          </a:r>
          <a:r>
            <a:rPr lang="zh-CN" altLang="en-US" dirty="0" smtClean="0"/>
            <a:t>的</a:t>
          </a:r>
          <a:r>
            <a:rPr lang="en-US" altLang="zh-CN" dirty="0" smtClean="0"/>
            <a:t>Jackson</a:t>
          </a:r>
          <a:r>
            <a:rPr lang="zh-CN" altLang="en-US" dirty="0" smtClean="0"/>
            <a:t>实验室，他开始研究分子生物和基因，在这里他主管药品（包括</a:t>
          </a:r>
          <a:r>
            <a:rPr lang="en-US" altLang="zh-CN" dirty="0" smtClean="0"/>
            <a:t>NMN</a:t>
          </a:r>
          <a:r>
            <a:rPr lang="zh-CN" altLang="en-US" dirty="0" smtClean="0"/>
            <a:t>）的药性毒性的研究。</a:t>
          </a:r>
          <a:endParaRPr lang="zh-CN" altLang="en-US" dirty="0"/>
        </a:p>
      </dgm:t>
    </dgm:pt>
    <dgm:pt modelId="{AC7163D8-25F3-472B-BAF7-18472B79229D}" type="parTrans" cxnId="{B74809AD-475C-40E5-8C6A-5502945338D7}">
      <dgm:prSet/>
      <dgm:spPr/>
      <dgm:t>
        <a:bodyPr/>
        <a:lstStyle/>
        <a:p>
          <a:endParaRPr lang="zh-CN" altLang="en-US"/>
        </a:p>
      </dgm:t>
    </dgm:pt>
    <dgm:pt modelId="{85E786A4-5CA7-4E81-A5F1-6A572D37CE6F}" type="sibTrans" cxnId="{B74809AD-475C-40E5-8C6A-5502945338D7}">
      <dgm:prSet/>
      <dgm:spPr/>
      <dgm:t>
        <a:bodyPr/>
        <a:lstStyle/>
        <a:p>
          <a:endParaRPr lang="zh-CN" altLang="en-US"/>
        </a:p>
      </dgm:t>
    </dgm:pt>
    <dgm:pt modelId="{433C43B2-B14A-4E65-895F-8306BCA27AD7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endParaRPr lang="zh-CN" altLang="en-US" dirty="0"/>
        </a:p>
      </dgm:t>
    </dgm:pt>
    <dgm:pt modelId="{8C3C1949-80A1-46B5-A955-389E058B5A4F}" type="parTrans" cxnId="{0DB79CE0-6EB1-4CF8-8794-E8E65DB97110}">
      <dgm:prSet/>
      <dgm:spPr/>
      <dgm:t>
        <a:bodyPr/>
        <a:lstStyle/>
        <a:p>
          <a:endParaRPr lang="zh-CN" altLang="en-US"/>
        </a:p>
      </dgm:t>
    </dgm:pt>
    <dgm:pt modelId="{9C6E9068-357F-43FD-A832-58D5B789BB2D}" type="sibTrans" cxnId="{0DB79CE0-6EB1-4CF8-8794-E8E65DB97110}">
      <dgm:prSet/>
      <dgm:spPr/>
      <dgm:t>
        <a:bodyPr/>
        <a:lstStyle/>
        <a:p>
          <a:endParaRPr lang="zh-CN" altLang="en-US"/>
        </a:p>
      </dgm:t>
    </dgm:pt>
    <dgm:pt modelId="{EE2070AA-2A5E-4592-A282-5DC04D76169C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r>
            <a:rPr lang="zh-CN" altLang="en-US" dirty="0" smtClean="0"/>
            <a:t>博士是药品部的副主席，负责项目的信息数据管理、临床测试等。</a:t>
          </a:r>
          <a:endParaRPr lang="zh-CN" altLang="en-US" dirty="0"/>
        </a:p>
      </dgm:t>
    </dgm:pt>
    <dgm:pt modelId="{27C3CC34-9529-4FBB-AD1D-17F14D185988}" type="parTrans" cxnId="{C327B584-C156-4B2F-8CDC-5257981191A6}">
      <dgm:prSet/>
      <dgm:spPr/>
      <dgm:t>
        <a:bodyPr/>
        <a:lstStyle/>
        <a:p>
          <a:endParaRPr lang="zh-CN" altLang="en-US"/>
        </a:p>
      </dgm:t>
    </dgm:pt>
    <dgm:pt modelId="{27BAF2AD-6BCD-4CA4-BD00-DEC75A22DC83}" type="sibTrans" cxnId="{C327B584-C156-4B2F-8CDC-5257981191A6}">
      <dgm:prSet/>
      <dgm:spPr/>
      <dgm:t>
        <a:bodyPr/>
        <a:lstStyle/>
        <a:p>
          <a:endParaRPr lang="zh-CN" altLang="en-US"/>
        </a:p>
      </dgm:t>
    </dgm:pt>
    <dgm:pt modelId="{6117D2BD-5079-47AB-9F9A-8A14E003F07D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r>
            <a:rPr lang="zh-CN" altLang="en-US" dirty="0" smtClean="0"/>
            <a:t>有超过</a:t>
          </a:r>
          <a:r>
            <a:rPr lang="en-US" altLang="zh-CN" dirty="0" smtClean="0"/>
            <a:t>30</a:t>
          </a:r>
          <a:r>
            <a:rPr lang="zh-CN" altLang="en-US" dirty="0" smtClean="0"/>
            <a:t>年在不同领域的药品开发流程经验，包括</a:t>
          </a:r>
          <a:r>
            <a:rPr lang="en-US" altLang="zh-CN" dirty="0" smtClean="0"/>
            <a:t>5</a:t>
          </a:r>
          <a:r>
            <a:rPr lang="zh-CN" altLang="en-US" dirty="0" smtClean="0"/>
            <a:t>年在</a:t>
          </a:r>
          <a:r>
            <a:rPr lang="en-US" altLang="zh-CN" dirty="0" smtClean="0"/>
            <a:t>Eli Lilly</a:t>
          </a:r>
          <a:r>
            <a:rPr lang="zh-CN" altLang="en-US" dirty="0" smtClean="0"/>
            <a:t>和</a:t>
          </a:r>
          <a:r>
            <a:rPr lang="en-US" altLang="zh-CN" dirty="0" smtClean="0"/>
            <a:t>Covance</a:t>
          </a:r>
          <a:r>
            <a:rPr lang="zh-CN" altLang="en-US" dirty="0" smtClean="0"/>
            <a:t>的经历。在这里他主管包括</a:t>
          </a:r>
          <a:r>
            <a:rPr lang="en-US" altLang="zh-CN" dirty="0" smtClean="0"/>
            <a:t>NMN</a:t>
          </a:r>
          <a:r>
            <a:rPr lang="zh-CN" altLang="en-US" dirty="0" smtClean="0"/>
            <a:t>产品的药品研发流程。</a:t>
          </a:r>
          <a:endParaRPr lang="zh-CN" altLang="en-US" dirty="0"/>
        </a:p>
      </dgm:t>
    </dgm:pt>
    <dgm:pt modelId="{0C731C7B-6528-4910-8C33-6078971DAF1F}" type="parTrans" cxnId="{A4A250F6-079F-46DF-86E9-A7F07451F090}">
      <dgm:prSet/>
      <dgm:spPr/>
      <dgm:t>
        <a:bodyPr/>
        <a:lstStyle/>
        <a:p>
          <a:endParaRPr lang="zh-CN" altLang="en-US"/>
        </a:p>
      </dgm:t>
    </dgm:pt>
    <dgm:pt modelId="{F39E43CB-5FF1-45CD-85BB-91B768155191}" type="sibTrans" cxnId="{A4A250F6-079F-46DF-86E9-A7F07451F090}">
      <dgm:prSet/>
      <dgm:spPr/>
      <dgm:t>
        <a:bodyPr/>
        <a:lstStyle/>
        <a:p>
          <a:endParaRPr lang="zh-CN" altLang="en-US"/>
        </a:p>
      </dgm:t>
    </dgm:pt>
    <dgm:pt modelId="{8FF57012-0281-45B4-94E7-A8163410F25B}" type="pres">
      <dgm:prSet presAssocID="{21C56752-BDEB-4176-8D99-0BC32949DF9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1E41B2-0329-4818-AD93-BD7855CAD36F}" type="pres">
      <dgm:prSet presAssocID="{CCA6A1E3-735B-4C9A-BA95-723D803A3C28}" presName="comp" presStyleCnt="0"/>
      <dgm:spPr/>
    </dgm:pt>
    <dgm:pt modelId="{53D9EF73-03DC-4715-96CD-F547096E13EE}" type="pres">
      <dgm:prSet presAssocID="{CCA6A1E3-735B-4C9A-BA95-723D803A3C28}" presName="box" presStyleLbl="node1" presStyleIdx="0" presStyleCnt="2" custLinFactNeighborX="687" custLinFactNeighborY="3348"/>
      <dgm:spPr/>
      <dgm:t>
        <a:bodyPr/>
        <a:lstStyle/>
        <a:p>
          <a:endParaRPr lang="zh-CN" altLang="en-US"/>
        </a:p>
      </dgm:t>
    </dgm:pt>
    <dgm:pt modelId="{4AF19F15-EC1B-4199-8A0F-9A4F79176CDC}" type="pres">
      <dgm:prSet presAssocID="{CCA6A1E3-735B-4C9A-BA95-723D803A3C28}" presName="img" presStyleLbl="fgImgPlace1" presStyleIdx="0" presStyleCnt="2" custScaleX="70170" custLinFactNeighborX="-5149" custLinFactNeighborY="597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2CFA9D1-D42A-4DD7-98F4-30955C66846E}" type="pres">
      <dgm:prSet presAssocID="{CCA6A1E3-735B-4C9A-BA95-723D803A3C28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20A1D-ED16-48AD-8B48-67350F00182D}" type="pres">
      <dgm:prSet presAssocID="{1CDA30AA-7794-4BF6-875A-00158BEF0C87}" presName="spacer" presStyleCnt="0"/>
      <dgm:spPr/>
    </dgm:pt>
    <dgm:pt modelId="{9A19599E-F458-45BD-BFF7-487590F2F1A5}" type="pres">
      <dgm:prSet presAssocID="{433C43B2-B14A-4E65-895F-8306BCA27AD7}" presName="comp" presStyleCnt="0"/>
      <dgm:spPr/>
    </dgm:pt>
    <dgm:pt modelId="{255F86F3-FBD2-4D45-AB63-2AE3AF05CB6A}" type="pres">
      <dgm:prSet presAssocID="{433C43B2-B14A-4E65-895F-8306BCA27AD7}" presName="box" presStyleLbl="node1" presStyleIdx="1" presStyleCnt="2" custLinFactNeighborX="801" custLinFactNeighborY="-4253"/>
      <dgm:spPr/>
      <dgm:t>
        <a:bodyPr/>
        <a:lstStyle/>
        <a:p>
          <a:endParaRPr lang="zh-CN" altLang="en-US"/>
        </a:p>
      </dgm:t>
    </dgm:pt>
    <dgm:pt modelId="{031AC7BA-00CB-448D-8EAF-0090BF3AEA0B}" type="pres">
      <dgm:prSet presAssocID="{433C43B2-B14A-4E65-895F-8306BCA27AD7}" presName="img" presStyleLbl="fgImgPlace1" presStyleIdx="1" presStyleCnt="2" custScaleX="74851" custLinFactNeighborX="-5723" custLinFactNeighborY="-418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70757279-71FF-4040-B5DC-9DA4EEF2B5C0}" type="pres">
      <dgm:prSet presAssocID="{433C43B2-B14A-4E65-895F-8306BCA27AD7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C6749B-75E8-400D-B7BD-0143F0E37C81}" type="presOf" srcId="{EE2070AA-2A5E-4592-A282-5DC04D76169C}" destId="{70757279-71FF-4040-B5DC-9DA4EEF2B5C0}" srcOrd="1" destOrd="1" presId="urn:microsoft.com/office/officeart/2005/8/layout/vList4"/>
    <dgm:cxn modelId="{69EF39D7-3435-45EC-9B43-BC140EDF4F8C}" srcId="{CCA6A1E3-735B-4C9A-BA95-723D803A3C28}" destId="{4BEF874D-284D-41A0-83E0-69B9BF37E835}" srcOrd="0" destOrd="0" parTransId="{1F341B11-7AC0-439C-908F-383E95A47733}" sibTransId="{72560018-6C87-44F4-9DAD-91E08036239A}"/>
    <dgm:cxn modelId="{8C83968A-3909-4754-8604-0559DCC432F3}" type="presOf" srcId="{6117D2BD-5079-47AB-9F9A-8A14E003F07D}" destId="{70757279-71FF-4040-B5DC-9DA4EEF2B5C0}" srcOrd="1" destOrd="2" presId="urn:microsoft.com/office/officeart/2005/8/layout/vList4"/>
    <dgm:cxn modelId="{417A92E5-9994-4871-8B17-DD24FA2F5653}" type="presOf" srcId="{6B5E6192-DF53-4B6F-AD94-136C537B61B6}" destId="{53D9EF73-03DC-4715-96CD-F547096E13EE}" srcOrd="0" destOrd="2" presId="urn:microsoft.com/office/officeart/2005/8/layout/vList4"/>
    <dgm:cxn modelId="{C5403BED-53F9-497E-B881-B8389FB814C4}" type="presOf" srcId="{21C56752-BDEB-4176-8D99-0BC32949DF93}" destId="{8FF57012-0281-45B4-94E7-A8163410F25B}" srcOrd="0" destOrd="0" presId="urn:microsoft.com/office/officeart/2005/8/layout/vList4"/>
    <dgm:cxn modelId="{54B4E28F-EB63-4637-8FEA-1F9C9268CAA2}" type="presOf" srcId="{6B5E6192-DF53-4B6F-AD94-136C537B61B6}" destId="{22CFA9D1-D42A-4DD7-98F4-30955C66846E}" srcOrd="1" destOrd="2" presId="urn:microsoft.com/office/officeart/2005/8/layout/vList4"/>
    <dgm:cxn modelId="{B74809AD-475C-40E5-8C6A-5502945338D7}" srcId="{CCA6A1E3-735B-4C9A-BA95-723D803A3C28}" destId="{6B5E6192-DF53-4B6F-AD94-136C537B61B6}" srcOrd="1" destOrd="0" parTransId="{AC7163D8-25F3-472B-BAF7-18472B79229D}" sibTransId="{85E786A4-5CA7-4E81-A5F1-6A572D37CE6F}"/>
    <dgm:cxn modelId="{7A0110B8-EF26-466A-A62D-74657F1E80B0}" type="presOf" srcId="{433C43B2-B14A-4E65-895F-8306BCA27AD7}" destId="{255F86F3-FBD2-4D45-AB63-2AE3AF05CB6A}" srcOrd="0" destOrd="0" presId="urn:microsoft.com/office/officeart/2005/8/layout/vList4"/>
    <dgm:cxn modelId="{648892AB-BFD4-477E-A878-1D9053B53168}" type="presOf" srcId="{CCA6A1E3-735B-4C9A-BA95-723D803A3C28}" destId="{53D9EF73-03DC-4715-96CD-F547096E13EE}" srcOrd="0" destOrd="0" presId="urn:microsoft.com/office/officeart/2005/8/layout/vList4"/>
    <dgm:cxn modelId="{1A4274A9-DEBC-427A-BADD-43F2BB5D9C8B}" srcId="{21C56752-BDEB-4176-8D99-0BC32949DF93}" destId="{CCA6A1E3-735B-4C9A-BA95-723D803A3C28}" srcOrd="0" destOrd="0" parTransId="{A1F18895-E0A3-4AED-A747-EF1FF522B2DE}" sibTransId="{1CDA30AA-7794-4BF6-875A-00158BEF0C87}"/>
    <dgm:cxn modelId="{C327B584-C156-4B2F-8CDC-5257981191A6}" srcId="{433C43B2-B14A-4E65-895F-8306BCA27AD7}" destId="{EE2070AA-2A5E-4592-A282-5DC04D76169C}" srcOrd="0" destOrd="0" parTransId="{27C3CC34-9529-4FBB-AD1D-17F14D185988}" sibTransId="{27BAF2AD-6BCD-4CA4-BD00-DEC75A22DC83}"/>
    <dgm:cxn modelId="{CBF8D9E4-E0F2-4868-829F-E10B22E7810B}" type="presOf" srcId="{4BEF874D-284D-41A0-83E0-69B9BF37E835}" destId="{53D9EF73-03DC-4715-96CD-F547096E13EE}" srcOrd="0" destOrd="1" presId="urn:microsoft.com/office/officeart/2005/8/layout/vList4"/>
    <dgm:cxn modelId="{A4A250F6-079F-46DF-86E9-A7F07451F090}" srcId="{433C43B2-B14A-4E65-895F-8306BCA27AD7}" destId="{6117D2BD-5079-47AB-9F9A-8A14E003F07D}" srcOrd="1" destOrd="0" parTransId="{0C731C7B-6528-4910-8C33-6078971DAF1F}" sibTransId="{F39E43CB-5FF1-45CD-85BB-91B768155191}"/>
    <dgm:cxn modelId="{AB46E989-AB8B-4EDC-8BA7-AAC59FF8F5C1}" type="presOf" srcId="{4BEF874D-284D-41A0-83E0-69B9BF37E835}" destId="{22CFA9D1-D42A-4DD7-98F4-30955C66846E}" srcOrd="1" destOrd="1" presId="urn:microsoft.com/office/officeart/2005/8/layout/vList4"/>
    <dgm:cxn modelId="{7E942B7C-DB0F-476F-81AD-7F734B6D4C04}" type="presOf" srcId="{CCA6A1E3-735B-4C9A-BA95-723D803A3C28}" destId="{22CFA9D1-D42A-4DD7-98F4-30955C66846E}" srcOrd="1" destOrd="0" presId="urn:microsoft.com/office/officeart/2005/8/layout/vList4"/>
    <dgm:cxn modelId="{5A4CA5A2-4C50-40B9-9FB4-DFF0977CAD45}" type="presOf" srcId="{433C43B2-B14A-4E65-895F-8306BCA27AD7}" destId="{70757279-71FF-4040-B5DC-9DA4EEF2B5C0}" srcOrd="1" destOrd="0" presId="urn:microsoft.com/office/officeart/2005/8/layout/vList4"/>
    <dgm:cxn modelId="{8126DCCE-D2FD-4032-AD04-1E4D48023409}" type="presOf" srcId="{EE2070AA-2A5E-4592-A282-5DC04D76169C}" destId="{255F86F3-FBD2-4D45-AB63-2AE3AF05CB6A}" srcOrd="0" destOrd="1" presId="urn:microsoft.com/office/officeart/2005/8/layout/vList4"/>
    <dgm:cxn modelId="{8C0EE958-A90B-4268-B891-471F37B655FD}" type="presOf" srcId="{6117D2BD-5079-47AB-9F9A-8A14E003F07D}" destId="{255F86F3-FBD2-4D45-AB63-2AE3AF05CB6A}" srcOrd="0" destOrd="2" presId="urn:microsoft.com/office/officeart/2005/8/layout/vList4"/>
    <dgm:cxn modelId="{0DB79CE0-6EB1-4CF8-8794-E8E65DB97110}" srcId="{21C56752-BDEB-4176-8D99-0BC32949DF93}" destId="{433C43B2-B14A-4E65-895F-8306BCA27AD7}" srcOrd="1" destOrd="0" parTransId="{8C3C1949-80A1-46B5-A955-389E058B5A4F}" sibTransId="{9C6E9068-357F-43FD-A832-58D5B789BB2D}"/>
    <dgm:cxn modelId="{293C62E2-9C8B-42F8-ACA8-375A4C91989E}" type="presParOf" srcId="{8FF57012-0281-45B4-94E7-A8163410F25B}" destId="{4F1E41B2-0329-4818-AD93-BD7855CAD36F}" srcOrd="0" destOrd="0" presId="urn:microsoft.com/office/officeart/2005/8/layout/vList4"/>
    <dgm:cxn modelId="{B2DB6D4C-5E82-4510-9C80-138D6493FD5C}" type="presParOf" srcId="{4F1E41B2-0329-4818-AD93-BD7855CAD36F}" destId="{53D9EF73-03DC-4715-96CD-F547096E13EE}" srcOrd="0" destOrd="0" presId="urn:microsoft.com/office/officeart/2005/8/layout/vList4"/>
    <dgm:cxn modelId="{85F824C8-182F-4FE9-8601-970B764BB772}" type="presParOf" srcId="{4F1E41B2-0329-4818-AD93-BD7855CAD36F}" destId="{4AF19F15-EC1B-4199-8A0F-9A4F79176CDC}" srcOrd="1" destOrd="0" presId="urn:microsoft.com/office/officeart/2005/8/layout/vList4"/>
    <dgm:cxn modelId="{EA4A7C64-DA70-4F00-996A-E069C43F159B}" type="presParOf" srcId="{4F1E41B2-0329-4818-AD93-BD7855CAD36F}" destId="{22CFA9D1-D42A-4DD7-98F4-30955C66846E}" srcOrd="2" destOrd="0" presId="urn:microsoft.com/office/officeart/2005/8/layout/vList4"/>
    <dgm:cxn modelId="{705256B5-5DFC-4EB9-87B1-DBB02A96A0D8}" type="presParOf" srcId="{8FF57012-0281-45B4-94E7-A8163410F25B}" destId="{BD820A1D-ED16-48AD-8B48-67350F00182D}" srcOrd="1" destOrd="0" presId="urn:microsoft.com/office/officeart/2005/8/layout/vList4"/>
    <dgm:cxn modelId="{A0ADBF37-E4DE-4174-922D-C95D9EFFDE33}" type="presParOf" srcId="{8FF57012-0281-45B4-94E7-A8163410F25B}" destId="{9A19599E-F458-45BD-BFF7-487590F2F1A5}" srcOrd="2" destOrd="0" presId="urn:microsoft.com/office/officeart/2005/8/layout/vList4"/>
    <dgm:cxn modelId="{2CDCAD9B-90CF-4716-9F4E-164748552541}" type="presParOf" srcId="{9A19599E-F458-45BD-BFF7-487590F2F1A5}" destId="{255F86F3-FBD2-4D45-AB63-2AE3AF05CB6A}" srcOrd="0" destOrd="0" presId="urn:microsoft.com/office/officeart/2005/8/layout/vList4"/>
    <dgm:cxn modelId="{C5FF8764-8BBF-4D15-91A4-5660B3DE66E1}" type="presParOf" srcId="{9A19599E-F458-45BD-BFF7-487590F2F1A5}" destId="{031AC7BA-00CB-448D-8EAF-0090BF3AEA0B}" srcOrd="1" destOrd="0" presId="urn:microsoft.com/office/officeart/2005/8/layout/vList4"/>
    <dgm:cxn modelId="{C0508F61-F919-44A9-910A-3D3BEBF157A7}" type="presParOf" srcId="{9A19599E-F458-45BD-BFF7-487590F2F1A5}" destId="{70757279-71FF-4040-B5DC-9DA4EEF2B5C0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D6CB0-397D-4D45-AE62-FA2210A743CE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9E44-7733-41EB-991A-740A4EF24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380226"/>
            <a:ext cx="12192000" cy="385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054982" y="2322179"/>
            <a:ext cx="3146745" cy="168047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rot="5400000">
            <a:off x="4559061" y="3135702"/>
            <a:ext cx="1958196" cy="1725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15825" y="129397"/>
            <a:ext cx="744855" cy="1240155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 w="19050"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smtClean="0">
                <a:solidFill>
                  <a:srgbClr val="1F1F1F"/>
                </a:solidFill>
                <a:latin typeface="Calibri"/>
                <a:ea typeface="宋体"/>
              </a:rPr>
              <a:t>NMN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0" hasCustomPrompt="1"/>
          </p:nvPr>
        </p:nvSpPr>
        <p:spPr>
          <a:xfrm>
            <a:off x="1285185" y="301565"/>
            <a:ext cx="5201879" cy="586955"/>
          </a:xfr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zh-CN" altLang="en-US" dirty="0" smtClean="0"/>
              <a:t>单击此处编辑母版文本格式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69345" y="144780"/>
            <a:ext cx="744855" cy="1240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 userDrawn="1"/>
        </p:nvSpPr>
        <p:spPr>
          <a:xfrm>
            <a:off x="214862" y="2887854"/>
            <a:ext cx="7016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 rot="10800000">
            <a:off x="-3462824" y="-2242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 userDrawn="1"/>
        </p:nvSpPr>
        <p:spPr>
          <a:xfrm>
            <a:off x="-236275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69345" y="144780"/>
            <a:ext cx="744855" cy="124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2560" y="2345456"/>
            <a:ext cx="4084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Times New Roman" pitchFamily="18" charset="0"/>
              </a:rPr>
              <a:t>2025</a:t>
            </a:r>
            <a:endParaRPr lang="zh-CN" altLang="en-US" sz="96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0481" y="3592787"/>
            <a:ext cx="1971750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just"/>
            <a:r>
              <a:rPr kumimoji="1" lang="en-US" altLang="zh-CN" sz="1400" dirty="0">
                <a:solidFill>
                  <a:schemeClr val="bg1"/>
                </a:solidFill>
                <a:latin typeface="Times New Roman" pitchFamily="18" charset="0"/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itchFamily="18" charset="0"/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Times New Roman" pitchFamily="18" charset="0"/>
              </a:rPr>
              <a:t>BIGO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40977" y="2502950"/>
            <a:ext cx="5192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</a:rPr>
              <a:t>商业计划书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8238" y="1199451"/>
            <a:ext cx="2500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sz="2000" dirty="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市场未来发展趋势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2181" y="1803504"/>
            <a:ext cx="10893762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前景有喜有忧</a:t>
            </a:r>
          </a:p>
          <a:p>
            <a:pPr marL="25200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的蓝海市场，吸引了越来越多的商家，但是，因缺乏统一的行业标准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，进入门槛低，没有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科研实力的公司也有自己的NMN品牌。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赛道拥挤，主导地位不变</a:t>
            </a:r>
          </a:p>
          <a:p>
            <a:pPr marL="2520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NMN进入门槛不高与巨大前景的诱惑，势必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引发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企业“扎堆”，导致行业乱象。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但是，不做新时代的布局，不靠学术支撑，很难进入未来的赛道。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风口浪尖，先面壁再破壁</a:t>
            </a:r>
          </a:p>
          <a:p>
            <a:pPr marL="252000">
              <a:lnSpc>
                <a:spcPct val="150000"/>
              </a:lnSpc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NMN处于风口浪尖，大量劣质品涌入，很多时候，消费者甚至对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产品“安全性”这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一最基本要求充满质疑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企业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现在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要做的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就是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面壁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找出隐忧，再谋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发展。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市场介绍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3519" y="1529846"/>
            <a:ext cx="8387080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全球的NMN制造商主要有：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GeneHarbor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Herbalmax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Mirailab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Genex Formulas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Shinkowa Pharmaceutical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Maac10 Formulas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Bontac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Shandong Sihuan Pharmaceutical Co.,Ltd.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EffePharm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Zhejiang Jiahua Pharmchemical Co., Ltd.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8073" y="1130688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竞争对手</a:t>
            </a: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同行分析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6702" y="1991938"/>
            <a:ext cx="1978332" cy="194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 descr="E:\DELL\Documents\tem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1449" y="1881577"/>
            <a:ext cx="2143125" cy="2143125"/>
          </a:xfrm>
          <a:prstGeom prst="rect">
            <a:avLst/>
          </a:prstGeom>
          <a:noFill/>
        </p:spPr>
      </p:pic>
      <p:pic>
        <p:nvPicPr>
          <p:cNvPr id="5124" name="Picture 4" descr="E:\DELL\Documents\tem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10755" y="4279933"/>
            <a:ext cx="2171700" cy="210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8028" y="1873445"/>
            <a:ext cx="1092858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以目前占据最大市场的GeneHarbor为例，GeneHarbor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投资了20亿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修建了全球最大规模的NMN工厂。如今，该工厂已经正式投入生产，一期平均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每年200吨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产量，最高可达300吨产量，可以满足近80万人的需求，2019年营业额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达到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亿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。二期工程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拥有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年产量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1000吨的产能。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371" y="1241464"/>
            <a:ext cx="3008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同行领先者的经营情况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712" y="3746604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竞争情况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5580" y="4434632"/>
            <a:ext cx="10681114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宋体" charset="0"/>
              </a:rPr>
              <a:t>目前的市场竞争激烈，但缺乏统一的行业标准，质量标准参差不齐，很多企业的产品纯度低，以次充好，大量没有资质的产品充次在市场中。市场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宋体" charset="0"/>
              </a:rPr>
              <a:t>急需要有资质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宋体" charset="0"/>
              </a:rPr>
              <a:t>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宋体" charset="0"/>
              </a:rPr>
              <a:t>质量有保障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宋体" charset="0"/>
              </a:rPr>
              <a:t>的品牌，因此市场仍然有巨大的发展空间。</a:t>
            </a:r>
          </a:p>
        </p:txBody>
      </p:sp>
      <p:sp>
        <p:nvSpPr>
          <p:cNvPr id="17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同行分析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1498" y="1152796"/>
            <a:ext cx="261161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sz="2000" dirty="0">
                <a:latin typeface="Times New Roman" pitchFamily="18" charset="0"/>
                <a:cs typeface="Times New Roman" pitchFamily="18" charset="0"/>
                <a:sym typeface="+mn-ea"/>
              </a:rPr>
              <a:t>市场</a:t>
            </a:r>
            <a:r>
              <a:rPr 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中的问题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7987" y="1798799"/>
            <a:ext cx="11076617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公众信任问题</a:t>
            </a:r>
          </a:p>
          <a:p>
            <a:pPr marL="25200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由于目前没有统一标准，其中不乏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虚假资质、鱼目混珠的产品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，另外一些企业夸大效果，把NMN描述成包治百病的“神药”，让公众产生疑惑，引起信任危机。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技术问题</a:t>
            </a:r>
          </a:p>
          <a:p>
            <a:pPr marL="25200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目前很少有企业能够达到NMN的生产提纯的标准，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缺少生产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工艺和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设备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的企业大量存在，因此市场中存在大量以次充好的产品。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价格问题</a:t>
            </a:r>
          </a:p>
          <a:p>
            <a:pPr marL="25200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主要NMN生产厂商的售价从每千克数百万到几十万不等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批发平台上为1-2万/kg，也有低至千元每千克的售价，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价格高低不一，价格与产品质量不匹配。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2838" y="1171458"/>
            <a:ext cx="2500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sz="2000" dirty="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未满足的用户需求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9207" y="1630848"/>
            <a:ext cx="10634850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中国公民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普遍有对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健康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长寿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需求，然而目前随着社会老龄化，公民的健康问题日渐突出，医疗机构负担重；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NMN市场混乱，消费者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缺少准确的信息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，没有资质的产品大量充斥在市场中，有的厂商甚至出售假冒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产品，消费者很难买到质量过关的产品；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NMN市场缺乏统一标准，定价混乱，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消费者无法买到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高质量且价格合理的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NMN。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549923" y="4514927"/>
            <a:ext cx="184217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局限性</a:t>
            </a:r>
            <a:endParaRPr lang="zh-CN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660503" y="5142270"/>
            <a:ext cx="7242526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单一补充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有局限性，细胞对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吸收率有限，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无法最大限度提升体内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存在问题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4338" y="3988973"/>
            <a:ext cx="3227082" cy="286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18541" y="1264817"/>
            <a:ext cx="10887659" cy="51706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技术问题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没有学术支撑，未来很难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进入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的赛道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，因此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要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依靠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强大的科研团队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，采用先进的设备生产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纯度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无杂质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原材料，确保</a:t>
            </a: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的安全性和有效性。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公众信任问题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>
              <a:lnSpc>
                <a:spcPct val="150000"/>
              </a:lnSpc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重视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NMN相关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科普，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与相关医学专家、学术机构合作，建立论坛和科普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网站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，正确宣传，不夸大NMN的作用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让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公众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正确认识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价格问题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algn="l" fontAlgn="auto">
              <a:lnSpc>
                <a:spcPct val="150000"/>
              </a:lnSpc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减少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中间商环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节，建立官网直销途径和第三方（淘宝、京东）直营店，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确保消费者买到高质量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合理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价位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局限性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algn="l" fontAlgn="auto">
              <a:lnSpc>
                <a:spcPct val="150000"/>
              </a:lnSpc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不局限于</a:t>
            </a: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，应用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新技术、新配方，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提升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体内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的含量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6145" y="1649706"/>
            <a:ext cx="11068544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NMN和NR都是NAD+前体物质。NR体积小，利用率高，容易穿透细胞壁。而且长期服用NR，可提高人体自身合成NMN的能力，这是目前市面上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其他产品所不具备的优点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。NMN双效复合片采用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发酵后提取法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，有效成分高，不会残留杂质。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5065" y="1194811"/>
            <a:ext cx="336983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采用了NMN+NR强强联合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721" y="3319125"/>
            <a:ext cx="5131838" cy="304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378" y="2909755"/>
            <a:ext cx="4637316" cy="354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核心竞争力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2755" y="1630848"/>
            <a:ext cx="11479089" cy="1477328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 根据研究，</a:t>
            </a:r>
            <a:r>
              <a:rPr lang="zh-CN" altLang="en-US" sz="2000" dirty="0" smtClean="0"/>
              <a:t>在健康人类中，单次口服</a:t>
            </a:r>
            <a:r>
              <a:rPr lang="en-US" altLang="zh-CN" sz="2000" dirty="0" smtClean="0"/>
              <a:t>NMN 500mg</a:t>
            </a:r>
            <a:r>
              <a:rPr lang="zh-CN" altLang="en-US" sz="2000" dirty="0" smtClean="0"/>
              <a:t>是</a:t>
            </a:r>
            <a:r>
              <a:rPr lang="zh-CN" altLang="en-US" sz="2000" dirty="0" smtClean="0">
                <a:solidFill>
                  <a:srgbClr val="C00000"/>
                </a:solidFill>
              </a:rPr>
              <a:t>安全有效</a:t>
            </a:r>
            <a:r>
              <a:rPr lang="zh-CN" altLang="en-US" sz="2000" dirty="0" smtClean="0"/>
              <a:t>的，不会引起任何明显的有害影响。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 健康人类服用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300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1000 mg NR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，在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周内显着增加了全血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（即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22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％，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51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％和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142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％）和其他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代谢产物。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组和安慰剂治疗组之间或不同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剂量组之间均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未发生异常反应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056" y="1166819"/>
            <a:ext cx="271260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的安全性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6" name="矩形 5"/>
          <p:cNvSpPr/>
          <p:nvPr/>
        </p:nvSpPr>
        <p:spPr>
          <a:xfrm>
            <a:off x="513188" y="3764818"/>
            <a:ext cx="50945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</a:rPr>
              <a:t>相关</a:t>
            </a:r>
            <a:r>
              <a:rPr lang="zh-CN" altLang="en-US" sz="1400" dirty="0" smtClean="0">
                <a:latin typeface="Times New Roman" pitchFamily="18" charset="0"/>
              </a:rPr>
              <a:t>论文</a:t>
            </a:r>
            <a:r>
              <a:rPr lang="zh-CN" altLang="en-US" sz="1400" dirty="0" smtClean="0">
                <a:latin typeface="Times New Roman" pitchFamily="18" charset="0"/>
              </a:rPr>
              <a:t>：</a:t>
            </a:r>
            <a:endParaRPr lang="en-US" altLang="zh-CN" sz="1400" dirty="0" smtClean="0">
              <a:latin typeface="Times New Roman" pitchFamily="18" charset="0"/>
            </a:endParaRPr>
          </a:p>
          <a:p>
            <a:pPr marL="252000" indent="-252000"/>
            <a:r>
              <a:rPr lang="en-US" sz="1400" dirty="0" smtClean="0"/>
              <a:t>[1] </a:t>
            </a:r>
            <a:r>
              <a:rPr lang="en-US" sz="1400" dirty="0" err="1" smtClean="0"/>
              <a:t>Irie</a:t>
            </a:r>
            <a:r>
              <a:rPr lang="en-US" sz="1400" dirty="0" smtClean="0"/>
              <a:t> J, Inagaki E, Fujita M, </a:t>
            </a:r>
            <a:r>
              <a:rPr lang="en-US" sz="1400" dirty="0" err="1" smtClean="0"/>
              <a:t>Nakaya</a:t>
            </a:r>
            <a:r>
              <a:rPr lang="en-US" sz="1400" dirty="0" smtClean="0"/>
              <a:t> H, </a:t>
            </a:r>
            <a:r>
              <a:rPr lang="en-US" sz="1400" dirty="0" err="1" smtClean="0"/>
              <a:t>Mitsuishi</a:t>
            </a:r>
            <a:r>
              <a:rPr lang="en-US" sz="1400" dirty="0" smtClean="0"/>
              <a:t> M, Yamaguchi S, Yamashita K, </a:t>
            </a:r>
            <a:r>
              <a:rPr lang="en-US" sz="1400" dirty="0" err="1" smtClean="0"/>
              <a:t>Shigaki</a:t>
            </a:r>
            <a:r>
              <a:rPr lang="en-US" sz="1400" dirty="0" smtClean="0"/>
              <a:t> S, Ono T, </a:t>
            </a:r>
            <a:r>
              <a:rPr lang="en-US" sz="1400" dirty="0" err="1" smtClean="0"/>
              <a:t>Yukioka</a:t>
            </a:r>
            <a:r>
              <a:rPr lang="en-US" sz="1400" dirty="0" smtClean="0"/>
              <a:t> H, Okano H, </a:t>
            </a:r>
            <a:r>
              <a:rPr lang="en-US" sz="1400" dirty="0" err="1" smtClean="0"/>
              <a:t>Nabeshima</a:t>
            </a:r>
            <a:r>
              <a:rPr lang="en-US" sz="1400" dirty="0" smtClean="0"/>
              <a:t> YI, Imai SI, </a:t>
            </a:r>
            <a:r>
              <a:rPr lang="en-US" sz="1400" dirty="0" err="1" smtClean="0"/>
              <a:t>Yasui</a:t>
            </a:r>
            <a:r>
              <a:rPr lang="en-US" sz="1400" dirty="0" smtClean="0"/>
              <a:t> M, </a:t>
            </a:r>
            <a:r>
              <a:rPr lang="en-US" sz="1400" dirty="0" err="1" smtClean="0"/>
              <a:t>Tsubota</a:t>
            </a:r>
            <a:r>
              <a:rPr lang="en-US" sz="1400" dirty="0" smtClean="0"/>
              <a:t> K, </a:t>
            </a:r>
            <a:r>
              <a:rPr lang="en-US" sz="1400" dirty="0" err="1" smtClean="0"/>
              <a:t>Itoh</a:t>
            </a:r>
            <a:r>
              <a:rPr lang="en-US" sz="1400" dirty="0" smtClean="0"/>
              <a:t> H. Effect of oral administration of </a:t>
            </a:r>
            <a:r>
              <a:rPr lang="en-US" sz="1400" dirty="0" err="1" smtClean="0"/>
              <a:t>nicotinamide</a:t>
            </a:r>
            <a:r>
              <a:rPr lang="en-US" sz="1400" dirty="0" smtClean="0"/>
              <a:t> mononucleotide on clinical parameters and </a:t>
            </a:r>
            <a:r>
              <a:rPr lang="en-US" sz="1400" dirty="0" err="1" smtClean="0"/>
              <a:t>nicotinamide</a:t>
            </a:r>
            <a:r>
              <a:rPr lang="en-US" sz="1400" dirty="0" smtClean="0"/>
              <a:t> metabolite levels in healthy Japanese men. </a:t>
            </a:r>
            <a:r>
              <a:rPr lang="en-US" sz="1400" dirty="0" err="1" smtClean="0"/>
              <a:t>Endocr</a:t>
            </a:r>
            <a:r>
              <a:rPr lang="en-US" sz="1400" dirty="0" smtClean="0"/>
              <a:t> J. 2020 Feb 28;67(2):153-160.</a:t>
            </a:r>
            <a:endParaRPr lang="en-US" altLang="zh-CN" sz="1400" dirty="0" smtClean="0">
              <a:latin typeface="Times New Roman" pitchFamily="18" charset="0"/>
            </a:endParaRPr>
          </a:p>
          <a:p>
            <a:pPr marL="252000" indent="-252000"/>
            <a:r>
              <a:rPr lang="en-US" sz="1400" dirty="0" smtClean="0">
                <a:latin typeface="Times New Roman" pitchFamily="18" charset="0"/>
              </a:rPr>
              <a:t>[2] </a:t>
            </a:r>
            <a:r>
              <a:rPr lang="en-US" sz="1400" dirty="0" err="1" smtClean="0">
                <a:latin typeface="Times New Roman" pitchFamily="18" charset="0"/>
              </a:rPr>
              <a:t>Conze</a:t>
            </a:r>
            <a:r>
              <a:rPr lang="en-US" sz="1400" dirty="0" smtClean="0">
                <a:latin typeface="Times New Roman" pitchFamily="18" charset="0"/>
              </a:rPr>
              <a:t> D, Brenner C, Kruger CL. Safety and Metabolism of Long-term Administration of NIAGEN (</a:t>
            </a:r>
            <a:r>
              <a:rPr lang="en-US" sz="1400" dirty="0" err="1" smtClean="0">
                <a:latin typeface="Times New Roman" pitchFamily="18" charset="0"/>
              </a:rPr>
              <a:t>Nicotinamide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Riboside</a:t>
            </a:r>
            <a:r>
              <a:rPr lang="en-US" sz="1400" dirty="0" smtClean="0">
                <a:latin typeface="Times New Roman" pitchFamily="18" charset="0"/>
              </a:rPr>
              <a:t> Chloride) in a Randomized, Double-Blind, Placebo-controlled Clinical Trial of Healthy Overweight Adults. </a:t>
            </a:r>
            <a:r>
              <a:rPr lang="en-US" sz="1400" dirty="0" err="1" smtClean="0">
                <a:latin typeface="Times New Roman" pitchFamily="18" charset="0"/>
              </a:rPr>
              <a:t>Sci</a:t>
            </a:r>
            <a:r>
              <a:rPr lang="en-US" sz="1400" dirty="0" smtClean="0">
                <a:latin typeface="Times New Roman" pitchFamily="18" charset="0"/>
              </a:rPr>
              <a:t> Rep. 2019 Jul 5;9(1):9772. </a:t>
            </a:r>
            <a:endParaRPr lang="zh-CN" altLang="en-US" sz="1400" dirty="0">
              <a:latin typeface="Times New Roman" pitchFamily="18" charset="0"/>
            </a:endParaRPr>
          </a:p>
        </p:txBody>
      </p:sp>
      <p:pic>
        <p:nvPicPr>
          <p:cNvPr id="3076" name="Picture 4" descr="E:\DELL\Documents\tem\how-nmn-and-nr-becomes-nad-1200x63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7796" y="3415004"/>
            <a:ext cx="5689013" cy="29951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6986568" y="6488668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在体内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如何转换为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NAD+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2755" y="1630848"/>
            <a:ext cx="11479089" cy="9610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生物酶催化技术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酶定向进化技术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，模仿人体内催化酶的工作进程，采用特殊技术定向选择出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活力更高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稳定性更好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的NMN和NR，其高纯度、小分子结构在人体内高转化，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容易被吸收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056" y="1166819"/>
            <a:ext cx="54328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采用生物酶催化技术通过双重机制生产NMN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8190" y="2940202"/>
            <a:ext cx="7396462" cy="346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99" y="2930009"/>
            <a:ext cx="2552798" cy="336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2441575" y="113665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3329305" y="1193741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同行分析</a:t>
            </a:r>
          </a:p>
        </p:txBody>
      </p:sp>
      <p:sp>
        <p:nvSpPr>
          <p:cNvPr id="28" name="椭圆 27"/>
          <p:cNvSpPr/>
          <p:nvPr/>
        </p:nvSpPr>
        <p:spPr>
          <a:xfrm>
            <a:off x="2741930" y="181864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3569335" y="1807786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存在问题</a:t>
            </a:r>
          </a:p>
        </p:txBody>
      </p:sp>
      <p:sp>
        <p:nvSpPr>
          <p:cNvPr id="30" name="椭圆 29"/>
          <p:cNvSpPr/>
          <p:nvPr/>
        </p:nvSpPr>
        <p:spPr>
          <a:xfrm>
            <a:off x="2954020" y="259143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31" name="矩形 30"/>
          <p:cNvSpPr/>
          <p:nvPr/>
        </p:nvSpPr>
        <p:spPr>
          <a:xfrm>
            <a:off x="3800475" y="2618046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解决方案</a:t>
            </a:r>
          </a:p>
        </p:txBody>
      </p:sp>
      <p:sp>
        <p:nvSpPr>
          <p:cNvPr id="32" name="椭圆 31"/>
          <p:cNvSpPr/>
          <p:nvPr/>
        </p:nvSpPr>
        <p:spPr>
          <a:xfrm>
            <a:off x="2987040" y="346900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33" name="矩形 32"/>
          <p:cNvSpPr/>
          <p:nvPr/>
        </p:nvSpPr>
        <p:spPr>
          <a:xfrm>
            <a:off x="3834130" y="3512761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市场规模</a:t>
            </a:r>
          </a:p>
        </p:txBody>
      </p:sp>
      <p:sp>
        <p:nvSpPr>
          <p:cNvPr id="34" name="椭圆 33"/>
          <p:cNvSpPr/>
          <p:nvPr/>
        </p:nvSpPr>
        <p:spPr>
          <a:xfrm>
            <a:off x="2866390" y="434086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35" name="矩形 34"/>
          <p:cNvSpPr/>
          <p:nvPr/>
        </p:nvSpPr>
        <p:spPr>
          <a:xfrm>
            <a:off x="3695700" y="434016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核心竞争力</a:t>
            </a:r>
          </a:p>
        </p:txBody>
      </p:sp>
      <p:sp>
        <p:nvSpPr>
          <p:cNvPr id="36" name="椭圆 35"/>
          <p:cNvSpPr/>
          <p:nvPr/>
        </p:nvSpPr>
        <p:spPr>
          <a:xfrm>
            <a:off x="2446655" y="503555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7</a:t>
            </a:r>
          </a:p>
        </p:txBody>
      </p:sp>
      <p:sp>
        <p:nvSpPr>
          <p:cNvPr id="37" name="矩形 36"/>
          <p:cNvSpPr/>
          <p:nvPr/>
        </p:nvSpPr>
        <p:spPr>
          <a:xfrm>
            <a:off x="3310255" y="5108516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产品效益</a:t>
            </a:r>
          </a:p>
        </p:txBody>
      </p:sp>
      <p:sp>
        <p:nvSpPr>
          <p:cNvPr id="38" name="椭圆 37"/>
          <p:cNvSpPr/>
          <p:nvPr/>
        </p:nvSpPr>
        <p:spPr>
          <a:xfrm>
            <a:off x="1911985" y="52768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39" name="矩形 38"/>
          <p:cNvSpPr/>
          <p:nvPr/>
        </p:nvSpPr>
        <p:spPr>
          <a:xfrm>
            <a:off x="2955925" y="565091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</a:rPr>
              <a:t>市场</a:t>
            </a: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  <p:sp>
        <p:nvSpPr>
          <p:cNvPr id="40" name="椭圆 39"/>
          <p:cNvSpPr/>
          <p:nvPr/>
        </p:nvSpPr>
        <p:spPr>
          <a:xfrm>
            <a:off x="1959610" y="565086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8</a:t>
            </a:r>
          </a:p>
        </p:txBody>
      </p:sp>
      <p:sp>
        <p:nvSpPr>
          <p:cNvPr id="41" name="矩形 40"/>
          <p:cNvSpPr/>
          <p:nvPr/>
        </p:nvSpPr>
        <p:spPr>
          <a:xfrm>
            <a:off x="2796540" y="5727006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发展目标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14862" y="2887854"/>
            <a:ext cx="7016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</a:rPr>
              <a:t>目录</a:t>
            </a:r>
          </a:p>
        </p:txBody>
      </p:sp>
      <p:sp>
        <p:nvSpPr>
          <p:cNvPr id="22" name="椭圆 21"/>
          <p:cNvSpPr/>
          <p:nvPr/>
        </p:nvSpPr>
        <p:spPr>
          <a:xfrm>
            <a:off x="1283335" y="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23" name="矩形 22"/>
          <p:cNvSpPr/>
          <p:nvPr/>
        </p:nvSpPr>
        <p:spPr>
          <a:xfrm>
            <a:off x="2413000" y="0"/>
            <a:ext cx="6143625" cy="5748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</a:rPr>
              <a:t>介绍</a:t>
            </a:r>
            <a:endParaRPr lang="zh-CN" altLang="en-US" sz="2800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292860" y="613791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9</a:t>
            </a:r>
          </a:p>
        </p:txBody>
      </p:sp>
      <p:sp>
        <p:nvSpPr>
          <p:cNvPr id="25" name="矩形 24"/>
          <p:cNvSpPr/>
          <p:nvPr/>
        </p:nvSpPr>
        <p:spPr>
          <a:xfrm>
            <a:off x="2339340" y="6231255"/>
            <a:ext cx="6143625" cy="5748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</a:rPr>
              <a:t>团队介绍</a:t>
            </a:r>
            <a:endParaRPr lang="zh-CN" altLang="en-US" sz="2800" dirty="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2714" y="1658842"/>
            <a:ext cx="8387080" cy="4962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宋体" charset="0"/>
                <a:cs typeface="宋体" charset="0"/>
              </a:rPr>
              <a:t>我们和其他主要</a:t>
            </a:r>
            <a:r>
              <a:rPr lang="zh-CN" altLang="en-US" sz="2000" b="0" dirty="0">
                <a:latin typeface="宋体" charset="0"/>
                <a:cs typeface="宋体" charset="0"/>
              </a:rPr>
              <a:t>品牌的生产工艺及其</a:t>
            </a:r>
            <a:r>
              <a:rPr lang="zh-CN" altLang="en-US" sz="2000" b="0" dirty="0" smtClean="0">
                <a:latin typeface="宋体" charset="0"/>
                <a:cs typeface="宋体" charset="0"/>
              </a:rPr>
              <a:t>售价</a:t>
            </a:r>
            <a:endParaRPr lang="zh-CN" altLang="en-US" sz="2000" b="0" dirty="0">
              <a:latin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7073" y="1185480"/>
            <a:ext cx="1992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价格品牌对比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1216" y="2269645"/>
          <a:ext cx="7109927" cy="406024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69976"/>
                <a:gridCol w="2584804"/>
                <a:gridCol w="2155147"/>
              </a:tblGrid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产品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生产工艺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售价 元</a:t>
                      </a:r>
                      <a:r>
                        <a:rPr lang="en-US" altLang="zh-CN" sz="1800"/>
                        <a:t>/g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Herbalmax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生物酶法</a:t>
                      </a:r>
                      <a:endParaRPr lang="zh-CN" altLang="en-US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397.3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GeneHarbor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全酶法</a:t>
                      </a:r>
                      <a:endParaRPr lang="zh-CN" altLang="en-US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166.7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 err="1"/>
                        <a:t>Shinkowa</a:t>
                      </a:r>
                      <a:r>
                        <a:rPr lang="en-US" altLang="zh-CN" sz="1800" dirty="0"/>
                        <a:t> Pharmaceutical</a:t>
                      </a:r>
                      <a:endParaRPr lang="en-US" altLang="zh-CN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生物酶法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2461.7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Mirailab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发酵法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1200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Fooubody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绿色酶法合成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86.7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我们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生物酶催化</a:t>
                      </a:r>
                      <a:r>
                        <a:rPr lang="en-US" altLang="zh-CN" sz="18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酶定向进化</a:t>
                      </a:r>
                      <a:endParaRPr lang="zh-CN" altLang="en-US" sz="1800" b="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2222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</a:tbl>
          </a:graphicData>
        </a:graphic>
      </p:graphicFrame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7702707" y="1169929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宋体" charset="0"/>
                <a:cs typeface="宋体" charset="0"/>
                <a:sym typeface="+mn-ea"/>
              </a:rPr>
              <a:t>检测报告</a:t>
            </a:r>
            <a:endParaRPr lang="zh-CN" altLang="en-US" sz="2000" dirty="0">
              <a:latin typeface="宋体" charset="0"/>
              <a:cs typeface="宋体" charset="0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48" y="3024864"/>
            <a:ext cx="4006815" cy="152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7777704" y="5082462"/>
            <a:ext cx="3959234" cy="1365102"/>
            <a:chOff x="7861680" y="3776176"/>
            <a:chExt cx="3959234" cy="136510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61680" y="3776176"/>
              <a:ext cx="3959234" cy="1365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矩形 8"/>
            <p:cNvSpPr/>
            <p:nvPr/>
          </p:nvSpPr>
          <p:spPr>
            <a:xfrm>
              <a:off x="10954139" y="4236098"/>
              <a:ext cx="251926" cy="17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62680" y="2403800"/>
            <a:ext cx="4067247" cy="815261"/>
            <a:chOff x="7762680" y="2403800"/>
            <a:chExt cx="4067247" cy="81526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62680" y="2403800"/>
              <a:ext cx="4067247" cy="815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矩形 11"/>
            <p:cNvSpPr/>
            <p:nvPr/>
          </p:nvSpPr>
          <p:spPr>
            <a:xfrm>
              <a:off x="10347649" y="3069771"/>
              <a:ext cx="363894" cy="139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513" y="1436486"/>
            <a:ext cx="10590634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根据可信市场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报告（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BMRC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）估计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252000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据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BMRC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预测，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2022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年全球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市场为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103.5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亿美元（约合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683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亿元），中国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占总消费市场的66.6%，预测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我们占据全国市场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由此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推算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2022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市场规模可达约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2520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未来5年（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2025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年）NMN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市场预估可达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约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129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美元（约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851.4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），预测此时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我们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占据全国市场的30%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，由此推算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5年后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市场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规模可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达约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170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人民币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520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从可消费人口估计</a:t>
            </a:r>
          </a:p>
          <a:p>
            <a:pPr marL="252000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按照中信证券的报告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，如果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产品能覆盖当前服用保健品人口的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，其市场规模有望达到千亿，按照我们的市场份额，我们的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市场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潜力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达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市场规模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9648" y="1602015"/>
            <a:ext cx="10389805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我们的NMN产品投入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生产并开展销售业务后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，在社会和经济两方面都将产生巨大的效益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社会效益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微观上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满足了老百姓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健康长寿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的需求，NMN减缓了细胞衰老，降低了心脑血管等病疾病的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发病率，增强了免疫系统，提高了公民的幸福指数；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宏观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上在一定程度上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减少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了医疗机构的负担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节省了医疗资源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提高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了公民的平均寿命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经济效益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NMN产业将带来巨大的经济效益，估计一期建设需要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投产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5-10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厂房规模达到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50亩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，生产、销售等带动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就业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人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，直接经济效益达到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产品效益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744" y="1630007"/>
            <a:ext cx="11117593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一期工程我们将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投资5-10亿元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，建立年产100吨的生产线，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0万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人的需求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，争取在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2022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年完成，销售额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二期工程我们将建立年产250吨的生产线，满足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全国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万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人的需求，营业额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170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占全国份额的30%</a:t>
            </a:r>
            <a:r>
              <a:rPr lang="zh-CN" alt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的目标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发展目标</a:t>
            </a:r>
          </a:p>
        </p:txBody>
      </p:sp>
      <p:pic>
        <p:nvPicPr>
          <p:cNvPr id="3074" name="Picture 2" descr="E:\DELL\Documents\tem\f0bc320c790740dcfebdc0749085d496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6193" y="4021493"/>
            <a:ext cx="3545636" cy="2659225"/>
          </a:xfrm>
          <a:prstGeom prst="rect">
            <a:avLst/>
          </a:prstGeom>
          <a:noFill/>
        </p:spPr>
      </p:pic>
      <p:pic>
        <p:nvPicPr>
          <p:cNvPr id="3075" name="Picture 3" descr="E:\DELL\Documents\tem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8436" y="4041418"/>
            <a:ext cx="4157760" cy="2639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6300" y="1732643"/>
            <a:ext cx="10716377" cy="23460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我们和美国</a:t>
            </a:r>
            <a:r>
              <a:rPr lang="en-US" sz="2000" dirty="0" smtClean="0"/>
              <a:t>Missouri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Sinclair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实验室合作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，实验室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在生命科学领域具有强大科研实力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，研究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包括</a:t>
            </a:r>
            <a:r>
              <a:rPr lang="en-US" altLang="zh-CN" sz="2000" dirty="0" smtClean="0"/>
              <a:t>DNA</a:t>
            </a:r>
            <a:r>
              <a:rPr lang="zh-CN" altLang="en-US" sz="2000" dirty="0" smtClean="0"/>
              <a:t>修复，生育力，线粒体功能障碍，伤口愈合等课题，还有一个特别的项目组专门研究</a:t>
            </a:r>
            <a:r>
              <a:rPr lang="zh-CN" altLang="en-US" sz="2000" dirty="0" smtClean="0">
                <a:solidFill>
                  <a:srgbClr val="C00000"/>
                </a:solidFill>
              </a:rPr>
              <a:t>衰老</a:t>
            </a:r>
            <a:r>
              <a:rPr lang="zh-CN" altLang="en-US" sz="2000" dirty="0" smtClean="0"/>
              <a:t>相关问题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，并且在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在研究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人类衰老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如何逆转衰老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这一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方向处于世界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领先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水平，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Sinclair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实验室培养了拥有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超过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名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研究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专家，多数为博士后，实验室的成员在学术界和工业界都有着卓越的成就。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470307" y="1229493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合作团队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390674" y="4788623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相关论文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601462" y="5214838"/>
            <a:ext cx="1080987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[1] Li, J.,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Bonkowski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M. S.,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Moniot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S., Zhang, D., Hubbard, B. P., Ling, A. J., … &amp;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Aravind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L. (2017). A conserved NAD+ binding pocket that regulates protein-protein interactions during aging. Science, 355(6331), 1312-1317.</a:t>
            </a:r>
          </a:p>
          <a:p>
            <a:pPr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Irie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J., Inagaki, E., Fujita, M.,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Nakaya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H.,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Mitsuishi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M., Yamaguchi, S., … &amp; Okano, H. (2019). Effect of oral administration of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nicotinamide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mononucleotide on clinical parameters and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nicotinamide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metabolite levels in healthy Japanese men. Endocrine journal, EJ19-0313.</a:t>
            </a:r>
            <a:endParaRPr lang="zh-CN" altLang="en-US" sz="1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"/>
          <p:cNvSpPr txBox="1"/>
          <p:nvPr/>
        </p:nvSpPr>
        <p:spPr>
          <a:xfrm>
            <a:off x="414323" y="1164178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核心成员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548743" y="2186004"/>
          <a:ext cx="10564016" cy="4347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sp>
        <p:nvSpPr>
          <p:cNvPr id="16" name="矩形 15"/>
          <p:cNvSpPr/>
          <p:nvPr/>
        </p:nvSpPr>
        <p:spPr>
          <a:xfrm>
            <a:off x="775431" y="1704783"/>
            <a:ext cx="7596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Sinclair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实验室有着非常优秀的研究团队，团队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成员均有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丰富的从业经历。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55080" y="1706495"/>
            <a:ext cx="11033540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</a:rPr>
              <a:t>Nicotinamide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Mononucleotide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）即烟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酰胺单核苷酸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，是一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种自然存在于所有生命中的分子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。在分子层面，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它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是一种核糖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核苷酸，是核酸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RNA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的基本结构单元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在结构上，该分子由烟酰胺基，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糖和磷酸基团组成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宋体" charset="0"/>
              <a:sym typeface="+mn-ea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宋体" charset="0"/>
              <a:sym typeface="+mn-ea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宋体" charset="0"/>
              <a:sym typeface="+mn-ea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是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</a:rPr>
              <a:t>Nicotinamide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Adenine 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</a:rPr>
              <a:t>Dinucleotide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烟酰胺腺嘌呤二核苷酸）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的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直接前体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，被认为是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增加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细胞中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水平的关键成分。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7328" y="1246017"/>
            <a:ext cx="209865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宋体" charset="0"/>
                <a:sym typeface="+mn-ea"/>
              </a:rPr>
              <a:t>是什么？</a:t>
            </a:r>
            <a:endParaRPr lang="zh-CN" altLang="en-US" sz="2000" dirty="0">
              <a:latin typeface="Times New Roman" pitchFamily="18" charset="0"/>
              <a:cs typeface="宋体" charset="0"/>
              <a:sym typeface="+mn-ea"/>
            </a:endParaRPr>
          </a:p>
        </p:txBody>
      </p:sp>
      <p:pic>
        <p:nvPicPr>
          <p:cNvPr id="1027" name="Picture 3" descr="E:\DELL\Documents\temp\nmn-graphics-charts-figure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808" y="2699501"/>
            <a:ext cx="4889240" cy="2652197"/>
          </a:xfrm>
          <a:prstGeom prst="rect">
            <a:avLst/>
          </a:prstGeom>
          <a:noFill/>
        </p:spPr>
      </p:pic>
      <p:sp>
        <p:nvSpPr>
          <p:cNvPr id="11" name="燕尾形箭头 10"/>
          <p:cNvSpPr/>
          <p:nvPr/>
        </p:nvSpPr>
        <p:spPr>
          <a:xfrm>
            <a:off x="4711959" y="3872205"/>
            <a:ext cx="1184988" cy="3079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824" y="1130122"/>
            <a:ext cx="194476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是什么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pic>
        <p:nvPicPr>
          <p:cNvPr id="3074" name="Picture 2" descr="E:\DELL\Documents\temp\nmn-graphics-charts-figure-2-1200x7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9406" y="1585685"/>
            <a:ext cx="7586787" cy="446988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640700" y="1688837"/>
            <a:ext cx="343677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NAD 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是生命和细胞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功能所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必需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的辅酶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。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在人体内存在五种主要前体：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色氨酸（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Tryptophan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），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烟酰胺（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NAM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），烟酸（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），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烟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酰胺核糖苷（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）和烟酰胺单核苷酸（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）。其中，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 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合成的最终步骤之一。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8714" y="1731126"/>
            <a:ext cx="11387818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代谢过程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（例如糖酵解，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TCA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循环）中起着特别积极的作用，这种过程发生在我们的线粒体中，是我们获取细胞能量的方式 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能够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帮助细胞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修复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被损坏的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DNA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PARP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是一种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DNA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修复分子，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PARP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依赖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NAD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实现修复功能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激活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Sirtuins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Sirtuins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是一类参与细胞应激反应和损伤修复的酶，被称为基因守护者。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9849" y="1279412"/>
            <a:ext cx="220124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能干什么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2823"/>
          <a:stretch>
            <a:fillRect/>
          </a:stretch>
        </p:blipFill>
        <p:spPr bwMode="auto">
          <a:xfrm>
            <a:off x="5732036" y="2929812"/>
            <a:ext cx="5802349" cy="295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246" y="4097208"/>
            <a:ext cx="3981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  <p:sp>
        <p:nvSpPr>
          <p:cNvPr id="7" name="矩形 6"/>
          <p:cNvSpPr/>
          <p:nvPr/>
        </p:nvSpPr>
        <p:spPr>
          <a:xfrm>
            <a:off x="709128" y="3219061"/>
            <a:ext cx="10842170" cy="269654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"/>
          <p:cNvSpPr txBox="1"/>
          <p:nvPr/>
        </p:nvSpPr>
        <p:spPr>
          <a:xfrm>
            <a:off x="369740" y="1180662"/>
            <a:ext cx="245772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为什么关注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NAD+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sp>
        <p:nvSpPr>
          <p:cNvPr id="16" name="文本框 99"/>
          <p:cNvSpPr txBox="1"/>
          <p:nvPr/>
        </p:nvSpPr>
        <p:spPr>
          <a:xfrm>
            <a:off x="557895" y="1676820"/>
            <a:ext cx="5693615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在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新陈代谢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与年龄有关的疾病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等研究领域，提高人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体内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含量得到了积极的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结果，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并显示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出某些抗衰老特性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具有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以下功能：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延缓衰老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维持新陈代谢正常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保护心脏功能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减缓神经退化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增强免疫系统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然而，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NAD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+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水平随着年龄增加断崖式下降！</a:t>
            </a:r>
          </a:p>
        </p:txBody>
      </p:sp>
      <p:pic>
        <p:nvPicPr>
          <p:cNvPr id="1026" name="Picture 2" descr="E:\DELL\Documents\tem\nad-featur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2899" y="242596"/>
            <a:ext cx="4445036" cy="3909528"/>
          </a:xfrm>
          <a:prstGeom prst="rect">
            <a:avLst/>
          </a:prstGeom>
          <a:noFill/>
        </p:spPr>
      </p:pic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  <p:pic>
        <p:nvPicPr>
          <p:cNvPr id="2" name="Picture 2" descr="E:\DELL\Documents\tem\graph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8490" y="4159150"/>
            <a:ext cx="4405020" cy="2698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2485" y="1148783"/>
            <a:ext cx="33137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作为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的补充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6684" y="1615858"/>
            <a:ext cx="8298026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由于分子量大，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无法直接口服补充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科研证实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直接口服能够有效增加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的含量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098" name="Picture 2" descr="E:\DELL\Documents\temp\nmn-graphics-charts-figure-6-1200x78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059" y="2624373"/>
            <a:ext cx="6186198" cy="4036494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7909248" y="2708998"/>
            <a:ext cx="394063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相关研究测试了日本人口服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水平，得到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了肯定的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结论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相关论文：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Irie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J., Inagaki, E., Fujita, M.,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Nakaya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H.,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Mitsuishi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M., Yamaguchi, S., … &amp; Okano, H. (2019). Effect of oral administration of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nicotinamide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mononucleotide on clinical parameters and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nicotinamide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metabolite levels in healthy Japanese men. Endocrine journal, EJ19-0313.</a:t>
            </a:r>
            <a:endParaRPr lang="zh-CN" altLang="en-US" sz="1400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97562" y="1893842"/>
            <a:ext cx="11000389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在全球，北美和中国是最大的制造区。在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领域，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中国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目前是生产市场的领导者，占据</a:t>
            </a:r>
            <a:r>
              <a:rPr lang="en-US" altLang="zh-CN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46.41%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生产市场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份额。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北美，欧洲和中国是全球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市场的主要消费地区，其中中国具有最大的市场。 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2019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年，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中国的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消费量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约占全球总消费量的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66.59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％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GeneHarbor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Herbalmax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Shinkowa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Pharmaceutical, </a:t>
            </a: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EffePharm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and </a:t>
            </a: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Genex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Formulas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等企业目前是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世界领先的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制造商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的下游应用有保健品，化妆品等。在全球范围内，保健产品是最大的应用市场，占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2019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年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总消费量的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99.74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％。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5653" y="1247735"/>
            <a:ext cx="201208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宋体" charset="0"/>
                <a:cs typeface="宋体" charset="0"/>
                <a:sym typeface="+mn-ea"/>
              </a:rPr>
              <a:t>市场</a:t>
            </a: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基本情况</a:t>
            </a: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028" y="1233828"/>
            <a:ext cx="209865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市场容量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0101" y="1776819"/>
            <a:ext cx="11091197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</a:t>
            </a: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BMRC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Brandessence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Market Research &amp; Consulting 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），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未来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五年NMN市场的年平均收益增长率将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达到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.6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%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，全球市场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规模将从2019年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96.3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亿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美元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增长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2025年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129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亿美元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根据中信证券预测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产品每覆盖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保健品人口对应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304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亿元市场空间，伴随抗衰老产品未来市场不断推广，如果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产品能覆盖当前服用保健品人口的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，其市场规模有望达到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千亿元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市场介绍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4376" y="3765161"/>
            <a:ext cx="5038530" cy="283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右箭头 12"/>
          <p:cNvSpPr/>
          <p:nvPr/>
        </p:nvSpPr>
        <p:spPr>
          <a:xfrm rot="20931296">
            <a:off x="6073159" y="4444215"/>
            <a:ext cx="1376296" cy="2401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5922ee-bb5b-4d1a-8643-38aa6a68dac6}"/>
</p:tagLst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2558</Words>
  <Application>WPS 文字</Application>
  <PresentationFormat>自定义</PresentationFormat>
  <Paragraphs>203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DELL</cp:lastModifiedBy>
  <cp:revision>199</cp:revision>
  <dcterms:created xsi:type="dcterms:W3CDTF">2020-11-12T10:09:09Z</dcterms:created>
  <dcterms:modified xsi:type="dcterms:W3CDTF">2020-11-27T11:26:16Z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2052-2.8.0.4624</vt:lpwstr>
  </property>
</Properties>
</file>