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harts/colors1.xml" ContentType="application/vnd.ms-office.chartcolorstyle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7" r:id="rId2"/>
    <p:sldId id="284" r:id="rId3"/>
    <p:sldId id="300" r:id="rId4"/>
    <p:sldId id="302" r:id="rId5"/>
    <p:sldId id="303" r:id="rId6"/>
    <p:sldId id="304" r:id="rId7"/>
    <p:sldId id="285" r:id="rId8"/>
    <p:sldId id="286" r:id="rId9"/>
    <p:sldId id="287" r:id="rId10"/>
    <p:sldId id="292" r:id="rId11"/>
    <p:sldId id="293" r:id="rId12"/>
    <p:sldId id="288" r:id="rId13"/>
    <p:sldId id="289" r:id="rId14"/>
    <p:sldId id="290" r:id="rId15"/>
    <p:sldId id="294" r:id="rId16"/>
    <p:sldId id="305" r:id="rId17"/>
    <p:sldId id="295" r:id="rId18"/>
    <p:sldId id="306" r:id="rId19"/>
    <p:sldId id="296" r:id="rId20"/>
    <p:sldId id="291" r:id="rId21"/>
    <p:sldId id="297" r:id="rId22"/>
    <p:sldId id="298" r:id="rId23"/>
    <p:sldId id="307" r:id="rId24"/>
    <p:sldId id="30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662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63" y="-67"/>
      </p:cViewPr>
      <p:guideLst>
        <p:guide orient="horz" pos="2147"/>
        <p:guide pos="38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Sheet1!$A$2:$A$3</c:f>
              <c:numCache>
                <c:formatCode>General</c:formatCode>
                <c:ptCount val="2"/>
                <c:pt idx="0">
                  <c:v>2019</c:v>
                </c:pt>
                <c:pt idx="1">
                  <c:v>2025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Sheet1!$A$2:$A$5</c15:sqref>
                  </c15:fullRef>
                </c:ext>
              </c:extLst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96.3</c:v>
                </c:pt>
                <c:pt idx="1">
                  <c:v>129.1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Sheet1!$B$2:$B$5</c15:sqref>
                  </c15:fullRef>
                </c:ext>
              </c:extLst>
            </c:numRef>
          </c:val>
        </c:ser>
        <c:gapWidth val="219"/>
        <c:overlap val="-27"/>
        <c:axId val="167245312"/>
        <c:axId val="16724723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系列 2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delete val="1"/>
                </c:dLbls>
                <c:cat>
                  <c:numRef>
                    <c:extLst>
                      <c:ext uri="{02D57815-91ED-43cb-92C2-25804820EDAC}">
                        <c15:fullRef>
                          <c15:sqref>Sheet1!$A$2:$A$5</c15:sqref>
                        </c15:fullRef>
                        <c15:formulaRef>
                          <c15:sqref>Sheet1!$A$2:$A$3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2019</c:v>
                      </c:pt>
                      <c:pt idx="1">
                        <c:v>2025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ullRef>
                          <c15:sqref>Sheet1!$C$2:$C$5</c15:sqref>
                        </c15:fullRef>
                        <c15:formulaRef>
                          <c15:sqref>Sheet1!$C$2:$C$3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2.4</c:v>
                      </c:pt>
                      <c:pt idx="1">
                        <c:v>4.4</c:v>
                      </c:pt>
                    </c:numCache>
                  </c:numRef>
                </c:val>
              </c15:ser>
            </c15:filteredBarSeries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系列 3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delete val="1"/>
                </c:dLbls>
                <c:cat>
                  <c:numRef>
                    <c:extLst>
                      <c:ext uri="{02D57815-91ED-43cb-92C2-25804820EDAC}">
                        <c15:fullRef>
                          <c15:sqref>Sheet1!$A$2:$A$5</c15:sqref>
                        </c15:fullRef>
                        <c15:formulaRef>
                          <c15:sqref>Sheet1!$A$2:$A$3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2019</c:v>
                      </c:pt>
                      <c:pt idx="1">
                        <c:v>2025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ullRef>
                          <c15:sqref>Sheet1!$D$2:$D$5</c15:sqref>
                        </c15:fullRef>
                        <c15:formulaRef>
                          <c15:sqref>Sheet1!$D$2:$D$3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</c:v>
                      </c:pt>
                      <c:pt idx="1">
                        <c:v>2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167245312"/>
        <c:scaling>
          <c:orientation val="minMax"/>
        </c:scaling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t>年份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67247232"/>
        <c:crosses val="autoZero"/>
        <c:auto val="1"/>
        <c:lblAlgn val="ctr"/>
        <c:lblOffset val="100"/>
      </c:catAx>
      <c:valAx>
        <c:axId val="16724723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dirty="0" smtClean="0"/>
                  <a:t>市场规模</a:t>
                </a:r>
                <a:r>
                  <a:rPr lang="zh-CN" altLang="en-US" dirty="0" smtClean="0"/>
                  <a:t>（亿美元）</a:t>
                </a:r>
                <a:endParaRPr dirty="0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6724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 lang="zh-CN" baseline="0">
          <a:latin typeface="Times New Roman" pitchFamily="18" charset="0"/>
        </a:defRPr>
      </a:pPr>
      <a:endParaRPr lang="zh-CN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C56752-BDEB-4176-8D99-0BC32949DF93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A6A1E3-735B-4C9A-BA95-723D803A3C28}">
      <dgm:prSet phldrT="[文本]"/>
      <dgm:spPr/>
      <dgm:t>
        <a:bodyPr/>
        <a:lstStyle/>
        <a:p>
          <a:r>
            <a:rPr lang="en-US" altLang="zh-CN" dirty="0" smtClean="0"/>
            <a:t>Jeff Klein</a:t>
          </a:r>
          <a:endParaRPr lang="zh-CN" altLang="en-US" dirty="0"/>
        </a:p>
      </dgm:t>
    </dgm:pt>
    <dgm:pt modelId="{A1F18895-E0A3-4AED-A747-EF1FF522B2DE}" type="parTrans" cxnId="{1A4274A9-DEBC-427A-BADD-43F2BB5D9C8B}">
      <dgm:prSet/>
      <dgm:spPr/>
      <dgm:t>
        <a:bodyPr/>
        <a:lstStyle/>
        <a:p>
          <a:endParaRPr lang="zh-CN" altLang="en-US"/>
        </a:p>
      </dgm:t>
    </dgm:pt>
    <dgm:pt modelId="{1CDA30AA-7794-4BF6-875A-00158BEF0C87}" type="sibTrans" cxnId="{1A4274A9-DEBC-427A-BADD-43F2BB5D9C8B}">
      <dgm:prSet/>
      <dgm:spPr/>
      <dgm:t>
        <a:bodyPr/>
        <a:lstStyle/>
        <a:p>
          <a:endParaRPr lang="zh-CN" altLang="en-US"/>
        </a:p>
      </dgm:t>
    </dgm:pt>
    <dgm:pt modelId="{4BEF874D-284D-41A0-83E0-69B9BF37E835}">
      <dgm:prSet phldrT="[文本]"/>
      <dgm:spPr/>
      <dgm:t>
        <a:bodyPr/>
        <a:lstStyle/>
        <a:p>
          <a:r>
            <a:rPr lang="en-US" altLang="zh-CN" dirty="0" smtClean="0"/>
            <a:t>Jeff Klein</a:t>
          </a:r>
          <a:r>
            <a:rPr lang="zh-CN" altLang="en-US" dirty="0" smtClean="0"/>
            <a:t>是</a:t>
          </a:r>
          <a:r>
            <a:rPr lang="en-US" altLang="zh-CN" dirty="0" smtClean="0"/>
            <a:t>Sinclair</a:t>
          </a:r>
          <a:r>
            <a:rPr lang="zh-CN" altLang="en-US" dirty="0" smtClean="0"/>
            <a:t>研究中心的药性毒性研究主管，在药品开发中具有相当的资质。</a:t>
          </a:r>
          <a:endParaRPr lang="zh-CN" altLang="en-US" dirty="0"/>
        </a:p>
      </dgm:t>
    </dgm:pt>
    <dgm:pt modelId="{1F341B11-7AC0-439C-908F-383E95A47733}" type="parTrans" cxnId="{69EF39D7-3435-45EC-9B43-BC140EDF4F8C}">
      <dgm:prSet/>
      <dgm:spPr/>
      <dgm:t>
        <a:bodyPr/>
        <a:lstStyle/>
        <a:p>
          <a:endParaRPr lang="zh-CN" altLang="en-US"/>
        </a:p>
      </dgm:t>
    </dgm:pt>
    <dgm:pt modelId="{72560018-6C87-44F4-9DAD-91E08036239A}" type="sibTrans" cxnId="{69EF39D7-3435-45EC-9B43-BC140EDF4F8C}">
      <dgm:prSet/>
      <dgm:spPr/>
      <dgm:t>
        <a:bodyPr/>
        <a:lstStyle/>
        <a:p>
          <a:endParaRPr lang="zh-CN" altLang="en-US"/>
        </a:p>
      </dgm:t>
    </dgm:pt>
    <dgm:pt modelId="{6B5E6192-DF53-4B6F-AD94-136C537B61B6}">
      <dgm:prSet phldrT="[文本]"/>
      <dgm:spPr/>
      <dgm:t>
        <a:bodyPr/>
        <a:lstStyle/>
        <a:p>
          <a:r>
            <a:rPr lang="zh-CN" altLang="en-US" dirty="0" smtClean="0"/>
            <a:t>在</a:t>
          </a:r>
          <a:r>
            <a:rPr lang="en-US" altLang="zh-CN" dirty="0" smtClean="0"/>
            <a:t>Rutgers</a:t>
          </a:r>
          <a:r>
            <a:rPr lang="zh-CN" altLang="en-US" dirty="0" smtClean="0"/>
            <a:t>大学完成了他的博士学位，在</a:t>
          </a:r>
          <a:r>
            <a:rPr lang="en-US" altLang="zh-CN" dirty="0" smtClean="0"/>
            <a:t>Maine</a:t>
          </a:r>
          <a:r>
            <a:rPr lang="zh-CN" altLang="en-US" dirty="0" smtClean="0"/>
            <a:t>的</a:t>
          </a:r>
          <a:r>
            <a:rPr lang="en-US" altLang="zh-CN" dirty="0" smtClean="0"/>
            <a:t>Jackson</a:t>
          </a:r>
          <a:r>
            <a:rPr lang="zh-CN" altLang="en-US" dirty="0" smtClean="0"/>
            <a:t>实验室，他开始研究分子生物和基因，在这里他主管药品（包括</a:t>
          </a:r>
          <a:r>
            <a:rPr lang="en-US" altLang="zh-CN" dirty="0" smtClean="0"/>
            <a:t>NMN</a:t>
          </a:r>
          <a:r>
            <a:rPr lang="zh-CN" altLang="en-US" dirty="0" smtClean="0"/>
            <a:t>）的药性毒性的研究。</a:t>
          </a:r>
          <a:endParaRPr lang="zh-CN" altLang="en-US" dirty="0"/>
        </a:p>
      </dgm:t>
    </dgm:pt>
    <dgm:pt modelId="{AC7163D8-25F3-472B-BAF7-18472B79229D}" type="parTrans" cxnId="{B74809AD-475C-40E5-8C6A-5502945338D7}">
      <dgm:prSet/>
      <dgm:spPr/>
      <dgm:t>
        <a:bodyPr/>
        <a:lstStyle/>
        <a:p>
          <a:endParaRPr lang="zh-CN" altLang="en-US"/>
        </a:p>
      </dgm:t>
    </dgm:pt>
    <dgm:pt modelId="{85E786A4-5CA7-4E81-A5F1-6A572D37CE6F}" type="sibTrans" cxnId="{B74809AD-475C-40E5-8C6A-5502945338D7}">
      <dgm:prSet/>
      <dgm:spPr/>
      <dgm:t>
        <a:bodyPr/>
        <a:lstStyle/>
        <a:p>
          <a:endParaRPr lang="zh-CN" altLang="en-US"/>
        </a:p>
      </dgm:t>
    </dgm:pt>
    <dgm:pt modelId="{433C43B2-B14A-4E65-895F-8306BCA27AD7}">
      <dgm:prSet phldrT="[文本]"/>
      <dgm:spPr/>
      <dgm:t>
        <a:bodyPr/>
        <a:lstStyle/>
        <a:p>
          <a:r>
            <a:rPr lang="en-US" altLang="zh-CN" dirty="0" smtClean="0"/>
            <a:t>Alex Wakefield</a:t>
          </a:r>
          <a:endParaRPr lang="zh-CN" altLang="en-US" dirty="0"/>
        </a:p>
      </dgm:t>
    </dgm:pt>
    <dgm:pt modelId="{8C3C1949-80A1-46B5-A955-389E058B5A4F}" type="parTrans" cxnId="{0DB79CE0-6EB1-4CF8-8794-E8E65DB97110}">
      <dgm:prSet/>
      <dgm:spPr/>
      <dgm:t>
        <a:bodyPr/>
        <a:lstStyle/>
        <a:p>
          <a:endParaRPr lang="zh-CN" altLang="en-US"/>
        </a:p>
      </dgm:t>
    </dgm:pt>
    <dgm:pt modelId="{9C6E9068-357F-43FD-A832-58D5B789BB2D}" type="sibTrans" cxnId="{0DB79CE0-6EB1-4CF8-8794-E8E65DB97110}">
      <dgm:prSet/>
      <dgm:spPr/>
      <dgm:t>
        <a:bodyPr/>
        <a:lstStyle/>
        <a:p>
          <a:endParaRPr lang="zh-CN" altLang="en-US"/>
        </a:p>
      </dgm:t>
    </dgm:pt>
    <dgm:pt modelId="{EE2070AA-2A5E-4592-A282-5DC04D76169C}">
      <dgm:prSet phldrT="[文本]"/>
      <dgm:spPr/>
      <dgm:t>
        <a:bodyPr/>
        <a:lstStyle/>
        <a:p>
          <a:r>
            <a:rPr lang="en-US" altLang="zh-CN" dirty="0" smtClean="0"/>
            <a:t>Alex Wakefield</a:t>
          </a:r>
          <a:r>
            <a:rPr lang="zh-CN" altLang="en-US" dirty="0" smtClean="0"/>
            <a:t>博士是药品服务部的副主席，负责项目的信息数据管理、临床测试等。</a:t>
          </a:r>
          <a:endParaRPr lang="zh-CN" altLang="en-US" dirty="0"/>
        </a:p>
      </dgm:t>
    </dgm:pt>
    <dgm:pt modelId="{27C3CC34-9529-4FBB-AD1D-17F14D185988}" type="parTrans" cxnId="{C327B584-C156-4B2F-8CDC-5257981191A6}">
      <dgm:prSet/>
      <dgm:spPr/>
      <dgm:t>
        <a:bodyPr/>
        <a:lstStyle/>
        <a:p>
          <a:endParaRPr lang="zh-CN" altLang="en-US"/>
        </a:p>
      </dgm:t>
    </dgm:pt>
    <dgm:pt modelId="{27BAF2AD-6BCD-4CA4-BD00-DEC75A22DC83}" type="sibTrans" cxnId="{C327B584-C156-4B2F-8CDC-5257981191A6}">
      <dgm:prSet/>
      <dgm:spPr/>
      <dgm:t>
        <a:bodyPr/>
        <a:lstStyle/>
        <a:p>
          <a:endParaRPr lang="zh-CN" altLang="en-US"/>
        </a:p>
      </dgm:t>
    </dgm:pt>
    <dgm:pt modelId="{6117D2BD-5079-47AB-9F9A-8A14E003F07D}">
      <dgm:prSet phldrT="[文本]"/>
      <dgm:spPr/>
      <dgm:t>
        <a:bodyPr/>
        <a:lstStyle/>
        <a:p>
          <a:r>
            <a:rPr lang="en-US" altLang="zh-CN" dirty="0" smtClean="0"/>
            <a:t>Alex Wakefield</a:t>
          </a:r>
          <a:r>
            <a:rPr lang="zh-CN" altLang="en-US" dirty="0" smtClean="0"/>
            <a:t>有超过</a:t>
          </a:r>
          <a:r>
            <a:rPr lang="en-US" altLang="zh-CN" dirty="0" smtClean="0"/>
            <a:t>30</a:t>
          </a:r>
          <a:r>
            <a:rPr lang="zh-CN" altLang="en-US" dirty="0" smtClean="0"/>
            <a:t>年在不同领域的药品开发流程经验，包括</a:t>
          </a:r>
          <a:r>
            <a:rPr lang="en-US" altLang="zh-CN" dirty="0" smtClean="0"/>
            <a:t>5</a:t>
          </a:r>
          <a:r>
            <a:rPr lang="zh-CN" altLang="en-US" dirty="0" smtClean="0"/>
            <a:t>年在</a:t>
          </a:r>
          <a:r>
            <a:rPr lang="en-US" altLang="zh-CN" dirty="0" smtClean="0"/>
            <a:t>Eli Lilly</a:t>
          </a:r>
          <a:r>
            <a:rPr lang="zh-CN" altLang="en-US" dirty="0" smtClean="0"/>
            <a:t>和</a:t>
          </a:r>
          <a:r>
            <a:rPr lang="en-US" altLang="zh-CN" dirty="0" smtClean="0"/>
            <a:t>Covance</a:t>
          </a:r>
          <a:r>
            <a:rPr lang="zh-CN" altLang="en-US" dirty="0" smtClean="0"/>
            <a:t>的经历。在这里他主管包括</a:t>
          </a:r>
          <a:r>
            <a:rPr lang="en-US" altLang="zh-CN" dirty="0" smtClean="0"/>
            <a:t>NMN</a:t>
          </a:r>
          <a:r>
            <a:rPr lang="zh-CN" altLang="en-US" dirty="0" smtClean="0"/>
            <a:t>产品的药品研发流程。</a:t>
          </a:r>
          <a:endParaRPr lang="zh-CN" altLang="en-US" dirty="0"/>
        </a:p>
      </dgm:t>
    </dgm:pt>
    <dgm:pt modelId="{0C731C7B-6528-4910-8C33-6078971DAF1F}" type="parTrans" cxnId="{A4A250F6-079F-46DF-86E9-A7F07451F090}">
      <dgm:prSet/>
      <dgm:spPr/>
      <dgm:t>
        <a:bodyPr/>
        <a:lstStyle/>
        <a:p>
          <a:endParaRPr lang="zh-CN" altLang="en-US"/>
        </a:p>
      </dgm:t>
    </dgm:pt>
    <dgm:pt modelId="{F39E43CB-5FF1-45CD-85BB-91B768155191}" type="sibTrans" cxnId="{A4A250F6-079F-46DF-86E9-A7F07451F090}">
      <dgm:prSet/>
      <dgm:spPr/>
      <dgm:t>
        <a:bodyPr/>
        <a:lstStyle/>
        <a:p>
          <a:endParaRPr lang="zh-CN" altLang="en-US"/>
        </a:p>
      </dgm:t>
    </dgm:pt>
    <dgm:pt modelId="{8FF57012-0281-45B4-94E7-A8163410F25B}" type="pres">
      <dgm:prSet presAssocID="{21C56752-BDEB-4176-8D99-0BC32949DF93}" presName="linear" presStyleCnt="0">
        <dgm:presLayoutVars>
          <dgm:dir/>
          <dgm:resizeHandles val="exact"/>
        </dgm:presLayoutVars>
      </dgm:prSet>
      <dgm:spPr/>
    </dgm:pt>
    <dgm:pt modelId="{4F1E41B2-0329-4818-AD93-BD7855CAD36F}" type="pres">
      <dgm:prSet presAssocID="{CCA6A1E3-735B-4C9A-BA95-723D803A3C28}" presName="comp" presStyleCnt="0"/>
      <dgm:spPr/>
    </dgm:pt>
    <dgm:pt modelId="{53D9EF73-03DC-4715-96CD-F547096E13EE}" type="pres">
      <dgm:prSet presAssocID="{CCA6A1E3-735B-4C9A-BA95-723D803A3C28}" presName="box" presStyleLbl="node1" presStyleIdx="0" presStyleCnt="2" custLinFactNeighborX="687" custLinFactNeighborY="3348"/>
      <dgm:spPr/>
      <dgm:t>
        <a:bodyPr/>
        <a:lstStyle/>
        <a:p>
          <a:endParaRPr lang="zh-CN" altLang="en-US"/>
        </a:p>
      </dgm:t>
    </dgm:pt>
    <dgm:pt modelId="{4AF19F15-EC1B-4199-8A0F-9A4F79176CDC}" type="pres">
      <dgm:prSet presAssocID="{CCA6A1E3-735B-4C9A-BA95-723D803A3C28}" presName="img" presStyleLbl="fgImgPlace1" presStyleIdx="0" presStyleCnt="2" custScaleX="90803" custLinFactNeighborX="-5149" custLinFactNeighborY="597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2CFA9D1-D42A-4DD7-98F4-30955C66846E}" type="pres">
      <dgm:prSet presAssocID="{CCA6A1E3-735B-4C9A-BA95-723D803A3C28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20A1D-ED16-48AD-8B48-67350F00182D}" type="pres">
      <dgm:prSet presAssocID="{1CDA30AA-7794-4BF6-875A-00158BEF0C87}" presName="spacer" presStyleCnt="0"/>
      <dgm:spPr/>
    </dgm:pt>
    <dgm:pt modelId="{9A19599E-F458-45BD-BFF7-487590F2F1A5}" type="pres">
      <dgm:prSet presAssocID="{433C43B2-B14A-4E65-895F-8306BCA27AD7}" presName="comp" presStyleCnt="0"/>
      <dgm:spPr/>
    </dgm:pt>
    <dgm:pt modelId="{255F86F3-FBD2-4D45-AB63-2AE3AF05CB6A}" type="pres">
      <dgm:prSet presAssocID="{433C43B2-B14A-4E65-895F-8306BCA27AD7}" presName="box" presStyleLbl="node1" presStyleIdx="1" presStyleCnt="2" custLinFactNeighborX="801" custLinFactNeighborY="-4253"/>
      <dgm:spPr/>
      <dgm:t>
        <a:bodyPr/>
        <a:lstStyle/>
        <a:p>
          <a:endParaRPr lang="zh-CN" altLang="en-US"/>
        </a:p>
      </dgm:t>
    </dgm:pt>
    <dgm:pt modelId="{031AC7BA-00CB-448D-8EAF-0090BF3AEA0B}" type="pres">
      <dgm:prSet presAssocID="{433C43B2-B14A-4E65-895F-8306BCA27AD7}" presName="img" presStyleLbl="fgImgPlace1" presStyleIdx="1" presStyleCnt="2" custScaleX="93063" custLinFactNeighborX="-5723" custLinFactNeighborY="-418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70757279-71FF-4040-B5DC-9DA4EEF2B5C0}" type="pres">
      <dgm:prSet presAssocID="{433C43B2-B14A-4E65-895F-8306BCA27AD7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6C6749B-75E8-400D-B7BD-0143F0E37C81}" type="presOf" srcId="{EE2070AA-2A5E-4592-A282-5DC04D76169C}" destId="{70757279-71FF-4040-B5DC-9DA4EEF2B5C0}" srcOrd="1" destOrd="1" presId="urn:microsoft.com/office/officeart/2005/8/layout/vList4"/>
    <dgm:cxn modelId="{69EF39D7-3435-45EC-9B43-BC140EDF4F8C}" srcId="{CCA6A1E3-735B-4C9A-BA95-723D803A3C28}" destId="{4BEF874D-284D-41A0-83E0-69B9BF37E835}" srcOrd="0" destOrd="0" parTransId="{1F341B11-7AC0-439C-908F-383E95A47733}" sibTransId="{72560018-6C87-44F4-9DAD-91E08036239A}"/>
    <dgm:cxn modelId="{8C83968A-3909-4754-8604-0559DCC432F3}" type="presOf" srcId="{6117D2BD-5079-47AB-9F9A-8A14E003F07D}" destId="{70757279-71FF-4040-B5DC-9DA4EEF2B5C0}" srcOrd="1" destOrd="2" presId="urn:microsoft.com/office/officeart/2005/8/layout/vList4"/>
    <dgm:cxn modelId="{417A92E5-9994-4871-8B17-DD24FA2F5653}" type="presOf" srcId="{6B5E6192-DF53-4B6F-AD94-136C537B61B6}" destId="{53D9EF73-03DC-4715-96CD-F547096E13EE}" srcOrd="0" destOrd="2" presId="urn:microsoft.com/office/officeart/2005/8/layout/vList4"/>
    <dgm:cxn modelId="{C5403BED-53F9-497E-B881-B8389FB814C4}" type="presOf" srcId="{21C56752-BDEB-4176-8D99-0BC32949DF93}" destId="{8FF57012-0281-45B4-94E7-A8163410F25B}" srcOrd="0" destOrd="0" presId="urn:microsoft.com/office/officeart/2005/8/layout/vList4"/>
    <dgm:cxn modelId="{54B4E28F-EB63-4637-8FEA-1F9C9268CAA2}" type="presOf" srcId="{6B5E6192-DF53-4B6F-AD94-136C537B61B6}" destId="{22CFA9D1-D42A-4DD7-98F4-30955C66846E}" srcOrd="1" destOrd="2" presId="urn:microsoft.com/office/officeart/2005/8/layout/vList4"/>
    <dgm:cxn modelId="{7A0110B8-EF26-466A-A62D-74657F1E80B0}" type="presOf" srcId="{433C43B2-B14A-4E65-895F-8306BCA27AD7}" destId="{255F86F3-FBD2-4D45-AB63-2AE3AF05CB6A}" srcOrd="0" destOrd="0" presId="urn:microsoft.com/office/officeart/2005/8/layout/vList4"/>
    <dgm:cxn modelId="{B74809AD-475C-40E5-8C6A-5502945338D7}" srcId="{CCA6A1E3-735B-4C9A-BA95-723D803A3C28}" destId="{6B5E6192-DF53-4B6F-AD94-136C537B61B6}" srcOrd="1" destOrd="0" parTransId="{AC7163D8-25F3-472B-BAF7-18472B79229D}" sibTransId="{85E786A4-5CA7-4E81-A5F1-6A572D37CE6F}"/>
    <dgm:cxn modelId="{648892AB-BFD4-477E-A878-1D9053B53168}" type="presOf" srcId="{CCA6A1E3-735B-4C9A-BA95-723D803A3C28}" destId="{53D9EF73-03DC-4715-96CD-F547096E13EE}" srcOrd="0" destOrd="0" presId="urn:microsoft.com/office/officeart/2005/8/layout/vList4"/>
    <dgm:cxn modelId="{1A4274A9-DEBC-427A-BADD-43F2BB5D9C8B}" srcId="{21C56752-BDEB-4176-8D99-0BC32949DF93}" destId="{CCA6A1E3-735B-4C9A-BA95-723D803A3C28}" srcOrd="0" destOrd="0" parTransId="{A1F18895-E0A3-4AED-A747-EF1FF522B2DE}" sibTransId="{1CDA30AA-7794-4BF6-875A-00158BEF0C87}"/>
    <dgm:cxn modelId="{C327B584-C156-4B2F-8CDC-5257981191A6}" srcId="{433C43B2-B14A-4E65-895F-8306BCA27AD7}" destId="{EE2070AA-2A5E-4592-A282-5DC04D76169C}" srcOrd="0" destOrd="0" parTransId="{27C3CC34-9529-4FBB-AD1D-17F14D185988}" sibTransId="{27BAF2AD-6BCD-4CA4-BD00-DEC75A22DC83}"/>
    <dgm:cxn modelId="{CBF8D9E4-E0F2-4868-829F-E10B22E7810B}" type="presOf" srcId="{4BEF874D-284D-41A0-83E0-69B9BF37E835}" destId="{53D9EF73-03DC-4715-96CD-F547096E13EE}" srcOrd="0" destOrd="1" presId="urn:microsoft.com/office/officeart/2005/8/layout/vList4"/>
    <dgm:cxn modelId="{A4A250F6-079F-46DF-86E9-A7F07451F090}" srcId="{433C43B2-B14A-4E65-895F-8306BCA27AD7}" destId="{6117D2BD-5079-47AB-9F9A-8A14E003F07D}" srcOrd="1" destOrd="0" parTransId="{0C731C7B-6528-4910-8C33-6078971DAF1F}" sibTransId="{F39E43CB-5FF1-45CD-85BB-91B768155191}"/>
    <dgm:cxn modelId="{AB46E989-AB8B-4EDC-8BA7-AAC59FF8F5C1}" type="presOf" srcId="{4BEF874D-284D-41A0-83E0-69B9BF37E835}" destId="{22CFA9D1-D42A-4DD7-98F4-30955C66846E}" srcOrd="1" destOrd="1" presId="urn:microsoft.com/office/officeart/2005/8/layout/vList4"/>
    <dgm:cxn modelId="{7E942B7C-DB0F-476F-81AD-7F734B6D4C04}" type="presOf" srcId="{CCA6A1E3-735B-4C9A-BA95-723D803A3C28}" destId="{22CFA9D1-D42A-4DD7-98F4-30955C66846E}" srcOrd="1" destOrd="0" presId="urn:microsoft.com/office/officeart/2005/8/layout/vList4"/>
    <dgm:cxn modelId="{5A4CA5A2-4C50-40B9-9FB4-DFF0977CAD45}" type="presOf" srcId="{433C43B2-B14A-4E65-895F-8306BCA27AD7}" destId="{70757279-71FF-4040-B5DC-9DA4EEF2B5C0}" srcOrd="1" destOrd="0" presId="urn:microsoft.com/office/officeart/2005/8/layout/vList4"/>
    <dgm:cxn modelId="{8126DCCE-D2FD-4032-AD04-1E4D48023409}" type="presOf" srcId="{EE2070AA-2A5E-4592-A282-5DC04D76169C}" destId="{255F86F3-FBD2-4D45-AB63-2AE3AF05CB6A}" srcOrd="0" destOrd="1" presId="urn:microsoft.com/office/officeart/2005/8/layout/vList4"/>
    <dgm:cxn modelId="{8C0EE958-A90B-4268-B891-471F37B655FD}" type="presOf" srcId="{6117D2BD-5079-47AB-9F9A-8A14E003F07D}" destId="{255F86F3-FBD2-4D45-AB63-2AE3AF05CB6A}" srcOrd="0" destOrd="2" presId="urn:microsoft.com/office/officeart/2005/8/layout/vList4"/>
    <dgm:cxn modelId="{0DB79CE0-6EB1-4CF8-8794-E8E65DB97110}" srcId="{21C56752-BDEB-4176-8D99-0BC32949DF93}" destId="{433C43B2-B14A-4E65-895F-8306BCA27AD7}" srcOrd="1" destOrd="0" parTransId="{8C3C1949-80A1-46B5-A955-389E058B5A4F}" sibTransId="{9C6E9068-357F-43FD-A832-58D5B789BB2D}"/>
    <dgm:cxn modelId="{293C62E2-9C8B-42F8-ACA8-375A4C91989E}" type="presParOf" srcId="{8FF57012-0281-45B4-94E7-A8163410F25B}" destId="{4F1E41B2-0329-4818-AD93-BD7855CAD36F}" srcOrd="0" destOrd="0" presId="urn:microsoft.com/office/officeart/2005/8/layout/vList4"/>
    <dgm:cxn modelId="{B2DB6D4C-5E82-4510-9C80-138D6493FD5C}" type="presParOf" srcId="{4F1E41B2-0329-4818-AD93-BD7855CAD36F}" destId="{53D9EF73-03DC-4715-96CD-F547096E13EE}" srcOrd="0" destOrd="0" presId="urn:microsoft.com/office/officeart/2005/8/layout/vList4"/>
    <dgm:cxn modelId="{85F824C8-182F-4FE9-8601-970B764BB772}" type="presParOf" srcId="{4F1E41B2-0329-4818-AD93-BD7855CAD36F}" destId="{4AF19F15-EC1B-4199-8A0F-9A4F79176CDC}" srcOrd="1" destOrd="0" presId="urn:microsoft.com/office/officeart/2005/8/layout/vList4"/>
    <dgm:cxn modelId="{EA4A7C64-DA70-4F00-996A-E069C43F159B}" type="presParOf" srcId="{4F1E41B2-0329-4818-AD93-BD7855CAD36F}" destId="{22CFA9D1-D42A-4DD7-98F4-30955C66846E}" srcOrd="2" destOrd="0" presId="urn:microsoft.com/office/officeart/2005/8/layout/vList4"/>
    <dgm:cxn modelId="{705256B5-5DFC-4EB9-87B1-DBB02A96A0D8}" type="presParOf" srcId="{8FF57012-0281-45B4-94E7-A8163410F25B}" destId="{BD820A1D-ED16-48AD-8B48-67350F00182D}" srcOrd="1" destOrd="0" presId="urn:microsoft.com/office/officeart/2005/8/layout/vList4"/>
    <dgm:cxn modelId="{A0ADBF37-E4DE-4174-922D-C95D9EFFDE33}" type="presParOf" srcId="{8FF57012-0281-45B4-94E7-A8163410F25B}" destId="{9A19599E-F458-45BD-BFF7-487590F2F1A5}" srcOrd="2" destOrd="0" presId="urn:microsoft.com/office/officeart/2005/8/layout/vList4"/>
    <dgm:cxn modelId="{2CDCAD9B-90CF-4716-9F4E-164748552541}" type="presParOf" srcId="{9A19599E-F458-45BD-BFF7-487590F2F1A5}" destId="{255F86F3-FBD2-4D45-AB63-2AE3AF05CB6A}" srcOrd="0" destOrd="0" presId="urn:microsoft.com/office/officeart/2005/8/layout/vList4"/>
    <dgm:cxn modelId="{C5FF8764-8BBF-4D15-91A4-5660B3DE66E1}" type="presParOf" srcId="{9A19599E-F458-45BD-BFF7-487590F2F1A5}" destId="{031AC7BA-00CB-448D-8EAF-0090BF3AEA0B}" srcOrd="1" destOrd="0" presId="urn:microsoft.com/office/officeart/2005/8/layout/vList4"/>
    <dgm:cxn modelId="{C0508F61-F919-44A9-910A-3D3BEBF157A7}" type="presParOf" srcId="{9A19599E-F458-45BD-BFF7-487590F2F1A5}" destId="{70757279-71FF-4040-B5DC-9DA4EEF2B5C0}" srcOrd="2" destOrd="0" presId="urn:microsoft.com/office/officeart/2005/8/layout/vList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D3388-242D-4241-BD47-FD158BBB91DE}" type="datetimeFigureOut">
              <a:rPr lang="zh-CN" altLang="en-US" smtClean="0"/>
              <a:pPr/>
              <a:t>2020/11/26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B68E5-EFBF-482F-9AC2-4332C0FB96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pPr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pPr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pPr/>
              <a:t>2020/11/26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269345" y="156845"/>
            <a:ext cx="744855" cy="12401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手动输入 11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269345" y="144780"/>
            <a:ext cx="744855" cy="12401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手动输入 12"/>
          <p:cNvSpPr/>
          <p:nvPr userDrawn="1"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手动输入 13"/>
          <p:cNvSpPr/>
          <p:nvPr userDrawn="1"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手动输入 14"/>
          <p:cNvSpPr/>
          <p:nvPr userDrawn="1"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18110" y="94615"/>
            <a:ext cx="744855" cy="12401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>
            <a:off x="0" y="-1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 userDrawn="1"/>
        </p:nvSpPr>
        <p:spPr>
          <a:xfrm>
            <a:off x="214862" y="2887854"/>
            <a:ext cx="7016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875" r="21875"/>
          <a:stretch>
            <a:fillRect/>
          </a:stretch>
        </p:blipFill>
        <p:spPr>
          <a:xfrm rot="10800000">
            <a:off x="-3462824" y="-2242"/>
            <a:ext cx="6863417" cy="6863417"/>
          </a:xfrm>
          <a:prstGeom prst="pie">
            <a:avLst>
              <a:gd name="adj1" fmla="val 5347296"/>
              <a:gd name="adj2" fmla="val 16200000"/>
            </a:avLst>
          </a:prstGeom>
        </p:spPr>
      </p:pic>
      <p:sp>
        <p:nvSpPr>
          <p:cNvPr id="21" name="椭圆 20"/>
          <p:cNvSpPr/>
          <p:nvPr userDrawn="1"/>
        </p:nvSpPr>
        <p:spPr>
          <a:xfrm>
            <a:off x="-2362751" y="1094870"/>
            <a:ext cx="4662487" cy="46624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269345" y="144780"/>
            <a:ext cx="744855" cy="1240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pPr/>
              <a:t>2020/11/26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pPr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047D9-FEE4-4881-B706-9575ADABFECF}" type="datetimeFigureOut">
              <a:rPr lang="zh-CN" altLang="en-US" smtClean="0"/>
              <a:pPr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09EC-0F5A-4ED1-9D27-B6EB06E67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80845" y="2195195"/>
            <a:ext cx="4084320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chemeClr val="bg1"/>
                </a:solidFill>
              </a:rPr>
              <a:t>2025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626103" y="2446564"/>
            <a:ext cx="0" cy="1797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872187" y="3916638"/>
            <a:ext cx="1989455" cy="305435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BY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 err="1" smtClean="0">
                <a:solidFill>
                  <a:schemeClr val="bg1"/>
                </a:solidFill>
              </a:rPr>
              <a:t>BIGO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65165" y="2802890"/>
            <a:ext cx="51923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</a:rPr>
              <a:t>NMN</a:t>
            </a:r>
            <a:r>
              <a:rPr lang="zh-CN" altLang="en-US" sz="4400" b="1" dirty="0" smtClean="0">
                <a:solidFill>
                  <a:schemeClr val="bg1"/>
                </a:solidFill>
              </a:rPr>
              <a:t>商业计划书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43809" y="608430"/>
            <a:ext cx="1279618" cy="1481182"/>
            <a:chOff x="2543174" y="564615"/>
            <a:chExt cx="1279618" cy="1481182"/>
          </a:xfrm>
        </p:grpSpPr>
        <p:sp>
          <p:nvSpPr>
            <p:cNvPr id="12" name="矩形 11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2725505" y="683756"/>
            <a:ext cx="68444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2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808008" y="407026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同行分析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70695" y="1688465"/>
            <a:ext cx="8387080" cy="51695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全球的NMN制造商主要有：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GeneHarbor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Herbalmax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Mirailab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Genex Formulas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Shinkowa Pharmaceutical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Maac10 Formulas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Bontac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Shandong Sihuan Pharmaceutical Co.,Ltd.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EffePharm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Zhejiang Jiahua Pharmchemical Co., Ltd.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871738" y="1242656"/>
            <a:ext cx="1484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>
                <a:latin typeface="宋体" charset="0"/>
                <a:cs typeface="宋体" charset="0"/>
                <a:sym typeface="+mn-ea"/>
              </a:rPr>
              <a:t>竞争对手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43809" y="608430"/>
            <a:ext cx="1279618" cy="1481182"/>
            <a:chOff x="2543174" y="564615"/>
            <a:chExt cx="1279618" cy="1481182"/>
          </a:xfrm>
        </p:grpSpPr>
        <p:sp>
          <p:nvSpPr>
            <p:cNvPr id="12" name="矩形 11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2725505" y="683756"/>
            <a:ext cx="68444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2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808008" y="407026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同行分析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99180" y="1882775"/>
            <a:ext cx="838708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以目前占据最大市场的GeneHarbor为例，GeneHarbor投资了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20亿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修建了全球最大规模的NMN工厂。如今，该工厂已经正式投入生产，一期平均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每年200吨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产量，最高可达300吨产量，可以满足近80万人的需求，2019年营业额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达到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元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。二期工程将建成年产量1000吨的产能。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808730" y="1334770"/>
            <a:ext cx="3008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>
                <a:latin typeface="宋体" charset="0"/>
                <a:cs typeface="宋体" charset="0"/>
                <a:sym typeface="+mn-ea"/>
              </a:rPr>
              <a:t>同行领先者的经营情况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08095" y="4147820"/>
            <a:ext cx="1484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>
                <a:latin typeface="宋体" charset="0"/>
                <a:cs typeface="宋体" charset="0"/>
                <a:sym typeface="+mn-ea"/>
              </a:rPr>
              <a:t>竞争情况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716020" y="4546600"/>
            <a:ext cx="838708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>
                <a:latin typeface="宋体" charset="0"/>
                <a:cs typeface="宋体" charset="0"/>
              </a:rPr>
              <a:t>目前的市场竞争激烈，但缺乏统一的行业标准，质量标准参差不齐，很多企业的产品纯度低，以次充好，大量没有资质的产品充次在市场中。市场</a:t>
            </a:r>
            <a:r>
              <a:rPr lang="zh-CN" altLang="en-US" sz="2000" b="0">
                <a:solidFill>
                  <a:srgbClr val="C00000"/>
                </a:solidFill>
                <a:latin typeface="宋体" charset="0"/>
                <a:cs typeface="宋体" charset="0"/>
              </a:rPr>
              <a:t>急需要有资质</a:t>
            </a:r>
            <a:r>
              <a:rPr lang="zh-CN" altLang="en-US" sz="2000" b="0">
                <a:latin typeface="宋体" charset="0"/>
                <a:cs typeface="宋体" charset="0"/>
              </a:rPr>
              <a:t>，</a:t>
            </a:r>
            <a:r>
              <a:rPr lang="zh-CN" altLang="en-US" sz="2000" b="0">
                <a:solidFill>
                  <a:srgbClr val="C00000"/>
                </a:solidFill>
                <a:latin typeface="宋体" charset="0"/>
                <a:cs typeface="宋体" charset="0"/>
              </a:rPr>
              <a:t>质量有保障</a:t>
            </a:r>
            <a:r>
              <a:rPr lang="zh-CN" altLang="en-US" sz="2000" b="0">
                <a:latin typeface="宋体" charset="0"/>
                <a:cs typeface="宋体" charset="0"/>
              </a:rPr>
              <a:t>的品牌，因此市场仍然有巨大的发展空间。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43809" y="608430"/>
            <a:ext cx="1279618" cy="1481182"/>
            <a:chOff x="2543174" y="564615"/>
            <a:chExt cx="1279618" cy="1481182"/>
          </a:xfrm>
        </p:grpSpPr>
        <p:sp>
          <p:nvSpPr>
            <p:cNvPr id="12" name="矩形 11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2706455" y="683756"/>
            <a:ext cx="68444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3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808008" y="419091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868510" y="1311417"/>
            <a:ext cx="261161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+mn-ea"/>
              </a:rPr>
              <a:t>NMN</a:t>
            </a:r>
            <a:r>
              <a:rPr sz="2000" dirty="0">
                <a:latin typeface="Times New Roman" pitchFamily="18" charset="0"/>
                <a:cs typeface="Times New Roman" pitchFamily="18" charset="0"/>
                <a:sym typeface="+mn-ea"/>
              </a:rPr>
              <a:t>市场</a:t>
            </a:r>
            <a:r>
              <a:rPr lang="zh-CN" sz="2000" dirty="0">
                <a:latin typeface="Times New Roman" pitchFamily="18" charset="0"/>
                <a:cs typeface="Times New Roman" pitchFamily="18" charset="0"/>
                <a:sym typeface="+mn-ea"/>
              </a:rPr>
              <a:t>中的问题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72445" y="1733485"/>
            <a:ext cx="8387080" cy="47078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公众信任问题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由于目前没有统一标准，其中不乏虚假资质、鱼目混珠的产品，另外一些企业夸大效果，把NMN描述成包治百病的“神药”，让公众产生疑惑，引起信任危机。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技术问题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目前很少有企业能够达到NMN的生产提纯的标准，缺少生产工艺和设备的企业大量存在，因此市场中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存在大量以次充好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的产品。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价格问题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主要NMN生产厂商的售价从每千克数百万到几十万不等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而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批发平台上为1-2万/kg，也有低至千元每千克的售价，价格高低不一。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43809" y="608430"/>
            <a:ext cx="1279618" cy="1481182"/>
            <a:chOff x="2543174" y="564615"/>
            <a:chExt cx="1279618" cy="1481182"/>
          </a:xfrm>
        </p:grpSpPr>
        <p:sp>
          <p:nvSpPr>
            <p:cNvPr id="12" name="矩形 11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2706455" y="683756"/>
            <a:ext cx="68444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3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808008" y="419091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33825" y="1348740"/>
            <a:ext cx="2500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sz="2000" dirty="0">
                <a:latin typeface="宋体" charset="0"/>
                <a:cs typeface="宋体" charset="0"/>
                <a:sym typeface="+mn-ea"/>
              </a:rPr>
              <a:t>未满足的用户需求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96970" y="1882775"/>
            <a:ext cx="838708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中国公民普遍对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健康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长寿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的需求；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NMN市场混乱，消费者缺少准确的信息，</a:t>
            </a:r>
            <a:r>
              <a:rPr lang="zh-CN" altLang="en-US" sz="20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没有资质的产品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大量充斥在市场中，有的厂商甚至出售假冒产品；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NMN价格不一，消费者无法买到高质量、合理价格的NMN。</a:t>
            </a:r>
          </a:p>
        </p:txBody>
      </p:sp>
      <p:sp>
        <p:nvSpPr>
          <p:cNvPr id="10" name="文本框 3"/>
          <p:cNvSpPr txBox="1"/>
          <p:nvPr/>
        </p:nvSpPr>
        <p:spPr>
          <a:xfrm>
            <a:off x="3918274" y="4039066"/>
            <a:ext cx="1585690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NMN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缺陷</a:t>
            </a:r>
            <a:endParaRPr lang="zh-CN" sz="20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sp>
        <p:nvSpPr>
          <p:cNvPr id="11" name="文本框 4"/>
          <p:cNvSpPr txBox="1"/>
          <p:nvPr/>
        </p:nvSpPr>
        <p:spPr>
          <a:xfrm>
            <a:off x="3804920" y="4601093"/>
            <a:ext cx="8387080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单一补充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有局限性，细胞对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吸收率有限，无法最大限度提升体内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43809" y="608430"/>
            <a:ext cx="1279618" cy="1481182"/>
            <a:chOff x="2543174" y="564615"/>
            <a:chExt cx="1279618" cy="1481182"/>
          </a:xfrm>
        </p:grpSpPr>
        <p:sp>
          <p:nvSpPr>
            <p:cNvPr id="12" name="矩形 11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2725505" y="683756"/>
            <a:ext cx="68444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4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808008" y="419091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72408" y="1882775"/>
            <a:ext cx="8360230" cy="24006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依靠强大的科研团队，获取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高纯度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无杂质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的原材料；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重视NMN相关科普，正确宣传，不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夸大NMN的作用，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让公众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正确认识NMN</a:t>
            </a:r>
            <a:r>
              <a:rPr lang="zh-CN" alt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减少中间商环节，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确保消费者买到高质量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合理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价位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应用新技术、新配方，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提升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体内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NAD+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的含量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43809" y="608430"/>
            <a:ext cx="1279618" cy="1481182"/>
            <a:chOff x="2543174" y="564615"/>
            <a:chExt cx="1279618" cy="1481182"/>
          </a:xfrm>
        </p:grpSpPr>
        <p:sp>
          <p:nvSpPr>
            <p:cNvPr id="12" name="矩形 11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2725505" y="683756"/>
            <a:ext cx="68444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5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808008" y="407026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核心竞争力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99180" y="1882775"/>
            <a:ext cx="838708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NMN和NR都是NAD+前体物质。NR体积小，利用率高，容易穿透细胞壁。而且长期服用NR，可提高人体自身合成NMN的能力，这是目前市面上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其他产品所不具备的优点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。NMN双效复合片采用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发酵后提取法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，有效成分高，不会残留杂质。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808730" y="1334770"/>
            <a:ext cx="3369833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>
                <a:latin typeface="Times New Roman" pitchFamily="18" charset="0"/>
                <a:cs typeface="Times New Roman" pitchFamily="18" charset="0"/>
                <a:sym typeface="+mn-ea"/>
              </a:rPr>
              <a:t>采用了NMN+NR强强联合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9770" y="3813647"/>
            <a:ext cx="4618783" cy="2736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60431" y="3441599"/>
            <a:ext cx="4022528" cy="307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43809" y="608430"/>
            <a:ext cx="1279618" cy="1481182"/>
            <a:chOff x="2543174" y="564615"/>
            <a:chExt cx="1279618" cy="1481182"/>
          </a:xfrm>
        </p:grpSpPr>
        <p:sp>
          <p:nvSpPr>
            <p:cNvPr id="12" name="矩形 11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2725505" y="683756"/>
            <a:ext cx="68444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5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808008" y="407026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核心竞争力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99180" y="1882775"/>
            <a:ext cx="838708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生物酶催化技术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酶定向进化技术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，模仿人体内催化酶的工作进程，采用特殊技术定向选择出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活力更高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稳定性更好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的NMN和NR，其高纯度、小分子结构在人体内高转化，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容易被吸收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08730" y="1334770"/>
            <a:ext cx="543289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>
                <a:latin typeface="Times New Roman" pitchFamily="18" charset="0"/>
                <a:cs typeface="Times New Roman" pitchFamily="18" charset="0"/>
                <a:sym typeface="+mn-ea"/>
              </a:rPr>
              <a:t>采用生物酶催化技术通过双重机制生产NMN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2122" y="3378352"/>
            <a:ext cx="7177119" cy="335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43809" y="608430"/>
            <a:ext cx="1279618" cy="1481182"/>
            <a:chOff x="2543174" y="564615"/>
            <a:chExt cx="1279618" cy="1481182"/>
          </a:xfrm>
        </p:grpSpPr>
        <p:sp>
          <p:nvSpPr>
            <p:cNvPr id="12" name="矩形 11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2725505" y="683756"/>
            <a:ext cx="68444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5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808008" y="407026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核心竞争力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99180" y="1882775"/>
            <a:ext cx="8387080" cy="4962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宋体" charset="0"/>
                <a:cs typeface="宋体" charset="0"/>
              </a:rPr>
              <a:t>主要品牌的生产工艺及其</a:t>
            </a:r>
            <a:r>
              <a:rPr lang="zh-CN" altLang="en-US" sz="2000" b="0" dirty="0" smtClean="0">
                <a:latin typeface="宋体" charset="0"/>
                <a:cs typeface="宋体" charset="0"/>
              </a:rPr>
              <a:t>售价</a:t>
            </a:r>
            <a:endParaRPr lang="zh-CN" altLang="en-US" sz="2000" b="0" dirty="0">
              <a:latin typeface="宋体" charset="0"/>
              <a:cs typeface="宋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08730" y="1334770"/>
            <a:ext cx="1992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000">
                <a:latin typeface="宋体" charset="0"/>
                <a:cs typeface="宋体" charset="0"/>
                <a:sym typeface="+mn-ea"/>
              </a:rPr>
              <a:t>价格品牌对比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874951" y="2670861"/>
          <a:ext cx="7574280" cy="3413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524760"/>
                <a:gridCol w="2753619"/>
                <a:gridCol w="2295901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/>
                        <a:t>产品</a:t>
                      </a:r>
                      <a:endParaRPr lang="zh-CN" altLang="en-US" sz="1800" b="0" dirty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/>
                        <a:t>生产工艺</a:t>
                      </a:r>
                      <a:endParaRPr lang="zh-CN" altLang="en-US" sz="1800" b="0" dirty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售价 元</a:t>
                      </a:r>
                      <a:r>
                        <a:rPr lang="en-US" altLang="zh-CN" sz="1800"/>
                        <a:t>/g</a:t>
                      </a:r>
                      <a:endParaRPr lang="en-US" altLang="zh-CN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Herbalmax</a:t>
                      </a:r>
                      <a:endParaRPr lang="en-US" altLang="zh-CN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生物酶法</a:t>
                      </a:r>
                      <a:endParaRPr lang="zh-CN" altLang="en-US" sz="1800" b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397.3</a:t>
                      </a:r>
                      <a:endParaRPr lang="en-US" altLang="zh-CN" sz="1800" b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GeneHarbor</a:t>
                      </a:r>
                      <a:endParaRPr lang="en-US" altLang="zh-CN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全酶法</a:t>
                      </a:r>
                      <a:endParaRPr lang="zh-CN" altLang="en-US" sz="1800" b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dirty="0"/>
                        <a:t>166.7</a:t>
                      </a:r>
                      <a:endParaRPr lang="en-US" altLang="zh-CN" sz="1800" b="0" dirty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dirty="0" err="1"/>
                        <a:t>Shinkowa</a:t>
                      </a:r>
                      <a:r>
                        <a:rPr lang="en-US" altLang="zh-CN" sz="1800" dirty="0"/>
                        <a:t> Pharmaceutical</a:t>
                      </a:r>
                      <a:endParaRPr lang="en-US" altLang="zh-CN" sz="1800" b="0" dirty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生物酶法</a:t>
                      </a:r>
                      <a:endParaRPr lang="zh-CN" altLang="en-US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2461.7</a:t>
                      </a:r>
                      <a:endParaRPr lang="en-US" altLang="zh-CN" sz="1800" b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Mirailab</a:t>
                      </a:r>
                      <a:endParaRPr lang="en-US" altLang="zh-CN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发酵法</a:t>
                      </a:r>
                      <a:endParaRPr lang="zh-CN" altLang="en-US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1200</a:t>
                      </a:r>
                      <a:endParaRPr lang="en-US" altLang="zh-CN" sz="1800" b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Fooubody</a:t>
                      </a:r>
                      <a:endParaRPr lang="en-US" altLang="zh-CN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绿色酶法合成</a:t>
                      </a:r>
                      <a:endParaRPr lang="zh-CN" altLang="en-US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86.7</a:t>
                      </a:r>
                      <a:endParaRPr lang="en-US" altLang="zh-CN" sz="1800" b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我们</a:t>
                      </a:r>
                      <a:endParaRPr lang="zh-CN" altLang="en-US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 smtClean="0">
                          <a:solidFill>
                            <a:srgbClr val="C00000"/>
                          </a:solidFill>
                        </a:rPr>
                        <a:t>生物酶催化</a:t>
                      </a:r>
                      <a:r>
                        <a:rPr lang="en-US" altLang="zh-CN" sz="1800" dirty="0" smtClean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zh-CN" altLang="en-US" sz="1800" dirty="0" smtClean="0">
                          <a:solidFill>
                            <a:srgbClr val="C00000"/>
                          </a:solidFill>
                        </a:rPr>
                        <a:t>酶定向进化</a:t>
                      </a:r>
                      <a:endParaRPr lang="zh-CN" altLang="en-US" sz="1800" b="0" dirty="0">
                        <a:solidFill>
                          <a:srgbClr val="C00000"/>
                        </a:solidFill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dirty="0"/>
                        <a:t>2222</a:t>
                      </a:r>
                      <a:endParaRPr lang="en-US" altLang="zh-CN" sz="1800" b="0" dirty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2536825" y="1317625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矩形 26"/>
          <p:cNvSpPr/>
          <p:nvPr/>
        </p:nvSpPr>
        <p:spPr>
          <a:xfrm>
            <a:off x="3519805" y="1374716"/>
            <a:ext cx="6143625" cy="6267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同行分析</a:t>
            </a:r>
          </a:p>
        </p:txBody>
      </p:sp>
      <p:sp>
        <p:nvSpPr>
          <p:cNvPr id="28" name="椭圆 27"/>
          <p:cNvSpPr/>
          <p:nvPr/>
        </p:nvSpPr>
        <p:spPr>
          <a:xfrm>
            <a:off x="2932430" y="2132965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矩形 28"/>
          <p:cNvSpPr/>
          <p:nvPr/>
        </p:nvSpPr>
        <p:spPr>
          <a:xfrm>
            <a:off x="3788410" y="2226886"/>
            <a:ext cx="6143625" cy="6267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</a:p>
        </p:txBody>
      </p:sp>
      <p:sp>
        <p:nvSpPr>
          <p:cNvPr id="30" name="椭圆 29"/>
          <p:cNvSpPr/>
          <p:nvPr/>
        </p:nvSpPr>
        <p:spPr>
          <a:xfrm>
            <a:off x="2982595" y="3029585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矩形 30"/>
          <p:cNvSpPr/>
          <p:nvPr/>
        </p:nvSpPr>
        <p:spPr>
          <a:xfrm>
            <a:off x="3781425" y="3122871"/>
            <a:ext cx="6143625" cy="6267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32" name="椭圆 31"/>
          <p:cNvSpPr/>
          <p:nvPr/>
        </p:nvSpPr>
        <p:spPr>
          <a:xfrm>
            <a:off x="2863215" y="3888105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3" name="矩形 32"/>
          <p:cNvSpPr/>
          <p:nvPr/>
        </p:nvSpPr>
        <p:spPr>
          <a:xfrm>
            <a:off x="3615055" y="3979486"/>
            <a:ext cx="6143625" cy="6267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市场规模</a:t>
            </a:r>
          </a:p>
        </p:txBody>
      </p:sp>
      <p:sp>
        <p:nvSpPr>
          <p:cNvPr id="34" name="椭圆 33"/>
          <p:cNvSpPr/>
          <p:nvPr/>
        </p:nvSpPr>
        <p:spPr>
          <a:xfrm>
            <a:off x="2513965" y="4664710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矩形 34"/>
          <p:cNvSpPr/>
          <p:nvPr/>
        </p:nvSpPr>
        <p:spPr>
          <a:xfrm>
            <a:off x="3324225" y="4730691"/>
            <a:ext cx="6143625" cy="6267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核心竞争力</a:t>
            </a:r>
          </a:p>
        </p:txBody>
      </p:sp>
      <p:sp>
        <p:nvSpPr>
          <p:cNvPr id="36" name="椭圆 35"/>
          <p:cNvSpPr/>
          <p:nvPr/>
        </p:nvSpPr>
        <p:spPr>
          <a:xfrm>
            <a:off x="1960880" y="5387975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7" name="矩形 36"/>
          <p:cNvSpPr/>
          <p:nvPr/>
        </p:nvSpPr>
        <p:spPr>
          <a:xfrm>
            <a:off x="2957830" y="5432366"/>
            <a:ext cx="6143625" cy="6267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产品效益</a:t>
            </a:r>
          </a:p>
        </p:txBody>
      </p:sp>
      <p:sp>
        <p:nvSpPr>
          <p:cNvPr id="38" name="椭圆 37"/>
          <p:cNvSpPr/>
          <p:nvPr/>
        </p:nvSpPr>
        <p:spPr>
          <a:xfrm>
            <a:off x="2007235" y="594360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矩形 38"/>
          <p:cNvSpPr/>
          <p:nvPr/>
        </p:nvSpPr>
        <p:spPr>
          <a:xfrm>
            <a:off x="3041650" y="612716"/>
            <a:ext cx="6143625" cy="6267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40" name="椭圆 39"/>
          <p:cNvSpPr/>
          <p:nvPr/>
        </p:nvSpPr>
        <p:spPr>
          <a:xfrm>
            <a:off x="1111885" y="6012815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1" name="矩形 40"/>
          <p:cNvSpPr/>
          <p:nvPr/>
        </p:nvSpPr>
        <p:spPr>
          <a:xfrm>
            <a:off x="2205990" y="6069906"/>
            <a:ext cx="6143625" cy="6267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发展目标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14862" y="2887854"/>
            <a:ext cx="7016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2" name="椭圆 21"/>
          <p:cNvSpPr/>
          <p:nvPr/>
        </p:nvSpPr>
        <p:spPr>
          <a:xfrm>
            <a:off x="1283335" y="0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矩形 22"/>
          <p:cNvSpPr/>
          <p:nvPr/>
        </p:nvSpPr>
        <p:spPr>
          <a:xfrm>
            <a:off x="2565400" y="0"/>
            <a:ext cx="6143625" cy="57483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NMN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43809" y="608430"/>
            <a:ext cx="1279618" cy="1481182"/>
            <a:chOff x="2543174" y="564615"/>
            <a:chExt cx="1279618" cy="1481182"/>
          </a:xfrm>
        </p:grpSpPr>
        <p:sp>
          <p:nvSpPr>
            <p:cNvPr id="12" name="矩形 11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2725505" y="683756"/>
            <a:ext cx="68444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6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808008" y="419091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市场规模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2648" y="1884356"/>
            <a:ext cx="8387080" cy="47089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根据可信市场报告估计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未来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5年NMN市场预估可达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约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129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亿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美元（约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合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851.4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亿元），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中国占总消费市场的66.6%，预测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我们占据全国市场的30%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，由此推算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5年后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市场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规模可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达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169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人民币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从可消费人口估计</a:t>
            </a:r>
          </a:p>
          <a:p>
            <a:pPr marL="342900"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按照中信证券的报告，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产品每覆盖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1%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保健品人口对应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304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亿元市场空间，伴随抗衰老产品未来市场不断推广，如果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产品能覆盖当前服用保健品人口的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3%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，其市场规模有望达到千亿，按照我们的市场份额，我们的市场规模可达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300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亿元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43809" y="608430"/>
            <a:ext cx="1279618" cy="1481182"/>
            <a:chOff x="2543174" y="564615"/>
            <a:chExt cx="1279618" cy="1481182"/>
          </a:xfrm>
        </p:grpSpPr>
        <p:sp>
          <p:nvSpPr>
            <p:cNvPr id="12" name="矩形 11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2725505" y="683756"/>
            <a:ext cx="68444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7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808008" y="407026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产品效益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66154" y="1676660"/>
            <a:ext cx="8725845" cy="47089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我们的NMN产品投入生产线后，在社会和经济两方面都将产生巨大的效益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社会效益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微观上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满足了老百姓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健康长寿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的需求，NMN减缓了细胞衰老，降低了心脑血管等病疾病的发病率；宏观上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减少了医疗机构的负担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提高了公民的平均寿命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经济效益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NMN产业将带来巨大的经济效益，估计一期建设需要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投产20亿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，厂房规模达到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50亩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，生产、销售等带动就业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2000人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，经济收益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达到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169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人民币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43809" y="608430"/>
            <a:ext cx="1279618" cy="1481182"/>
            <a:chOff x="2543174" y="564615"/>
            <a:chExt cx="1279618" cy="1481182"/>
          </a:xfrm>
        </p:grpSpPr>
        <p:sp>
          <p:nvSpPr>
            <p:cNvPr id="12" name="矩形 11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2725505" y="683756"/>
            <a:ext cx="68444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8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808008" y="407026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发展目标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76905" y="1993900"/>
            <a:ext cx="8822690" cy="286232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indent="-34290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一期工程我们将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投资5-10亿元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，建立年产100吨的生产线，满足280万人的需求，销售额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达到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169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元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685800" indent="-342900" fontAlgn="auto">
              <a:lnSpc>
                <a:spcPct val="150000"/>
              </a:lnSpc>
              <a:buFont typeface="Wingdings" panose="05000000000000000000" charset="0"/>
              <a:buChar char=""/>
            </a:pP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685800" indent="-34290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二期工程我们将建立年产250吨的生产线，满足全国700万人的需求，营业额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达到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300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，达到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占全国份额的30%</a:t>
            </a:r>
            <a:r>
              <a:rPr lang="zh-CN" alt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的目标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342900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/>
        </p:nvGrpSpPr>
        <p:grpSpPr>
          <a:xfrm>
            <a:off x="2543809" y="608430"/>
            <a:ext cx="1279618" cy="1481182"/>
            <a:chOff x="2543174" y="564615"/>
            <a:chExt cx="1279618" cy="1481182"/>
          </a:xfrm>
        </p:grpSpPr>
        <p:sp>
          <p:nvSpPr>
            <p:cNvPr id="12" name="矩形 11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2725505" y="683756"/>
            <a:ext cx="68444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9</a:t>
            </a:r>
            <a:endParaRPr lang="en-US" altLang="zh-CN" sz="7200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3808008" y="407026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76905" y="1993900"/>
            <a:ext cx="8822690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我们和美国</a:t>
            </a:r>
            <a:r>
              <a:rPr lang="en-US" sz="2000" dirty="0" smtClean="0"/>
              <a:t>Missouri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Sinclair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实验室合作，该实验室在生命科学领域具有强大科研实力，同时具有强大的药品研发能力，拥有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超过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名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研究专家，同时拥有一个特殊的专门研究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衰老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的研究组。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文本框 3"/>
          <p:cNvSpPr txBox="1"/>
          <p:nvPr/>
        </p:nvSpPr>
        <p:spPr>
          <a:xfrm>
            <a:off x="3670707" y="1481419"/>
            <a:ext cx="149912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合作团队</a:t>
            </a:r>
            <a:endParaRPr lang="zh-CN" altLang="en-US" sz="20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sp>
        <p:nvSpPr>
          <p:cNvPr id="10" name="文本框 3"/>
          <p:cNvSpPr txBox="1"/>
          <p:nvPr/>
        </p:nvSpPr>
        <p:spPr>
          <a:xfrm>
            <a:off x="3665718" y="3939538"/>
            <a:ext cx="149912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相关论文</a:t>
            </a:r>
            <a:endParaRPr lang="zh-CN" altLang="en-US" sz="20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sp>
        <p:nvSpPr>
          <p:cNvPr id="11" name="文本框 4"/>
          <p:cNvSpPr txBox="1"/>
          <p:nvPr/>
        </p:nvSpPr>
        <p:spPr>
          <a:xfrm>
            <a:off x="3214035" y="4561696"/>
            <a:ext cx="8822690" cy="14441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indent="-34290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[1] Li, J.,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Bonkowski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, M. S.,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Moniot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, S., Zhang, D., Hubbard, B. P., Ling, A. J., … &amp;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Aravind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, L. (2017). A conserved NAD+ binding pocket that regulates protein-protein interactions during aging. Science, 355(6331), 1312-1317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85800" indent="-34290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2]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Irie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, J., Inagaki, E., Fujita, M.,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Nakaya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, H.,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Mitsuishi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, M., Yamaguchi, S., … &amp; Okano, H. (2019). Effect of oral administration of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nicotinamide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mononucleotide on clinical parameters and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nicotinamide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metabolite levels in healthy Japanese men. Endocrine journal, EJ19-0313.</a:t>
            </a:r>
            <a:endParaRPr lang="zh-CN" altLang="en-US" sz="12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/>
        </p:nvGrpSpPr>
        <p:grpSpPr>
          <a:xfrm>
            <a:off x="2543809" y="608430"/>
            <a:ext cx="1279618" cy="1481182"/>
            <a:chOff x="2543174" y="564615"/>
            <a:chExt cx="1279618" cy="1481182"/>
          </a:xfrm>
        </p:grpSpPr>
        <p:sp>
          <p:nvSpPr>
            <p:cNvPr id="12" name="矩形 11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2725505" y="683756"/>
            <a:ext cx="68444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9</a:t>
            </a:r>
            <a:endParaRPr lang="en-US" altLang="zh-CN" sz="7200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3808008" y="407026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3"/>
          <p:cNvSpPr txBox="1"/>
          <p:nvPr/>
        </p:nvSpPr>
        <p:spPr>
          <a:xfrm>
            <a:off x="3670707" y="1481419"/>
            <a:ext cx="149912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核心成员</a:t>
            </a:r>
            <a:endParaRPr lang="zh-CN" altLang="en-US" sz="20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graphicFrame>
        <p:nvGraphicFramePr>
          <p:cNvPr id="10" name="图示 9"/>
          <p:cNvGraphicFramePr/>
          <p:nvPr/>
        </p:nvGraphicFramePr>
        <p:xfrm>
          <a:off x="3870442" y="2139350"/>
          <a:ext cx="7757965" cy="4347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6"/>
          <p:cNvGrpSpPr/>
          <p:nvPr/>
        </p:nvGrpSpPr>
        <p:grpSpPr>
          <a:xfrm>
            <a:off x="2543809" y="608430"/>
            <a:ext cx="1279618" cy="1481182"/>
            <a:chOff x="2543174" y="564615"/>
            <a:chExt cx="1279618" cy="1481182"/>
          </a:xfrm>
        </p:grpSpPr>
        <p:sp>
          <p:nvSpPr>
            <p:cNvPr id="12" name="矩形 11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2725116" y="683756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0</a:t>
            </a:r>
            <a:endParaRPr lang="zh-CN" altLang="en-US" sz="7200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3808008" y="419091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NMN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3615522" y="1837122"/>
            <a:ext cx="8187456" cy="47089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17170" indent="-2413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:wpsdc="http://www.wps.cn/officeDocument/2017/drawingmlCustomData" xmlns="" val="-95" checksum="1089722149"/>
                  <wpsdc:marlchars xmlns:wpsdc="http://www.wps.cn/officeDocument/2017/drawingmlCustomData" xmlns="" val="95" checksum="3534689470"/>
                </a:ext>
              </a:extLst>
            </a:pPr>
            <a:r>
              <a:rPr lang="en-US" altLang="zh-CN" sz="2000" dirty="0" smtClean="0">
                <a:latin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</a:rPr>
              <a:t>代表烟酰胺单核苷酸，一种自然存在于所有生命中的分子。在分子层面，它是核糖核苷酸，是核酸</a:t>
            </a:r>
            <a:r>
              <a:rPr lang="en-US" altLang="zh-CN" sz="2000" dirty="0" smtClean="0">
                <a:latin typeface="Times New Roman" pitchFamily="18" charset="0"/>
              </a:rPr>
              <a:t>RNA</a:t>
            </a:r>
            <a:r>
              <a:rPr lang="zh-CN" altLang="en-US" sz="2000" dirty="0" smtClean="0">
                <a:latin typeface="Times New Roman" pitchFamily="18" charset="0"/>
              </a:rPr>
              <a:t>的基本结构单元。</a:t>
            </a:r>
            <a:endParaRPr lang="en-US" altLang="zh-CN" sz="2000" dirty="0" smtClean="0">
              <a:latin typeface="Times New Roman" pitchFamily="18" charset="0"/>
            </a:endParaRPr>
          </a:p>
          <a:p>
            <a:pPr marL="217170" indent="-2413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:wpsdc="http://www.wps.cn/officeDocument/2017/drawingmlCustomData" xmlns="" val="-95" checksum="1089722149"/>
                  <wpsdc:marlchars xmlns:wpsdc="http://www.wps.cn/officeDocument/2017/drawingmlCustomData" xmlns="" val="95" checksum="3534689470"/>
                </a:ext>
              </a:extLst>
            </a:pPr>
            <a:r>
              <a:rPr lang="zh-CN" altLang="en-US" sz="2000" dirty="0" smtClean="0">
                <a:latin typeface="Times New Roman" pitchFamily="18" charset="0"/>
              </a:rPr>
              <a:t>在结构上，该分子由烟酰胺基，核糖和磷酸基团组成</a:t>
            </a:r>
            <a:r>
              <a:rPr lang="zh-CN" altLang="en-US" sz="2000" dirty="0" smtClean="0">
                <a:latin typeface="Times New Roman" pitchFamily="18" charset="0"/>
                <a:cs typeface="宋体" charset="0"/>
                <a:sym typeface="+mn-ea"/>
              </a:rPr>
              <a:t>。</a:t>
            </a:r>
            <a:endParaRPr lang="en-US" altLang="zh-CN" sz="2000" dirty="0" smtClean="0">
              <a:latin typeface="Times New Roman" pitchFamily="18" charset="0"/>
              <a:cs typeface="宋体" charset="0"/>
              <a:sym typeface="+mn-ea"/>
            </a:endParaRPr>
          </a:p>
          <a:p>
            <a:pPr marL="217170" indent="-2413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:wpsdc="http://www.wps.cn/officeDocument/2017/drawingmlCustomData" xmlns="" val="-95" checksum="1089722149"/>
                  <wpsdc:marlchars xmlns:wpsdc="http://www.wps.cn/officeDocument/2017/drawingmlCustomData" xmlns="" val="95" checksum="3534689470"/>
                </a:ext>
              </a:extLst>
            </a:pPr>
            <a:endParaRPr lang="en-US" altLang="zh-CN" sz="2000" dirty="0" smtClean="0">
              <a:latin typeface="Times New Roman" pitchFamily="18" charset="0"/>
              <a:cs typeface="宋体" charset="0"/>
              <a:sym typeface="+mn-ea"/>
            </a:endParaRPr>
          </a:p>
          <a:p>
            <a:pPr marL="217170" indent="-2413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:wpsdc="http://www.wps.cn/officeDocument/2017/drawingmlCustomData" xmlns="" val="-95" checksum="1089722149"/>
                  <wpsdc:marlchars xmlns:wpsdc="http://www.wps.cn/officeDocument/2017/drawingmlCustomData" xmlns="" val="95" checksum="3534689470"/>
                </a:ext>
              </a:extLst>
            </a:pPr>
            <a:endParaRPr lang="en-US" altLang="zh-CN" sz="2000" dirty="0" smtClean="0">
              <a:latin typeface="Times New Roman" pitchFamily="18" charset="0"/>
              <a:cs typeface="宋体" charset="0"/>
              <a:sym typeface="+mn-ea"/>
            </a:endParaRPr>
          </a:p>
          <a:p>
            <a:pPr marL="217170" indent="-2413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:wpsdc="http://www.wps.cn/officeDocument/2017/drawingmlCustomData" xmlns="" val="-95" checksum="1089722149"/>
                  <wpsdc:marlchars xmlns:wpsdc="http://www.wps.cn/officeDocument/2017/drawingmlCustomData" xmlns="" val="95" checksum="3534689470"/>
                </a:ext>
              </a:extLst>
            </a:pPr>
            <a:endParaRPr lang="en-US" altLang="zh-CN" sz="2000" dirty="0" smtClean="0">
              <a:latin typeface="Times New Roman" pitchFamily="18" charset="0"/>
              <a:cs typeface="宋体" charset="0"/>
              <a:sym typeface="+mn-ea"/>
            </a:endParaRPr>
          </a:p>
          <a:p>
            <a:pPr marL="217170" indent="-2413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:wpsdc="http://www.wps.cn/officeDocument/2017/drawingmlCustomData" xmlns="" val="-95" checksum="1089722149"/>
                  <wpsdc:marlchars xmlns:wpsdc="http://www.wps.cn/officeDocument/2017/drawingmlCustomData" xmlns="" val="95" checksum="3534689470"/>
                </a:ext>
              </a:extLst>
            </a:pPr>
            <a:endParaRPr lang="en-US" altLang="zh-CN" sz="2000" dirty="0" smtClean="0">
              <a:latin typeface="Times New Roman" pitchFamily="18" charset="0"/>
              <a:cs typeface="宋体" charset="0"/>
              <a:sym typeface="+mn-ea"/>
            </a:endParaRPr>
          </a:p>
          <a:p>
            <a:pPr marL="217170" indent="-2413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:wpsdc="http://www.wps.cn/officeDocument/2017/drawingmlCustomData" xmlns="" val="-95" checksum="1089722149"/>
                  <wpsdc:marlchars xmlns:wpsdc="http://www.wps.cn/officeDocument/2017/drawingmlCustomData" xmlns="" val="95" checksum="3534689470"/>
                </a:ext>
              </a:extLst>
            </a:pPr>
            <a:endParaRPr lang="en-US" altLang="zh-CN" sz="2000" dirty="0" smtClean="0">
              <a:latin typeface="Times New Roman" pitchFamily="18" charset="0"/>
              <a:cs typeface="宋体" charset="0"/>
              <a:sym typeface="+mn-ea"/>
            </a:endParaRPr>
          </a:p>
          <a:p>
            <a:pPr marL="217170" indent="-2413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:wpsdc="http://www.wps.cn/officeDocument/2017/drawingmlCustomData" xmlns="" val="-95" checksum="1089722149"/>
                  <wpsdc:marlchars xmlns:wpsdc="http://www.wps.cn/officeDocument/2017/drawingmlCustomData" xmlns="" val="95" checksum="3534689470"/>
                </a:ext>
              </a:extLst>
            </a:pPr>
            <a:r>
              <a:rPr lang="en-US" altLang="zh-CN" sz="2000" dirty="0" smtClean="0">
                <a:latin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</a:rPr>
              <a:t>是烟酰胺腺嘌呤二核苷酸（</a:t>
            </a:r>
            <a:r>
              <a:rPr lang="en-US" altLang="zh-CN" sz="2000" dirty="0" smtClean="0">
                <a:latin typeface="Times New Roman" pitchFamily="18" charset="0"/>
              </a:rPr>
              <a:t>NAD+</a:t>
            </a:r>
            <a:r>
              <a:rPr lang="zh-CN" altLang="en-US" sz="2000" dirty="0" smtClean="0">
                <a:latin typeface="Times New Roman" pitchFamily="18" charset="0"/>
              </a:rPr>
              <a:t>）的直接前体，被认为是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</a:rPr>
              <a:t>增加</a:t>
            </a:r>
            <a:r>
              <a:rPr lang="zh-CN" altLang="en-US" sz="2000" dirty="0" smtClean="0">
                <a:latin typeface="Times New Roman" pitchFamily="18" charset="0"/>
              </a:rPr>
              <a:t>细胞中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</a:rPr>
              <a:t>NAD+</a:t>
            </a:r>
            <a:r>
              <a:rPr lang="zh-CN" altLang="en-US" sz="2000" dirty="0" smtClean="0">
                <a:latin typeface="Times New Roman" pitchFamily="18" charset="0"/>
              </a:rPr>
              <a:t>水平的关键成分。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15051" y="1479283"/>
            <a:ext cx="2098651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NMN</a:t>
            </a:r>
            <a:r>
              <a:rPr lang="zh-CN" altLang="en-US" sz="2000" dirty="0" smtClean="0">
                <a:latin typeface="宋体" charset="0"/>
                <a:cs typeface="宋体" charset="0"/>
                <a:sym typeface="+mn-ea"/>
              </a:rPr>
              <a:t>是什么？</a:t>
            </a:r>
            <a:endParaRPr lang="zh-CN" altLang="en-US" sz="2000" dirty="0">
              <a:latin typeface="宋体" charset="0"/>
              <a:cs typeface="宋体" charset="0"/>
              <a:sym typeface="+mn-ea"/>
            </a:endParaRPr>
          </a:p>
        </p:txBody>
      </p:sp>
      <p:pic>
        <p:nvPicPr>
          <p:cNvPr id="1027" name="Picture 3" descr="E:\DELL\Documents\temp\nmn-graphics-charts-figure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0071" y="3262691"/>
            <a:ext cx="4322949" cy="23450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t="2823"/>
          <a:stretch>
            <a:fillRect/>
          </a:stretch>
        </p:blipFill>
        <p:spPr bwMode="auto">
          <a:xfrm>
            <a:off x="6777677" y="4152122"/>
            <a:ext cx="4798504" cy="2444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组合 6"/>
          <p:cNvGrpSpPr/>
          <p:nvPr/>
        </p:nvGrpSpPr>
        <p:grpSpPr>
          <a:xfrm>
            <a:off x="2543809" y="608430"/>
            <a:ext cx="1279618" cy="1481182"/>
            <a:chOff x="2543174" y="564615"/>
            <a:chExt cx="1279618" cy="1481182"/>
          </a:xfrm>
        </p:grpSpPr>
        <p:sp>
          <p:nvSpPr>
            <p:cNvPr id="12" name="矩形 11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2725116" y="683756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0</a:t>
            </a:r>
            <a:endParaRPr lang="zh-CN" altLang="en-US" sz="7200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3808008" y="419091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NMN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3699394" y="1697305"/>
            <a:ext cx="8187456" cy="24006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NAD +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在代谢过程（例如糖酵解，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TCA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循环）中起着特别积极的作用，这种过程发生在我们的线粒体中，是我们获取细胞能量的方式 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17170" indent="-2413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:wpsdc="http://www.wps.cn/officeDocument/2017/drawingmlCustomData" xmlns="" val="-95" checksum="1089722149"/>
                  <wpsdc:marlchars xmlns:wpsdc="http://www.wps.cn/officeDocument/2017/drawingmlCustomData" xmlns="" val="95" checksum="3534689470"/>
                </a:ext>
              </a:extLst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能够帮助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修复被损坏的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DNA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17170" indent="-2413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:wpsdc="http://www.wps.cn/officeDocument/2017/drawingmlCustomData" xmlns="" val="-95" checksum="1089722149"/>
                  <wpsdc:marlchars xmlns:wpsdc="http://www.wps.cn/officeDocument/2017/drawingmlCustomData" xmlns="" val="95" checksum="3534689470"/>
                </a:ext>
              </a:extLst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可以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激活</a:t>
            </a:r>
            <a:r>
              <a:rPr lang="en-US" altLang="zh-CN" sz="2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Sirtuins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。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Sirtuins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是一类酶，参与细胞应激反应和损伤修复，被称为“基因守护者”。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54894" y="1326065"/>
            <a:ext cx="2201244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能干什么</a:t>
            </a:r>
            <a:endParaRPr lang="zh-CN" altLang="en-US" sz="20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sp>
        <p:nvSpPr>
          <p:cNvPr id="11" name="文本框 1"/>
          <p:cNvSpPr txBox="1"/>
          <p:nvPr/>
        </p:nvSpPr>
        <p:spPr>
          <a:xfrm>
            <a:off x="3532818" y="4091813"/>
            <a:ext cx="2457724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为什么关注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NAD+</a:t>
            </a:r>
            <a:endParaRPr lang="zh-CN" altLang="en-US" sz="20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sp>
        <p:nvSpPr>
          <p:cNvPr id="16" name="文本框 99"/>
          <p:cNvSpPr txBox="1"/>
          <p:nvPr/>
        </p:nvSpPr>
        <p:spPr>
          <a:xfrm>
            <a:off x="3786287" y="4457343"/>
            <a:ext cx="3053052" cy="24006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/>
              <a:t> 延缓衰老；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/>
              <a:t>维持新陈代谢正常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/>
              <a:t>保护心脏功能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/>
              <a:t>减缓神经退化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/>
              <a:t>增强免疫系统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6"/>
          <p:cNvGrpSpPr/>
          <p:nvPr/>
        </p:nvGrpSpPr>
        <p:grpSpPr>
          <a:xfrm>
            <a:off x="2543809" y="608430"/>
            <a:ext cx="1279618" cy="1481182"/>
            <a:chOff x="2543174" y="564615"/>
            <a:chExt cx="1279618" cy="1481182"/>
          </a:xfrm>
        </p:grpSpPr>
        <p:sp>
          <p:nvSpPr>
            <p:cNvPr id="12" name="矩形 11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2725116" y="683756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0</a:t>
            </a:r>
            <a:endParaRPr lang="zh-CN" altLang="en-US" sz="7200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3808008" y="419091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NMN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85522" y="1251420"/>
            <a:ext cx="3227165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在生物体内的生成</a:t>
            </a:r>
            <a:endParaRPr lang="zh-CN" altLang="en-US" sz="20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pic>
        <p:nvPicPr>
          <p:cNvPr id="3074" name="Picture 2" descr="E:\DELL\Documents\temp\nmn-graphics-charts-figure-2-1200x7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2875" y="2733351"/>
            <a:ext cx="6699379" cy="3947051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3598504" y="1660847"/>
            <a:ext cx="829802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体内存在五种主要前体：色氨酸，烟酰胺（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NAM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），烟酸（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或烟酸），烟酰胺核糖苷（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NR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）和烟酰胺单核苷酸（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）。其中，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NAD +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合成的最终步骤之一。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6"/>
          <p:cNvGrpSpPr/>
          <p:nvPr/>
        </p:nvGrpSpPr>
        <p:grpSpPr>
          <a:xfrm>
            <a:off x="2543809" y="608430"/>
            <a:ext cx="1279618" cy="1481182"/>
            <a:chOff x="2543174" y="564615"/>
            <a:chExt cx="1279618" cy="1481182"/>
          </a:xfrm>
        </p:grpSpPr>
        <p:sp>
          <p:nvSpPr>
            <p:cNvPr id="12" name="矩形 11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2725116" y="683756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0</a:t>
            </a:r>
            <a:endParaRPr lang="zh-CN" altLang="en-US" sz="7200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3808008" y="419091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NMN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54893" y="1447363"/>
            <a:ext cx="331372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将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NMN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作为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的补充</a:t>
            </a:r>
            <a:endParaRPr lang="zh-CN" altLang="en-US" sz="20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89174" y="1951760"/>
            <a:ext cx="82980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NAD+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由于分子量大，无法直接口服补充；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科研证实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直接口服能够有效增加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NAD+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的含量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E:\DELL\Documents\temp\nmn-graphics-charts-figure-6-1200x78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4758" y="2916538"/>
            <a:ext cx="5854657" cy="38201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43809" y="608430"/>
            <a:ext cx="1279618" cy="1481182"/>
            <a:chOff x="2543174" y="564615"/>
            <a:chExt cx="1279618" cy="1481182"/>
          </a:xfrm>
        </p:grpSpPr>
        <p:sp>
          <p:nvSpPr>
            <p:cNvPr id="12" name="矩形 11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2706455" y="683756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1</a:t>
            </a:r>
            <a:endParaRPr lang="zh-CN" altLang="en-US" sz="7200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3808008" y="419091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市场介绍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3415406" y="1968487"/>
            <a:ext cx="8564245" cy="4246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17170" indent="-241300" algn="l" fontAlgn="auto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:wpsdc="http://www.wps.cn/officeDocument/2017/drawingmlCustomData" xmlns="" val="-95" checksum="1089722149"/>
                  <wpsdc:marlchars xmlns:wpsdc="http://www.wps.cn/officeDocument/2017/drawingmlCustomData" xmlns="" val="95" checksum="3534689470"/>
                </a:ext>
              </a:extLst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在全球，北美和中国是最大的制造区。在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领域，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中国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目前是生产市场的领导者，占据</a:t>
            </a:r>
            <a:r>
              <a:rPr lang="en-US" altLang="zh-CN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46.41%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生产市场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份额。</a:t>
            </a:r>
          </a:p>
          <a:p>
            <a:pPr marL="217170" indent="-241300" algn="l" fontAlgn="auto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:wpsdc="http://www.wps.cn/officeDocument/2017/drawingmlCustomData" xmlns="" val="-95" checksum="1089722149"/>
                  <wpsdc:marlchars xmlns:wpsdc="http://www.wps.cn/officeDocument/2017/drawingmlCustomData" xmlns="" val="95" checksum="3534689470"/>
                </a:ext>
              </a:extLst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  <a:sym typeface="+mn-ea"/>
              </a:rPr>
              <a:t>北美，欧洲和中国是全球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  <a:sym typeface="+mn-ea"/>
              </a:rPr>
              <a:t>NMN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  <a:sym typeface="+mn-ea"/>
              </a:rPr>
              <a:t>市场的主要消费地区，其中中国具有最大的市场。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  <a:sym typeface="+mn-ea"/>
              </a:rPr>
              <a:t>2019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  <a:sym typeface="+mn-ea"/>
              </a:rPr>
              <a:t>年，</a:t>
            </a:r>
            <a:r>
              <a:rPr lang="zh-CN" alt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中国的消费量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  <a:sym typeface="+mn-ea"/>
              </a:rPr>
              <a:t>约占全球总消费量的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66.59</a:t>
            </a:r>
            <a:r>
              <a:rPr lang="zh-CN" alt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％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  <a:sym typeface="+mn-ea"/>
              </a:rPr>
              <a:t>。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217170" indent="-241300" algn="l" fontAlgn="auto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:wpsdc="http://www.wps.cn/officeDocument/2017/drawingmlCustomData" xmlns="" val="-95" checksum="1089722149"/>
                  <wpsdc:marlchars xmlns:wpsdc="http://www.wps.cn/officeDocument/2017/drawingmlCustomData" xmlns="" val="95" checksum="3534689470"/>
                </a:ext>
              </a:extLst>
            </a:pPr>
            <a:r>
              <a:rPr lang="en-US" altLang="zh-CN" sz="2000" b="0" dirty="0" err="1">
                <a:latin typeface="Times New Roman" pitchFamily="18" charset="0"/>
                <a:cs typeface="Times New Roman" pitchFamily="18" charset="0"/>
              </a:rPr>
              <a:t>GeneHarbor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dirty="0" err="1">
                <a:latin typeface="Times New Roman" pitchFamily="18" charset="0"/>
                <a:cs typeface="Times New Roman" pitchFamily="18" charset="0"/>
              </a:rPr>
              <a:t>Herbalmax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dirty="0" err="1">
                <a:latin typeface="Times New Roman" pitchFamily="18" charset="0"/>
                <a:cs typeface="Times New Roman" pitchFamily="18" charset="0"/>
              </a:rPr>
              <a:t>Shinkowa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 Pharmaceutical, </a:t>
            </a:r>
            <a:r>
              <a:rPr lang="en-US" altLang="zh-CN" sz="2000" b="0" dirty="0" err="1">
                <a:latin typeface="Times New Roman" pitchFamily="18" charset="0"/>
                <a:cs typeface="Times New Roman" pitchFamily="18" charset="0"/>
              </a:rPr>
              <a:t>EffePharm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sz="2000" b="0" dirty="0" err="1">
                <a:latin typeface="Times New Roman" pitchFamily="18" charset="0"/>
                <a:cs typeface="Times New Roman" pitchFamily="18" charset="0"/>
              </a:rPr>
              <a:t>Genex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 Formulas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是世界领先的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制造商。在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2019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年，</a:t>
            </a:r>
            <a:r>
              <a:rPr lang="en-US" altLang="zh-CN" sz="2000" b="0" dirty="0" err="1">
                <a:latin typeface="Times New Roman" pitchFamily="18" charset="0"/>
                <a:cs typeface="Times New Roman" pitchFamily="18" charset="0"/>
              </a:rPr>
              <a:t>GeneHarbor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占据了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41.17%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的全球份额，占据了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市场的半壁江山。</a:t>
            </a:r>
          </a:p>
          <a:p>
            <a:pPr marL="217170" indent="-241300" algn="l" fontAlgn="auto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:wpsdc="http://www.wps.cn/officeDocument/2017/drawingmlCustomData" xmlns="" val="-95" checksum="1089722149"/>
                  <wpsdc:marlchars xmlns:wpsdc="http://www.wps.cn/officeDocument/2017/drawingmlCustomData" xmlns="" val="95" checksum="3534689470"/>
                </a:ext>
              </a:extLst>
            </a:pP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的下游应用有保健品，化妆品等。在全球范围内，保健产品是最大的应用市场，占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2019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总消费量的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99.74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％。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86012" y="1359702"/>
            <a:ext cx="2012089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000" dirty="0" smtClean="0">
                <a:latin typeface="宋体" charset="0"/>
                <a:cs typeface="宋体" charset="0"/>
                <a:sym typeface="+mn-ea"/>
              </a:rPr>
              <a:t>市场</a:t>
            </a:r>
            <a:r>
              <a:rPr lang="zh-CN" altLang="en-US" sz="2000" dirty="0">
                <a:latin typeface="宋体" charset="0"/>
                <a:cs typeface="宋体" charset="0"/>
                <a:sym typeface="+mn-ea"/>
              </a:rPr>
              <a:t>基本情况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43809" y="608430"/>
            <a:ext cx="1279618" cy="1481182"/>
            <a:chOff x="2543174" y="564615"/>
            <a:chExt cx="1279618" cy="1481182"/>
          </a:xfrm>
        </p:grpSpPr>
        <p:sp>
          <p:nvSpPr>
            <p:cNvPr id="12" name="矩形 11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2706455" y="683756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1</a:t>
            </a:r>
            <a:endParaRPr lang="zh-CN" altLang="en-US" sz="7200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3808008" y="419091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市场介绍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99041" y="1355126"/>
            <a:ext cx="2098651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2000">
                <a:latin typeface="Times New Roman" pitchFamily="18" charset="0"/>
                <a:cs typeface="Times New Roman" pitchFamily="18" charset="0"/>
                <a:sym typeface="+mn-ea"/>
              </a:rPr>
              <a:t>NMN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  <a:sym typeface="+mn-ea"/>
              </a:rPr>
              <a:t>市场容量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60501" y="1795480"/>
            <a:ext cx="7648729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17170" indent="-2413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:wpsdc="http://www.wps.cn/officeDocument/2017/drawingmlCustomData" xmlns="" val="-95" checksum="1089722149"/>
                  <wpsdc:marlchars xmlns:wpsdc="http://www.wps.cn/officeDocument/2017/drawingmlCustomData" xmlns="" val="95" checksum="3534689470"/>
                </a:ext>
              </a:extLst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未来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五年NMN市场的年平均收益增长率将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达到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.6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，市场规模将从2019年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96.3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美元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增长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2025年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129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亿美元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217170" indent="-2413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:wpsdc="http://www.wps.cn/officeDocument/2017/drawingmlCustomData" xmlns="" val="-95" checksum="1089722149"/>
                  <wpsdc:marlchars xmlns:wpsdc="http://www.wps.cn/officeDocument/2017/drawingmlCustomData" xmlns="" val="95" checksum="3534689470"/>
                </a:ext>
              </a:extLst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中信证券预测，中国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市场规模未来将达到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千亿元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。 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4529996" y="3701415"/>
          <a:ext cx="5646005" cy="3156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右箭头 12"/>
          <p:cNvSpPr/>
          <p:nvPr/>
        </p:nvSpPr>
        <p:spPr>
          <a:xfrm rot="19680000">
            <a:off x="6951501" y="5017121"/>
            <a:ext cx="1348105" cy="16637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43809" y="608430"/>
            <a:ext cx="1279618" cy="1481182"/>
            <a:chOff x="2543174" y="564615"/>
            <a:chExt cx="1279618" cy="1481182"/>
          </a:xfrm>
        </p:grpSpPr>
        <p:sp>
          <p:nvSpPr>
            <p:cNvPr id="12" name="矩形 11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2706455" y="683756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1</a:t>
            </a:r>
            <a:endParaRPr lang="zh-CN" altLang="en-US" sz="7200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3808008" y="419091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市场介绍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800605" y="1358071"/>
            <a:ext cx="2500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sz="2000" dirty="0">
                <a:latin typeface="宋体" charset="0"/>
                <a:cs typeface="宋体" charset="0"/>
                <a:sym typeface="+mn-ea"/>
              </a:rPr>
              <a:t>市场未来发展趋势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848606" y="1794173"/>
            <a:ext cx="7674700" cy="424731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前景有喜有忧</a:t>
            </a:r>
          </a:p>
          <a:p>
            <a:pPr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NMN的蓝海市场，吸引了越来越多的商家，但是，因缺乏统一的行业标准，没有科研实力的公司也有自己的NMN品牌。</a:t>
            </a:r>
          </a:p>
          <a:p>
            <a:pPr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赛道拥挤，主导地位不变</a:t>
            </a:r>
          </a:p>
          <a:p>
            <a:pPr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NMN进入门槛不高与巨大前景的诱惑，势必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引发企业"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扎堆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"。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但是，不做新时代的布局，不靠学术支撑，很难进入未来的赛道。</a:t>
            </a:r>
          </a:p>
          <a:p>
            <a:pPr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风口浪尖，先面壁再破壁</a:t>
            </a:r>
          </a:p>
          <a:p>
            <a:pPr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NMN处于风口浪尖，大量劣质品涌入，很多时候，消费者甚至对产品"安全性"这一最基本要求充满质疑。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a5922ee-bb5b-4d1a-8643-38aa6a68dac6}"/>
</p:tagLst>
</file>

<file path=ppt/theme/theme1.xml><?xml version="1.0" encoding="utf-8"?>
<a:theme xmlns:a="http://schemas.openxmlformats.org/drawingml/2006/main" name="自定义设计方案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1879</Words>
  <Application>WPS 文字</Application>
  <PresentationFormat>自定义</PresentationFormat>
  <Paragraphs>190</Paragraphs>
  <Slides>24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DELL</cp:lastModifiedBy>
  <cp:revision>123</cp:revision>
  <dcterms:created xsi:type="dcterms:W3CDTF">2020-11-12T10:09:09Z</dcterms:created>
  <dcterms:modified xsi:type="dcterms:W3CDTF">2020-11-26T04:03:22Z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2052-2.8.0.4624</vt:lpwstr>
  </property>
</Properties>
</file>