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7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3BE9A1-AD42-4DF9-8689-9B2C124E83E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A43810D-425E-4FC4-800F-D0D92204DB77}">
      <dgm:prSet/>
      <dgm:spPr/>
      <dgm:t>
        <a:bodyPr/>
        <a:lstStyle/>
        <a:p>
          <a:r>
            <a:rPr lang="ru-RU" b="0" i="0" dirty="0"/>
            <a:t>Провести разведочный анализ предложенных данных.</a:t>
          </a:r>
          <a:endParaRPr lang="en-US" dirty="0"/>
        </a:p>
      </dgm:t>
    </dgm:pt>
    <dgm:pt modelId="{2D0F9E0F-471C-4F39-8ECE-7A9CE4F490E1}" type="parTrans" cxnId="{06BE9A23-CBB7-4CB9-80CB-8D8C9F603452}">
      <dgm:prSet/>
      <dgm:spPr/>
      <dgm:t>
        <a:bodyPr/>
        <a:lstStyle/>
        <a:p>
          <a:endParaRPr lang="en-US"/>
        </a:p>
      </dgm:t>
    </dgm:pt>
    <dgm:pt modelId="{FE088040-1B5F-4266-A6C1-959C6BECEE46}" type="sibTrans" cxnId="{06BE9A23-CBB7-4CB9-80CB-8D8C9F603452}">
      <dgm:prSet/>
      <dgm:spPr/>
      <dgm:t>
        <a:bodyPr/>
        <a:lstStyle/>
        <a:p>
          <a:endParaRPr lang="en-US"/>
        </a:p>
      </dgm:t>
    </dgm:pt>
    <dgm:pt modelId="{624CE3A0-F213-42D4-AD89-4EACDE3D505B}">
      <dgm:prSet/>
      <dgm:spPr/>
      <dgm:t>
        <a:bodyPr/>
        <a:lstStyle/>
        <a:p>
          <a:r>
            <a:rPr lang="ru-RU" b="0" i="0"/>
            <a:t>Провести предобработку данных.</a:t>
          </a:r>
          <a:endParaRPr lang="en-US"/>
        </a:p>
      </dgm:t>
    </dgm:pt>
    <dgm:pt modelId="{430DEC83-FE33-4F85-9F7E-6EB4632158E8}" type="parTrans" cxnId="{9A247790-3D87-4E56-8F1A-DD87D60630C4}">
      <dgm:prSet/>
      <dgm:spPr/>
      <dgm:t>
        <a:bodyPr/>
        <a:lstStyle/>
        <a:p>
          <a:endParaRPr lang="en-US"/>
        </a:p>
      </dgm:t>
    </dgm:pt>
    <dgm:pt modelId="{1CA69EA7-E115-4DF5-89F7-68365363926B}" type="sibTrans" cxnId="{9A247790-3D87-4E56-8F1A-DD87D60630C4}">
      <dgm:prSet/>
      <dgm:spPr/>
      <dgm:t>
        <a:bodyPr/>
        <a:lstStyle/>
        <a:p>
          <a:endParaRPr lang="en-US"/>
        </a:p>
      </dgm:t>
    </dgm:pt>
    <dgm:pt modelId="{20521C52-C0F1-4E1F-B354-246F577C6BB5}">
      <dgm:prSet/>
      <dgm:spPr/>
      <dgm:t>
        <a:bodyPr/>
        <a:lstStyle/>
        <a:p>
          <a:r>
            <a:rPr lang="ru-RU" b="0" i="0" dirty="0"/>
            <a:t>Обучить нескольких моделей для прогноза модуля упругости при растяжении и прочности при растяжении.</a:t>
          </a:r>
          <a:endParaRPr lang="en-US" dirty="0"/>
        </a:p>
      </dgm:t>
    </dgm:pt>
    <dgm:pt modelId="{C76A6CDB-1BE8-4E98-ABF2-7D6447A0136F}" type="parTrans" cxnId="{C08872E5-F9C0-4289-BCBD-97B75036F6D4}">
      <dgm:prSet/>
      <dgm:spPr/>
      <dgm:t>
        <a:bodyPr/>
        <a:lstStyle/>
        <a:p>
          <a:endParaRPr lang="en-US"/>
        </a:p>
      </dgm:t>
    </dgm:pt>
    <dgm:pt modelId="{74245F7A-73C0-4D40-BB5E-0AC677E61A77}" type="sibTrans" cxnId="{C08872E5-F9C0-4289-BCBD-97B75036F6D4}">
      <dgm:prSet/>
      <dgm:spPr/>
      <dgm:t>
        <a:bodyPr/>
        <a:lstStyle/>
        <a:p>
          <a:endParaRPr lang="en-US"/>
        </a:p>
      </dgm:t>
    </dgm:pt>
    <dgm:pt modelId="{0E3B8491-BA48-48DA-A36D-D942CDBA9562}">
      <dgm:prSet/>
      <dgm:spPr/>
      <dgm:t>
        <a:bodyPr/>
        <a:lstStyle/>
        <a:p>
          <a:r>
            <a:rPr lang="ru-RU" b="0" i="0"/>
            <a:t>Написать нейронную сеть, которая будет рекомендовать соотношение матрица-наполнитель.</a:t>
          </a:r>
          <a:endParaRPr lang="en-US"/>
        </a:p>
      </dgm:t>
    </dgm:pt>
    <dgm:pt modelId="{616FB100-203A-4844-B11B-564F86137E0C}" type="parTrans" cxnId="{57E0749C-C1F6-4694-9C5E-41CD2DCA0CC0}">
      <dgm:prSet/>
      <dgm:spPr/>
      <dgm:t>
        <a:bodyPr/>
        <a:lstStyle/>
        <a:p>
          <a:endParaRPr lang="en-US"/>
        </a:p>
      </dgm:t>
    </dgm:pt>
    <dgm:pt modelId="{198B05EF-F22B-416E-95C8-6778AF4FA428}" type="sibTrans" cxnId="{57E0749C-C1F6-4694-9C5E-41CD2DCA0CC0}">
      <dgm:prSet/>
      <dgm:spPr/>
      <dgm:t>
        <a:bodyPr/>
        <a:lstStyle/>
        <a:p>
          <a:endParaRPr lang="en-US"/>
        </a:p>
      </dgm:t>
    </dgm:pt>
    <dgm:pt modelId="{DFCD988C-73D7-4093-A723-47CCD5C918A8}">
      <dgm:prSet/>
      <dgm:spPr/>
      <dgm:t>
        <a:bodyPr/>
        <a:lstStyle/>
        <a:p>
          <a:r>
            <a:rPr lang="ru-RU" b="0" i="0"/>
            <a:t>Оценить точность модели на тренировочном и тестовом датасете.</a:t>
          </a:r>
          <a:endParaRPr lang="en-US"/>
        </a:p>
      </dgm:t>
    </dgm:pt>
    <dgm:pt modelId="{4A750F74-B288-4AE6-8D8A-A07BD3E005A3}" type="parTrans" cxnId="{6B804611-5F3E-46B7-816E-377F290C29BD}">
      <dgm:prSet/>
      <dgm:spPr/>
      <dgm:t>
        <a:bodyPr/>
        <a:lstStyle/>
        <a:p>
          <a:endParaRPr lang="en-US"/>
        </a:p>
      </dgm:t>
    </dgm:pt>
    <dgm:pt modelId="{0E35CF7D-8B0F-47F3-8F85-43184A89B53F}" type="sibTrans" cxnId="{6B804611-5F3E-46B7-816E-377F290C29BD}">
      <dgm:prSet/>
      <dgm:spPr/>
      <dgm:t>
        <a:bodyPr/>
        <a:lstStyle/>
        <a:p>
          <a:endParaRPr lang="en-US"/>
        </a:p>
      </dgm:t>
    </dgm:pt>
    <dgm:pt modelId="{96836CFB-A9D5-4048-A396-D21A44A1CF62}">
      <dgm:prSet/>
      <dgm:spPr/>
      <dgm:t>
        <a:bodyPr/>
        <a:lstStyle/>
        <a:p>
          <a:r>
            <a:rPr lang="ru-RU" b="0" i="0"/>
            <a:t>Разработать приложение с интерфейсом командной строки.</a:t>
          </a:r>
          <a:endParaRPr lang="en-US"/>
        </a:p>
      </dgm:t>
    </dgm:pt>
    <dgm:pt modelId="{36D669DA-2E4D-4B89-B014-43A1F0DDDE7E}" type="parTrans" cxnId="{6A9FA40C-A8FD-426F-BEE4-2CCD391369CA}">
      <dgm:prSet/>
      <dgm:spPr/>
      <dgm:t>
        <a:bodyPr/>
        <a:lstStyle/>
        <a:p>
          <a:endParaRPr lang="en-US"/>
        </a:p>
      </dgm:t>
    </dgm:pt>
    <dgm:pt modelId="{404BFE1A-C5B6-4257-B3D0-CDDF594D32F1}" type="sibTrans" cxnId="{6A9FA40C-A8FD-426F-BEE4-2CCD391369CA}">
      <dgm:prSet/>
      <dgm:spPr/>
      <dgm:t>
        <a:bodyPr/>
        <a:lstStyle/>
        <a:p>
          <a:endParaRPr lang="en-US"/>
        </a:p>
      </dgm:t>
    </dgm:pt>
    <dgm:pt modelId="{E9C9DC7D-50E5-48DD-8F9B-2AD272874716}" type="pres">
      <dgm:prSet presAssocID="{2B3BE9A1-AD42-4DF9-8689-9B2C124E83E5}" presName="root" presStyleCnt="0">
        <dgm:presLayoutVars>
          <dgm:dir/>
          <dgm:resizeHandles val="exact"/>
        </dgm:presLayoutVars>
      </dgm:prSet>
      <dgm:spPr/>
    </dgm:pt>
    <dgm:pt modelId="{FD24A163-8E83-4D68-B652-CC6A50D830D3}" type="pres">
      <dgm:prSet presAssocID="{DA43810D-425E-4FC4-800F-D0D92204DB77}" presName="compNode" presStyleCnt="0"/>
      <dgm:spPr/>
    </dgm:pt>
    <dgm:pt modelId="{31531915-01B0-42BD-951B-A148C4B629A0}" type="pres">
      <dgm:prSet presAssocID="{DA43810D-425E-4FC4-800F-D0D92204DB77}" presName="bgRect" presStyleLbl="bgShp" presStyleIdx="0" presStyleCnt="6"/>
      <dgm:spPr/>
    </dgm:pt>
    <dgm:pt modelId="{5C5E2067-6DC1-480C-845C-CF895EC8B53C}" type="pres">
      <dgm:prSet presAssocID="{DA43810D-425E-4FC4-800F-D0D92204DB7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Статистика"/>
        </a:ext>
      </dgm:extLst>
    </dgm:pt>
    <dgm:pt modelId="{B28AB4D0-D9B8-42BE-8D64-BB8CD21E36F1}" type="pres">
      <dgm:prSet presAssocID="{DA43810D-425E-4FC4-800F-D0D92204DB77}" presName="spaceRect" presStyleCnt="0"/>
      <dgm:spPr/>
    </dgm:pt>
    <dgm:pt modelId="{6D0B64BF-4FB4-4D20-AAEE-972919264D50}" type="pres">
      <dgm:prSet presAssocID="{DA43810D-425E-4FC4-800F-D0D92204DB77}" presName="parTx" presStyleLbl="revTx" presStyleIdx="0" presStyleCnt="6">
        <dgm:presLayoutVars>
          <dgm:chMax val="0"/>
          <dgm:chPref val="0"/>
        </dgm:presLayoutVars>
      </dgm:prSet>
      <dgm:spPr/>
    </dgm:pt>
    <dgm:pt modelId="{F9E5DDDF-B472-4B04-9BCD-35CB7723D480}" type="pres">
      <dgm:prSet presAssocID="{FE088040-1B5F-4266-A6C1-959C6BECEE46}" presName="sibTrans" presStyleCnt="0"/>
      <dgm:spPr/>
    </dgm:pt>
    <dgm:pt modelId="{774B6E0F-3564-4564-9CF1-8FB78ECFD47F}" type="pres">
      <dgm:prSet presAssocID="{624CE3A0-F213-42D4-AD89-4EACDE3D505B}" presName="compNode" presStyleCnt="0"/>
      <dgm:spPr/>
    </dgm:pt>
    <dgm:pt modelId="{E91881F2-0F48-4762-9AF0-ED2201CA42FA}" type="pres">
      <dgm:prSet presAssocID="{624CE3A0-F213-42D4-AD89-4EACDE3D505B}" presName="bgRect" presStyleLbl="bgShp" presStyleIdx="1" presStyleCnt="6"/>
      <dgm:spPr/>
    </dgm:pt>
    <dgm:pt modelId="{04C68686-5A4C-45B5-BF52-28C9F65C4DCB}" type="pres">
      <dgm:prSet presAssocID="{624CE3A0-F213-42D4-AD89-4EACDE3D505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Биткоин"/>
        </a:ext>
      </dgm:extLst>
    </dgm:pt>
    <dgm:pt modelId="{E2A27983-907B-42DA-B815-BE097E021027}" type="pres">
      <dgm:prSet presAssocID="{624CE3A0-F213-42D4-AD89-4EACDE3D505B}" presName="spaceRect" presStyleCnt="0"/>
      <dgm:spPr/>
    </dgm:pt>
    <dgm:pt modelId="{DF49A3CE-E85D-4859-97C0-A8F92DA6C2E4}" type="pres">
      <dgm:prSet presAssocID="{624CE3A0-F213-42D4-AD89-4EACDE3D505B}" presName="parTx" presStyleLbl="revTx" presStyleIdx="1" presStyleCnt="6">
        <dgm:presLayoutVars>
          <dgm:chMax val="0"/>
          <dgm:chPref val="0"/>
        </dgm:presLayoutVars>
      </dgm:prSet>
      <dgm:spPr/>
    </dgm:pt>
    <dgm:pt modelId="{9E360E75-FB64-4FF4-A8B8-29B862E89DB2}" type="pres">
      <dgm:prSet presAssocID="{1CA69EA7-E115-4DF5-89F7-68365363926B}" presName="sibTrans" presStyleCnt="0"/>
      <dgm:spPr/>
    </dgm:pt>
    <dgm:pt modelId="{3EE6D7BC-DA42-4FD5-AF0B-B07E9B8C9E90}" type="pres">
      <dgm:prSet presAssocID="{20521C52-C0F1-4E1F-B354-246F577C6BB5}" presName="compNode" presStyleCnt="0"/>
      <dgm:spPr/>
    </dgm:pt>
    <dgm:pt modelId="{E884D2FF-ED21-4150-B086-44FF9CF50023}" type="pres">
      <dgm:prSet presAssocID="{20521C52-C0F1-4E1F-B354-246F577C6BB5}" presName="bgRect" presStyleLbl="bgShp" presStyleIdx="2" presStyleCnt="6"/>
      <dgm:spPr/>
    </dgm:pt>
    <dgm:pt modelId="{FDEF6368-E49E-4426-A971-1CB567823A4F}" type="pres">
      <dgm:prSet presAssocID="{20521C52-C0F1-4E1F-B354-246F577C6BB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CC7E75E5-996B-4709-8457-96D4989855C6}" type="pres">
      <dgm:prSet presAssocID="{20521C52-C0F1-4E1F-B354-246F577C6BB5}" presName="spaceRect" presStyleCnt="0"/>
      <dgm:spPr/>
    </dgm:pt>
    <dgm:pt modelId="{0695DE49-5176-4FFA-A6ED-8ECA8507DF06}" type="pres">
      <dgm:prSet presAssocID="{20521C52-C0F1-4E1F-B354-246F577C6BB5}" presName="parTx" presStyleLbl="revTx" presStyleIdx="2" presStyleCnt="6">
        <dgm:presLayoutVars>
          <dgm:chMax val="0"/>
          <dgm:chPref val="0"/>
        </dgm:presLayoutVars>
      </dgm:prSet>
      <dgm:spPr/>
    </dgm:pt>
    <dgm:pt modelId="{EAA49876-82AB-44C3-BC3F-C29B2B1099C1}" type="pres">
      <dgm:prSet presAssocID="{74245F7A-73C0-4D40-BB5E-0AC677E61A77}" presName="sibTrans" presStyleCnt="0"/>
      <dgm:spPr/>
    </dgm:pt>
    <dgm:pt modelId="{BDDED2FC-8BE9-4A0A-9EA4-D6B50C861A7C}" type="pres">
      <dgm:prSet presAssocID="{0E3B8491-BA48-48DA-A36D-D942CDBA9562}" presName="compNode" presStyleCnt="0"/>
      <dgm:spPr/>
    </dgm:pt>
    <dgm:pt modelId="{02350172-7FAD-4150-AD67-F27215BC5612}" type="pres">
      <dgm:prSet presAssocID="{0E3B8491-BA48-48DA-A36D-D942CDBA9562}" presName="bgRect" presStyleLbl="bgShp" presStyleIdx="3" presStyleCnt="6"/>
      <dgm:spPr/>
    </dgm:pt>
    <dgm:pt modelId="{F2A7A535-F667-4D68-B871-9D13974A153B}" type="pres">
      <dgm:prSet presAssocID="{0E3B8491-BA48-48DA-A36D-D942CDBA956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Иерархия"/>
        </a:ext>
      </dgm:extLst>
    </dgm:pt>
    <dgm:pt modelId="{12738256-2588-45AE-B9EA-66419002C64E}" type="pres">
      <dgm:prSet presAssocID="{0E3B8491-BA48-48DA-A36D-D942CDBA9562}" presName="spaceRect" presStyleCnt="0"/>
      <dgm:spPr/>
    </dgm:pt>
    <dgm:pt modelId="{60932098-BC06-4A20-8CA9-15CE64F723A1}" type="pres">
      <dgm:prSet presAssocID="{0E3B8491-BA48-48DA-A36D-D942CDBA9562}" presName="parTx" presStyleLbl="revTx" presStyleIdx="3" presStyleCnt="6">
        <dgm:presLayoutVars>
          <dgm:chMax val="0"/>
          <dgm:chPref val="0"/>
        </dgm:presLayoutVars>
      </dgm:prSet>
      <dgm:spPr/>
    </dgm:pt>
    <dgm:pt modelId="{01B52FB3-3ED1-4465-A8DA-B11D912FB9FE}" type="pres">
      <dgm:prSet presAssocID="{198B05EF-F22B-416E-95C8-6778AF4FA428}" presName="sibTrans" presStyleCnt="0"/>
      <dgm:spPr/>
    </dgm:pt>
    <dgm:pt modelId="{D88496A9-425C-4537-889C-3875997EB3B9}" type="pres">
      <dgm:prSet presAssocID="{DFCD988C-73D7-4093-A723-47CCD5C918A8}" presName="compNode" presStyleCnt="0"/>
      <dgm:spPr/>
    </dgm:pt>
    <dgm:pt modelId="{BE139B42-3B67-4D36-9FC7-371AD8E5649B}" type="pres">
      <dgm:prSet presAssocID="{DFCD988C-73D7-4093-A723-47CCD5C918A8}" presName="bgRect" presStyleLbl="bgShp" presStyleIdx="4" presStyleCnt="6"/>
      <dgm:spPr/>
    </dgm:pt>
    <dgm:pt modelId="{F93F4C4F-C8E1-463C-86D1-C009625CBA86}" type="pres">
      <dgm:prSet presAssocID="{DFCD988C-73D7-4093-A723-47CCD5C918A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В яблочко"/>
        </a:ext>
      </dgm:extLst>
    </dgm:pt>
    <dgm:pt modelId="{6BD0EAB8-B07B-4828-85E0-B886BC1A99C8}" type="pres">
      <dgm:prSet presAssocID="{DFCD988C-73D7-4093-A723-47CCD5C918A8}" presName="spaceRect" presStyleCnt="0"/>
      <dgm:spPr/>
    </dgm:pt>
    <dgm:pt modelId="{4CA1D909-183A-4C60-9CF1-CE121111E48F}" type="pres">
      <dgm:prSet presAssocID="{DFCD988C-73D7-4093-A723-47CCD5C918A8}" presName="parTx" presStyleLbl="revTx" presStyleIdx="4" presStyleCnt="6">
        <dgm:presLayoutVars>
          <dgm:chMax val="0"/>
          <dgm:chPref val="0"/>
        </dgm:presLayoutVars>
      </dgm:prSet>
      <dgm:spPr/>
    </dgm:pt>
    <dgm:pt modelId="{BA82BAB2-0388-426D-86BE-76297E3578FA}" type="pres">
      <dgm:prSet presAssocID="{0E35CF7D-8B0F-47F3-8F85-43184A89B53F}" presName="sibTrans" presStyleCnt="0"/>
      <dgm:spPr/>
    </dgm:pt>
    <dgm:pt modelId="{860F12B5-D6E4-4C6D-B24D-5130A869BFA5}" type="pres">
      <dgm:prSet presAssocID="{96836CFB-A9D5-4048-A396-D21A44A1CF62}" presName="compNode" presStyleCnt="0"/>
      <dgm:spPr/>
    </dgm:pt>
    <dgm:pt modelId="{B32D1382-DCBA-4758-B06C-421A2CDADD62}" type="pres">
      <dgm:prSet presAssocID="{96836CFB-A9D5-4048-A396-D21A44A1CF62}" presName="bgRect" presStyleLbl="bgShp" presStyleIdx="5" presStyleCnt="6"/>
      <dgm:spPr/>
    </dgm:pt>
    <dgm:pt modelId="{F825E4E1-745C-4003-A2D2-C1FCB67E0E0D}" type="pres">
      <dgm:prSet presAssocID="{96836CFB-A9D5-4048-A396-D21A44A1CF6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Документ"/>
        </a:ext>
      </dgm:extLst>
    </dgm:pt>
    <dgm:pt modelId="{E64CC068-6221-4079-AC6B-D33F86B52C2C}" type="pres">
      <dgm:prSet presAssocID="{96836CFB-A9D5-4048-A396-D21A44A1CF62}" presName="spaceRect" presStyleCnt="0"/>
      <dgm:spPr/>
    </dgm:pt>
    <dgm:pt modelId="{38F32518-5F35-4733-A80B-51F20E77E289}" type="pres">
      <dgm:prSet presAssocID="{96836CFB-A9D5-4048-A396-D21A44A1CF6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DBB2D01-5784-461D-8717-78429E6BA0C2}" type="presOf" srcId="{DA43810D-425E-4FC4-800F-D0D92204DB77}" destId="{6D0B64BF-4FB4-4D20-AAEE-972919264D50}" srcOrd="0" destOrd="0" presId="urn:microsoft.com/office/officeart/2018/2/layout/IconVerticalSolidList"/>
    <dgm:cxn modelId="{2CC27903-2EBF-4E43-BF57-89CE826F9D63}" type="presOf" srcId="{20521C52-C0F1-4E1F-B354-246F577C6BB5}" destId="{0695DE49-5176-4FFA-A6ED-8ECA8507DF06}" srcOrd="0" destOrd="0" presId="urn:microsoft.com/office/officeart/2018/2/layout/IconVerticalSolidList"/>
    <dgm:cxn modelId="{6A9FA40C-A8FD-426F-BEE4-2CCD391369CA}" srcId="{2B3BE9A1-AD42-4DF9-8689-9B2C124E83E5}" destId="{96836CFB-A9D5-4048-A396-D21A44A1CF62}" srcOrd="5" destOrd="0" parTransId="{36D669DA-2E4D-4B89-B014-43A1F0DDDE7E}" sibTransId="{404BFE1A-C5B6-4257-B3D0-CDDF594D32F1}"/>
    <dgm:cxn modelId="{6B804611-5F3E-46B7-816E-377F290C29BD}" srcId="{2B3BE9A1-AD42-4DF9-8689-9B2C124E83E5}" destId="{DFCD988C-73D7-4093-A723-47CCD5C918A8}" srcOrd="4" destOrd="0" parTransId="{4A750F74-B288-4AE6-8D8A-A07BD3E005A3}" sibTransId="{0E35CF7D-8B0F-47F3-8F85-43184A89B53F}"/>
    <dgm:cxn modelId="{06BE9A23-CBB7-4CB9-80CB-8D8C9F603452}" srcId="{2B3BE9A1-AD42-4DF9-8689-9B2C124E83E5}" destId="{DA43810D-425E-4FC4-800F-D0D92204DB77}" srcOrd="0" destOrd="0" parTransId="{2D0F9E0F-471C-4F39-8ECE-7A9CE4F490E1}" sibTransId="{FE088040-1B5F-4266-A6C1-959C6BECEE46}"/>
    <dgm:cxn modelId="{C82A9A28-119D-4F8F-B51D-BA7EA6D73D91}" type="presOf" srcId="{DFCD988C-73D7-4093-A723-47CCD5C918A8}" destId="{4CA1D909-183A-4C60-9CF1-CE121111E48F}" srcOrd="0" destOrd="0" presId="urn:microsoft.com/office/officeart/2018/2/layout/IconVerticalSolidList"/>
    <dgm:cxn modelId="{9A247790-3D87-4E56-8F1A-DD87D60630C4}" srcId="{2B3BE9A1-AD42-4DF9-8689-9B2C124E83E5}" destId="{624CE3A0-F213-42D4-AD89-4EACDE3D505B}" srcOrd="1" destOrd="0" parTransId="{430DEC83-FE33-4F85-9F7E-6EB4632158E8}" sibTransId="{1CA69EA7-E115-4DF5-89F7-68365363926B}"/>
    <dgm:cxn modelId="{EFB97C94-84D9-443A-9148-176C0CD23CD7}" type="presOf" srcId="{0E3B8491-BA48-48DA-A36D-D942CDBA9562}" destId="{60932098-BC06-4A20-8CA9-15CE64F723A1}" srcOrd="0" destOrd="0" presId="urn:microsoft.com/office/officeart/2018/2/layout/IconVerticalSolidList"/>
    <dgm:cxn modelId="{57E0749C-C1F6-4694-9C5E-41CD2DCA0CC0}" srcId="{2B3BE9A1-AD42-4DF9-8689-9B2C124E83E5}" destId="{0E3B8491-BA48-48DA-A36D-D942CDBA9562}" srcOrd="3" destOrd="0" parTransId="{616FB100-203A-4844-B11B-564F86137E0C}" sibTransId="{198B05EF-F22B-416E-95C8-6778AF4FA428}"/>
    <dgm:cxn modelId="{A9E34ECF-ABFF-4945-8111-E142D264D53E}" type="presOf" srcId="{2B3BE9A1-AD42-4DF9-8689-9B2C124E83E5}" destId="{E9C9DC7D-50E5-48DD-8F9B-2AD272874716}" srcOrd="0" destOrd="0" presId="urn:microsoft.com/office/officeart/2018/2/layout/IconVerticalSolidList"/>
    <dgm:cxn modelId="{F1E6F2DC-6CA7-421A-A90B-9188D65DE753}" type="presOf" srcId="{96836CFB-A9D5-4048-A396-D21A44A1CF62}" destId="{38F32518-5F35-4733-A80B-51F20E77E289}" srcOrd="0" destOrd="0" presId="urn:microsoft.com/office/officeart/2018/2/layout/IconVerticalSolidList"/>
    <dgm:cxn modelId="{C08872E5-F9C0-4289-BCBD-97B75036F6D4}" srcId="{2B3BE9A1-AD42-4DF9-8689-9B2C124E83E5}" destId="{20521C52-C0F1-4E1F-B354-246F577C6BB5}" srcOrd="2" destOrd="0" parTransId="{C76A6CDB-1BE8-4E98-ABF2-7D6447A0136F}" sibTransId="{74245F7A-73C0-4D40-BB5E-0AC677E61A77}"/>
    <dgm:cxn modelId="{7E4F72E6-33D5-482D-B5B2-6AF841B296CC}" type="presOf" srcId="{624CE3A0-F213-42D4-AD89-4EACDE3D505B}" destId="{DF49A3CE-E85D-4859-97C0-A8F92DA6C2E4}" srcOrd="0" destOrd="0" presId="urn:microsoft.com/office/officeart/2018/2/layout/IconVerticalSolidList"/>
    <dgm:cxn modelId="{1794734B-3877-40FB-AA58-683A1864DE30}" type="presParOf" srcId="{E9C9DC7D-50E5-48DD-8F9B-2AD272874716}" destId="{FD24A163-8E83-4D68-B652-CC6A50D830D3}" srcOrd="0" destOrd="0" presId="urn:microsoft.com/office/officeart/2018/2/layout/IconVerticalSolidList"/>
    <dgm:cxn modelId="{348F73E0-3812-473D-874B-FA193BCB50E3}" type="presParOf" srcId="{FD24A163-8E83-4D68-B652-CC6A50D830D3}" destId="{31531915-01B0-42BD-951B-A148C4B629A0}" srcOrd="0" destOrd="0" presId="urn:microsoft.com/office/officeart/2018/2/layout/IconVerticalSolidList"/>
    <dgm:cxn modelId="{22F61222-9F51-47C9-80B0-1916F3E40CD9}" type="presParOf" srcId="{FD24A163-8E83-4D68-B652-CC6A50D830D3}" destId="{5C5E2067-6DC1-480C-845C-CF895EC8B53C}" srcOrd="1" destOrd="0" presId="urn:microsoft.com/office/officeart/2018/2/layout/IconVerticalSolidList"/>
    <dgm:cxn modelId="{D7267FB4-9953-4135-BB56-4958F58D072B}" type="presParOf" srcId="{FD24A163-8E83-4D68-B652-CC6A50D830D3}" destId="{B28AB4D0-D9B8-42BE-8D64-BB8CD21E36F1}" srcOrd="2" destOrd="0" presId="urn:microsoft.com/office/officeart/2018/2/layout/IconVerticalSolidList"/>
    <dgm:cxn modelId="{08E7EC29-68D7-406A-9B1B-B87EAA596224}" type="presParOf" srcId="{FD24A163-8E83-4D68-B652-CC6A50D830D3}" destId="{6D0B64BF-4FB4-4D20-AAEE-972919264D50}" srcOrd="3" destOrd="0" presId="urn:microsoft.com/office/officeart/2018/2/layout/IconVerticalSolidList"/>
    <dgm:cxn modelId="{A4EEA15E-F8C2-4C58-91F2-8268A3A19EAC}" type="presParOf" srcId="{E9C9DC7D-50E5-48DD-8F9B-2AD272874716}" destId="{F9E5DDDF-B472-4B04-9BCD-35CB7723D480}" srcOrd="1" destOrd="0" presId="urn:microsoft.com/office/officeart/2018/2/layout/IconVerticalSolidList"/>
    <dgm:cxn modelId="{2F1CA616-D9B5-4C44-B7C7-263E34E65959}" type="presParOf" srcId="{E9C9DC7D-50E5-48DD-8F9B-2AD272874716}" destId="{774B6E0F-3564-4564-9CF1-8FB78ECFD47F}" srcOrd="2" destOrd="0" presId="urn:microsoft.com/office/officeart/2018/2/layout/IconVerticalSolidList"/>
    <dgm:cxn modelId="{10A071EB-CDF3-43E2-873A-503F845E60BA}" type="presParOf" srcId="{774B6E0F-3564-4564-9CF1-8FB78ECFD47F}" destId="{E91881F2-0F48-4762-9AF0-ED2201CA42FA}" srcOrd="0" destOrd="0" presId="urn:microsoft.com/office/officeart/2018/2/layout/IconVerticalSolidList"/>
    <dgm:cxn modelId="{E6E7A3AD-698D-4330-A70E-3F0A17F20056}" type="presParOf" srcId="{774B6E0F-3564-4564-9CF1-8FB78ECFD47F}" destId="{04C68686-5A4C-45B5-BF52-28C9F65C4DCB}" srcOrd="1" destOrd="0" presId="urn:microsoft.com/office/officeart/2018/2/layout/IconVerticalSolidList"/>
    <dgm:cxn modelId="{6977FB7D-61FC-4A5E-9C9F-2DAC5BDE7DA8}" type="presParOf" srcId="{774B6E0F-3564-4564-9CF1-8FB78ECFD47F}" destId="{E2A27983-907B-42DA-B815-BE097E021027}" srcOrd="2" destOrd="0" presId="urn:microsoft.com/office/officeart/2018/2/layout/IconVerticalSolidList"/>
    <dgm:cxn modelId="{21DC2CB3-5FBD-4820-BEE4-EB33A6CDF010}" type="presParOf" srcId="{774B6E0F-3564-4564-9CF1-8FB78ECFD47F}" destId="{DF49A3CE-E85D-4859-97C0-A8F92DA6C2E4}" srcOrd="3" destOrd="0" presId="urn:microsoft.com/office/officeart/2018/2/layout/IconVerticalSolidList"/>
    <dgm:cxn modelId="{34395BB7-F0CF-466E-8F3B-A117107F0736}" type="presParOf" srcId="{E9C9DC7D-50E5-48DD-8F9B-2AD272874716}" destId="{9E360E75-FB64-4FF4-A8B8-29B862E89DB2}" srcOrd="3" destOrd="0" presId="urn:microsoft.com/office/officeart/2018/2/layout/IconVerticalSolidList"/>
    <dgm:cxn modelId="{76EBEA4A-C927-4561-8C75-0643C9799F2A}" type="presParOf" srcId="{E9C9DC7D-50E5-48DD-8F9B-2AD272874716}" destId="{3EE6D7BC-DA42-4FD5-AF0B-B07E9B8C9E90}" srcOrd="4" destOrd="0" presId="urn:microsoft.com/office/officeart/2018/2/layout/IconVerticalSolidList"/>
    <dgm:cxn modelId="{ACDDB604-762E-44B8-AE08-2383194C792E}" type="presParOf" srcId="{3EE6D7BC-DA42-4FD5-AF0B-B07E9B8C9E90}" destId="{E884D2FF-ED21-4150-B086-44FF9CF50023}" srcOrd="0" destOrd="0" presId="urn:microsoft.com/office/officeart/2018/2/layout/IconVerticalSolidList"/>
    <dgm:cxn modelId="{632A3409-8AC6-4A59-ADD3-43EFDB4942AD}" type="presParOf" srcId="{3EE6D7BC-DA42-4FD5-AF0B-B07E9B8C9E90}" destId="{FDEF6368-E49E-4426-A971-1CB567823A4F}" srcOrd="1" destOrd="0" presId="urn:microsoft.com/office/officeart/2018/2/layout/IconVerticalSolidList"/>
    <dgm:cxn modelId="{5284E496-BFC4-4387-A5D4-1691B9A1ACE0}" type="presParOf" srcId="{3EE6D7BC-DA42-4FD5-AF0B-B07E9B8C9E90}" destId="{CC7E75E5-996B-4709-8457-96D4989855C6}" srcOrd="2" destOrd="0" presId="urn:microsoft.com/office/officeart/2018/2/layout/IconVerticalSolidList"/>
    <dgm:cxn modelId="{6AD32696-BF9B-404D-870E-4AF66DA2AE43}" type="presParOf" srcId="{3EE6D7BC-DA42-4FD5-AF0B-B07E9B8C9E90}" destId="{0695DE49-5176-4FFA-A6ED-8ECA8507DF06}" srcOrd="3" destOrd="0" presId="urn:microsoft.com/office/officeart/2018/2/layout/IconVerticalSolidList"/>
    <dgm:cxn modelId="{C1A4A4F9-5F69-48B9-BE49-4CEE4684C1BB}" type="presParOf" srcId="{E9C9DC7D-50E5-48DD-8F9B-2AD272874716}" destId="{EAA49876-82AB-44C3-BC3F-C29B2B1099C1}" srcOrd="5" destOrd="0" presId="urn:microsoft.com/office/officeart/2018/2/layout/IconVerticalSolidList"/>
    <dgm:cxn modelId="{1DF02C1B-5CE7-4347-9E10-D6DF14794EC8}" type="presParOf" srcId="{E9C9DC7D-50E5-48DD-8F9B-2AD272874716}" destId="{BDDED2FC-8BE9-4A0A-9EA4-D6B50C861A7C}" srcOrd="6" destOrd="0" presId="urn:microsoft.com/office/officeart/2018/2/layout/IconVerticalSolidList"/>
    <dgm:cxn modelId="{59A5DEAF-B900-4A00-B604-B7225DA8C95D}" type="presParOf" srcId="{BDDED2FC-8BE9-4A0A-9EA4-D6B50C861A7C}" destId="{02350172-7FAD-4150-AD67-F27215BC5612}" srcOrd="0" destOrd="0" presId="urn:microsoft.com/office/officeart/2018/2/layout/IconVerticalSolidList"/>
    <dgm:cxn modelId="{9CA2A342-14AA-4257-92E4-D52C01568F33}" type="presParOf" srcId="{BDDED2FC-8BE9-4A0A-9EA4-D6B50C861A7C}" destId="{F2A7A535-F667-4D68-B871-9D13974A153B}" srcOrd="1" destOrd="0" presId="urn:microsoft.com/office/officeart/2018/2/layout/IconVerticalSolidList"/>
    <dgm:cxn modelId="{ECC04DA4-E12D-4F86-B965-4DEF8DFA1EEE}" type="presParOf" srcId="{BDDED2FC-8BE9-4A0A-9EA4-D6B50C861A7C}" destId="{12738256-2588-45AE-B9EA-66419002C64E}" srcOrd="2" destOrd="0" presId="urn:microsoft.com/office/officeart/2018/2/layout/IconVerticalSolidList"/>
    <dgm:cxn modelId="{58ABAE33-6112-495C-B470-E76D4E1ACC39}" type="presParOf" srcId="{BDDED2FC-8BE9-4A0A-9EA4-D6B50C861A7C}" destId="{60932098-BC06-4A20-8CA9-15CE64F723A1}" srcOrd="3" destOrd="0" presId="urn:microsoft.com/office/officeart/2018/2/layout/IconVerticalSolidList"/>
    <dgm:cxn modelId="{A191ECFC-2933-411D-B6C5-0827D96B28CF}" type="presParOf" srcId="{E9C9DC7D-50E5-48DD-8F9B-2AD272874716}" destId="{01B52FB3-3ED1-4465-A8DA-B11D912FB9FE}" srcOrd="7" destOrd="0" presId="urn:microsoft.com/office/officeart/2018/2/layout/IconVerticalSolidList"/>
    <dgm:cxn modelId="{433DA3C0-47B5-4093-8EF0-C173DB13451E}" type="presParOf" srcId="{E9C9DC7D-50E5-48DD-8F9B-2AD272874716}" destId="{D88496A9-425C-4537-889C-3875997EB3B9}" srcOrd="8" destOrd="0" presId="urn:microsoft.com/office/officeart/2018/2/layout/IconVerticalSolidList"/>
    <dgm:cxn modelId="{CA57BEFB-2709-476F-8AD5-ADFC663882B2}" type="presParOf" srcId="{D88496A9-425C-4537-889C-3875997EB3B9}" destId="{BE139B42-3B67-4D36-9FC7-371AD8E5649B}" srcOrd="0" destOrd="0" presId="urn:microsoft.com/office/officeart/2018/2/layout/IconVerticalSolidList"/>
    <dgm:cxn modelId="{78293CCF-FCD9-4365-B748-31083E348C76}" type="presParOf" srcId="{D88496A9-425C-4537-889C-3875997EB3B9}" destId="{F93F4C4F-C8E1-463C-86D1-C009625CBA86}" srcOrd="1" destOrd="0" presId="urn:microsoft.com/office/officeart/2018/2/layout/IconVerticalSolidList"/>
    <dgm:cxn modelId="{55B89DFD-57B7-4663-B75C-210440D47979}" type="presParOf" srcId="{D88496A9-425C-4537-889C-3875997EB3B9}" destId="{6BD0EAB8-B07B-4828-85E0-B886BC1A99C8}" srcOrd="2" destOrd="0" presId="urn:microsoft.com/office/officeart/2018/2/layout/IconVerticalSolidList"/>
    <dgm:cxn modelId="{A92A79A0-A638-4F12-9D07-273ECAEEDD9C}" type="presParOf" srcId="{D88496A9-425C-4537-889C-3875997EB3B9}" destId="{4CA1D909-183A-4C60-9CF1-CE121111E48F}" srcOrd="3" destOrd="0" presId="urn:microsoft.com/office/officeart/2018/2/layout/IconVerticalSolidList"/>
    <dgm:cxn modelId="{5EAB2863-B26D-4D67-925B-CD10E8EC01DE}" type="presParOf" srcId="{E9C9DC7D-50E5-48DD-8F9B-2AD272874716}" destId="{BA82BAB2-0388-426D-86BE-76297E3578FA}" srcOrd="9" destOrd="0" presId="urn:microsoft.com/office/officeart/2018/2/layout/IconVerticalSolidList"/>
    <dgm:cxn modelId="{AD7996FD-FB5A-44E9-AEC4-BC275740B540}" type="presParOf" srcId="{E9C9DC7D-50E5-48DD-8F9B-2AD272874716}" destId="{860F12B5-D6E4-4C6D-B24D-5130A869BFA5}" srcOrd="10" destOrd="0" presId="urn:microsoft.com/office/officeart/2018/2/layout/IconVerticalSolidList"/>
    <dgm:cxn modelId="{216B34CE-8FFA-4B41-8ED6-4511248F961C}" type="presParOf" srcId="{860F12B5-D6E4-4C6D-B24D-5130A869BFA5}" destId="{B32D1382-DCBA-4758-B06C-421A2CDADD62}" srcOrd="0" destOrd="0" presId="urn:microsoft.com/office/officeart/2018/2/layout/IconVerticalSolidList"/>
    <dgm:cxn modelId="{6870CB9D-1F0E-4738-9358-C5E54770E544}" type="presParOf" srcId="{860F12B5-D6E4-4C6D-B24D-5130A869BFA5}" destId="{F825E4E1-745C-4003-A2D2-C1FCB67E0E0D}" srcOrd="1" destOrd="0" presId="urn:microsoft.com/office/officeart/2018/2/layout/IconVerticalSolidList"/>
    <dgm:cxn modelId="{4D8A2618-322A-4EEF-8387-780B2523CB83}" type="presParOf" srcId="{860F12B5-D6E4-4C6D-B24D-5130A869BFA5}" destId="{E64CC068-6221-4079-AC6B-D33F86B52C2C}" srcOrd="2" destOrd="0" presId="urn:microsoft.com/office/officeart/2018/2/layout/IconVerticalSolidList"/>
    <dgm:cxn modelId="{7BE03F93-E07E-4547-BF45-4F36578143FB}" type="presParOf" srcId="{860F12B5-D6E4-4C6D-B24D-5130A869BFA5}" destId="{38F32518-5F35-4733-A80B-51F20E77E2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7B7C3F-082C-4A4F-B52E-5268774EE7D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F4D754B-69D0-4202-AC0A-D609D6A9E08F}">
      <dgm:prSet/>
      <dgm:spPr/>
      <dgm:t>
        <a:bodyPr/>
        <a:lstStyle/>
        <a:p>
          <a:pPr algn="just"/>
          <a:r>
            <a:rPr lang="ru-RU" dirty="0"/>
            <a:t>Данные хранятся в двух таблицах X_nup.xlsx и X_bp.xlsx, в которых представлены свойства композитных материалов. Для удобства работы они были объединены в один </a:t>
          </a:r>
          <a:r>
            <a:rPr lang="ru-RU" dirty="0" err="1"/>
            <a:t>DataFrame</a:t>
          </a:r>
          <a:r>
            <a:rPr lang="ru-RU" dirty="0"/>
            <a:t>.</a:t>
          </a:r>
          <a:endParaRPr lang="en-US" dirty="0"/>
        </a:p>
      </dgm:t>
    </dgm:pt>
    <dgm:pt modelId="{E8B181C5-8A93-4057-931D-7AF6614B70DB}" type="parTrans" cxnId="{DBB4B754-C3CB-460F-86E9-D702A1F17E12}">
      <dgm:prSet/>
      <dgm:spPr/>
      <dgm:t>
        <a:bodyPr/>
        <a:lstStyle/>
        <a:p>
          <a:endParaRPr lang="en-US"/>
        </a:p>
      </dgm:t>
    </dgm:pt>
    <dgm:pt modelId="{7A161EBB-8C57-4ED8-89AA-68761CD4D433}" type="sibTrans" cxnId="{DBB4B754-C3CB-460F-86E9-D702A1F17E12}">
      <dgm:prSet/>
      <dgm:spPr/>
      <dgm:t>
        <a:bodyPr/>
        <a:lstStyle/>
        <a:p>
          <a:endParaRPr lang="en-US"/>
        </a:p>
      </dgm:t>
    </dgm:pt>
    <dgm:pt modelId="{77E2B45D-9AC6-4C55-86C4-4EA19B820BFF}">
      <dgm:prSet/>
      <dgm:spPr/>
      <dgm:t>
        <a:bodyPr/>
        <a:lstStyle/>
        <a:p>
          <a:pPr algn="just"/>
          <a:r>
            <a:rPr lang="ru-RU" dirty="0"/>
            <a:t>Всего в наборе 1023 записи, состоящие из 13 признаков. Все признаки являются числовыми.</a:t>
          </a:r>
          <a:endParaRPr lang="en-US" dirty="0"/>
        </a:p>
      </dgm:t>
    </dgm:pt>
    <dgm:pt modelId="{11A3D98B-1831-4C5D-8858-30D7EC277DC8}" type="parTrans" cxnId="{0F21C0C1-934B-432D-B01E-85594121CEE4}">
      <dgm:prSet/>
      <dgm:spPr/>
      <dgm:t>
        <a:bodyPr/>
        <a:lstStyle/>
        <a:p>
          <a:endParaRPr lang="en-US"/>
        </a:p>
      </dgm:t>
    </dgm:pt>
    <dgm:pt modelId="{C1BAD076-5AA5-4921-8DCA-F4B8305B226B}" type="sibTrans" cxnId="{0F21C0C1-934B-432D-B01E-85594121CEE4}">
      <dgm:prSet/>
      <dgm:spPr/>
      <dgm:t>
        <a:bodyPr/>
        <a:lstStyle/>
        <a:p>
          <a:endParaRPr lang="en-US"/>
        </a:p>
      </dgm:t>
    </dgm:pt>
    <dgm:pt modelId="{A8144E74-8DBC-441A-989B-CEC072BB8B3C}" type="pres">
      <dgm:prSet presAssocID="{197B7C3F-082C-4A4F-B52E-5268774EE7D5}" presName="linear" presStyleCnt="0">
        <dgm:presLayoutVars>
          <dgm:animLvl val="lvl"/>
          <dgm:resizeHandles val="exact"/>
        </dgm:presLayoutVars>
      </dgm:prSet>
      <dgm:spPr/>
    </dgm:pt>
    <dgm:pt modelId="{8D9D9D9B-4448-44A9-BD16-F48E0851D3C0}" type="pres">
      <dgm:prSet presAssocID="{7F4D754B-69D0-4202-AC0A-D609D6A9E08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6C80B2B-A7AA-425E-BA7B-608C45C5CE21}" type="pres">
      <dgm:prSet presAssocID="{7A161EBB-8C57-4ED8-89AA-68761CD4D433}" presName="spacer" presStyleCnt="0"/>
      <dgm:spPr/>
    </dgm:pt>
    <dgm:pt modelId="{8B3860A9-A890-4B3A-8E12-14FCFF85B2F9}" type="pres">
      <dgm:prSet presAssocID="{77E2B45D-9AC6-4C55-86C4-4EA19B820BF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106725D-EB06-4A59-B81D-5D8086580E45}" type="presOf" srcId="{77E2B45D-9AC6-4C55-86C4-4EA19B820BFF}" destId="{8B3860A9-A890-4B3A-8E12-14FCFF85B2F9}" srcOrd="0" destOrd="0" presId="urn:microsoft.com/office/officeart/2005/8/layout/vList2"/>
    <dgm:cxn modelId="{DBB4B754-C3CB-460F-86E9-D702A1F17E12}" srcId="{197B7C3F-082C-4A4F-B52E-5268774EE7D5}" destId="{7F4D754B-69D0-4202-AC0A-D609D6A9E08F}" srcOrd="0" destOrd="0" parTransId="{E8B181C5-8A93-4057-931D-7AF6614B70DB}" sibTransId="{7A161EBB-8C57-4ED8-89AA-68761CD4D433}"/>
    <dgm:cxn modelId="{E96810B7-1533-43C7-BCEC-8D0AF7E417A2}" type="presOf" srcId="{7F4D754B-69D0-4202-AC0A-D609D6A9E08F}" destId="{8D9D9D9B-4448-44A9-BD16-F48E0851D3C0}" srcOrd="0" destOrd="0" presId="urn:microsoft.com/office/officeart/2005/8/layout/vList2"/>
    <dgm:cxn modelId="{0F21C0C1-934B-432D-B01E-85594121CEE4}" srcId="{197B7C3F-082C-4A4F-B52E-5268774EE7D5}" destId="{77E2B45D-9AC6-4C55-86C4-4EA19B820BFF}" srcOrd="1" destOrd="0" parTransId="{11A3D98B-1831-4C5D-8858-30D7EC277DC8}" sibTransId="{C1BAD076-5AA5-4921-8DCA-F4B8305B226B}"/>
    <dgm:cxn modelId="{A15479F2-51D4-409D-BF9C-013D7896A091}" type="presOf" srcId="{197B7C3F-082C-4A4F-B52E-5268774EE7D5}" destId="{A8144E74-8DBC-441A-989B-CEC072BB8B3C}" srcOrd="0" destOrd="0" presId="urn:microsoft.com/office/officeart/2005/8/layout/vList2"/>
    <dgm:cxn modelId="{51ED3D75-14CB-4ED7-8D74-A47AC2F0909A}" type="presParOf" srcId="{A8144E74-8DBC-441A-989B-CEC072BB8B3C}" destId="{8D9D9D9B-4448-44A9-BD16-F48E0851D3C0}" srcOrd="0" destOrd="0" presId="urn:microsoft.com/office/officeart/2005/8/layout/vList2"/>
    <dgm:cxn modelId="{DF63BCB5-EBF1-49E7-8CD5-058FCA0EFD35}" type="presParOf" srcId="{A8144E74-8DBC-441A-989B-CEC072BB8B3C}" destId="{A6C80B2B-A7AA-425E-BA7B-608C45C5CE21}" srcOrd="1" destOrd="0" presId="urn:microsoft.com/office/officeart/2005/8/layout/vList2"/>
    <dgm:cxn modelId="{4DCEF8AF-D7BE-4D79-8E82-32B3C13714B8}" type="presParOf" srcId="{A8144E74-8DBC-441A-989B-CEC072BB8B3C}" destId="{8B3860A9-A890-4B3A-8E12-14FCFF85B2F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F0CF88-D144-4985-9651-CA8D7E654FA7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28FF0E-D6D2-4817-AC3B-4A60EF7D4F63}">
      <dgm:prSet/>
      <dgm:spPr/>
      <dgm:t>
        <a:bodyPr/>
        <a:lstStyle/>
        <a:p>
          <a:pPr algn="just"/>
          <a:r>
            <a:rPr lang="ru-RU" dirty="0"/>
            <a:t>В результате предварительного анализа было выявлено, что данные не имеют пропусков</a:t>
          </a:r>
          <a:r>
            <a:rPr lang="en-US" dirty="0"/>
            <a:t>,</a:t>
          </a:r>
          <a:r>
            <a:rPr lang="ru-RU" dirty="0"/>
            <a:t> поэтому все строки будут использованы для дальнейшей работы.</a:t>
          </a:r>
          <a:endParaRPr lang="en-US" dirty="0"/>
        </a:p>
      </dgm:t>
    </dgm:pt>
    <dgm:pt modelId="{3E681599-1617-4814-B978-77E5174EA128}" type="parTrans" cxnId="{477D1485-C1A5-4B8F-9521-B0CFD48FAF3C}">
      <dgm:prSet/>
      <dgm:spPr/>
      <dgm:t>
        <a:bodyPr/>
        <a:lstStyle/>
        <a:p>
          <a:endParaRPr lang="en-US"/>
        </a:p>
      </dgm:t>
    </dgm:pt>
    <dgm:pt modelId="{4ABA100E-AC55-421D-95E1-A68A1DC857A8}" type="sibTrans" cxnId="{477D1485-C1A5-4B8F-9521-B0CFD48FAF3C}">
      <dgm:prSet/>
      <dgm:spPr/>
      <dgm:t>
        <a:bodyPr/>
        <a:lstStyle/>
        <a:p>
          <a:endParaRPr lang="en-US"/>
        </a:p>
      </dgm:t>
    </dgm:pt>
    <dgm:pt modelId="{0C3B2554-C0CB-41A5-AAD4-D869CF7FD2E6}" type="pres">
      <dgm:prSet presAssocID="{2BF0CF88-D144-4985-9651-CA8D7E654FA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26D653A-59CF-44A6-AD00-CDFED4607CDE}" type="pres">
      <dgm:prSet presAssocID="{3A28FF0E-D6D2-4817-AC3B-4A60EF7D4F63}" presName="hierRoot1" presStyleCnt="0">
        <dgm:presLayoutVars>
          <dgm:hierBranch val="init"/>
        </dgm:presLayoutVars>
      </dgm:prSet>
      <dgm:spPr/>
    </dgm:pt>
    <dgm:pt modelId="{00242E04-04BB-4678-A6E9-AC3D566E664B}" type="pres">
      <dgm:prSet presAssocID="{3A28FF0E-D6D2-4817-AC3B-4A60EF7D4F63}" presName="rootComposite1" presStyleCnt="0"/>
      <dgm:spPr/>
    </dgm:pt>
    <dgm:pt modelId="{7FE96C48-AD5A-4C85-9297-EA1921755661}" type="pres">
      <dgm:prSet presAssocID="{3A28FF0E-D6D2-4817-AC3B-4A60EF7D4F63}" presName="rootText1" presStyleLbl="node0" presStyleIdx="0" presStyleCnt="1">
        <dgm:presLayoutVars>
          <dgm:chPref val="3"/>
        </dgm:presLayoutVars>
      </dgm:prSet>
      <dgm:spPr/>
    </dgm:pt>
    <dgm:pt modelId="{79468024-997C-4C68-8DE5-EDE05889127C}" type="pres">
      <dgm:prSet presAssocID="{3A28FF0E-D6D2-4817-AC3B-4A60EF7D4F63}" presName="rootConnector1" presStyleLbl="node1" presStyleIdx="0" presStyleCnt="0"/>
      <dgm:spPr/>
    </dgm:pt>
    <dgm:pt modelId="{C53D9075-2500-444A-A0CF-F70B6965587F}" type="pres">
      <dgm:prSet presAssocID="{3A28FF0E-D6D2-4817-AC3B-4A60EF7D4F63}" presName="hierChild2" presStyleCnt="0"/>
      <dgm:spPr/>
    </dgm:pt>
    <dgm:pt modelId="{0D525F0B-E22F-4FDD-B6D7-F89B36EDC931}" type="pres">
      <dgm:prSet presAssocID="{3A28FF0E-D6D2-4817-AC3B-4A60EF7D4F63}" presName="hierChild3" presStyleCnt="0"/>
      <dgm:spPr/>
    </dgm:pt>
  </dgm:ptLst>
  <dgm:cxnLst>
    <dgm:cxn modelId="{78ED0D1E-A0B1-401C-88FA-8D2E5B638224}" type="presOf" srcId="{3A28FF0E-D6D2-4817-AC3B-4A60EF7D4F63}" destId="{79468024-997C-4C68-8DE5-EDE05889127C}" srcOrd="1" destOrd="0" presId="urn:microsoft.com/office/officeart/2009/3/layout/HorizontalOrganizationChart"/>
    <dgm:cxn modelId="{2708BF4B-8608-4B6E-BA59-D2EAD29D1A55}" type="presOf" srcId="{3A28FF0E-D6D2-4817-AC3B-4A60EF7D4F63}" destId="{7FE96C48-AD5A-4C85-9297-EA1921755661}" srcOrd="0" destOrd="0" presId="urn:microsoft.com/office/officeart/2009/3/layout/HorizontalOrganizationChart"/>
    <dgm:cxn modelId="{CBC46273-D893-4B58-9F11-49EEFA005D3D}" type="presOf" srcId="{2BF0CF88-D144-4985-9651-CA8D7E654FA7}" destId="{0C3B2554-C0CB-41A5-AAD4-D869CF7FD2E6}" srcOrd="0" destOrd="0" presId="urn:microsoft.com/office/officeart/2009/3/layout/HorizontalOrganizationChart"/>
    <dgm:cxn modelId="{477D1485-C1A5-4B8F-9521-B0CFD48FAF3C}" srcId="{2BF0CF88-D144-4985-9651-CA8D7E654FA7}" destId="{3A28FF0E-D6D2-4817-AC3B-4A60EF7D4F63}" srcOrd="0" destOrd="0" parTransId="{3E681599-1617-4814-B978-77E5174EA128}" sibTransId="{4ABA100E-AC55-421D-95E1-A68A1DC857A8}"/>
    <dgm:cxn modelId="{FC1EC416-D320-45FD-884B-02B8EC9CD3BA}" type="presParOf" srcId="{0C3B2554-C0CB-41A5-AAD4-D869CF7FD2E6}" destId="{526D653A-59CF-44A6-AD00-CDFED4607CDE}" srcOrd="0" destOrd="0" presId="urn:microsoft.com/office/officeart/2009/3/layout/HorizontalOrganizationChart"/>
    <dgm:cxn modelId="{F09F7089-7602-44B0-B546-63DEF38195F7}" type="presParOf" srcId="{526D653A-59CF-44A6-AD00-CDFED4607CDE}" destId="{00242E04-04BB-4678-A6E9-AC3D566E664B}" srcOrd="0" destOrd="0" presId="urn:microsoft.com/office/officeart/2009/3/layout/HorizontalOrganizationChart"/>
    <dgm:cxn modelId="{FB38CEF3-206A-4F7D-B78B-A8A0F9975358}" type="presParOf" srcId="{00242E04-04BB-4678-A6E9-AC3D566E664B}" destId="{7FE96C48-AD5A-4C85-9297-EA1921755661}" srcOrd="0" destOrd="0" presId="urn:microsoft.com/office/officeart/2009/3/layout/HorizontalOrganizationChart"/>
    <dgm:cxn modelId="{60AF5A6C-A2AB-4960-BCFF-4369B045F65A}" type="presParOf" srcId="{00242E04-04BB-4678-A6E9-AC3D566E664B}" destId="{79468024-997C-4C68-8DE5-EDE05889127C}" srcOrd="1" destOrd="0" presId="urn:microsoft.com/office/officeart/2009/3/layout/HorizontalOrganizationChart"/>
    <dgm:cxn modelId="{9AB933CC-DD0D-4110-8EF5-F3EBC2D357B7}" type="presParOf" srcId="{526D653A-59CF-44A6-AD00-CDFED4607CDE}" destId="{C53D9075-2500-444A-A0CF-F70B6965587F}" srcOrd="1" destOrd="0" presId="urn:microsoft.com/office/officeart/2009/3/layout/HorizontalOrganizationChart"/>
    <dgm:cxn modelId="{15DE9D36-CA9F-4BF5-9497-04D83EB9958F}" type="presParOf" srcId="{526D653A-59CF-44A6-AD00-CDFED4607CDE}" destId="{0D525F0B-E22F-4FDD-B6D7-F89B36EDC93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7CFEE7-B30D-4999-9FF7-67CF920118B7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826323-75B7-43ED-8CFA-467497A92B59}">
      <dgm:prSet custT="1"/>
      <dgm:spPr/>
      <dgm:t>
        <a:bodyPr/>
        <a:lstStyle/>
        <a:p>
          <a:r>
            <a:rPr lang="ru-RU" sz="1800" dirty="0"/>
            <a:t>Выбросы в тренировочной выборке ухудшают обобщающую способность моделей машинного обучения, поэтому было решено отфильтровать их с помощью границ </a:t>
          </a:r>
          <a:r>
            <a:rPr lang="ru-RU" sz="1800" dirty="0" err="1"/>
            <a:t>Тьюки</a:t>
          </a:r>
          <a:r>
            <a:rPr lang="ru-RU" sz="1800" dirty="0"/>
            <a:t>.</a:t>
          </a:r>
          <a:endParaRPr lang="en-US" sz="1800" dirty="0"/>
        </a:p>
      </dgm:t>
    </dgm:pt>
    <dgm:pt modelId="{B6D0B5C4-B2FB-4725-9922-887A0AE2F7BF}" type="parTrans" cxnId="{65C9474A-2290-42FE-BAC7-8E5DFE71B51C}">
      <dgm:prSet/>
      <dgm:spPr/>
      <dgm:t>
        <a:bodyPr/>
        <a:lstStyle/>
        <a:p>
          <a:endParaRPr lang="en-US"/>
        </a:p>
      </dgm:t>
    </dgm:pt>
    <dgm:pt modelId="{458E4C17-E820-4D80-A064-8BBA3B44ECE1}" type="sibTrans" cxnId="{65C9474A-2290-42FE-BAC7-8E5DFE71B51C}">
      <dgm:prSet/>
      <dgm:spPr/>
      <dgm:t>
        <a:bodyPr/>
        <a:lstStyle/>
        <a:p>
          <a:endParaRPr lang="en-US"/>
        </a:p>
      </dgm:t>
    </dgm:pt>
    <dgm:pt modelId="{725EFD46-DBA9-4957-81D5-458B1DA0BBF2}">
      <dgm:prSet/>
      <dgm:spPr/>
      <dgm:t>
        <a:bodyPr/>
        <a:lstStyle/>
        <a:p>
          <a:pPr algn="l"/>
          <a:r>
            <a:rPr lang="ru-RU" dirty="0"/>
            <a:t>Метод </a:t>
          </a:r>
          <a:r>
            <a:rPr lang="ru-RU" dirty="0" err="1"/>
            <a:t>Тьюки</a:t>
          </a:r>
          <a:r>
            <a:rPr lang="ru-RU" dirty="0"/>
            <a:t> заключается в следующем:</a:t>
          </a:r>
          <a:endParaRPr lang="en-US" dirty="0"/>
        </a:p>
      </dgm:t>
    </dgm:pt>
    <dgm:pt modelId="{9253D7AB-E74F-44B7-BD67-C0BC727077F8}" type="parTrans" cxnId="{A7814925-6028-4AFD-A53B-8FA4E45A5318}">
      <dgm:prSet/>
      <dgm:spPr/>
      <dgm:t>
        <a:bodyPr/>
        <a:lstStyle/>
        <a:p>
          <a:endParaRPr lang="en-US"/>
        </a:p>
      </dgm:t>
    </dgm:pt>
    <dgm:pt modelId="{A7D4A376-F32D-40BD-A2CE-68A042D0E7D4}" type="sibTrans" cxnId="{A7814925-6028-4AFD-A53B-8FA4E45A5318}">
      <dgm:prSet/>
      <dgm:spPr/>
      <dgm:t>
        <a:bodyPr/>
        <a:lstStyle/>
        <a:p>
          <a:endParaRPr lang="en-US"/>
        </a:p>
      </dgm:t>
    </dgm:pt>
    <dgm:pt modelId="{E664C588-06C0-46E5-B42A-FA4299F07C5B}">
      <dgm:prSet/>
      <dgm:spPr/>
      <dgm:t>
        <a:bodyPr/>
        <a:lstStyle/>
        <a:p>
          <a:pPr algn="just"/>
          <a:r>
            <a:rPr lang="ru-RU" dirty="0"/>
            <a:t>Рассчитать 1-й и 3-й квартиль (или, что тоже самое, 25-й и 75-й </a:t>
          </a:r>
          <a:r>
            <a:rPr lang="ru-RU" dirty="0" err="1"/>
            <a:t>персентиль</a:t>
          </a:r>
          <a:r>
            <a:rPr lang="ru-RU" dirty="0"/>
            <a:t>) ряда данных, в котором требуется найти выбросы.</a:t>
          </a:r>
          <a:endParaRPr lang="en-US" dirty="0"/>
        </a:p>
      </dgm:t>
    </dgm:pt>
    <dgm:pt modelId="{EB0243E1-773D-4107-98F0-981B32A8330D}" type="parTrans" cxnId="{E5922FAB-DB92-4E6C-B474-A7019BA3A27D}">
      <dgm:prSet/>
      <dgm:spPr/>
      <dgm:t>
        <a:bodyPr/>
        <a:lstStyle/>
        <a:p>
          <a:endParaRPr lang="en-US"/>
        </a:p>
      </dgm:t>
    </dgm:pt>
    <dgm:pt modelId="{0E388B83-C67E-46FC-B770-A297A2F64E41}" type="sibTrans" cxnId="{E5922FAB-DB92-4E6C-B474-A7019BA3A27D}">
      <dgm:prSet/>
      <dgm:spPr/>
      <dgm:t>
        <a:bodyPr/>
        <a:lstStyle/>
        <a:p>
          <a:endParaRPr lang="en-US"/>
        </a:p>
      </dgm:t>
    </dgm:pt>
    <dgm:pt modelId="{120474FA-E03C-4B29-B52B-95B8FA13B9C9}">
      <dgm:prSet/>
      <dgm:spPr/>
      <dgm:t>
        <a:bodyPr/>
        <a:lstStyle/>
        <a:p>
          <a:pPr algn="just"/>
          <a:r>
            <a:rPr lang="ru-RU" dirty="0"/>
            <a:t>Вычесть первый квартиль из третьего — получится мера распределения данных, называемая </a:t>
          </a:r>
          <a:r>
            <a:rPr lang="ru-RU" dirty="0" err="1"/>
            <a:t>межквартильным</a:t>
          </a:r>
          <a:r>
            <a:rPr lang="ru-RU" dirty="0"/>
            <a:t> размахом (МР). МР устойчив к экстремальным значениям распределения (то есть робастный), в отличие от стандартной ошибки, которая более чувствительна к выбросам.</a:t>
          </a:r>
          <a:endParaRPr lang="en-US" dirty="0"/>
        </a:p>
      </dgm:t>
    </dgm:pt>
    <dgm:pt modelId="{8E43B8B6-A064-40B2-9E01-3C83747BA523}" type="parTrans" cxnId="{7CF1B741-E657-47D6-8AF3-2C2C862132A6}">
      <dgm:prSet/>
      <dgm:spPr/>
      <dgm:t>
        <a:bodyPr/>
        <a:lstStyle/>
        <a:p>
          <a:endParaRPr lang="en-US"/>
        </a:p>
      </dgm:t>
    </dgm:pt>
    <dgm:pt modelId="{FEFEC919-802A-4E86-93EF-746FA3E7AF2E}" type="sibTrans" cxnId="{7CF1B741-E657-47D6-8AF3-2C2C862132A6}">
      <dgm:prSet/>
      <dgm:spPr/>
      <dgm:t>
        <a:bodyPr/>
        <a:lstStyle/>
        <a:p>
          <a:endParaRPr lang="en-US"/>
        </a:p>
      </dgm:t>
    </dgm:pt>
    <dgm:pt modelId="{8DF0EC52-D656-43AF-B537-33FC96E7DD72}">
      <dgm:prSet/>
      <dgm:spPr/>
      <dgm:t>
        <a:bodyPr/>
        <a:lstStyle/>
        <a:p>
          <a:pPr algn="just"/>
          <a:r>
            <a:rPr lang="ru-RU"/>
            <a:t>Рассчитать нижнюю и верхнюю внутренние границы, отстоящие на 1,5МР от квартилей.</a:t>
          </a:r>
          <a:endParaRPr lang="en-US"/>
        </a:p>
      </dgm:t>
    </dgm:pt>
    <dgm:pt modelId="{A3F355AD-90F2-4C67-AFCC-D8CA4C726AF6}" type="parTrans" cxnId="{0B3F30A7-224E-40AF-8930-6DEF3362FFFC}">
      <dgm:prSet/>
      <dgm:spPr/>
      <dgm:t>
        <a:bodyPr/>
        <a:lstStyle/>
        <a:p>
          <a:endParaRPr lang="en-US"/>
        </a:p>
      </dgm:t>
    </dgm:pt>
    <dgm:pt modelId="{B9ED6944-F276-46DE-9D8A-1085A7E92B03}" type="sibTrans" cxnId="{0B3F30A7-224E-40AF-8930-6DEF3362FFFC}">
      <dgm:prSet/>
      <dgm:spPr/>
      <dgm:t>
        <a:bodyPr/>
        <a:lstStyle/>
        <a:p>
          <a:endParaRPr lang="en-US"/>
        </a:p>
      </dgm:t>
    </dgm:pt>
    <dgm:pt modelId="{82F517C9-26BA-4AF1-AF15-BB6184A98319}">
      <dgm:prSet/>
      <dgm:spPr/>
      <dgm:t>
        <a:bodyPr/>
        <a:lstStyle/>
        <a:p>
          <a:pPr algn="just"/>
          <a:r>
            <a:rPr lang="ru-RU" dirty="0"/>
            <a:t>Рассчитать нижнюю и верхнюю внешние границы, отстоящие на 3МР от квартилей.</a:t>
          </a:r>
          <a:endParaRPr lang="en-US" dirty="0"/>
        </a:p>
      </dgm:t>
    </dgm:pt>
    <dgm:pt modelId="{9CAAF8A3-2126-429A-B7E3-E696098188FF}" type="parTrans" cxnId="{4636C699-075B-469D-AD60-0BF249DB940C}">
      <dgm:prSet/>
      <dgm:spPr/>
      <dgm:t>
        <a:bodyPr/>
        <a:lstStyle/>
        <a:p>
          <a:endParaRPr lang="en-US"/>
        </a:p>
      </dgm:t>
    </dgm:pt>
    <dgm:pt modelId="{AC4FF2A4-0392-43BE-89E5-232CABACCA55}" type="sibTrans" cxnId="{4636C699-075B-469D-AD60-0BF249DB940C}">
      <dgm:prSet/>
      <dgm:spPr/>
      <dgm:t>
        <a:bodyPr/>
        <a:lstStyle/>
        <a:p>
          <a:endParaRPr lang="en-US"/>
        </a:p>
      </dgm:t>
    </dgm:pt>
    <dgm:pt modelId="{F9817A8B-C8B0-4BD5-BAFB-40A9724AC5D4}">
      <dgm:prSet/>
      <dgm:spPr/>
      <dgm:t>
        <a:bodyPr/>
        <a:lstStyle/>
        <a:p>
          <a:pPr algn="just"/>
          <a:r>
            <a:rPr lang="ru-RU" dirty="0"/>
            <a:t>Значение за пределами границ – экстремально, их нужно отбросить.</a:t>
          </a:r>
          <a:endParaRPr lang="en-US" dirty="0"/>
        </a:p>
      </dgm:t>
    </dgm:pt>
    <dgm:pt modelId="{389B9A7D-A85A-4F6E-9A11-A51EF0ADC550}" type="parTrans" cxnId="{C256F8D8-07A3-4880-9D55-F81135A75CB2}">
      <dgm:prSet/>
      <dgm:spPr/>
      <dgm:t>
        <a:bodyPr/>
        <a:lstStyle/>
        <a:p>
          <a:endParaRPr lang="en-US"/>
        </a:p>
      </dgm:t>
    </dgm:pt>
    <dgm:pt modelId="{A0EECF44-6CBD-4706-9DBA-7C0361EBFF83}" type="sibTrans" cxnId="{C256F8D8-07A3-4880-9D55-F81135A75CB2}">
      <dgm:prSet/>
      <dgm:spPr/>
      <dgm:t>
        <a:bodyPr/>
        <a:lstStyle/>
        <a:p>
          <a:endParaRPr lang="en-US"/>
        </a:p>
      </dgm:t>
    </dgm:pt>
    <dgm:pt modelId="{947CA6DB-A26B-440A-99A4-91B064C9A1EC}" type="pres">
      <dgm:prSet presAssocID="{C67CFEE7-B30D-4999-9FF7-67CF920118B7}" presName="diagram" presStyleCnt="0">
        <dgm:presLayoutVars>
          <dgm:dir/>
          <dgm:resizeHandles/>
        </dgm:presLayoutVars>
      </dgm:prSet>
      <dgm:spPr/>
    </dgm:pt>
    <dgm:pt modelId="{69EC79FE-5346-4382-B53D-63B865E6F275}" type="pres">
      <dgm:prSet presAssocID="{D5826323-75B7-43ED-8CFA-467497A92B59}" presName="firstNode" presStyleLbl="node1" presStyleIdx="0" presStyleCnt="2">
        <dgm:presLayoutVars>
          <dgm:bulletEnabled val="1"/>
        </dgm:presLayoutVars>
      </dgm:prSet>
      <dgm:spPr/>
    </dgm:pt>
    <dgm:pt modelId="{A1FD2DC1-FC25-4AFF-9447-2235EC783F94}" type="pres">
      <dgm:prSet presAssocID="{458E4C17-E820-4D80-A064-8BBA3B44ECE1}" presName="sibTrans" presStyleLbl="sibTrans2D1" presStyleIdx="0" presStyleCnt="1"/>
      <dgm:spPr/>
    </dgm:pt>
    <dgm:pt modelId="{A46A6550-57B2-428A-8527-FA6FDB750603}" type="pres">
      <dgm:prSet presAssocID="{725EFD46-DBA9-4957-81D5-458B1DA0BBF2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BC665203-AD56-404D-8791-9F9A7895EB29}" type="presOf" srcId="{120474FA-E03C-4B29-B52B-95B8FA13B9C9}" destId="{A46A6550-57B2-428A-8527-FA6FDB750603}" srcOrd="0" destOrd="2" presId="urn:microsoft.com/office/officeart/2005/8/layout/bProcess2"/>
    <dgm:cxn modelId="{681A2417-53DE-4C61-BAAE-14FACD2EFE5F}" type="presOf" srcId="{E664C588-06C0-46E5-B42A-FA4299F07C5B}" destId="{A46A6550-57B2-428A-8527-FA6FDB750603}" srcOrd="0" destOrd="1" presId="urn:microsoft.com/office/officeart/2005/8/layout/bProcess2"/>
    <dgm:cxn modelId="{A7814925-6028-4AFD-A53B-8FA4E45A5318}" srcId="{C67CFEE7-B30D-4999-9FF7-67CF920118B7}" destId="{725EFD46-DBA9-4957-81D5-458B1DA0BBF2}" srcOrd="1" destOrd="0" parTransId="{9253D7AB-E74F-44B7-BD67-C0BC727077F8}" sibTransId="{A7D4A376-F32D-40BD-A2CE-68A042D0E7D4}"/>
    <dgm:cxn modelId="{51D1573C-18F3-409C-A833-2742AE301FF5}" type="presOf" srcId="{D5826323-75B7-43ED-8CFA-467497A92B59}" destId="{69EC79FE-5346-4382-B53D-63B865E6F275}" srcOrd="0" destOrd="0" presId="urn:microsoft.com/office/officeart/2005/8/layout/bProcess2"/>
    <dgm:cxn modelId="{7CF1B741-E657-47D6-8AF3-2C2C862132A6}" srcId="{725EFD46-DBA9-4957-81D5-458B1DA0BBF2}" destId="{120474FA-E03C-4B29-B52B-95B8FA13B9C9}" srcOrd="1" destOrd="0" parTransId="{8E43B8B6-A064-40B2-9E01-3C83747BA523}" sibTransId="{FEFEC919-802A-4E86-93EF-746FA3E7AF2E}"/>
    <dgm:cxn modelId="{65C9474A-2290-42FE-BAC7-8E5DFE71B51C}" srcId="{C67CFEE7-B30D-4999-9FF7-67CF920118B7}" destId="{D5826323-75B7-43ED-8CFA-467497A92B59}" srcOrd="0" destOrd="0" parTransId="{B6D0B5C4-B2FB-4725-9922-887A0AE2F7BF}" sibTransId="{458E4C17-E820-4D80-A064-8BBA3B44ECE1}"/>
    <dgm:cxn modelId="{7FE72176-1EE0-4F29-83BC-B7FBF375167D}" type="presOf" srcId="{8DF0EC52-D656-43AF-B537-33FC96E7DD72}" destId="{A46A6550-57B2-428A-8527-FA6FDB750603}" srcOrd="0" destOrd="3" presId="urn:microsoft.com/office/officeart/2005/8/layout/bProcess2"/>
    <dgm:cxn modelId="{8543287C-0B39-423B-87E8-84EBE991FA75}" type="presOf" srcId="{82F517C9-26BA-4AF1-AF15-BB6184A98319}" destId="{A46A6550-57B2-428A-8527-FA6FDB750603}" srcOrd="0" destOrd="4" presId="urn:microsoft.com/office/officeart/2005/8/layout/bProcess2"/>
    <dgm:cxn modelId="{DEB43281-8351-46DE-A7E4-98DDD8DB3C06}" type="presOf" srcId="{F9817A8B-C8B0-4BD5-BAFB-40A9724AC5D4}" destId="{A46A6550-57B2-428A-8527-FA6FDB750603}" srcOrd="0" destOrd="5" presId="urn:microsoft.com/office/officeart/2005/8/layout/bProcess2"/>
    <dgm:cxn modelId="{4636C699-075B-469D-AD60-0BF249DB940C}" srcId="{725EFD46-DBA9-4957-81D5-458B1DA0BBF2}" destId="{82F517C9-26BA-4AF1-AF15-BB6184A98319}" srcOrd="3" destOrd="0" parTransId="{9CAAF8A3-2126-429A-B7E3-E696098188FF}" sibTransId="{AC4FF2A4-0392-43BE-89E5-232CABACCA55}"/>
    <dgm:cxn modelId="{0B3F30A7-224E-40AF-8930-6DEF3362FFFC}" srcId="{725EFD46-DBA9-4957-81D5-458B1DA0BBF2}" destId="{8DF0EC52-D656-43AF-B537-33FC96E7DD72}" srcOrd="2" destOrd="0" parTransId="{A3F355AD-90F2-4C67-AFCC-D8CA4C726AF6}" sibTransId="{B9ED6944-F276-46DE-9D8A-1085A7E92B03}"/>
    <dgm:cxn modelId="{E5922FAB-DB92-4E6C-B474-A7019BA3A27D}" srcId="{725EFD46-DBA9-4957-81D5-458B1DA0BBF2}" destId="{E664C588-06C0-46E5-B42A-FA4299F07C5B}" srcOrd="0" destOrd="0" parTransId="{EB0243E1-773D-4107-98F0-981B32A8330D}" sibTransId="{0E388B83-C67E-46FC-B770-A297A2F64E41}"/>
    <dgm:cxn modelId="{5DAD27C2-5B00-465B-8AEE-9E6FAE98869E}" type="presOf" srcId="{C67CFEE7-B30D-4999-9FF7-67CF920118B7}" destId="{947CA6DB-A26B-440A-99A4-91B064C9A1EC}" srcOrd="0" destOrd="0" presId="urn:microsoft.com/office/officeart/2005/8/layout/bProcess2"/>
    <dgm:cxn modelId="{C256F8D8-07A3-4880-9D55-F81135A75CB2}" srcId="{725EFD46-DBA9-4957-81D5-458B1DA0BBF2}" destId="{F9817A8B-C8B0-4BD5-BAFB-40A9724AC5D4}" srcOrd="4" destOrd="0" parTransId="{389B9A7D-A85A-4F6E-9A11-A51EF0ADC550}" sibTransId="{A0EECF44-6CBD-4706-9DBA-7C0361EBFF83}"/>
    <dgm:cxn modelId="{A545D2DB-8083-47FA-B9E2-ED19C67442F7}" type="presOf" srcId="{458E4C17-E820-4D80-A064-8BBA3B44ECE1}" destId="{A1FD2DC1-FC25-4AFF-9447-2235EC783F94}" srcOrd="0" destOrd="0" presId="urn:microsoft.com/office/officeart/2005/8/layout/bProcess2"/>
    <dgm:cxn modelId="{DFEBB1F2-08ED-4F4A-90BE-8662BD456334}" type="presOf" srcId="{725EFD46-DBA9-4957-81D5-458B1DA0BBF2}" destId="{A46A6550-57B2-428A-8527-FA6FDB750603}" srcOrd="0" destOrd="0" presId="urn:microsoft.com/office/officeart/2005/8/layout/bProcess2"/>
    <dgm:cxn modelId="{0832B0DD-D372-416B-8E41-2C5AB6965E21}" type="presParOf" srcId="{947CA6DB-A26B-440A-99A4-91B064C9A1EC}" destId="{69EC79FE-5346-4382-B53D-63B865E6F275}" srcOrd="0" destOrd="0" presId="urn:microsoft.com/office/officeart/2005/8/layout/bProcess2"/>
    <dgm:cxn modelId="{0C92A9A5-528B-444A-8C6F-6C4328C9AB62}" type="presParOf" srcId="{947CA6DB-A26B-440A-99A4-91B064C9A1EC}" destId="{A1FD2DC1-FC25-4AFF-9447-2235EC783F94}" srcOrd="1" destOrd="0" presId="urn:microsoft.com/office/officeart/2005/8/layout/bProcess2"/>
    <dgm:cxn modelId="{82AF8890-9E02-41CD-99CC-9780E86F8720}" type="presParOf" srcId="{947CA6DB-A26B-440A-99A4-91B064C9A1EC}" destId="{A46A6550-57B2-428A-8527-FA6FDB750603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4B43D6-499B-44FF-923C-D059679BB92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705F1A-B6F6-41EF-B21B-23602C41EA1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ru-RU" sz="1600" dirty="0"/>
            <a:t>В результате данной фильтрации количество записей уменьшилось до 932. Обновлённый набор данных не содержит выбросов.</a:t>
          </a:r>
          <a:endParaRPr lang="en-US" sz="1600" dirty="0"/>
        </a:p>
      </dgm:t>
    </dgm:pt>
    <dgm:pt modelId="{DCD092A1-94B0-4A8F-BE12-578BBCC4B82B}" type="parTrans" cxnId="{AF1EB695-D332-4239-A14C-99AF42431B50}">
      <dgm:prSet/>
      <dgm:spPr/>
      <dgm:t>
        <a:bodyPr/>
        <a:lstStyle/>
        <a:p>
          <a:endParaRPr lang="en-US"/>
        </a:p>
      </dgm:t>
    </dgm:pt>
    <dgm:pt modelId="{E7915C2E-FF1D-4954-8D89-EC0BC0CD6330}" type="sibTrans" cxnId="{AF1EB695-D332-4239-A14C-99AF42431B50}">
      <dgm:prSet/>
      <dgm:spPr/>
      <dgm:t>
        <a:bodyPr/>
        <a:lstStyle/>
        <a:p>
          <a:endParaRPr lang="en-US"/>
        </a:p>
      </dgm:t>
    </dgm:pt>
    <dgm:pt modelId="{80EC95EF-C4AF-44C7-AAEE-10961CB5A79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ru-RU" sz="1600" dirty="0"/>
            <a:t>Анализ попарной корреляции признаков показал отсутствие сильных зависимостей, поэтому все признаки считаются релевантными</a:t>
          </a:r>
          <a:r>
            <a:rPr lang="en-US" sz="1600" dirty="0"/>
            <a:t>, </a:t>
          </a:r>
          <a:r>
            <a:rPr lang="ru-RU" sz="1600" dirty="0"/>
            <a:t>не будут отброшены.</a:t>
          </a:r>
          <a:endParaRPr lang="en-US" sz="1600" dirty="0"/>
        </a:p>
      </dgm:t>
    </dgm:pt>
    <dgm:pt modelId="{16600B49-F3EA-438F-A1F5-4FA2DA3192AD}" type="parTrans" cxnId="{95948DF3-D7A7-4444-9187-609F90EAA1E4}">
      <dgm:prSet/>
      <dgm:spPr/>
      <dgm:t>
        <a:bodyPr/>
        <a:lstStyle/>
        <a:p>
          <a:endParaRPr lang="en-US"/>
        </a:p>
      </dgm:t>
    </dgm:pt>
    <dgm:pt modelId="{B9275483-4F33-4091-A088-F8CB3E8E9B95}" type="sibTrans" cxnId="{95948DF3-D7A7-4444-9187-609F90EAA1E4}">
      <dgm:prSet/>
      <dgm:spPr/>
      <dgm:t>
        <a:bodyPr/>
        <a:lstStyle/>
        <a:p>
          <a:endParaRPr lang="en-US"/>
        </a:p>
      </dgm:t>
    </dgm:pt>
    <dgm:pt modelId="{8FD69AA2-0205-4D6F-8E2E-F8EEFBA3D824}" type="pres">
      <dgm:prSet presAssocID="{FA4B43D6-499B-44FF-923C-D059679BB925}" presName="root" presStyleCnt="0">
        <dgm:presLayoutVars>
          <dgm:dir/>
          <dgm:resizeHandles val="exact"/>
        </dgm:presLayoutVars>
      </dgm:prSet>
      <dgm:spPr/>
    </dgm:pt>
    <dgm:pt modelId="{8E532B56-E2D1-4001-8A87-BCCF3AF75AD5}" type="pres">
      <dgm:prSet presAssocID="{62705F1A-B6F6-41EF-B21B-23602C41EA11}" presName="compNode" presStyleCnt="0"/>
      <dgm:spPr/>
    </dgm:pt>
    <dgm:pt modelId="{591070C9-A067-4853-AB1E-7C0E56A9D16E}" type="pres">
      <dgm:prSet presAssocID="{62705F1A-B6F6-41EF-B21B-23602C41EA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Фильтр"/>
        </a:ext>
      </dgm:extLst>
    </dgm:pt>
    <dgm:pt modelId="{412EF644-3FF6-4975-AD1D-372AF2846CD4}" type="pres">
      <dgm:prSet presAssocID="{62705F1A-B6F6-41EF-B21B-23602C41EA11}" presName="spaceRect" presStyleCnt="0"/>
      <dgm:spPr/>
    </dgm:pt>
    <dgm:pt modelId="{A18A6241-7357-4551-BC14-441D75D1310B}" type="pres">
      <dgm:prSet presAssocID="{62705F1A-B6F6-41EF-B21B-23602C41EA11}" presName="textRect" presStyleLbl="revTx" presStyleIdx="0" presStyleCnt="2">
        <dgm:presLayoutVars>
          <dgm:chMax val="1"/>
          <dgm:chPref val="1"/>
        </dgm:presLayoutVars>
      </dgm:prSet>
      <dgm:spPr/>
    </dgm:pt>
    <dgm:pt modelId="{E587BF8C-C09D-435F-BB67-9D962A4C3DE2}" type="pres">
      <dgm:prSet presAssocID="{E7915C2E-FF1D-4954-8D89-EC0BC0CD6330}" presName="sibTrans" presStyleCnt="0"/>
      <dgm:spPr/>
    </dgm:pt>
    <dgm:pt modelId="{32502DAF-FE51-4654-B6CC-8EF7B479DF58}" type="pres">
      <dgm:prSet presAssocID="{80EC95EF-C4AF-44C7-AAEE-10961CB5A797}" presName="compNode" presStyleCnt="0"/>
      <dgm:spPr/>
    </dgm:pt>
    <dgm:pt modelId="{89B4542C-E64F-4FD9-AAB1-358B24E09929}" type="pres">
      <dgm:prSet presAssocID="{80EC95EF-C4AF-44C7-AAEE-10961CB5A79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Статистика"/>
        </a:ext>
      </dgm:extLst>
    </dgm:pt>
    <dgm:pt modelId="{B49661B7-5608-49D8-9F87-1392AAA43946}" type="pres">
      <dgm:prSet presAssocID="{80EC95EF-C4AF-44C7-AAEE-10961CB5A797}" presName="spaceRect" presStyleCnt="0"/>
      <dgm:spPr/>
    </dgm:pt>
    <dgm:pt modelId="{031693A8-72C2-43D3-B9E8-B4662EB853D2}" type="pres">
      <dgm:prSet presAssocID="{80EC95EF-C4AF-44C7-AAEE-10961CB5A79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3D7533D-7546-42C3-82DF-49660C058014}" type="presOf" srcId="{80EC95EF-C4AF-44C7-AAEE-10961CB5A797}" destId="{031693A8-72C2-43D3-B9E8-B4662EB853D2}" srcOrd="0" destOrd="0" presId="urn:microsoft.com/office/officeart/2018/2/layout/IconLabelList"/>
    <dgm:cxn modelId="{6643105E-E1F0-4981-83A5-79A26BDDE5DA}" type="presOf" srcId="{62705F1A-B6F6-41EF-B21B-23602C41EA11}" destId="{A18A6241-7357-4551-BC14-441D75D1310B}" srcOrd="0" destOrd="0" presId="urn:microsoft.com/office/officeart/2018/2/layout/IconLabelList"/>
    <dgm:cxn modelId="{AF1EB695-D332-4239-A14C-99AF42431B50}" srcId="{FA4B43D6-499B-44FF-923C-D059679BB925}" destId="{62705F1A-B6F6-41EF-B21B-23602C41EA11}" srcOrd="0" destOrd="0" parTransId="{DCD092A1-94B0-4A8F-BE12-578BBCC4B82B}" sibTransId="{E7915C2E-FF1D-4954-8D89-EC0BC0CD6330}"/>
    <dgm:cxn modelId="{10CFF8B8-8011-4F3B-8503-D3C563B98F76}" type="presOf" srcId="{FA4B43D6-499B-44FF-923C-D059679BB925}" destId="{8FD69AA2-0205-4D6F-8E2E-F8EEFBA3D824}" srcOrd="0" destOrd="0" presId="urn:microsoft.com/office/officeart/2018/2/layout/IconLabelList"/>
    <dgm:cxn modelId="{95948DF3-D7A7-4444-9187-609F90EAA1E4}" srcId="{FA4B43D6-499B-44FF-923C-D059679BB925}" destId="{80EC95EF-C4AF-44C7-AAEE-10961CB5A797}" srcOrd="1" destOrd="0" parTransId="{16600B49-F3EA-438F-A1F5-4FA2DA3192AD}" sibTransId="{B9275483-4F33-4091-A088-F8CB3E8E9B95}"/>
    <dgm:cxn modelId="{3A650D58-C100-4737-B8ED-E228C88DFF91}" type="presParOf" srcId="{8FD69AA2-0205-4D6F-8E2E-F8EEFBA3D824}" destId="{8E532B56-E2D1-4001-8A87-BCCF3AF75AD5}" srcOrd="0" destOrd="0" presId="urn:microsoft.com/office/officeart/2018/2/layout/IconLabelList"/>
    <dgm:cxn modelId="{55110520-6DCF-4D3A-A774-7BB945E14811}" type="presParOf" srcId="{8E532B56-E2D1-4001-8A87-BCCF3AF75AD5}" destId="{591070C9-A067-4853-AB1E-7C0E56A9D16E}" srcOrd="0" destOrd="0" presId="urn:microsoft.com/office/officeart/2018/2/layout/IconLabelList"/>
    <dgm:cxn modelId="{062F30A9-A70E-40F6-87E3-97F52719DD5D}" type="presParOf" srcId="{8E532B56-E2D1-4001-8A87-BCCF3AF75AD5}" destId="{412EF644-3FF6-4975-AD1D-372AF2846CD4}" srcOrd="1" destOrd="0" presId="urn:microsoft.com/office/officeart/2018/2/layout/IconLabelList"/>
    <dgm:cxn modelId="{80701DC0-ED74-40B1-B122-2F4740EEF620}" type="presParOf" srcId="{8E532B56-E2D1-4001-8A87-BCCF3AF75AD5}" destId="{A18A6241-7357-4551-BC14-441D75D1310B}" srcOrd="2" destOrd="0" presId="urn:microsoft.com/office/officeart/2018/2/layout/IconLabelList"/>
    <dgm:cxn modelId="{B50F5693-8BF2-4EC1-803C-68EA859A9F9A}" type="presParOf" srcId="{8FD69AA2-0205-4D6F-8E2E-F8EEFBA3D824}" destId="{E587BF8C-C09D-435F-BB67-9D962A4C3DE2}" srcOrd="1" destOrd="0" presId="urn:microsoft.com/office/officeart/2018/2/layout/IconLabelList"/>
    <dgm:cxn modelId="{D473D584-142A-45A0-BD53-36D1AB8C3B96}" type="presParOf" srcId="{8FD69AA2-0205-4D6F-8E2E-F8EEFBA3D824}" destId="{32502DAF-FE51-4654-B6CC-8EF7B479DF58}" srcOrd="2" destOrd="0" presId="urn:microsoft.com/office/officeart/2018/2/layout/IconLabelList"/>
    <dgm:cxn modelId="{2EB48C5F-30D9-4EFA-A499-BC5132D56755}" type="presParOf" srcId="{32502DAF-FE51-4654-B6CC-8EF7B479DF58}" destId="{89B4542C-E64F-4FD9-AAB1-358B24E09929}" srcOrd="0" destOrd="0" presId="urn:microsoft.com/office/officeart/2018/2/layout/IconLabelList"/>
    <dgm:cxn modelId="{875C292F-6382-43BC-B9FA-24005464C8BF}" type="presParOf" srcId="{32502DAF-FE51-4654-B6CC-8EF7B479DF58}" destId="{B49661B7-5608-49D8-9F87-1392AAA43946}" srcOrd="1" destOrd="0" presId="urn:microsoft.com/office/officeart/2018/2/layout/IconLabelList"/>
    <dgm:cxn modelId="{DFFC42C9-D17F-4286-A3FD-471C0A9A1D54}" type="presParOf" srcId="{32502DAF-FE51-4654-B6CC-8EF7B479DF58}" destId="{031693A8-72C2-43D3-B9E8-B4662EB853D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FA64008-C3F2-4C33-8D8B-97D37F220FB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AD891F-6C7E-47FF-B6F7-FAB902FCBEB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ru-RU" sz="1600" dirty="0"/>
            <a:t>Как было показано ранее, признаки имеют различный масштаб. Модели машинного обучения показывают лучшую точность, если данные нормированы. Для нормировки используем </a:t>
          </a:r>
          <a:r>
            <a:rPr lang="ru-RU" sz="1600" dirty="0" err="1"/>
            <a:t>StandardScaler</a:t>
          </a:r>
          <a:r>
            <a:rPr lang="ru-RU" sz="1600" dirty="0"/>
            <a:t> из пакета </a:t>
          </a:r>
          <a:r>
            <a:rPr lang="ru-RU" sz="1600" dirty="0" err="1"/>
            <a:t>sklearn</a:t>
          </a:r>
          <a:r>
            <a:rPr lang="ru-RU" sz="1600" dirty="0"/>
            <a:t>. </a:t>
          </a:r>
          <a:endParaRPr lang="en-US" sz="1600" dirty="0"/>
        </a:p>
      </dgm:t>
    </dgm:pt>
    <dgm:pt modelId="{342EF2D6-1FD0-4302-BA6E-98382A2558B1}" type="parTrans" cxnId="{5F4E41AB-6F3B-4F16-912D-A0B57F227FEB}">
      <dgm:prSet/>
      <dgm:spPr/>
      <dgm:t>
        <a:bodyPr/>
        <a:lstStyle/>
        <a:p>
          <a:endParaRPr lang="en-US"/>
        </a:p>
      </dgm:t>
    </dgm:pt>
    <dgm:pt modelId="{B87EE8C2-7FE9-459E-9604-FF2DE974BC20}" type="sibTrans" cxnId="{5F4E41AB-6F3B-4F16-912D-A0B57F227FEB}">
      <dgm:prSet/>
      <dgm:spPr/>
      <dgm:t>
        <a:bodyPr/>
        <a:lstStyle/>
        <a:p>
          <a:endParaRPr lang="en-US"/>
        </a:p>
      </dgm:t>
    </dgm:pt>
    <dgm:pt modelId="{48E38ED0-1B09-4488-BFD5-CD3B0316F10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ru-RU" sz="1600" dirty="0"/>
            <a:t>Средние значения до нормировки и после:</a:t>
          </a:r>
          <a:endParaRPr lang="en-US" sz="1600" dirty="0"/>
        </a:p>
      </dgm:t>
    </dgm:pt>
    <dgm:pt modelId="{EED5AD90-2577-447C-BE02-B7C9200F8E19}" type="parTrans" cxnId="{14E7A223-66E7-43CA-9F27-A7D304AA9707}">
      <dgm:prSet/>
      <dgm:spPr/>
      <dgm:t>
        <a:bodyPr/>
        <a:lstStyle/>
        <a:p>
          <a:endParaRPr lang="en-US"/>
        </a:p>
      </dgm:t>
    </dgm:pt>
    <dgm:pt modelId="{B7457DF9-3605-4B98-9F75-639D072E27B0}" type="sibTrans" cxnId="{14E7A223-66E7-43CA-9F27-A7D304AA9707}">
      <dgm:prSet/>
      <dgm:spPr/>
      <dgm:t>
        <a:bodyPr/>
        <a:lstStyle/>
        <a:p>
          <a:endParaRPr lang="en-US"/>
        </a:p>
      </dgm:t>
    </dgm:pt>
    <dgm:pt modelId="{356625D8-62C0-4456-A054-6F1797DFDEDA}" type="pres">
      <dgm:prSet presAssocID="{0FA64008-C3F2-4C33-8D8B-97D37F220FBB}" presName="root" presStyleCnt="0">
        <dgm:presLayoutVars>
          <dgm:dir/>
          <dgm:resizeHandles val="exact"/>
        </dgm:presLayoutVars>
      </dgm:prSet>
      <dgm:spPr/>
    </dgm:pt>
    <dgm:pt modelId="{E811D3EE-21CD-481C-A678-8E1E1EF377CE}" type="pres">
      <dgm:prSet presAssocID="{7DAD891F-6C7E-47FF-B6F7-FAB902FCBEB0}" presName="compNode" presStyleCnt="0"/>
      <dgm:spPr/>
    </dgm:pt>
    <dgm:pt modelId="{4BA7C29B-8785-44AC-9BEB-E0AF2069853D}" type="pres">
      <dgm:prSet presAssocID="{7DAD891F-6C7E-47FF-B6F7-FAB902FCBEB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Цель"/>
        </a:ext>
      </dgm:extLst>
    </dgm:pt>
    <dgm:pt modelId="{D26B5EC2-BAC8-44B1-AE16-E85629A1C583}" type="pres">
      <dgm:prSet presAssocID="{7DAD891F-6C7E-47FF-B6F7-FAB902FCBEB0}" presName="spaceRect" presStyleCnt="0"/>
      <dgm:spPr/>
    </dgm:pt>
    <dgm:pt modelId="{156B811D-E957-48D4-94F1-19EDD31AE0AF}" type="pres">
      <dgm:prSet presAssocID="{7DAD891F-6C7E-47FF-B6F7-FAB902FCBEB0}" presName="textRect" presStyleLbl="revTx" presStyleIdx="0" presStyleCnt="2">
        <dgm:presLayoutVars>
          <dgm:chMax val="1"/>
          <dgm:chPref val="1"/>
        </dgm:presLayoutVars>
      </dgm:prSet>
      <dgm:spPr/>
    </dgm:pt>
    <dgm:pt modelId="{526B164D-8F93-4DB2-BA38-2963EF9095C4}" type="pres">
      <dgm:prSet presAssocID="{B87EE8C2-7FE9-459E-9604-FF2DE974BC20}" presName="sibTrans" presStyleCnt="0"/>
      <dgm:spPr/>
    </dgm:pt>
    <dgm:pt modelId="{EABB64A6-CD49-4D67-9E6D-605505D825D3}" type="pres">
      <dgm:prSet presAssocID="{48E38ED0-1B09-4488-BFD5-CD3B0316F10F}" presName="compNode" presStyleCnt="0"/>
      <dgm:spPr/>
    </dgm:pt>
    <dgm:pt modelId="{8696082C-A4C8-48F6-9CCF-58F3A7CAFA43}" type="pres">
      <dgm:prSet presAssocID="{48E38ED0-1B09-4488-BFD5-CD3B0316F10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Карандаш"/>
        </a:ext>
      </dgm:extLst>
    </dgm:pt>
    <dgm:pt modelId="{84DD50AB-002C-4B5A-88D8-FDC07BCF76FD}" type="pres">
      <dgm:prSet presAssocID="{48E38ED0-1B09-4488-BFD5-CD3B0316F10F}" presName="spaceRect" presStyleCnt="0"/>
      <dgm:spPr/>
    </dgm:pt>
    <dgm:pt modelId="{A325F7BF-D4C7-4D7A-BB77-169BEA264DA2}" type="pres">
      <dgm:prSet presAssocID="{48E38ED0-1B09-4488-BFD5-CD3B0316F10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2B3B804-F766-4E04-A063-AC670AAD05D4}" type="presOf" srcId="{48E38ED0-1B09-4488-BFD5-CD3B0316F10F}" destId="{A325F7BF-D4C7-4D7A-BB77-169BEA264DA2}" srcOrd="0" destOrd="0" presId="urn:microsoft.com/office/officeart/2018/2/layout/IconLabelList"/>
    <dgm:cxn modelId="{14E7A223-66E7-43CA-9F27-A7D304AA9707}" srcId="{0FA64008-C3F2-4C33-8D8B-97D37F220FBB}" destId="{48E38ED0-1B09-4488-BFD5-CD3B0316F10F}" srcOrd="1" destOrd="0" parTransId="{EED5AD90-2577-447C-BE02-B7C9200F8E19}" sibTransId="{B7457DF9-3605-4B98-9F75-639D072E27B0}"/>
    <dgm:cxn modelId="{9933C685-6181-4FFB-ABB7-62A0EF5B1F9D}" type="presOf" srcId="{7DAD891F-6C7E-47FF-B6F7-FAB902FCBEB0}" destId="{156B811D-E957-48D4-94F1-19EDD31AE0AF}" srcOrd="0" destOrd="0" presId="urn:microsoft.com/office/officeart/2018/2/layout/IconLabelList"/>
    <dgm:cxn modelId="{05D23890-EB4C-49DD-BF4D-824F96903668}" type="presOf" srcId="{0FA64008-C3F2-4C33-8D8B-97D37F220FBB}" destId="{356625D8-62C0-4456-A054-6F1797DFDEDA}" srcOrd="0" destOrd="0" presId="urn:microsoft.com/office/officeart/2018/2/layout/IconLabelList"/>
    <dgm:cxn modelId="{5F4E41AB-6F3B-4F16-912D-A0B57F227FEB}" srcId="{0FA64008-C3F2-4C33-8D8B-97D37F220FBB}" destId="{7DAD891F-6C7E-47FF-B6F7-FAB902FCBEB0}" srcOrd="0" destOrd="0" parTransId="{342EF2D6-1FD0-4302-BA6E-98382A2558B1}" sibTransId="{B87EE8C2-7FE9-459E-9604-FF2DE974BC20}"/>
    <dgm:cxn modelId="{5A4217D7-6CE1-4633-8268-FC7B525CE652}" type="presParOf" srcId="{356625D8-62C0-4456-A054-6F1797DFDEDA}" destId="{E811D3EE-21CD-481C-A678-8E1E1EF377CE}" srcOrd="0" destOrd="0" presId="urn:microsoft.com/office/officeart/2018/2/layout/IconLabelList"/>
    <dgm:cxn modelId="{3F7FA2C5-1971-4F8A-9B90-7F49CE967C99}" type="presParOf" srcId="{E811D3EE-21CD-481C-A678-8E1E1EF377CE}" destId="{4BA7C29B-8785-44AC-9BEB-E0AF2069853D}" srcOrd="0" destOrd="0" presId="urn:microsoft.com/office/officeart/2018/2/layout/IconLabelList"/>
    <dgm:cxn modelId="{A2AE023F-CFDC-41A5-A471-8F581F881541}" type="presParOf" srcId="{E811D3EE-21CD-481C-A678-8E1E1EF377CE}" destId="{D26B5EC2-BAC8-44B1-AE16-E85629A1C583}" srcOrd="1" destOrd="0" presId="urn:microsoft.com/office/officeart/2018/2/layout/IconLabelList"/>
    <dgm:cxn modelId="{0DADBB85-FB5F-40E6-8D60-87C30DF556ED}" type="presParOf" srcId="{E811D3EE-21CD-481C-A678-8E1E1EF377CE}" destId="{156B811D-E957-48D4-94F1-19EDD31AE0AF}" srcOrd="2" destOrd="0" presId="urn:microsoft.com/office/officeart/2018/2/layout/IconLabelList"/>
    <dgm:cxn modelId="{D3B07DD6-F281-4996-B2DC-43E59B327F86}" type="presParOf" srcId="{356625D8-62C0-4456-A054-6F1797DFDEDA}" destId="{526B164D-8F93-4DB2-BA38-2963EF9095C4}" srcOrd="1" destOrd="0" presId="urn:microsoft.com/office/officeart/2018/2/layout/IconLabelList"/>
    <dgm:cxn modelId="{DE7D3963-62C1-4D16-AAE2-DBE4131135E4}" type="presParOf" srcId="{356625D8-62C0-4456-A054-6F1797DFDEDA}" destId="{EABB64A6-CD49-4D67-9E6D-605505D825D3}" srcOrd="2" destOrd="0" presId="urn:microsoft.com/office/officeart/2018/2/layout/IconLabelList"/>
    <dgm:cxn modelId="{295F0562-5CED-47BE-9F25-ECABE711F965}" type="presParOf" srcId="{EABB64A6-CD49-4D67-9E6D-605505D825D3}" destId="{8696082C-A4C8-48F6-9CCF-58F3A7CAFA43}" srcOrd="0" destOrd="0" presId="urn:microsoft.com/office/officeart/2018/2/layout/IconLabelList"/>
    <dgm:cxn modelId="{C214CCF5-6884-4351-BE74-B9CAE72CAD91}" type="presParOf" srcId="{EABB64A6-CD49-4D67-9E6D-605505D825D3}" destId="{84DD50AB-002C-4B5A-88D8-FDC07BCF76FD}" srcOrd="1" destOrd="0" presId="urn:microsoft.com/office/officeart/2018/2/layout/IconLabelList"/>
    <dgm:cxn modelId="{656717E5-30ED-4D15-B13A-74BED3A731EB}" type="presParOf" srcId="{EABB64A6-CD49-4D67-9E6D-605505D825D3}" destId="{A325F7BF-D4C7-4D7A-BB77-169BEA264DA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A813ECA-8A8F-456D-9F74-D3A8B45906A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9879B0-4826-4E0A-8515-04EB0735F94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ru-RU" sz="1600" dirty="0"/>
            <a:t>Для подбора </a:t>
          </a:r>
          <a:r>
            <a:rPr lang="ru-RU" sz="1600" dirty="0" err="1"/>
            <a:t>гиперпараметров</a:t>
          </a:r>
          <a:r>
            <a:rPr lang="ru-RU" sz="1600" dirty="0"/>
            <a:t> была использована перекрёстная валидация с поиском по сетке </a:t>
          </a:r>
          <a:r>
            <a:rPr lang="ru-RU" sz="1600" dirty="0" err="1"/>
            <a:t>GridSearchCV</a:t>
          </a:r>
          <a:r>
            <a:rPr lang="ru-RU" sz="1600" dirty="0"/>
            <a:t>. </a:t>
          </a:r>
          <a:endParaRPr lang="en-US" sz="1600" dirty="0"/>
        </a:p>
      </dgm:t>
    </dgm:pt>
    <dgm:pt modelId="{7D4B855B-96B8-4E25-8B59-AEC3E8EF0A21}" type="parTrans" cxnId="{5EB02EBA-AA6A-4C90-BEAA-527A6EEBA71B}">
      <dgm:prSet/>
      <dgm:spPr/>
      <dgm:t>
        <a:bodyPr/>
        <a:lstStyle/>
        <a:p>
          <a:endParaRPr lang="en-US"/>
        </a:p>
      </dgm:t>
    </dgm:pt>
    <dgm:pt modelId="{6B5B1234-9CDF-432F-BF09-AC5E53B2B0FF}" type="sibTrans" cxnId="{5EB02EBA-AA6A-4C90-BEAA-527A6EEBA71B}">
      <dgm:prSet/>
      <dgm:spPr/>
      <dgm:t>
        <a:bodyPr/>
        <a:lstStyle/>
        <a:p>
          <a:endParaRPr lang="en-US"/>
        </a:p>
      </dgm:t>
    </dgm:pt>
    <dgm:pt modelId="{71CA1877-7C4B-4CC4-96B7-D750B728D96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ru-RU" sz="1600" dirty="0"/>
            <a:t>В качестве оценки использовалась среднеквадратическая ошибка.</a:t>
          </a:r>
          <a:endParaRPr lang="en-US" sz="1600" dirty="0"/>
        </a:p>
      </dgm:t>
    </dgm:pt>
    <dgm:pt modelId="{250C28CD-5A4A-4D9F-99BE-9D1EC90CBCEA}" type="parTrans" cxnId="{588D877E-3EA1-4C9A-99EE-443B90FA5B40}">
      <dgm:prSet/>
      <dgm:spPr/>
      <dgm:t>
        <a:bodyPr/>
        <a:lstStyle/>
        <a:p>
          <a:endParaRPr lang="en-US"/>
        </a:p>
      </dgm:t>
    </dgm:pt>
    <dgm:pt modelId="{9C91C66D-6C59-45E8-9B65-75F891BF7F79}" type="sibTrans" cxnId="{588D877E-3EA1-4C9A-99EE-443B90FA5B40}">
      <dgm:prSet/>
      <dgm:spPr/>
      <dgm:t>
        <a:bodyPr/>
        <a:lstStyle/>
        <a:p>
          <a:endParaRPr lang="en-US"/>
        </a:p>
      </dgm:t>
    </dgm:pt>
    <dgm:pt modelId="{C90A764A-1374-4896-9F97-A939591CED24}" type="pres">
      <dgm:prSet presAssocID="{EA813ECA-8A8F-456D-9F74-D3A8B45906A6}" presName="root" presStyleCnt="0">
        <dgm:presLayoutVars>
          <dgm:dir/>
          <dgm:resizeHandles val="exact"/>
        </dgm:presLayoutVars>
      </dgm:prSet>
      <dgm:spPr/>
    </dgm:pt>
    <dgm:pt modelId="{293F438F-C2AC-4BDC-AC89-5B281782135D}" type="pres">
      <dgm:prSet presAssocID="{8D9879B0-4826-4E0A-8515-04EB0735F941}" presName="compNode" presStyleCnt="0"/>
      <dgm:spPr/>
    </dgm:pt>
    <dgm:pt modelId="{61F147BE-47B0-4BF8-8CC6-2DB27311E236}" type="pres">
      <dgm:prSet presAssocID="{8D9879B0-4826-4E0A-8515-04EB0735F94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50035EE4-67DC-4701-BB05-F4BB903ED877}" type="pres">
      <dgm:prSet presAssocID="{8D9879B0-4826-4E0A-8515-04EB0735F941}" presName="spaceRect" presStyleCnt="0"/>
      <dgm:spPr/>
    </dgm:pt>
    <dgm:pt modelId="{6CE1D746-6A00-4457-A8AC-F22E5BB21DA2}" type="pres">
      <dgm:prSet presAssocID="{8D9879B0-4826-4E0A-8515-04EB0735F941}" presName="textRect" presStyleLbl="revTx" presStyleIdx="0" presStyleCnt="2">
        <dgm:presLayoutVars>
          <dgm:chMax val="1"/>
          <dgm:chPref val="1"/>
        </dgm:presLayoutVars>
      </dgm:prSet>
      <dgm:spPr/>
    </dgm:pt>
    <dgm:pt modelId="{685AAAA4-2301-4D63-9DFC-4912B87C89C5}" type="pres">
      <dgm:prSet presAssocID="{6B5B1234-9CDF-432F-BF09-AC5E53B2B0FF}" presName="sibTrans" presStyleCnt="0"/>
      <dgm:spPr/>
    </dgm:pt>
    <dgm:pt modelId="{93EFE47C-6535-4E8E-9CE7-A8F77191DCE1}" type="pres">
      <dgm:prSet presAssocID="{71CA1877-7C4B-4CC4-96B7-D750B728D964}" presName="compNode" presStyleCnt="0"/>
      <dgm:spPr/>
    </dgm:pt>
    <dgm:pt modelId="{8B1E3C0A-B525-425D-A02D-251E07A45206}" type="pres">
      <dgm:prSet presAssocID="{71CA1877-7C4B-4CC4-96B7-D750B728D96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Жук"/>
        </a:ext>
      </dgm:extLst>
    </dgm:pt>
    <dgm:pt modelId="{6A7BB3ED-4A80-46E2-919A-2CEFCA4D790A}" type="pres">
      <dgm:prSet presAssocID="{71CA1877-7C4B-4CC4-96B7-D750B728D964}" presName="spaceRect" presStyleCnt="0"/>
      <dgm:spPr/>
    </dgm:pt>
    <dgm:pt modelId="{7110A568-A730-461A-82C4-C9EE66D9C1CF}" type="pres">
      <dgm:prSet presAssocID="{71CA1877-7C4B-4CC4-96B7-D750B728D964}" presName="textRect" presStyleLbl="revTx" presStyleIdx="1" presStyleCnt="2" custScaleX="136097" custScaleY="100655">
        <dgm:presLayoutVars>
          <dgm:chMax val="1"/>
          <dgm:chPref val="1"/>
        </dgm:presLayoutVars>
      </dgm:prSet>
      <dgm:spPr/>
    </dgm:pt>
  </dgm:ptLst>
  <dgm:cxnLst>
    <dgm:cxn modelId="{B39A7F03-304B-4F99-A536-9B683C2D45A7}" type="presOf" srcId="{EA813ECA-8A8F-456D-9F74-D3A8B45906A6}" destId="{C90A764A-1374-4896-9F97-A939591CED24}" srcOrd="0" destOrd="0" presId="urn:microsoft.com/office/officeart/2018/2/layout/IconLabelList"/>
    <dgm:cxn modelId="{588D877E-3EA1-4C9A-99EE-443B90FA5B40}" srcId="{EA813ECA-8A8F-456D-9F74-D3A8B45906A6}" destId="{71CA1877-7C4B-4CC4-96B7-D750B728D964}" srcOrd="1" destOrd="0" parTransId="{250C28CD-5A4A-4D9F-99BE-9D1EC90CBCEA}" sibTransId="{9C91C66D-6C59-45E8-9B65-75F891BF7F79}"/>
    <dgm:cxn modelId="{5EB02EBA-AA6A-4C90-BEAA-527A6EEBA71B}" srcId="{EA813ECA-8A8F-456D-9F74-D3A8B45906A6}" destId="{8D9879B0-4826-4E0A-8515-04EB0735F941}" srcOrd="0" destOrd="0" parTransId="{7D4B855B-96B8-4E25-8B59-AEC3E8EF0A21}" sibTransId="{6B5B1234-9CDF-432F-BF09-AC5E53B2B0FF}"/>
    <dgm:cxn modelId="{C8E8B6C7-F8AC-4A93-8312-B4BF3D261422}" type="presOf" srcId="{8D9879B0-4826-4E0A-8515-04EB0735F941}" destId="{6CE1D746-6A00-4457-A8AC-F22E5BB21DA2}" srcOrd="0" destOrd="0" presId="urn:microsoft.com/office/officeart/2018/2/layout/IconLabelList"/>
    <dgm:cxn modelId="{354F53FF-F03A-463C-855B-AA536EF0CB01}" type="presOf" srcId="{71CA1877-7C4B-4CC4-96B7-D750B728D964}" destId="{7110A568-A730-461A-82C4-C9EE66D9C1CF}" srcOrd="0" destOrd="0" presId="urn:microsoft.com/office/officeart/2018/2/layout/IconLabelList"/>
    <dgm:cxn modelId="{DDA4387F-8878-401F-93DF-B14EB03BEB29}" type="presParOf" srcId="{C90A764A-1374-4896-9F97-A939591CED24}" destId="{293F438F-C2AC-4BDC-AC89-5B281782135D}" srcOrd="0" destOrd="0" presId="urn:microsoft.com/office/officeart/2018/2/layout/IconLabelList"/>
    <dgm:cxn modelId="{DF308191-07D3-42D6-9E5C-AEF4B832D7BC}" type="presParOf" srcId="{293F438F-C2AC-4BDC-AC89-5B281782135D}" destId="{61F147BE-47B0-4BF8-8CC6-2DB27311E236}" srcOrd="0" destOrd="0" presId="urn:microsoft.com/office/officeart/2018/2/layout/IconLabelList"/>
    <dgm:cxn modelId="{F1B21D41-4048-4135-B35A-FBEFA76B5B83}" type="presParOf" srcId="{293F438F-C2AC-4BDC-AC89-5B281782135D}" destId="{50035EE4-67DC-4701-BB05-F4BB903ED877}" srcOrd="1" destOrd="0" presId="urn:microsoft.com/office/officeart/2018/2/layout/IconLabelList"/>
    <dgm:cxn modelId="{EE832850-75E4-42F2-998F-11E4CA9987B9}" type="presParOf" srcId="{293F438F-C2AC-4BDC-AC89-5B281782135D}" destId="{6CE1D746-6A00-4457-A8AC-F22E5BB21DA2}" srcOrd="2" destOrd="0" presId="urn:microsoft.com/office/officeart/2018/2/layout/IconLabelList"/>
    <dgm:cxn modelId="{93398DA6-E954-47E0-A7EA-40F2B1306A2B}" type="presParOf" srcId="{C90A764A-1374-4896-9F97-A939591CED24}" destId="{685AAAA4-2301-4D63-9DFC-4912B87C89C5}" srcOrd="1" destOrd="0" presId="urn:microsoft.com/office/officeart/2018/2/layout/IconLabelList"/>
    <dgm:cxn modelId="{77B79034-030E-4C0C-93D4-039C2DEBD42F}" type="presParOf" srcId="{C90A764A-1374-4896-9F97-A939591CED24}" destId="{93EFE47C-6535-4E8E-9CE7-A8F77191DCE1}" srcOrd="2" destOrd="0" presId="urn:microsoft.com/office/officeart/2018/2/layout/IconLabelList"/>
    <dgm:cxn modelId="{5BEDCBE9-2E05-4E13-841A-4F2D86229A50}" type="presParOf" srcId="{93EFE47C-6535-4E8E-9CE7-A8F77191DCE1}" destId="{8B1E3C0A-B525-425D-A02D-251E07A45206}" srcOrd="0" destOrd="0" presId="urn:microsoft.com/office/officeart/2018/2/layout/IconLabelList"/>
    <dgm:cxn modelId="{FDFDB4C3-13F1-420B-9E6F-B14EA96B71BA}" type="presParOf" srcId="{93EFE47C-6535-4E8E-9CE7-A8F77191DCE1}" destId="{6A7BB3ED-4A80-46E2-919A-2CEFCA4D790A}" srcOrd="1" destOrd="0" presId="urn:microsoft.com/office/officeart/2018/2/layout/IconLabelList"/>
    <dgm:cxn modelId="{A07017FF-893E-4330-B722-54FA8F46192D}" type="presParOf" srcId="{93EFE47C-6535-4E8E-9CE7-A8F77191DCE1}" destId="{7110A568-A730-461A-82C4-C9EE66D9C1C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2B0CD19-3236-4AC8-B131-5FD14526AB5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494A0A-7137-4288-9939-7E43A0FD7102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ru-RU" dirty="0"/>
            <a:t>Для реализации нейронной сети для предсказания соотношения матрица-наполнитель использовался фреймворк машинного обучения </a:t>
          </a:r>
          <a:r>
            <a:rPr lang="ru-RU" dirty="0" err="1"/>
            <a:t>Pytorch</a:t>
          </a:r>
          <a:r>
            <a:rPr lang="ru-RU" dirty="0"/>
            <a:t>. Архитектура сети состоит из входного </a:t>
          </a:r>
          <a:r>
            <a:rPr lang="ru-RU" dirty="0" err="1"/>
            <a:t>полносвязного</a:t>
          </a:r>
          <a:r>
            <a:rPr lang="ru-RU" dirty="0"/>
            <a:t> слоя с 16 нейронами с функцией активации </a:t>
          </a:r>
          <a:r>
            <a:rPr lang="ru-RU" dirty="0" err="1"/>
            <a:t>ReLU</a:t>
          </a:r>
          <a:r>
            <a:rPr lang="ru-RU" dirty="0"/>
            <a:t> и выходного </a:t>
          </a:r>
          <a:r>
            <a:rPr lang="ru-RU" dirty="0" err="1"/>
            <a:t>полносвязного</a:t>
          </a:r>
          <a:r>
            <a:rPr lang="ru-RU" dirty="0"/>
            <a:t> слоя, состоящего из одного нейрона.</a:t>
          </a:r>
          <a:endParaRPr lang="en-US" dirty="0"/>
        </a:p>
      </dgm:t>
    </dgm:pt>
    <dgm:pt modelId="{3B8D0184-0496-4A69-A48F-DF4AA93B973E}" type="parTrans" cxnId="{98D0D601-6533-45BC-8BCE-CC48DF0B0E73}">
      <dgm:prSet/>
      <dgm:spPr/>
      <dgm:t>
        <a:bodyPr/>
        <a:lstStyle/>
        <a:p>
          <a:endParaRPr lang="en-US"/>
        </a:p>
      </dgm:t>
    </dgm:pt>
    <dgm:pt modelId="{48FDED2A-3FB2-4A85-A7A3-4A62CF55091C}" type="sibTrans" cxnId="{98D0D601-6533-45BC-8BCE-CC48DF0B0E73}">
      <dgm:prSet/>
      <dgm:spPr/>
      <dgm:t>
        <a:bodyPr/>
        <a:lstStyle/>
        <a:p>
          <a:endParaRPr lang="en-US"/>
        </a:p>
      </dgm:t>
    </dgm:pt>
    <dgm:pt modelId="{EA2564F9-1E01-44BA-8FCD-D0BE2BD54B45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ru-RU" dirty="0"/>
            <a:t>Сеть обучалась 50 эпох, в результате обучения значение среднеквадратической ошибки на тестовых данных снизилось с 0.966 до 0.893.</a:t>
          </a:r>
          <a:endParaRPr lang="en-US" dirty="0"/>
        </a:p>
      </dgm:t>
    </dgm:pt>
    <dgm:pt modelId="{1EDCF219-5A7E-46B0-9177-086FFE957B39}" type="parTrans" cxnId="{EEDB0599-7F4B-45E7-AB16-FE7553DF55CC}">
      <dgm:prSet/>
      <dgm:spPr/>
      <dgm:t>
        <a:bodyPr/>
        <a:lstStyle/>
        <a:p>
          <a:endParaRPr lang="en-US"/>
        </a:p>
      </dgm:t>
    </dgm:pt>
    <dgm:pt modelId="{9BCC1C84-7490-42D9-ADEC-620743B159BF}" type="sibTrans" cxnId="{EEDB0599-7F4B-45E7-AB16-FE7553DF55CC}">
      <dgm:prSet/>
      <dgm:spPr/>
      <dgm:t>
        <a:bodyPr/>
        <a:lstStyle/>
        <a:p>
          <a:endParaRPr lang="en-US"/>
        </a:p>
      </dgm:t>
    </dgm:pt>
    <dgm:pt modelId="{2B7C0C24-4703-4CB5-A531-9AA85C862928}" type="pres">
      <dgm:prSet presAssocID="{72B0CD19-3236-4AC8-B131-5FD14526AB56}" presName="root" presStyleCnt="0">
        <dgm:presLayoutVars>
          <dgm:dir/>
          <dgm:resizeHandles val="exact"/>
        </dgm:presLayoutVars>
      </dgm:prSet>
      <dgm:spPr/>
    </dgm:pt>
    <dgm:pt modelId="{E325580F-56C6-43E5-AD1F-45D324DBCD05}" type="pres">
      <dgm:prSet presAssocID="{07494A0A-7137-4288-9939-7E43A0FD7102}" presName="compNode" presStyleCnt="0"/>
      <dgm:spPr/>
    </dgm:pt>
    <dgm:pt modelId="{266BF755-F181-4FCF-9E47-EA9636502338}" type="pres">
      <dgm:prSet presAssocID="{07494A0A-7137-4288-9939-7E43A0FD7102}" presName="bgRect" presStyleLbl="bgShp" presStyleIdx="0" presStyleCnt="2"/>
      <dgm:spPr/>
    </dgm:pt>
    <dgm:pt modelId="{366AE336-71AA-45E0-8670-4484A829E25F}" type="pres">
      <dgm:prSet presAssocID="{07494A0A-7137-4288-9939-7E43A0FD710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Компьютер"/>
        </a:ext>
      </dgm:extLst>
    </dgm:pt>
    <dgm:pt modelId="{D79D3C75-2B3C-4B8C-A63D-EE9B82746B2F}" type="pres">
      <dgm:prSet presAssocID="{07494A0A-7137-4288-9939-7E43A0FD7102}" presName="spaceRect" presStyleCnt="0"/>
      <dgm:spPr/>
    </dgm:pt>
    <dgm:pt modelId="{5094496F-31A6-406B-8E5E-2F21619DB46F}" type="pres">
      <dgm:prSet presAssocID="{07494A0A-7137-4288-9939-7E43A0FD7102}" presName="parTx" presStyleLbl="revTx" presStyleIdx="0" presStyleCnt="2">
        <dgm:presLayoutVars>
          <dgm:chMax val="0"/>
          <dgm:chPref val="0"/>
        </dgm:presLayoutVars>
      </dgm:prSet>
      <dgm:spPr/>
    </dgm:pt>
    <dgm:pt modelId="{E511E805-8B45-4B2A-AD02-0559AA72C85A}" type="pres">
      <dgm:prSet presAssocID="{48FDED2A-3FB2-4A85-A7A3-4A62CF55091C}" presName="sibTrans" presStyleCnt="0"/>
      <dgm:spPr/>
    </dgm:pt>
    <dgm:pt modelId="{DA64ACCA-A923-4112-A22F-448264E012FD}" type="pres">
      <dgm:prSet presAssocID="{EA2564F9-1E01-44BA-8FCD-D0BE2BD54B45}" presName="compNode" presStyleCnt="0"/>
      <dgm:spPr/>
    </dgm:pt>
    <dgm:pt modelId="{3A37C691-758D-492A-B9BD-607B9D8FAEFE}" type="pres">
      <dgm:prSet presAssocID="{EA2564F9-1E01-44BA-8FCD-D0BE2BD54B45}" presName="bgRect" presStyleLbl="bgShp" presStyleIdx="1" presStyleCnt="2"/>
      <dgm:spPr/>
    </dgm:pt>
    <dgm:pt modelId="{55CDB675-C560-4BB2-B5CD-F0FED85261C9}" type="pres">
      <dgm:prSet presAssocID="{EA2564F9-1E01-44BA-8FCD-D0BE2BD54B4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4D32195A-223D-4F9B-A856-F65B4E53118C}" type="pres">
      <dgm:prSet presAssocID="{EA2564F9-1E01-44BA-8FCD-D0BE2BD54B45}" presName="spaceRect" presStyleCnt="0"/>
      <dgm:spPr/>
    </dgm:pt>
    <dgm:pt modelId="{DD8507EB-979E-47C2-B5B2-E994C6606F65}" type="pres">
      <dgm:prSet presAssocID="{EA2564F9-1E01-44BA-8FCD-D0BE2BD54B4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8D0D601-6533-45BC-8BCE-CC48DF0B0E73}" srcId="{72B0CD19-3236-4AC8-B131-5FD14526AB56}" destId="{07494A0A-7137-4288-9939-7E43A0FD7102}" srcOrd="0" destOrd="0" parTransId="{3B8D0184-0496-4A69-A48F-DF4AA93B973E}" sibTransId="{48FDED2A-3FB2-4A85-A7A3-4A62CF55091C}"/>
    <dgm:cxn modelId="{BB57A95E-1681-4A2E-9252-8A27E162E944}" type="presOf" srcId="{EA2564F9-1E01-44BA-8FCD-D0BE2BD54B45}" destId="{DD8507EB-979E-47C2-B5B2-E994C6606F65}" srcOrd="0" destOrd="0" presId="urn:microsoft.com/office/officeart/2018/2/layout/IconVerticalSolidList"/>
    <dgm:cxn modelId="{EEDB0599-7F4B-45E7-AB16-FE7553DF55CC}" srcId="{72B0CD19-3236-4AC8-B131-5FD14526AB56}" destId="{EA2564F9-1E01-44BA-8FCD-D0BE2BD54B45}" srcOrd="1" destOrd="0" parTransId="{1EDCF219-5A7E-46B0-9177-086FFE957B39}" sibTransId="{9BCC1C84-7490-42D9-ADEC-620743B159BF}"/>
    <dgm:cxn modelId="{971E85A3-A6A2-43E1-9B79-0574AF6CF0CF}" type="presOf" srcId="{07494A0A-7137-4288-9939-7E43A0FD7102}" destId="{5094496F-31A6-406B-8E5E-2F21619DB46F}" srcOrd="0" destOrd="0" presId="urn:microsoft.com/office/officeart/2018/2/layout/IconVerticalSolidList"/>
    <dgm:cxn modelId="{9C650EA9-2947-4371-BEEA-5E2F5B60B3A9}" type="presOf" srcId="{72B0CD19-3236-4AC8-B131-5FD14526AB56}" destId="{2B7C0C24-4703-4CB5-A531-9AA85C862928}" srcOrd="0" destOrd="0" presId="urn:microsoft.com/office/officeart/2018/2/layout/IconVerticalSolidList"/>
    <dgm:cxn modelId="{E15694EC-6C7A-4593-80B6-FDAE2D750F81}" type="presParOf" srcId="{2B7C0C24-4703-4CB5-A531-9AA85C862928}" destId="{E325580F-56C6-43E5-AD1F-45D324DBCD05}" srcOrd="0" destOrd="0" presId="urn:microsoft.com/office/officeart/2018/2/layout/IconVerticalSolidList"/>
    <dgm:cxn modelId="{43EA17E2-6498-414E-8BFA-2D67F4E5DA73}" type="presParOf" srcId="{E325580F-56C6-43E5-AD1F-45D324DBCD05}" destId="{266BF755-F181-4FCF-9E47-EA9636502338}" srcOrd="0" destOrd="0" presId="urn:microsoft.com/office/officeart/2018/2/layout/IconVerticalSolidList"/>
    <dgm:cxn modelId="{8C6C957C-A16D-4915-9EA8-A31E7A5BBDE5}" type="presParOf" srcId="{E325580F-56C6-43E5-AD1F-45D324DBCD05}" destId="{366AE336-71AA-45E0-8670-4484A829E25F}" srcOrd="1" destOrd="0" presId="urn:microsoft.com/office/officeart/2018/2/layout/IconVerticalSolidList"/>
    <dgm:cxn modelId="{1DEAED1E-4FB4-4CE5-8CA2-321F00F77DDE}" type="presParOf" srcId="{E325580F-56C6-43E5-AD1F-45D324DBCD05}" destId="{D79D3C75-2B3C-4B8C-A63D-EE9B82746B2F}" srcOrd="2" destOrd="0" presId="urn:microsoft.com/office/officeart/2018/2/layout/IconVerticalSolidList"/>
    <dgm:cxn modelId="{C4FF523D-153F-43CA-B947-A23763C4A7EE}" type="presParOf" srcId="{E325580F-56C6-43E5-AD1F-45D324DBCD05}" destId="{5094496F-31A6-406B-8E5E-2F21619DB46F}" srcOrd="3" destOrd="0" presId="urn:microsoft.com/office/officeart/2018/2/layout/IconVerticalSolidList"/>
    <dgm:cxn modelId="{A301B69C-CEEA-4AE2-9BA5-62A326161D88}" type="presParOf" srcId="{2B7C0C24-4703-4CB5-A531-9AA85C862928}" destId="{E511E805-8B45-4B2A-AD02-0559AA72C85A}" srcOrd="1" destOrd="0" presId="urn:microsoft.com/office/officeart/2018/2/layout/IconVerticalSolidList"/>
    <dgm:cxn modelId="{F3BEB2D7-A710-40BB-A090-8BEA33E7BBB9}" type="presParOf" srcId="{2B7C0C24-4703-4CB5-A531-9AA85C862928}" destId="{DA64ACCA-A923-4112-A22F-448264E012FD}" srcOrd="2" destOrd="0" presId="urn:microsoft.com/office/officeart/2018/2/layout/IconVerticalSolidList"/>
    <dgm:cxn modelId="{8BB5E035-F9A2-44CE-B3B1-AD70DE3EF574}" type="presParOf" srcId="{DA64ACCA-A923-4112-A22F-448264E012FD}" destId="{3A37C691-758D-492A-B9BD-607B9D8FAEFE}" srcOrd="0" destOrd="0" presId="urn:microsoft.com/office/officeart/2018/2/layout/IconVerticalSolidList"/>
    <dgm:cxn modelId="{B15739A6-3DF5-4010-B9E8-0408DF696249}" type="presParOf" srcId="{DA64ACCA-A923-4112-A22F-448264E012FD}" destId="{55CDB675-C560-4BB2-B5CD-F0FED85261C9}" srcOrd="1" destOrd="0" presId="urn:microsoft.com/office/officeart/2018/2/layout/IconVerticalSolidList"/>
    <dgm:cxn modelId="{FB489F56-AAAB-432A-B980-7C68AF444344}" type="presParOf" srcId="{DA64ACCA-A923-4112-A22F-448264E012FD}" destId="{4D32195A-223D-4F9B-A856-F65B4E53118C}" srcOrd="2" destOrd="0" presId="urn:microsoft.com/office/officeart/2018/2/layout/IconVerticalSolidList"/>
    <dgm:cxn modelId="{86E3C2E3-303C-4362-AF0D-D7D340F68C44}" type="presParOf" srcId="{DA64ACCA-A923-4112-A22F-448264E012FD}" destId="{DD8507EB-979E-47C2-B5B2-E994C6606F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31915-01B0-42BD-951B-A148C4B629A0}">
      <dsp:nvSpPr>
        <dsp:cNvPr id="0" name=""/>
        <dsp:cNvSpPr/>
      </dsp:nvSpPr>
      <dsp:spPr>
        <a:xfrm>
          <a:off x="0" y="1713"/>
          <a:ext cx="5826934" cy="7301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E2067-6DC1-480C-845C-CF895EC8B53C}">
      <dsp:nvSpPr>
        <dsp:cNvPr id="0" name=""/>
        <dsp:cNvSpPr/>
      </dsp:nvSpPr>
      <dsp:spPr>
        <a:xfrm>
          <a:off x="220877" y="166002"/>
          <a:ext cx="401595" cy="4015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B64BF-4FB4-4D20-AAEE-972919264D50}">
      <dsp:nvSpPr>
        <dsp:cNvPr id="0" name=""/>
        <dsp:cNvSpPr/>
      </dsp:nvSpPr>
      <dsp:spPr>
        <a:xfrm>
          <a:off x="843351" y="1713"/>
          <a:ext cx="4983582" cy="730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277" tIns="77277" rIns="77277" bIns="7727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0" i="0" kern="1200" dirty="0"/>
            <a:t>Провести разведочный анализ предложенных данных.</a:t>
          </a:r>
          <a:endParaRPr lang="en-US" sz="1500" kern="1200" dirty="0"/>
        </a:p>
      </dsp:txBody>
      <dsp:txXfrm>
        <a:off x="843351" y="1713"/>
        <a:ext cx="4983582" cy="730174"/>
      </dsp:txXfrm>
    </dsp:sp>
    <dsp:sp modelId="{E91881F2-0F48-4762-9AF0-ED2201CA42FA}">
      <dsp:nvSpPr>
        <dsp:cNvPr id="0" name=""/>
        <dsp:cNvSpPr/>
      </dsp:nvSpPr>
      <dsp:spPr>
        <a:xfrm>
          <a:off x="0" y="914431"/>
          <a:ext cx="5826934" cy="7301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C68686-5A4C-45B5-BF52-28C9F65C4DCB}">
      <dsp:nvSpPr>
        <dsp:cNvPr id="0" name=""/>
        <dsp:cNvSpPr/>
      </dsp:nvSpPr>
      <dsp:spPr>
        <a:xfrm>
          <a:off x="220877" y="1078720"/>
          <a:ext cx="401595" cy="4015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9A3CE-E85D-4859-97C0-A8F92DA6C2E4}">
      <dsp:nvSpPr>
        <dsp:cNvPr id="0" name=""/>
        <dsp:cNvSpPr/>
      </dsp:nvSpPr>
      <dsp:spPr>
        <a:xfrm>
          <a:off x="843351" y="914431"/>
          <a:ext cx="4983582" cy="730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277" tIns="77277" rIns="77277" bIns="7727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0" i="0" kern="1200"/>
            <a:t>Провести предобработку данных.</a:t>
          </a:r>
          <a:endParaRPr lang="en-US" sz="1500" kern="1200"/>
        </a:p>
      </dsp:txBody>
      <dsp:txXfrm>
        <a:off x="843351" y="914431"/>
        <a:ext cx="4983582" cy="730174"/>
      </dsp:txXfrm>
    </dsp:sp>
    <dsp:sp modelId="{E884D2FF-ED21-4150-B086-44FF9CF50023}">
      <dsp:nvSpPr>
        <dsp:cNvPr id="0" name=""/>
        <dsp:cNvSpPr/>
      </dsp:nvSpPr>
      <dsp:spPr>
        <a:xfrm>
          <a:off x="0" y="1827149"/>
          <a:ext cx="5826934" cy="7301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EF6368-E49E-4426-A971-1CB567823A4F}">
      <dsp:nvSpPr>
        <dsp:cNvPr id="0" name=""/>
        <dsp:cNvSpPr/>
      </dsp:nvSpPr>
      <dsp:spPr>
        <a:xfrm>
          <a:off x="220877" y="1991438"/>
          <a:ext cx="401595" cy="4015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5DE49-5176-4FFA-A6ED-8ECA8507DF06}">
      <dsp:nvSpPr>
        <dsp:cNvPr id="0" name=""/>
        <dsp:cNvSpPr/>
      </dsp:nvSpPr>
      <dsp:spPr>
        <a:xfrm>
          <a:off x="843351" y="1827149"/>
          <a:ext cx="4983582" cy="730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277" tIns="77277" rIns="77277" bIns="7727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0" i="0" kern="1200" dirty="0"/>
            <a:t>Обучить нескольких моделей для прогноза модуля упругости при растяжении и прочности при растяжении.</a:t>
          </a:r>
          <a:endParaRPr lang="en-US" sz="1500" kern="1200" dirty="0"/>
        </a:p>
      </dsp:txBody>
      <dsp:txXfrm>
        <a:off x="843351" y="1827149"/>
        <a:ext cx="4983582" cy="730174"/>
      </dsp:txXfrm>
    </dsp:sp>
    <dsp:sp modelId="{02350172-7FAD-4150-AD67-F27215BC5612}">
      <dsp:nvSpPr>
        <dsp:cNvPr id="0" name=""/>
        <dsp:cNvSpPr/>
      </dsp:nvSpPr>
      <dsp:spPr>
        <a:xfrm>
          <a:off x="0" y="2739867"/>
          <a:ext cx="5826934" cy="7301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A7A535-F667-4D68-B871-9D13974A153B}">
      <dsp:nvSpPr>
        <dsp:cNvPr id="0" name=""/>
        <dsp:cNvSpPr/>
      </dsp:nvSpPr>
      <dsp:spPr>
        <a:xfrm>
          <a:off x="220877" y="2904157"/>
          <a:ext cx="401595" cy="4015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2098-BC06-4A20-8CA9-15CE64F723A1}">
      <dsp:nvSpPr>
        <dsp:cNvPr id="0" name=""/>
        <dsp:cNvSpPr/>
      </dsp:nvSpPr>
      <dsp:spPr>
        <a:xfrm>
          <a:off x="843351" y="2739867"/>
          <a:ext cx="4983582" cy="730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277" tIns="77277" rIns="77277" bIns="7727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0" i="0" kern="1200"/>
            <a:t>Написать нейронную сеть, которая будет рекомендовать соотношение матрица-наполнитель.</a:t>
          </a:r>
          <a:endParaRPr lang="en-US" sz="1500" kern="1200"/>
        </a:p>
      </dsp:txBody>
      <dsp:txXfrm>
        <a:off x="843351" y="2739867"/>
        <a:ext cx="4983582" cy="730174"/>
      </dsp:txXfrm>
    </dsp:sp>
    <dsp:sp modelId="{BE139B42-3B67-4D36-9FC7-371AD8E5649B}">
      <dsp:nvSpPr>
        <dsp:cNvPr id="0" name=""/>
        <dsp:cNvSpPr/>
      </dsp:nvSpPr>
      <dsp:spPr>
        <a:xfrm>
          <a:off x="0" y="3652585"/>
          <a:ext cx="5826934" cy="7301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3F4C4F-C8E1-463C-86D1-C009625CBA86}">
      <dsp:nvSpPr>
        <dsp:cNvPr id="0" name=""/>
        <dsp:cNvSpPr/>
      </dsp:nvSpPr>
      <dsp:spPr>
        <a:xfrm>
          <a:off x="220877" y="3816875"/>
          <a:ext cx="401595" cy="40159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1D909-183A-4C60-9CF1-CE121111E48F}">
      <dsp:nvSpPr>
        <dsp:cNvPr id="0" name=""/>
        <dsp:cNvSpPr/>
      </dsp:nvSpPr>
      <dsp:spPr>
        <a:xfrm>
          <a:off x="843351" y="3652585"/>
          <a:ext cx="4983582" cy="730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277" tIns="77277" rIns="77277" bIns="7727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0" i="0" kern="1200"/>
            <a:t>Оценить точность модели на тренировочном и тестовом датасете.</a:t>
          </a:r>
          <a:endParaRPr lang="en-US" sz="1500" kern="1200"/>
        </a:p>
      </dsp:txBody>
      <dsp:txXfrm>
        <a:off x="843351" y="3652585"/>
        <a:ext cx="4983582" cy="730174"/>
      </dsp:txXfrm>
    </dsp:sp>
    <dsp:sp modelId="{B32D1382-DCBA-4758-B06C-421A2CDADD62}">
      <dsp:nvSpPr>
        <dsp:cNvPr id="0" name=""/>
        <dsp:cNvSpPr/>
      </dsp:nvSpPr>
      <dsp:spPr>
        <a:xfrm>
          <a:off x="0" y="4565303"/>
          <a:ext cx="5826934" cy="7301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25E4E1-745C-4003-A2D2-C1FCB67E0E0D}">
      <dsp:nvSpPr>
        <dsp:cNvPr id="0" name=""/>
        <dsp:cNvSpPr/>
      </dsp:nvSpPr>
      <dsp:spPr>
        <a:xfrm>
          <a:off x="220877" y="4729593"/>
          <a:ext cx="401595" cy="40159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F32518-5F35-4733-A80B-51F20E77E289}">
      <dsp:nvSpPr>
        <dsp:cNvPr id="0" name=""/>
        <dsp:cNvSpPr/>
      </dsp:nvSpPr>
      <dsp:spPr>
        <a:xfrm>
          <a:off x="843351" y="4565303"/>
          <a:ext cx="4983582" cy="730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277" tIns="77277" rIns="77277" bIns="7727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0" i="0" kern="1200"/>
            <a:t>Разработать приложение с интерфейсом командной строки.</a:t>
          </a:r>
          <a:endParaRPr lang="en-US" sz="1500" kern="1200"/>
        </a:p>
      </dsp:txBody>
      <dsp:txXfrm>
        <a:off x="843351" y="4565303"/>
        <a:ext cx="4983582" cy="7301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D9D9B-4448-44A9-BD16-F48E0851D3C0}">
      <dsp:nvSpPr>
        <dsp:cNvPr id="0" name=""/>
        <dsp:cNvSpPr/>
      </dsp:nvSpPr>
      <dsp:spPr>
        <a:xfrm>
          <a:off x="0" y="151031"/>
          <a:ext cx="4015280" cy="238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Данные хранятся в двух таблицах X_nup.xlsx и X_bp.xlsx, в которых представлены свойства композитных материалов. Для удобства работы они были объединены в один </a:t>
          </a:r>
          <a:r>
            <a:rPr lang="ru-RU" sz="2000" kern="1200" dirty="0" err="1"/>
            <a:t>DataFrame</a:t>
          </a:r>
          <a:r>
            <a:rPr lang="ru-RU" sz="2000" kern="1200" dirty="0"/>
            <a:t>.</a:t>
          </a:r>
          <a:endParaRPr lang="en-US" sz="2000" kern="1200" dirty="0"/>
        </a:p>
      </dsp:txBody>
      <dsp:txXfrm>
        <a:off x="116514" y="267545"/>
        <a:ext cx="3782252" cy="2153772"/>
      </dsp:txXfrm>
    </dsp:sp>
    <dsp:sp modelId="{8B3860A9-A890-4B3A-8E12-14FCFF85B2F9}">
      <dsp:nvSpPr>
        <dsp:cNvPr id="0" name=""/>
        <dsp:cNvSpPr/>
      </dsp:nvSpPr>
      <dsp:spPr>
        <a:xfrm>
          <a:off x="0" y="2595432"/>
          <a:ext cx="4015280" cy="238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Всего в наборе 1023 записи, состоящие из 13 признаков. Все признаки являются числовыми.</a:t>
          </a:r>
          <a:endParaRPr lang="en-US" sz="2000" kern="1200" dirty="0"/>
        </a:p>
      </dsp:txBody>
      <dsp:txXfrm>
        <a:off x="116514" y="2711946"/>
        <a:ext cx="3782252" cy="21537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E96C48-AD5A-4C85-9297-EA1921755661}">
      <dsp:nvSpPr>
        <dsp:cNvPr id="0" name=""/>
        <dsp:cNvSpPr/>
      </dsp:nvSpPr>
      <dsp:spPr>
        <a:xfrm>
          <a:off x="504" y="1936824"/>
          <a:ext cx="4129885" cy="12596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В результате предварительного анализа было выявлено, что данные не имеют пропусков</a:t>
          </a:r>
          <a:r>
            <a:rPr lang="en-US" sz="1800" kern="1200" dirty="0"/>
            <a:t>,</a:t>
          </a:r>
          <a:r>
            <a:rPr lang="ru-RU" sz="1800" kern="1200" dirty="0"/>
            <a:t> поэтому все строки будут использованы для дальнейшей работы.</a:t>
          </a:r>
          <a:endParaRPr lang="en-US" sz="1800" kern="1200" dirty="0"/>
        </a:p>
      </dsp:txBody>
      <dsp:txXfrm>
        <a:off x="504" y="1936824"/>
        <a:ext cx="4129885" cy="12596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C79FE-5346-4382-B53D-63B865E6F275}">
      <dsp:nvSpPr>
        <dsp:cNvPr id="0" name=""/>
        <dsp:cNvSpPr/>
      </dsp:nvSpPr>
      <dsp:spPr>
        <a:xfrm>
          <a:off x="1262" y="70033"/>
          <a:ext cx="4136912" cy="41369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Выбросы в тренировочной выборке ухудшают обобщающую способность моделей машинного обучения, поэтому было решено отфильтровать их с помощью границ </a:t>
          </a:r>
          <a:r>
            <a:rPr lang="ru-RU" sz="1800" kern="1200" dirty="0" err="1"/>
            <a:t>Тьюки</a:t>
          </a:r>
          <a:r>
            <a:rPr lang="ru-RU" sz="1800" kern="1200" dirty="0"/>
            <a:t>.</a:t>
          </a:r>
          <a:endParaRPr lang="en-US" sz="1800" kern="1200" dirty="0"/>
        </a:p>
      </dsp:txBody>
      <dsp:txXfrm>
        <a:off x="607099" y="675870"/>
        <a:ext cx="2925238" cy="2925238"/>
      </dsp:txXfrm>
    </dsp:sp>
    <dsp:sp modelId="{A1FD2DC1-FC25-4AFF-9447-2235EC783F94}">
      <dsp:nvSpPr>
        <dsp:cNvPr id="0" name=""/>
        <dsp:cNvSpPr/>
      </dsp:nvSpPr>
      <dsp:spPr>
        <a:xfrm rot="5400000">
          <a:off x="4479470" y="1590348"/>
          <a:ext cx="1447919" cy="109628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6A6550-57B2-428A-8527-FA6FDB750603}">
      <dsp:nvSpPr>
        <dsp:cNvPr id="0" name=""/>
        <dsp:cNvSpPr/>
      </dsp:nvSpPr>
      <dsp:spPr>
        <a:xfrm>
          <a:off x="6206631" y="70033"/>
          <a:ext cx="4136912" cy="41369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Метод </a:t>
          </a:r>
          <a:r>
            <a:rPr lang="ru-RU" sz="1300" kern="1200" dirty="0" err="1"/>
            <a:t>Тьюки</a:t>
          </a:r>
          <a:r>
            <a:rPr lang="ru-RU" sz="1300" kern="1200" dirty="0"/>
            <a:t> заключается в следующем:</a:t>
          </a:r>
          <a:endParaRPr lang="en-US" sz="1300" kern="1200" dirty="0"/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000" kern="1200" dirty="0"/>
            <a:t>Рассчитать 1-й и 3-й квартиль (или, что тоже самое, 25-й и 75-й </a:t>
          </a:r>
          <a:r>
            <a:rPr lang="ru-RU" sz="1000" kern="1200" dirty="0" err="1"/>
            <a:t>персентиль</a:t>
          </a:r>
          <a:r>
            <a:rPr lang="ru-RU" sz="1000" kern="1200" dirty="0"/>
            <a:t>) ряда данных, в котором требуется найти выбросы.</a:t>
          </a:r>
          <a:endParaRPr lang="en-US" sz="1000" kern="1200" dirty="0"/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000" kern="1200" dirty="0"/>
            <a:t>Вычесть первый квартиль из третьего — получится мера распределения данных, называемая </a:t>
          </a:r>
          <a:r>
            <a:rPr lang="ru-RU" sz="1000" kern="1200" dirty="0" err="1"/>
            <a:t>межквартильным</a:t>
          </a:r>
          <a:r>
            <a:rPr lang="ru-RU" sz="1000" kern="1200" dirty="0"/>
            <a:t> размахом (МР). МР устойчив к экстремальным значениям распределения (то есть робастный), в отличие от стандартной ошибки, которая более чувствительна к выбросам.</a:t>
          </a:r>
          <a:endParaRPr lang="en-US" sz="1000" kern="1200" dirty="0"/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000" kern="1200"/>
            <a:t>Рассчитать нижнюю и верхнюю внутренние границы, отстоящие на 1,5МР от квартилей.</a:t>
          </a:r>
          <a:endParaRPr lang="en-US" sz="1000" kern="1200"/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000" kern="1200" dirty="0"/>
            <a:t>Рассчитать нижнюю и верхнюю внешние границы, отстоящие на 3МР от квартилей.</a:t>
          </a:r>
          <a:endParaRPr lang="en-US" sz="1000" kern="1200" dirty="0"/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000" kern="1200" dirty="0"/>
            <a:t>Значение за пределами границ – экстремально, их нужно отбросить.</a:t>
          </a:r>
          <a:endParaRPr lang="en-US" sz="1000" kern="1200" dirty="0"/>
        </a:p>
      </dsp:txBody>
      <dsp:txXfrm>
        <a:off x="6812468" y="675870"/>
        <a:ext cx="2925238" cy="29252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070C9-A067-4853-AB1E-7C0E56A9D16E}">
      <dsp:nvSpPr>
        <dsp:cNvPr id="0" name=""/>
        <dsp:cNvSpPr/>
      </dsp:nvSpPr>
      <dsp:spPr>
        <a:xfrm>
          <a:off x="571416" y="695616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A6241-7357-4551-BC14-441D75D1310B}">
      <dsp:nvSpPr>
        <dsp:cNvPr id="0" name=""/>
        <dsp:cNvSpPr/>
      </dsp:nvSpPr>
      <dsp:spPr>
        <a:xfrm>
          <a:off x="76416" y="2046482"/>
          <a:ext cx="1800000" cy="2254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В результате данной фильтрации количество записей уменьшилось до 932. Обновлённый набор данных не содержит выбросов.</a:t>
          </a:r>
          <a:endParaRPr lang="en-US" sz="1600" kern="1200" dirty="0"/>
        </a:p>
      </dsp:txBody>
      <dsp:txXfrm>
        <a:off x="76416" y="2046482"/>
        <a:ext cx="1800000" cy="2254530"/>
      </dsp:txXfrm>
    </dsp:sp>
    <dsp:sp modelId="{89B4542C-E64F-4FD9-AAB1-358B24E09929}">
      <dsp:nvSpPr>
        <dsp:cNvPr id="0" name=""/>
        <dsp:cNvSpPr/>
      </dsp:nvSpPr>
      <dsp:spPr>
        <a:xfrm>
          <a:off x="2686416" y="695616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693A8-72C2-43D3-B9E8-B4662EB853D2}">
      <dsp:nvSpPr>
        <dsp:cNvPr id="0" name=""/>
        <dsp:cNvSpPr/>
      </dsp:nvSpPr>
      <dsp:spPr>
        <a:xfrm>
          <a:off x="2191416" y="2046482"/>
          <a:ext cx="1800000" cy="2254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Анализ попарной корреляции признаков показал отсутствие сильных зависимостей, поэтому все признаки считаются релевантными</a:t>
          </a:r>
          <a:r>
            <a:rPr lang="en-US" sz="1600" kern="1200" dirty="0"/>
            <a:t>, </a:t>
          </a:r>
          <a:r>
            <a:rPr lang="ru-RU" sz="1600" kern="1200" dirty="0"/>
            <a:t>не будут отброшены.</a:t>
          </a:r>
          <a:endParaRPr lang="en-US" sz="1600" kern="1200" dirty="0"/>
        </a:p>
      </dsp:txBody>
      <dsp:txXfrm>
        <a:off x="2191416" y="2046482"/>
        <a:ext cx="1800000" cy="22545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7C29B-8785-44AC-9BEB-E0AF2069853D}">
      <dsp:nvSpPr>
        <dsp:cNvPr id="0" name=""/>
        <dsp:cNvSpPr/>
      </dsp:nvSpPr>
      <dsp:spPr>
        <a:xfrm>
          <a:off x="529374" y="25246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6B811D-E957-48D4-94F1-19EDD31AE0AF}">
      <dsp:nvSpPr>
        <dsp:cNvPr id="0" name=""/>
        <dsp:cNvSpPr/>
      </dsp:nvSpPr>
      <dsp:spPr>
        <a:xfrm>
          <a:off x="34374" y="1598017"/>
          <a:ext cx="1800000" cy="35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Как было показано ранее, признаки имеют различный масштаб. Модели машинного обучения показывают лучшую точность, если данные нормированы. Для нормировки используем </a:t>
          </a:r>
          <a:r>
            <a:rPr lang="ru-RU" sz="1600" kern="1200" dirty="0" err="1"/>
            <a:t>StandardScaler</a:t>
          </a:r>
          <a:r>
            <a:rPr lang="ru-RU" sz="1600" kern="1200" dirty="0"/>
            <a:t> из пакета </a:t>
          </a:r>
          <a:r>
            <a:rPr lang="ru-RU" sz="1600" kern="1200" dirty="0" err="1"/>
            <a:t>sklearn</a:t>
          </a:r>
          <a:r>
            <a:rPr lang="ru-RU" sz="1600" kern="1200" dirty="0"/>
            <a:t>. </a:t>
          </a:r>
          <a:endParaRPr lang="en-US" sz="1600" kern="1200" dirty="0"/>
        </a:p>
      </dsp:txBody>
      <dsp:txXfrm>
        <a:off x="34374" y="1598017"/>
        <a:ext cx="1800000" cy="3510000"/>
      </dsp:txXfrm>
    </dsp:sp>
    <dsp:sp modelId="{8696082C-A4C8-48F6-9CCF-58F3A7CAFA43}">
      <dsp:nvSpPr>
        <dsp:cNvPr id="0" name=""/>
        <dsp:cNvSpPr/>
      </dsp:nvSpPr>
      <dsp:spPr>
        <a:xfrm>
          <a:off x="2644374" y="25246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5F7BF-D4C7-4D7A-BB77-169BEA264DA2}">
      <dsp:nvSpPr>
        <dsp:cNvPr id="0" name=""/>
        <dsp:cNvSpPr/>
      </dsp:nvSpPr>
      <dsp:spPr>
        <a:xfrm>
          <a:off x="2149374" y="1598017"/>
          <a:ext cx="1800000" cy="35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Средние значения до нормировки и после:</a:t>
          </a:r>
          <a:endParaRPr lang="en-US" sz="1600" kern="1200" dirty="0"/>
        </a:p>
      </dsp:txBody>
      <dsp:txXfrm>
        <a:off x="2149374" y="1598017"/>
        <a:ext cx="1800000" cy="351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147BE-47B0-4BF8-8CC6-2DB27311E236}">
      <dsp:nvSpPr>
        <dsp:cNvPr id="0" name=""/>
        <dsp:cNvSpPr/>
      </dsp:nvSpPr>
      <dsp:spPr>
        <a:xfrm>
          <a:off x="440628" y="1242534"/>
          <a:ext cx="719824" cy="7198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1D746-6A00-4457-A8AC-F22E5BB21DA2}">
      <dsp:nvSpPr>
        <dsp:cNvPr id="0" name=""/>
        <dsp:cNvSpPr/>
      </dsp:nvSpPr>
      <dsp:spPr>
        <a:xfrm>
          <a:off x="735" y="2367079"/>
          <a:ext cx="1599609" cy="1572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Для подбора </a:t>
          </a:r>
          <a:r>
            <a:rPr lang="ru-RU" sz="1600" kern="1200" dirty="0" err="1"/>
            <a:t>гиперпараметров</a:t>
          </a:r>
          <a:r>
            <a:rPr lang="ru-RU" sz="1600" kern="1200" dirty="0"/>
            <a:t> была использована перекрёстная валидация с поиском по сетке </a:t>
          </a:r>
          <a:r>
            <a:rPr lang="ru-RU" sz="1600" kern="1200" dirty="0" err="1"/>
            <a:t>GridSearchCV</a:t>
          </a:r>
          <a:r>
            <a:rPr lang="ru-RU" sz="1600" kern="1200" dirty="0"/>
            <a:t>. </a:t>
          </a:r>
          <a:endParaRPr lang="en-US" sz="1600" kern="1200" dirty="0"/>
        </a:p>
      </dsp:txBody>
      <dsp:txXfrm>
        <a:off x="735" y="2367079"/>
        <a:ext cx="1599609" cy="1572116"/>
      </dsp:txXfrm>
    </dsp:sp>
    <dsp:sp modelId="{8B1E3C0A-B525-425D-A02D-251E07A45206}">
      <dsp:nvSpPr>
        <dsp:cNvPr id="0" name=""/>
        <dsp:cNvSpPr/>
      </dsp:nvSpPr>
      <dsp:spPr>
        <a:xfrm>
          <a:off x="2608874" y="1239959"/>
          <a:ext cx="719824" cy="7198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0A568-A730-461A-82C4-C9EE66D9C1CF}">
      <dsp:nvSpPr>
        <dsp:cNvPr id="0" name=""/>
        <dsp:cNvSpPr/>
      </dsp:nvSpPr>
      <dsp:spPr>
        <a:xfrm>
          <a:off x="1880276" y="2359356"/>
          <a:ext cx="2177020" cy="1582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В качестве оценки использовалась среднеквадратическая ошибка.</a:t>
          </a:r>
          <a:endParaRPr lang="en-US" sz="1600" kern="1200" dirty="0"/>
        </a:p>
      </dsp:txBody>
      <dsp:txXfrm>
        <a:off x="1880276" y="2359356"/>
        <a:ext cx="2177020" cy="158241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BF755-F181-4FCF-9E47-EA9636502338}">
      <dsp:nvSpPr>
        <dsp:cNvPr id="0" name=""/>
        <dsp:cNvSpPr/>
      </dsp:nvSpPr>
      <dsp:spPr>
        <a:xfrm>
          <a:off x="0" y="621038"/>
          <a:ext cx="10515600" cy="11465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6AE336-71AA-45E0-8670-4484A829E25F}">
      <dsp:nvSpPr>
        <dsp:cNvPr id="0" name=""/>
        <dsp:cNvSpPr/>
      </dsp:nvSpPr>
      <dsp:spPr>
        <a:xfrm>
          <a:off x="346826" y="879008"/>
          <a:ext cx="630593" cy="630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4496F-31A6-406B-8E5E-2F21619DB46F}">
      <dsp:nvSpPr>
        <dsp:cNvPr id="0" name=""/>
        <dsp:cNvSpPr/>
      </dsp:nvSpPr>
      <dsp:spPr>
        <a:xfrm>
          <a:off x="1324246" y="621038"/>
          <a:ext cx="9191353" cy="1146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341" tIns="121341" rIns="121341" bIns="121341" numCol="1" spcCol="1270" anchor="ctr" anchorCtr="0">
          <a:noAutofit/>
        </a:bodyPr>
        <a:lstStyle/>
        <a:p>
          <a:pPr marL="0" lvl="0" indent="0" algn="just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Для реализации нейронной сети для предсказания соотношения матрица-наполнитель использовался фреймворк машинного обучения </a:t>
          </a:r>
          <a:r>
            <a:rPr lang="ru-RU" sz="1500" kern="1200" dirty="0" err="1"/>
            <a:t>Pytorch</a:t>
          </a:r>
          <a:r>
            <a:rPr lang="ru-RU" sz="1500" kern="1200" dirty="0"/>
            <a:t>. Архитектура сети состоит из входного </a:t>
          </a:r>
          <a:r>
            <a:rPr lang="ru-RU" sz="1500" kern="1200" dirty="0" err="1"/>
            <a:t>полносвязного</a:t>
          </a:r>
          <a:r>
            <a:rPr lang="ru-RU" sz="1500" kern="1200" dirty="0"/>
            <a:t> слоя с 16 нейронами с функцией активации </a:t>
          </a:r>
          <a:r>
            <a:rPr lang="ru-RU" sz="1500" kern="1200" dirty="0" err="1"/>
            <a:t>ReLU</a:t>
          </a:r>
          <a:r>
            <a:rPr lang="ru-RU" sz="1500" kern="1200" dirty="0"/>
            <a:t> и выходного </a:t>
          </a:r>
          <a:r>
            <a:rPr lang="ru-RU" sz="1500" kern="1200" dirty="0" err="1"/>
            <a:t>полносвязного</a:t>
          </a:r>
          <a:r>
            <a:rPr lang="ru-RU" sz="1500" kern="1200" dirty="0"/>
            <a:t> слоя, состоящего из одного нейрона.</a:t>
          </a:r>
          <a:endParaRPr lang="en-US" sz="1500" kern="1200" dirty="0"/>
        </a:p>
      </dsp:txBody>
      <dsp:txXfrm>
        <a:off x="1324246" y="621038"/>
        <a:ext cx="9191353" cy="1146533"/>
      </dsp:txXfrm>
    </dsp:sp>
    <dsp:sp modelId="{3A37C691-758D-492A-B9BD-607B9D8FAEFE}">
      <dsp:nvSpPr>
        <dsp:cNvPr id="0" name=""/>
        <dsp:cNvSpPr/>
      </dsp:nvSpPr>
      <dsp:spPr>
        <a:xfrm>
          <a:off x="0" y="2054205"/>
          <a:ext cx="10515600" cy="11465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CDB675-C560-4BB2-B5CD-F0FED85261C9}">
      <dsp:nvSpPr>
        <dsp:cNvPr id="0" name=""/>
        <dsp:cNvSpPr/>
      </dsp:nvSpPr>
      <dsp:spPr>
        <a:xfrm>
          <a:off x="346826" y="2312175"/>
          <a:ext cx="630593" cy="630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507EB-979E-47C2-B5B2-E994C6606F65}">
      <dsp:nvSpPr>
        <dsp:cNvPr id="0" name=""/>
        <dsp:cNvSpPr/>
      </dsp:nvSpPr>
      <dsp:spPr>
        <a:xfrm>
          <a:off x="1324246" y="2054205"/>
          <a:ext cx="9191353" cy="1146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341" tIns="121341" rIns="121341" bIns="121341" numCol="1" spcCol="1270" anchor="ctr" anchorCtr="0">
          <a:noAutofit/>
        </a:bodyPr>
        <a:lstStyle/>
        <a:p>
          <a:pPr marL="0" lvl="0" indent="0" algn="just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Сеть обучалась 50 эпох, в результате обучения значение среднеквадратической ошибки на тестовых данных снизилось с 0.966 до 0.893.</a:t>
          </a:r>
          <a:endParaRPr lang="en-US" sz="1500" kern="1200" dirty="0"/>
        </a:p>
      </dsp:txBody>
      <dsp:txXfrm>
        <a:off x="1324246" y="2054205"/>
        <a:ext cx="9191353" cy="11465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0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2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3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35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7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2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0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4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9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1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Изображение выглядит как транспорт, самолет&#10;&#10;Автоматически созданное описание">
            <a:extLst>
              <a:ext uri="{FF2B5EF4-FFF2-40B4-BE49-F238E27FC236}">
                <a16:creationId xmlns:a16="http://schemas.microsoft.com/office/drawing/2014/main" id="{05265D6B-C48C-60C1-602F-30FF5A7BAD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482" r="-2" b="12274"/>
          <a:stretch/>
        </p:blipFill>
        <p:spPr>
          <a:xfrm>
            <a:off x="2211" y="8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9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4A2E40-A59A-CAB1-E87F-B835A5BDA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16" y="809297"/>
            <a:ext cx="10468983" cy="2619704"/>
          </a:xfrm>
        </p:spPr>
        <p:txBody>
          <a:bodyPr anchor="t">
            <a:normAutofit/>
          </a:bodyPr>
          <a:lstStyle/>
          <a:p>
            <a:pPr algn="ctr"/>
            <a:r>
              <a:rPr lang="ru-RU" sz="2000" dirty="0">
                <a:solidFill>
                  <a:srgbClr val="FFFFFF"/>
                </a:solidFill>
              </a:rPr>
              <a:t>Образовательный центр МГТУ им. Баумана</a:t>
            </a:r>
            <a:br>
              <a:rPr lang="ru-RU" sz="2000" dirty="0">
                <a:solidFill>
                  <a:srgbClr val="FFFFFF"/>
                </a:solidFill>
              </a:rPr>
            </a:br>
            <a:br>
              <a:rPr lang="ru-RU" sz="2000" dirty="0">
                <a:solidFill>
                  <a:srgbClr val="FFFFFF"/>
                </a:solidFill>
              </a:rPr>
            </a:br>
            <a:r>
              <a:rPr lang="ru-RU" sz="2000" dirty="0">
                <a:solidFill>
                  <a:srgbClr val="FFFFFF"/>
                </a:solidFill>
              </a:rPr>
              <a:t>Выпускная квалификационная работа </a:t>
            </a:r>
            <a:br>
              <a:rPr lang="ru-RU" sz="2000" dirty="0">
                <a:solidFill>
                  <a:srgbClr val="FFFFFF"/>
                </a:solidFill>
              </a:rPr>
            </a:br>
            <a:r>
              <a:rPr lang="ru-RU" sz="2000" dirty="0">
                <a:solidFill>
                  <a:srgbClr val="FFFFFF"/>
                </a:solidFill>
              </a:rPr>
              <a:t>по курсу</a:t>
            </a:r>
            <a:br>
              <a:rPr lang="ru-RU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Data Science</a:t>
            </a:r>
            <a:br>
              <a:rPr lang="ru-RU" sz="2000" dirty="0">
                <a:solidFill>
                  <a:srgbClr val="FFFFFF"/>
                </a:solidFill>
              </a:rPr>
            </a:br>
            <a:br>
              <a:rPr lang="ru-RU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“</a:t>
            </a:r>
            <a:r>
              <a:rPr lang="ru-RU" sz="2000" dirty="0">
                <a:solidFill>
                  <a:srgbClr val="FFFFFF"/>
                </a:solidFill>
              </a:rPr>
              <a:t>Прогнозирование конечных свойств новых (композиционных) материалов</a:t>
            </a:r>
            <a:r>
              <a:rPr lang="en-US" sz="2000" dirty="0">
                <a:solidFill>
                  <a:srgbClr val="FFFFFF"/>
                </a:solidFill>
              </a:rPr>
              <a:t>”</a:t>
            </a:r>
            <a:endParaRPr lang="ru-RU" sz="2000" dirty="0">
              <a:solidFill>
                <a:srgbClr val="FFFFFF"/>
              </a:solidFill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9BF73749-62F5-D802-DCAF-3358CD7FA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7408" y="3778093"/>
            <a:ext cx="7030334" cy="1392996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</a:t>
            </a:r>
            <a:r>
              <a:rPr lang="ru-RU" dirty="0" err="1">
                <a:solidFill>
                  <a:srgbClr val="FFFFFF"/>
                </a:solidFill>
              </a:rPr>
              <a:t>лушатель</a:t>
            </a:r>
            <a:r>
              <a:rPr lang="ru-RU" dirty="0">
                <a:solidFill>
                  <a:srgbClr val="FFFFFF"/>
                </a:solidFill>
              </a:rPr>
              <a:t>: Закирова Ю.Л.</a:t>
            </a:r>
          </a:p>
        </p:txBody>
      </p:sp>
    </p:spTree>
    <p:extLst>
      <p:ext uri="{BB962C8B-B14F-4D97-AF65-F5344CB8AC3E}">
        <p14:creationId xmlns:p14="http://schemas.microsoft.com/office/powerpoint/2010/main" val="867981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>
            <a:extLst>
              <a:ext uri="{FF2B5EF4-FFF2-40B4-BE49-F238E27FC236}">
                <a16:creationId xmlns:a16="http://schemas.microsoft.com/office/drawing/2014/main" id="{244C25BD-5C72-048F-7C5F-DA85ED248AE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8" name="image11.png">
            <a:extLst>
              <a:ext uri="{FF2B5EF4-FFF2-40B4-BE49-F238E27FC236}">
                <a16:creationId xmlns:a16="http://schemas.microsoft.com/office/drawing/2014/main" id="{ADDAA805-5C41-3331-0046-F59D3DFFF27B}"/>
              </a:ext>
            </a:extLst>
          </p:cNvPr>
          <p:cNvPicPr/>
          <p:nvPr/>
        </p:nvPicPr>
        <p:blipFill>
          <a:blip r:embed="rId2"/>
          <a:srcRect r="26744"/>
          <a:stretch>
            <a:fillRect/>
          </a:stretch>
        </p:blipFill>
        <p:spPr>
          <a:xfrm>
            <a:off x="5318234" y="687257"/>
            <a:ext cx="6172200" cy="5483486"/>
          </a:xfrm>
          <a:prstGeom prst="rect">
            <a:avLst/>
          </a:prstGeom>
          <a:ln/>
        </p:spPr>
      </p:pic>
      <p:graphicFrame>
        <p:nvGraphicFramePr>
          <p:cNvPr id="12" name="Текст 6">
            <a:extLst>
              <a:ext uri="{FF2B5EF4-FFF2-40B4-BE49-F238E27FC236}">
                <a16:creationId xmlns:a16="http://schemas.microsoft.com/office/drawing/2014/main" id="{2C36D2FB-F58A-7807-52F8-E4E276A853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7547184"/>
              </p:ext>
            </p:extLst>
          </p:nvPr>
        </p:nvGraphicFramePr>
        <p:xfrm>
          <a:off x="839788" y="687258"/>
          <a:ext cx="4058033" cy="5181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488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16239D3-A47F-5846-2264-D7E95FA8A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804698"/>
            <a:ext cx="3935413" cy="5064290"/>
          </a:xfrm>
        </p:spPr>
        <p:txBody>
          <a:bodyPr/>
          <a:lstStyle/>
          <a:p>
            <a:pPr algn="just"/>
            <a:endParaRPr lang="ru-RU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результате наименьшую ошибку (т.е. наилучшее качество) для предсказания прочности при растяжении показала модель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лучайный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лес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A968BE67-E97F-1041-87BE-2604DF91FFE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1" name="image3.png">
            <a:extLst>
              <a:ext uri="{FF2B5EF4-FFF2-40B4-BE49-F238E27FC236}">
                <a16:creationId xmlns:a16="http://schemas.microsoft.com/office/drawing/2014/main" id="{980A0900-4F8E-5FD7-FC49-D80691A0FF1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044965" y="504497"/>
            <a:ext cx="6516413" cy="585426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52330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A0142EC2-578C-D031-FB90-2A185237BE0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C82D0B-D0A9-5A9F-5E8D-FFA5488C9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1132" y="687258"/>
            <a:ext cx="4130894" cy="5181730"/>
          </a:xfrm>
        </p:spPr>
        <p:txBody>
          <a:bodyPr/>
          <a:lstStyle/>
          <a:p>
            <a:pPr algn="just"/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 для предсказания прочности при растяжении - примерно одинаковые результаты показали линейная регрессия и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случайный лес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7" name="image5.png">
            <a:extLst>
              <a:ext uri="{FF2B5EF4-FFF2-40B4-BE49-F238E27FC236}">
                <a16:creationId xmlns:a16="http://schemas.microsoft.com/office/drawing/2014/main" id="{B334BE21-20E6-7B70-A143-F0A795C69A1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180012" y="687257"/>
            <a:ext cx="6172200" cy="506190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34866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Объект 6">
            <a:extLst>
              <a:ext uri="{FF2B5EF4-FFF2-40B4-BE49-F238E27FC236}">
                <a16:creationId xmlns:a16="http://schemas.microsoft.com/office/drawing/2014/main" id="{308BC6F3-B6FE-36FC-D76E-B7647BEEBD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848377"/>
              </p:ext>
            </p:extLst>
          </p:nvPr>
        </p:nvGraphicFramePr>
        <p:xfrm>
          <a:off x="838200" y="1159394"/>
          <a:ext cx="10515600" cy="3821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7047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1B63EEE-B5E3-42ED-90DF-2948123C7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667" y="4738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DC7BE8-B819-4865-ACAD-6EE9C9721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6C9AB00-EF0D-4621-BAA6-149A927DC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0"/>
            <a:ext cx="12192000" cy="6857912"/>
            <a:chOff x="572" y="0"/>
            <a:chExt cx="12192000" cy="685791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E717950-671C-4648-A67E-18875C669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 flipV="1">
              <a:off x="6091410" y="574154"/>
              <a:ext cx="4590" cy="569388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51BECCE-7ED9-446D-A97D-57E8FF75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" y="0"/>
              <a:ext cx="12192000" cy="6857912"/>
              <a:chOff x="572" y="0"/>
              <a:chExt cx="12192000" cy="6857912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0D499E1-048B-4EBD-A2B9-C31EC76B8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667" y="6276706"/>
                <a:ext cx="12189811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FDE6FD2-F740-4F21-BDDD-5503189E1B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72" y="580876"/>
                <a:ext cx="1219200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1F892CE-3849-449F-BDAC-6721134588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8134324" y="3428956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E2299FA2-8995-44B7-B0A0-05C208AD60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-2794261" y="3428956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C190036-EDF7-F90E-83DE-E3C3C233A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51" y="1289050"/>
            <a:ext cx="4668835" cy="25385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Пример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работы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сети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image1.png">
            <a:extLst>
              <a:ext uri="{FF2B5EF4-FFF2-40B4-BE49-F238E27FC236}">
                <a16:creationId xmlns:a16="http://schemas.microsoft.com/office/drawing/2014/main" id="{B263400A-9B28-A26B-2855-D3D954061E3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2524" y="1671146"/>
            <a:ext cx="4853325" cy="292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21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B63EEE-B5E3-42ED-90DF-2948123C7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667" y="4738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DC7BE8-B819-4865-ACAD-6EE9C9721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2D4B0E8F-5FD8-8188-9AF6-9F2C18BB33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20" r="-2" b="12648"/>
          <a:stretch/>
        </p:blipFill>
        <p:spPr>
          <a:xfrm>
            <a:off x="635267" y="579474"/>
            <a:ext cx="10928581" cy="5695466"/>
          </a:xfrm>
          <a:prstGeom prst="rect">
            <a:avLst/>
          </a:prstGeom>
          <a:ln w="12700">
            <a:noFill/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A5523E6-6E10-4D34-BF96-88ADA228C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6C47E6C-2429-4AF2-AC95-0FF7F0FCE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9008EFB-6919-4E9D-8F04-2D7A64AD4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0864A9D-4C89-4FB0-AEA3-0BF81EF1D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2D5E8D5-A3BD-4F3F-BBF2-23D23033A4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Graphic 33">
              <a:extLst>
                <a:ext uri="{FF2B5EF4-FFF2-40B4-BE49-F238E27FC236}">
                  <a16:creationId xmlns:a16="http://schemas.microsoft.com/office/drawing/2014/main" id="{4E89C936-0082-41B0-89AC-C8E2D018A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Graphic 33">
              <a:extLst>
                <a:ext uri="{FF2B5EF4-FFF2-40B4-BE49-F238E27FC236}">
                  <a16:creationId xmlns:a16="http://schemas.microsoft.com/office/drawing/2014/main" id="{E46C5BB4-19C7-4188-9A95-24E5AD0C8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03524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E07BDE-E927-4175-820B-81F985407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9103D9E-236B-4AD2-A27C-BF2007A2D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6701FBB-07FC-4733-9104-D2EF1D685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0024222-CC64-47B0-A4BF-B40233E43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8B03883-6F44-4FEE-BFBE-4D73F19E7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Graphic 33">
              <a:extLst>
                <a:ext uri="{FF2B5EF4-FFF2-40B4-BE49-F238E27FC236}">
                  <a16:creationId xmlns:a16="http://schemas.microsoft.com/office/drawing/2014/main" id="{5A26ABB5-559E-45EC-8DBC-364F029DD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33">
              <a:extLst>
                <a:ext uri="{FF2B5EF4-FFF2-40B4-BE49-F238E27FC236}">
                  <a16:creationId xmlns:a16="http://schemas.microsoft.com/office/drawing/2014/main" id="{339DC07F-79A6-42D3-BDD6-5A262FFC5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D2D4D3D-0943-4A9D-AE30-EEEAF707A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02F50-78D0-4C40-8FB9-47AF6DD06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05FD742-A584-4C24-981D-4BE96AC56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0269" y="-15381"/>
            <a:ext cx="10933011" cy="6880178"/>
            <a:chOff x="630269" y="-15381"/>
            <a:chExt cx="10933011" cy="688017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258DE11-AA0C-48D2-8F00-9B8DC1093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30269" y="-15381"/>
              <a:ext cx="10933011" cy="6880178"/>
              <a:chOff x="630269" y="-15381"/>
              <a:chExt cx="10933011" cy="6880178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2A6129B-5E41-4111-BA49-D6E73631A7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V="1">
                <a:off x="2193087" y="0"/>
                <a:ext cx="0" cy="685800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2ACD671-2209-4876-A99B-0D185B70D1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6729241" y="3413575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ACF9EAE-7FB1-4C87-B3F1-9129699CB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630269" y="3413532"/>
                <a:ext cx="2585819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4E1729-16FC-4A78-A1FC-1B4B0D30C8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975913" y="3413529"/>
                <a:ext cx="2587367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E4DB013-2DB1-4155-8355-AE8EDE75C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8134324" y="3435841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7AED547-EF0A-4CE6-87B9-059D7C637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-2794261" y="3435428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Graphic 11">
              <a:extLst>
                <a:ext uri="{FF2B5EF4-FFF2-40B4-BE49-F238E27FC236}">
                  <a16:creationId xmlns:a16="http://schemas.microsoft.com/office/drawing/2014/main" id="{61ABD7CE-E0CE-4FE7-AEA1-F7DB71799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E94F7-E172-4CD4-0BAD-649331850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764" y="3428997"/>
            <a:ext cx="5592851" cy="2607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Спасибо</a:t>
            </a:r>
            <a:r>
              <a:rPr lang="en-US" sz="3200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4739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2E0F97-3B68-4A9A-81FD-184E8051D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C0995-256A-4F90-97D6-FB8958A5D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A47D62-3FB1-5D86-BCE5-03AE23F7F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88282"/>
            <a:ext cx="2256568" cy="5488443"/>
          </a:xfrm>
        </p:spPr>
        <p:txBody>
          <a:bodyPr anchor="ctr">
            <a:normAutofit/>
          </a:bodyPr>
          <a:lstStyle/>
          <a:p>
            <a:r>
              <a:rPr lang="ru-RU" sz="5200" i="0" dirty="0">
                <a:solidFill>
                  <a:schemeClr val="tx1"/>
                </a:solidFill>
                <a:effectLst/>
                <a:latin typeface="-apple-system"/>
              </a:rPr>
              <a:t>Задачи</a:t>
            </a:r>
            <a:br>
              <a:rPr lang="ru-RU" sz="5200" b="1" i="0" dirty="0">
                <a:effectLst/>
                <a:latin typeface="-apple-system"/>
              </a:rPr>
            </a:br>
            <a:endParaRPr lang="ru-RU" sz="52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500373-6BCD-49C7-86D2-7DC695C43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535" y="-6437"/>
            <a:ext cx="6400800" cy="6864437"/>
            <a:chOff x="5171535" y="-6437"/>
            <a:chExt cx="6400800" cy="686443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C05CF5C-D74E-48AF-AAE5-61AEFB2C7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67246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5A6A4E3-DB84-4A86-933F-10273F0AE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62643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3928F34-C1F4-426C-A393-E2052F48D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90DE79-7D3C-40C4-926C-026AE2773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A9B05190-73ED-5C6E-6C15-0B3F5BCD74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087689"/>
              </p:ext>
            </p:extLst>
          </p:nvPr>
        </p:nvGraphicFramePr>
        <p:xfrm>
          <a:off x="5461176" y="788282"/>
          <a:ext cx="5826934" cy="5297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884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6.png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34BBDE2D-36A4-7088-4CF8-B5502E81FDB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897821" y="735724"/>
            <a:ext cx="6457567" cy="5475890"/>
          </a:xfrm>
          <a:prstGeom prst="rect">
            <a:avLst/>
          </a:prstGeom>
          <a:ln/>
        </p:spPr>
      </p:pic>
      <p:graphicFrame>
        <p:nvGraphicFramePr>
          <p:cNvPr id="9" name="Текст 4">
            <a:extLst>
              <a:ext uri="{FF2B5EF4-FFF2-40B4-BE49-F238E27FC236}">
                <a16:creationId xmlns:a16="http://schemas.microsoft.com/office/drawing/2014/main" id="{8871D04C-50E6-96A8-1223-AF92D49F4F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5887835"/>
              </p:ext>
            </p:extLst>
          </p:nvPr>
        </p:nvGraphicFramePr>
        <p:xfrm>
          <a:off x="756746" y="735724"/>
          <a:ext cx="4015280" cy="5133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003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9.png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D537ED72-9B81-ABF1-AAB2-F5F19207186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772025" y="735724"/>
            <a:ext cx="6778844" cy="5602014"/>
          </a:xfrm>
          <a:prstGeom prst="rect">
            <a:avLst/>
          </a:prstGeom>
          <a:ln/>
        </p:spPr>
      </p:pic>
      <p:graphicFrame>
        <p:nvGraphicFramePr>
          <p:cNvPr id="7" name="Текст 3">
            <a:extLst>
              <a:ext uri="{FF2B5EF4-FFF2-40B4-BE49-F238E27FC236}">
                <a16:creationId xmlns:a16="http://schemas.microsoft.com/office/drawing/2014/main" id="{03557196-9951-9AE0-962C-DC368CD22E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9613630"/>
              </p:ext>
            </p:extLst>
          </p:nvPr>
        </p:nvGraphicFramePr>
        <p:xfrm>
          <a:off x="641132" y="735724"/>
          <a:ext cx="4130894" cy="5133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429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BCAEC5A-728A-800C-0C43-C6505F64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Фильтрация (метод </a:t>
            </a:r>
            <a:r>
              <a:rPr lang="ru-RU" sz="2400" dirty="0" err="1">
                <a:solidFill>
                  <a:schemeClr val="tx1"/>
                </a:solidFill>
              </a:rPr>
              <a:t>Тьюки</a:t>
            </a:r>
            <a:r>
              <a:rPr lang="ru-RU" sz="2400" dirty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8" name="Объект 5">
            <a:extLst>
              <a:ext uri="{FF2B5EF4-FFF2-40B4-BE49-F238E27FC236}">
                <a16:creationId xmlns:a16="http://schemas.microsoft.com/office/drawing/2014/main" id="{0ED4C79C-C046-EBB2-BEBA-52EB9F2BEF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02539"/>
              </p:ext>
            </p:extLst>
          </p:nvPr>
        </p:nvGraphicFramePr>
        <p:xfrm>
          <a:off x="1008992" y="1734206"/>
          <a:ext cx="10344807" cy="4276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705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7.png">
            <a:extLst>
              <a:ext uri="{FF2B5EF4-FFF2-40B4-BE49-F238E27FC236}">
                <a16:creationId xmlns:a16="http://schemas.microsoft.com/office/drawing/2014/main" id="{37C0E207-5783-C888-251C-BB74F01EF8F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981903" y="599090"/>
            <a:ext cx="6295697" cy="5370785"/>
          </a:xfrm>
          <a:prstGeom prst="rect">
            <a:avLst/>
          </a:prstGeom>
          <a:ln/>
        </p:spPr>
      </p:pic>
      <p:graphicFrame>
        <p:nvGraphicFramePr>
          <p:cNvPr id="9" name="Текст 5">
            <a:extLst>
              <a:ext uri="{FF2B5EF4-FFF2-40B4-BE49-F238E27FC236}">
                <a16:creationId xmlns:a16="http://schemas.microsoft.com/office/drawing/2014/main" id="{3F7F3550-34F3-DA61-59B2-690ACADD1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1557090"/>
              </p:ext>
            </p:extLst>
          </p:nvPr>
        </p:nvGraphicFramePr>
        <p:xfrm>
          <a:off x="704194" y="872359"/>
          <a:ext cx="4067832" cy="4996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4230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B63EEE-B5E3-42ED-90DF-2948123C7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667" y="4738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DC7BE8-B819-4865-ACAD-6EE9C9721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12.png">
            <a:extLst>
              <a:ext uri="{FF2B5EF4-FFF2-40B4-BE49-F238E27FC236}">
                <a16:creationId xmlns:a16="http://schemas.microsoft.com/office/drawing/2014/main" id="{1011877D-5C26-B1A4-D696-0F300090A56F}"/>
              </a:ext>
            </a:extLst>
          </p:cNvPr>
          <p:cNvPicPr/>
          <p:nvPr/>
        </p:nvPicPr>
        <p:blipFill rotWithShape="1">
          <a:blip r:embed="rId2"/>
          <a:srcRect t="10981" r="-2" b="30146"/>
          <a:stretch/>
        </p:blipFill>
        <p:spPr>
          <a:xfrm>
            <a:off x="1" y="10"/>
            <a:ext cx="11561612" cy="6857990"/>
          </a:xfrm>
          <a:prstGeom prst="rect">
            <a:avLst/>
          </a:prstGeom>
          <a:ln w="12700">
            <a:noFill/>
          </a:ln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19CDFD-2FDC-46EE-9A4C-57D5B40E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8132657" y="3424306"/>
            <a:ext cx="6857912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60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4.png">
            <a:extLst>
              <a:ext uri="{FF2B5EF4-FFF2-40B4-BE49-F238E27FC236}">
                <a16:creationId xmlns:a16="http://schemas.microsoft.com/office/drawing/2014/main" id="{A7C683C7-4414-E569-FBAC-8170258CD6C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496910" y="641131"/>
            <a:ext cx="5906814" cy="5381297"/>
          </a:xfrm>
          <a:prstGeom prst="rect">
            <a:avLst/>
          </a:prstGeom>
          <a:ln/>
        </p:spPr>
      </p:pic>
      <p:graphicFrame>
        <p:nvGraphicFramePr>
          <p:cNvPr id="7" name="Текст 3">
            <a:extLst>
              <a:ext uri="{FF2B5EF4-FFF2-40B4-BE49-F238E27FC236}">
                <a16:creationId xmlns:a16="http://schemas.microsoft.com/office/drawing/2014/main" id="{31B42ABD-C712-4388-95A7-962568907D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5957373"/>
              </p:ext>
            </p:extLst>
          </p:nvPr>
        </p:nvGraphicFramePr>
        <p:xfrm>
          <a:off x="788276" y="735724"/>
          <a:ext cx="3983749" cy="5133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8161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A3FDA89-369F-49B4-6DF5-07FE280C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качестве моделей для обучения были выбраны:</a:t>
            </a:r>
            <a:b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линейная регрессия, </a:t>
            </a:r>
            <a:b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метод опорных векторов,</a:t>
            </a:r>
            <a:b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случайный лес.</a:t>
            </a:r>
            <a:b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8" name="image8.png">
            <a:extLst>
              <a:ext uri="{FF2B5EF4-FFF2-40B4-BE49-F238E27FC236}">
                <a16:creationId xmlns:a16="http://schemas.microsoft.com/office/drawing/2014/main" id="{33875B09-2C77-489D-AD81-9CFEA9597EFA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38200" y="1849822"/>
            <a:ext cx="3919257" cy="2049517"/>
          </a:xfrm>
          <a:prstGeom prst="rect">
            <a:avLst/>
          </a:prstGeom>
          <a:ln/>
        </p:spPr>
      </p:pic>
      <p:pic>
        <p:nvPicPr>
          <p:cNvPr id="9" name="image10.png">
            <a:extLst>
              <a:ext uri="{FF2B5EF4-FFF2-40B4-BE49-F238E27FC236}">
                <a16:creationId xmlns:a16="http://schemas.microsoft.com/office/drawing/2014/main" id="{A3B7C981-A631-010C-B436-7B22A3EA8244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7220607" y="741202"/>
            <a:ext cx="4256689" cy="2567670"/>
          </a:xfrm>
          <a:prstGeom prst="rect">
            <a:avLst/>
          </a:prstGeom>
          <a:ln/>
        </p:spPr>
      </p:pic>
      <p:pic>
        <p:nvPicPr>
          <p:cNvPr id="10" name="image2.png">
            <a:extLst>
              <a:ext uri="{FF2B5EF4-FFF2-40B4-BE49-F238E27FC236}">
                <a16:creationId xmlns:a16="http://schemas.microsoft.com/office/drawing/2014/main" id="{D58B933D-F641-E179-D54E-C885FBD3F2A4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971392" y="3445463"/>
            <a:ext cx="4256689" cy="271930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90041823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8E8E2"/>
      </a:lt2>
      <a:accent1>
        <a:srgbClr val="6E76EE"/>
      </a:accent1>
      <a:accent2>
        <a:srgbClr val="4E9AEB"/>
      </a:accent2>
      <a:accent3>
        <a:srgbClr val="2EB4C3"/>
      </a:accent3>
      <a:accent4>
        <a:srgbClr val="35B78E"/>
      </a:accent4>
      <a:accent5>
        <a:srgbClr val="30BB55"/>
      </a:accent5>
      <a:accent6>
        <a:srgbClr val="47BB32"/>
      </a:accent6>
      <a:hlink>
        <a:srgbClr val="888452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520</Words>
  <Application>Microsoft Office PowerPoint</Application>
  <PresentationFormat>Широкоэкранный</PresentationFormat>
  <Paragraphs>35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Avenir Next LT Pro</vt:lpstr>
      <vt:lpstr>Footlight MT Light</vt:lpstr>
      <vt:lpstr>Times New Roman</vt:lpstr>
      <vt:lpstr>ArchVTI</vt:lpstr>
      <vt:lpstr>Образовательный центр МГТУ им. Баумана  Выпускная квалификационная работа  по курсу Data Science  “Прогнозирование конечных свойств новых (композиционных) материалов”</vt:lpstr>
      <vt:lpstr>Задачи </vt:lpstr>
      <vt:lpstr>Презентация PowerPoint</vt:lpstr>
      <vt:lpstr>Презентация PowerPoint</vt:lpstr>
      <vt:lpstr>Фильтрация (метод Тьюки)</vt:lpstr>
      <vt:lpstr>Презентация PowerPoint</vt:lpstr>
      <vt:lpstr>Презентация PowerPoint</vt:lpstr>
      <vt:lpstr>Презентация PowerPoint</vt:lpstr>
      <vt:lpstr>В качестве моделей для обучения были выбраны: - линейная регрессия,  - метод опорных векторов, - случайный лес. 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 работы сети</vt:lpstr>
      <vt:lpstr>Презентация PowerPoint</vt:lpstr>
      <vt:lpstr>Спасибо!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ВКР</dc:title>
  <dc:creator>Julia</dc:creator>
  <cp:lastModifiedBy>Julia</cp:lastModifiedBy>
  <cp:revision>30</cp:revision>
  <dcterms:created xsi:type="dcterms:W3CDTF">2023-03-15T15:57:10Z</dcterms:created>
  <dcterms:modified xsi:type="dcterms:W3CDTF">2023-03-15T17:44:33Z</dcterms:modified>
</cp:coreProperties>
</file>