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i8UZrDBQNSRX5curEDYiPrcXjw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6e0072afe_0_1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6e0072afe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Missing information does not necessarily mean bad data, more so when the sources used are reputable government agencies. However, what happens when the issue is biased-related and dependent on how the reporting agency documents such crimes? Or if they report them at all? The lack of reports in two states and the low reporting across many states begs the question- could hate crime play a bigger role in crime than what bare numbers can tell?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6e0072afe_0_1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6e0072afe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It is clear from the chart that property crime rates vastly exceed violent crime rates (a good thing...the lesser of two evils?) adn upon inspection, it seems as though there may be somewhat of a correlation between the two types of crime. Although property crime is unarguably higher, there seems to be a slight connection with violent crime per state.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00327e7a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00327e7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Well one thing we can take away is that there is a connection between violent crime rates and property crime rates, however, unemployment does not seem to play the role we thought it did in violent crime rates...or any real roll for that matter.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6e0072afe_0_2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6e0072afe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Let’s see if you initial assumptions hold true for a state when broken up by county and whether the trends we saw among the States hold true for the state of Colorado alone.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6e0072afe_0_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6e0072af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property crime</a:t>
            </a:r>
            <a:r>
              <a:rPr lang="en-US"/>
              <a:t> ra</a:t>
            </a:r>
            <a:r>
              <a:rPr lang="en-US"/>
              <a:t>tes across the state of Colorado seem to be evenly distributed across party platforms, as opposed to the US States comparison, as you can note on the pie chart. It is noticeable that one county in particular has an exceptionally high property crime rate, however, party affiliation in this county does not seem to be a factor.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6e0072afe_0_1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6e0072af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There does seem to be a slightly higher violent crime rate among Democratic Party favored counties, but not too strong of a difference. Much like the property crime rate (see prior pie chart), the rates for violent crime are somewhat evenly distributed.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6e0072afe_0_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6e0072af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Once again, our initial hypothesis is proven incorrect when it comes to unemployment and crime rates. We see even less of a </a:t>
            </a:r>
            <a:r>
              <a:rPr lang="en-US"/>
              <a:t>connection</a:t>
            </a:r>
            <a:r>
              <a:rPr lang="en-US"/>
              <a:t> among the counties in Colorado than among the States.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6e0072afe_0_2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6e0072afe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Once again, we notice that there is a strong relationship between violent crime rates and property crime rates.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US" sz="1000">
                <a:solidFill>
                  <a:srgbClr val="24292E"/>
                </a:solidFill>
                <a:highlight>
                  <a:schemeClr val="lt1"/>
                </a:highlight>
                <a:latin typeface="Georgia"/>
                <a:ea typeface="Georgia"/>
                <a:cs typeface="Georgia"/>
                <a:sym typeface="Georgia"/>
              </a:rPr>
              <a:t>Party Affiliation</a:t>
            </a:r>
            <a:r>
              <a:rPr lang="en-US" sz="1000">
                <a:solidFill>
                  <a:srgbClr val="24292E"/>
                </a:solidFill>
                <a:highlight>
                  <a:schemeClr val="lt1"/>
                </a:highlight>
                <a:latin typeface="Georgia"/>
                <a:ea typeface="Georgia"/>
                <a:cs typeface="Georgia"/>
                <a:sym typeface="Georgia"/>
              </a:rPr>
              <a:t>: </a:t>
            </a:r>
            <a:r>
              <a:rPr lang="en-US" sz="1000">
                <a:solidFill>
                  <a:srgbClr val="24292E"/>
                </a:solidFill>
                <a:highlight>
                  <a:schemeClr val="lt1"/>
                </a:highlight>
                <a:latin typeface="Georgia"/>
                <a:ea typeface="Georgia"/>
                <a:cs typeface="Georgia"/>
                <a:sym typeface="Georgia"/>
              </a:rPr>
              <a:t>We sought out to determine if party affiliation had any connection to crime levels. We anticipated there would be a connection and were correct to a degree. </a:t>
            </a:r>
            <a:endParaRPr sz="1000">
              <a:solidFill>
                <a:srgbClr val="24292E"/>
              </a:solidFill>
              <a:highlight>
                <a:schemeClr val="lt1"/>
              </a:highlight>
              <a:latin typeface="Georgia"/>
              <a:ea typeface="Georgia"/>
              <a:cs typeface="Georgia"/>
              <a:sym typeface="Georgia"/>
            </a:endParaRPr>
          </a:p>
          <a:p>
            <a:pPr indent="-292100" lvl="1" marL="1371600" rtl="0" algn="l">
              <a:lnSpc>
                <a:spcPct val="115000"/>
              </a:lnSpc>
              <a:spcBef>
                <a:spcPts val="1200"/>
              </a:spcBef>
              <a:spcAft>
                <a:spcPts val="0"/>
              </a:spcAft>
              <a:buClr>
                <a:srgbClr val="24292E"/>
              </a:buClr>
              <a:buSzPts val="1000"/>
              <a:buFont typeface="Georgia"/>
              <a:buChar char="○"/>
            </a:pPr>
            <a:r>
              <a:rPr lang="en-US" sz="1000">
                <a:solidFill>
                  <a:srgbClr val="24292E"/>
                </a:solidFill>
                <a:highlight>
                  <a:schemeClr val="lt1"/>
                </a:highlight>
                <a:latin typeface="Georgia"/>
                <a:ea typeface="Georgia"/>
                <a:cs typeface="Georgia"/>
                <a:sym typeface="Georgia"/>
              </a:rPr>
              <a:t>All in all, we can notice a relationship, but in order to give a more concrete answer towards the association, we would need to break the data down further. Analyzing the voting trends in more depth (i.e. swing state/county that leans democrat, strong republican state/county,  swing state/county leans heavily republican etc.) and breaking down each state in more detail would provide more credibility. </a:t>
            </a:r>
            <a:endParaRPr sz="1000">
              <a:solidFill>
                <a:srgbClr val="24292E"/>
              </a:solidFill>
              <a:highlight>
                <a:schemeClr val="lt1"/>
              </a:highlight>
              <a:latin typeface="Georgia"/>
              <a:ea typeface="Georgia"/>
              <a:cs typeface="Georgia"/>
              <a:sym typeface="Georgia"/>
            </a:endParaRPr>
          </a:p>
          <a:p>
            <a:pPr indent="0" lvl="0" marL="0" rtl="0" algn="l">
              <a:lnSpc>
                <a:spcPct val="115000"/>
              </a:lnSpc>
              <a:spcBef>
                <a:spcPts val="1200"/>
              </a:spcBef>
              <a:spcAft>
                <a:spcPts val="0"/>
              </a:spcAft>
              <a:buNone/>
            </a:pPr>
            <a:r>
              <a:rPr b="1" lang="en-US" sz="1000">
                <a:solidFill>
                  <a:srgbClr val="24292E"/>
                </a:solidFill>
                <a:highlight>
                  <a:schemeClr val="lt1"/>
                </a:highlight>
                <a:latin typeface="Georgia"/>
                <a:ea typeface="Georgia"/>
                <a:cs typeface="Georgia"/>
                <a:sym typeface="Georgia"/>
              </a:rPr>
              <a:t>Violent and Property Crime connection: </a:t>
            </a:r>
            <a:r>
              <a:rPr lang="en-US" sz="1000">
                <a:solidFill>
                  <a:srgbClr val="24292E"/>
                </a:solidFill>
                <a:highlight>
                  <a:schemeClr val="lt1"/>
                </a:highlight>
                <a:latin typeface="Georgia"/>
                <a:ea typeface="Georgia"/>
                <a:cs typeface="Georgia"/>
                <a:sym typeface="Georgia"/>
              </a:rPr>
              <a:t>We need to understand the way crime works in order to be able to mitigate the issue. Although we may not have come to a decisive conclusion as to why these crime rates are what they are, the connection between the two is still telling; the factor is likely mutual which helps the overall goal of analyzing crime data.</a:t>
            </a:r>
            <a:endParaRPr sz="1000">
              <a:solidFill>
                <a:srgbClr val="24292E"/>
              </a:solidFill>
              <a:highlight>
                <a:schemeClr val="lt1"/>
              </a:highlight>
              <a:latin typeface="Georgia"/>
              <a:ea typeface="Georgia"/>
              <a:cs typeface="Georgia"/>
              <a:sym typeface="Georgia"/>
            </a:endParaRPr>
          </a:p>
          <a:p>
            <a:pPr indent="-292100" lvl="1" marL="1371600" rtl="0" algn="l">
              <a:lnSpc>
                <a:spcPct val="115000"/>
              </a:lnSpc>
              <a:spcBef>
                <a:spcPts val="1200"/>
              </a:spcBef>
              <a:spcAft>
                <a:spcPts val="0"/>
              </a:spcAft>
              <a:buClr>
                <a:srgbClr val="24292E"/>
              </a:buClr>
              <a:buSzPts val="1000"/>
              <a:buFont typeface="Georgia"/>
              <a:buChar char="○"/>
            </a:pPr>
            <a:r>
              <a:rPr lang="en-US" sz="1000">
                <a:solidFill>
                  <a:srgbClr val="24292E"/>
                </a:solidFill>
                <a:highlight>
                  <a:schemeClr val="lt1"/>
                </a:highlight>
                <a:latin typeface="Georgia"/>
                <a:ea typeface="Georgia"/>
                <a:cs typeface="Georgia"/>
                <a:sym typeface="Georgia"/>
              </a:rPr>
              <a:t>Hate crime does not seem to have any relationship with violent crimes as we initially thought, however, it did educate us in another way; some data may be skewed dependent on outside factors. Hate crime is a biased reporting and the information we receive  is dependent on how and who is reporting the data.</a:t>
            </a:r>
            <a:endParaRPr sz="1000">
              <a:solidFill>
                <a:srgbClr val="24292E"/>
              </a:solidFill>
              <a:highlight>
                <a:schemeClr val="lt1"/>
              </a:highlight>
              <a:latin typeface="Georgia"/>
              <a:ea typeface="Georgia"/>
              <a:cs typeface="Georgia"/>
              <a:sym typeface="Georgia"/>
            </a:endParaRPr>
          </a:p>
          <a:p>
            <a:pPr indent="0" lvl="0" marL="0" rtl="0" algn="l">
              <a:lnSpc>
                <a:spcPct val="115000"/>
              </a:lnSpc>
              <a:spcBef>
                <a:spcPts val="1200"/>
              </a:spcBef>
              <a:spcAft>
                <a:spcPts val="1200"/>
              </a:spcAft>
              <a:buNone/>
            </a:pPr>
            <a:r>
              <a:t/>
            </a:r>
            <a:endParaRPr sz="1000"/>
          </a:p>
        </p:txBody>
      </p:sp>
      <p:sp>
        <p:nvSpPr>
          <p:cNvPr id="189" name="Google Shape;18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chemeClr val="dk1"/>
                </a:solidFill>
                <a:latin typeface="Georgia"/>
                <a:ea typeface="Georgia"/>
                <a:cs typeface="Georgia"/>
                <a:sym typeface="Georgia"/>
              </a:rPr>
              <a:t>One of our initial questions dealt with an amendment that differed per state. The amendment dealt with the victims of violent crimes. It was not directly inline with our core message and question. However, it is one of the continuing factors that could be looked into and used to build upon the data we have and the analysis we completed. We reassessed and decided to go a different route. We also had to know when to drop bad data or data that was missing too much needed information and looked elsewhere.</a:t>
            </a:r>
            <a:endParaRPr sz="1000">
              <a:solidFill>
                <a:schemeClr val="dk1"/>
              </a:solidFill>
              <a:latin typeface="Georgia"/>
              <a:ea typeface="Georgia"/>
              <a:cs typeface="Georgia"/>
              <a:sym typeface="Georgia"/>
            </a:endParaRPr>
          </a:p>
          <a:p>
            <a:pPr indent="0" lvl="0" marL="0" rtl="0" algn="l">
              <a:spcBef>
                <a:spcPts val="0"/>
              </a:spcBef>
              <a:spcAft>
                <a:spcPts val="0"/>
              </a:spcAft>
              <a:buNone/>
            </a:pPr>
            <a:r>
              <a:t/>
            </a:r>
            <a:endParaRPr sz="1000">
              <a:solidFill>
                <a:schemeClr val="dk1"/>
              </a:solidFill>
              <a:latin typeface="Georgia"/>
              <a:ea typeface="Georgia"/>
              <a:cs typeface="Georgia"/>
              <a:sym typeface="Georgia"/>
            </a:endParaRPr>
          </a:p>
          <a:p>
            <a:pPr indent="0" lvl="0" marL="0" rtl="0" algn="l">
              <a:spcBef>
                <a:spcPts val="0"/>
              </a:spcBef>
              <a:spcAft>
                <a:spcPts val="0"/>
              </a:spcAft>
              <a:buNone/>
            </a:pPr>
            <a:r>
              <a:t/>
            </a:r>
            <a:endParaRPr sz="1000">
              <a:solidFill>
                <a:schemeClr val="dk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US" sz="1000">
                <a:solidFill>
                  <a:schemeClr val="dk1"/>
                </a:solidFill>
                <a:latin typeface="Georgia"/>
                <a:ea typeface="Georgia"/>
                <a:cs typeface="Georgia"/>
                <a:sym typeface="Georgia"/>
              </a:rPr>
              <a:t>With more time we would like to dissect the individual states to draw further conclusions like we did with the state of Colorado. Gathering data from past years to gather any possible trends would also be done if more time was given. Additionally, we would like to study unemployment further and maybe delve into unemployment payments per state. With even more time, breaking down state resources for the unemployed population, the homeless population, and those needing mental health assistance and noting any correlation with violent crime rates and property crimes rates while comparing voting trends of those states and counties. Looking to see if there is a noticeable correlation between coastal states and non-coastal states and if job availability as well as income per state and county has any positive or negative effect on crime rates.</a:t>
            </a:r>
            <a:endParaRPr sz="1000"/>
          </a:p>
        </p:txBody>
      </p:sp>
      <p:sp>
        <p:nvSpPr>
          <p:cNvPr id="195" name="Google Shape;19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1200"/>
              </a:spcBef>
              <a:spcAft>
                <a:spcPts val="0"/>
              </a:spcAft>
              <a:buClr>
                <a:srgbClr val="24292E"/>
              </a:buClr>
              <a:buSzPts val="1000"/>
              <a:buFont typeface="Georgia"/>
              <a:buChar char="-"/>
            </a:pPr>
            <a:r>
              <a:rPr lang="en-US" sz="1000">
                <a:solidFill>
                  <a:srgbClr val="24292E"/>
                </a:solidFill>
                <a:highlight>
                  <a:schemeClr val="lt1"/>
                </a:highlight>
                <a:latin typeface="Georgia"/>
                <a:ea typeface="Georgia"/>
                <a:cs typeface="Georgia"/>
                <a:sym typeface="Georgia"/>
              </a:rPr>
              <a:t>In order to try and solve or at least mitigate crime in the US, we must first understand how it starts by asking the initial questions and setting the groundwork for further analyzation and exploration. </a:t>
            </a:r>
            <a:endParaRPr sz="1000">
              <a:solidFill>
                <a:srgbClr val="24292E"/>
              </a:solidFill>
              <a:highlight>
                <a:schemeClr val="lt1"/>
              </a:highlight>
              <a:latin typeface="Georgia"/>
              <a:ea typeface="Georgia"/>
              <a:cs typeface="Georgia"/>
              <a:sym typeface="Georgia"/>
            </a:endParaRPr>
          </a:p>
          <a:p>
            <a:pPr indent="-292100" lvl="0" marL="457200" rtl="0" algn="l">
              <a:lnSpc>
                <a:spcPct val="115000"/>
              </a:lnSpc>
              <a:spcBef>
                <a:spcPts val="0"/>
              </a:spcBef>
              <a:spcAft>
                <a:spcPts val="0"/>
              </a:spcAft>
              <a:buClr>
                <a:srgbClr val="24292E"/>
              </a:buClr>
              <a:buSzPts val="1000"/>
              <a:buFont typeface="Georgia"/>
              <a:buChar char="-"/>
            </a:pPr>
            <a:r>
              <a:rPr lang="en-US" sz="1000">
                <a:solidFill>
                  <a:srgbClr val="24292E"/>
                </a:solidFill>
                <a:highlight>
                  <a:schemeClr val="lt1"/>
                </a:highlight>
                <a:latin typeface="Georgia"/>
                <a:ea typeface="Georgia"/>
                <a:cs typeface="Georgia"/>
                <a:sym typeface="Georgia"/>
              </a:rPr>
              <a:t>There are many underlying issues when it comes to this problem, however, we feel starting with these questions is the best route for initial inquiry.</a:t>
            </a:r>
            <a:endParaRPr sz="1000">
              <a:solidFill>
                <a:srgbClr val="24292E"/>
              </a:solidFill>
              <a:highlight>
                <a:schemeClr val="lt1"/>
              </a:highlight>
              <a:latin typeface="Georgia"/>
              <a:ea typeface="Georgia"/>
              <a:cs typeface="Georgia"/>
              <a:sym typeface="Georgia"/>
            </a:endParaRPr>
          </a:p>
          <a:p>
            <a:pPr indent="-292100" lvl="0" marL="457200" rtl="0" algn="l">
              <a:lnSpc>
                <a:spcPct val="115000"/>
              </a:lnSpc>
              <a:spcBef>
                <a:spcPts val="0"/>
              </a:spcBef>
              <a:spcAft>
                <a:spcPts val="0"/>
              </a:spcAft>
              <a:buClr>
                <a:srgbClr val="24292E"/>
              </a:buClr>
              <a:buSzPts val="1000"/>
              <a:buFont typeface="Georgia"/>
              <a:buChar char="-"/>
            </a:pPr>
            <a:r>
              <a:rPr lang="en-US" sz="1000">
                <a:solidFill>
                  <a:srgbClr val="24292E"/>
                </a:solidFill>
                <a:highlight>
                  <a:schemeClr val="lt1"/>
                </a:highlight>
                <a:latin typeface="Georgia"/>
                <a:ea typeface="Georgia"/>
                <a:cs typeface="Georgia"/>
                <a:sym typeface="Georgia"/>
              </a:rPr>
              <a:t>We were in agreement that the data we found would lead us to ask other helpful questions and provide a roadmap for future study.</a:t>
            </a:r>
            <a:endParaRPr sz="1000">
              <a:solidFill>
                <a:srgbClr val="24292E"/>
              </a:solidFill>
              <a:highlight>
                <a:schemeClr val="lt1"/>
              </a:highlight>
              <a:latin typeface="Georgia"/>
              <a:ea typeface="Georgia"/>
              <a:cs typeface="Georgia"/>
              <a:sym typeface="Georgia"/>
            </a:endParaRPr>
          </a:p>
          <a:p>
            <a:pPr indent="-292100" lvl="0" marL="457200" rtl="0" algn="l">
              <a:lnSpc>
                <a:spcPct val="115000"/>
              </a:lnSpc>
              <a:spcBef>
                <a:spcPts val="0"/>
              </a:spcBef>
              <a:spcAft>
                <a:spcPts val="0"/>
              </a:spcAft>
              <a:buClr>
                <a:srgbClr val="24292E"/>
              </a:buClr>
              <a:buSzPts val="1000"/>
              <a:buFont typeface="Georgia"/>
              <a:buChar char="-"/>
            </a:pPr>
            <a:r>
              <a:rPr lang="en-US" sz="1000">
                <a:solidFill>
                  <a:srgbClr val="222635"/>
                </a:solidFill>
                <a:highlight>
                  <a:schemeClr val="lt1"/>
                </a:highlight>
                <a:latin typeface="Georgia"/>
                <a:ea typeface="Georgia"/>
                <a:cs typeface="Georgia"/>
                <a:sym typeface="Georgia"/>
              </a:rPr>
              <a:t>Using the concept of data analytics we can extract useful information from unstructured data. Instead of focusing on causes of crime occurrence we are focusing mainly on potential crime factors, specifically the most current data available, data from the year 2018.For this analysis we used data visualization tools- Pandas, Matplotlib, and Plotly- to aid us in our exploration and data manipulation. </a:t>
            </a:r>
            <a:endParaRPr sz="1000">
              <a:solidFill>
                <a:srgbClr val="24292E"/>
              </a:solidFill>
              <a:highlight>
                <a:schemeClr val="lt1"/>
              </a:highlight>
              <a:latin typeface="Georgia"/>
              <a:ea typeface="Georgia"/>
              <a:cs typeface="Georgia"/>
              <a:sym typeface="Georgia"/>
            </a:endParaRPr>
          </a:p>
        </p:txBody>
      </p:sp>
      <p:sp>
        <p:nvSpPr>
          <p:cNvPr id="64" name="Google Shape;6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6e0072afe_0_2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6e0072afe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90000"/>
              </a:lnSpc>
              <a:spcBef>
                <a:spcPts val="0"/>
              </a:spcBef>
              <a:spcAft>
                <a:spcPts val="0"/>
              </a:spcAft>
              <a:buSzPts val="1000"/>
              <a:buChar char="-"/>
            </a:pPr>
            <a:r>
              <a:rPr lang="en-US" sz="1000">
                <a:solidFill>
                  <a:srgbClr val="222635"/>
                </a:solidFill>
                <a:highlight>
                  <a:schemeClr val="lt1"/>
                </a:highlight>
                <a:latin typeface="Georgia"/>
                <a:ea typeface="Georgia"/>
                <a:cs typeface="Georgia"/>
                <a:sym typeface="Georgia"/>
              </a:rPr>
              <a:t>We knew that there are many factors that go into determining what causes a crime as well as nuances in what a crime can be or how it is reported. Our goal was to set a foundation that could be build upon for further study. We decided to look at the 50 states and break down their crime data by two subsets- violent crime and property crime. We added hate crime out of curiosity given the factors we would be exploring. </a:t>
            </a:r>
            <a:endParaRPr sz="1000">
              <a:solidFill>
                <a:srgbClr val="222635"/>
              </a:solidFill>
              <a:highlight>
                <a:schemeClr val="lt1"/>
              </a:highlight>
              <a:latin typeface="Georgia"/>
              <a:ea typeface="Georgia"/>
              <a:cs typeface="Georgia"/>
              <a:sym typeface="Georgia"/>
            </a:endParaRPr>
          </a:p>
          <a:p>
            <a:pPr indent="0" lvl="0" marL="0" rtl="0" algn="l">
              <a:lnSpc>
                <a:spcPct val="90000"/>
              </a:lnSpc>
              <a:spcBef>
                <a:spcPts val="2100"/>
              </a:spcBef>
              <a:spcAft>
                <a:spcPts val="0"/>
              </a:spcAft>
              <a:buNone/>
            </a:pPr>
            <a:r>
              <a:rPr lang="en-US" sz="1000">
                <a:solidFill>
                  <a:srgbClr val="222635"/>
                </a:solidFill>
                <a:highlight>
                  <a:schemeClr val="lt1"/>
                </a:highlight>
                <a:latin typeface="Georgia"/>
                <a:ea typeface="Georgia"/>
                <a:cs typeface="Georgia"/>
                <a:sym typeface="Georgia"/>
              </a:rPr>
              <a:t>Crime Data: To keep our data consistent, we gathered all our crime information from the FBI’s uniform crime reporting website. For our individual state data, some counties crime data was missing. The data used for our Colorado analyzation only includes those counties for whom we had full data.</a:t>
            </a:r>
            <a:endParaRPr sz="1000">
              <a:solidFill>
                <a:srgbClr val="222635"/>
              </a:solidFill>
              <a:highlight>
                <a:schemeClr val="lt1"/>
              </a:highlight>
              <a:latin typeface="Georgia"/>
              <a:ea typeface="Georgia"/>
              <a:cs typeface="Georgia"/>
              <a:sym typeface="Georgia"/>
            </a:endParaRPr>
          </a:p>
          <a:p>
            <a:pPr indent="0" lvl="0" marL="0" rtl="0" algn="l">
              <a:lnSpc>
                <a:spcPct val="90000"/>
              </a:lnSpc>
              <a:spcBef>
                <a:spcPts val="2100"/>
              </a:spcBef>
              <a:spcAft>
                <a:spcPts val="2100"/>
              </a:spcAft>
              <a:buNone/>
            </a:pPr>
            <a:r>
              <a:rPr lang="en-US" sz="1000">
                <a:solidFill>
                  <a:srgbClr val="222635"/>
                </a:solidFill>
                <a:highlight>
                  <a:schemeClr val="lt1"/>
                </a:highlight>
                <a:latin typeface="Georgia"/>
                <a:ea typeface="Georgia"/>
                <a:cs typeface="Georgia"/>
                <a:sym typeface="Georgia"/>
              </a:rPr>
              <a:t>Voting and party affiliation: </a:t>
            </a:r>
            <a:r>
              <a:rPr lang="en-US" sz="1000">
                <a:solidFill>
                  <a:schemeClr val="dk1"/>
                </a:solidFill>
                <a:latin typeface="Georgia"/>
                <a:ea typeface="Georgia"/>
                <a:cs typeface="Georgia"/>
                <a:sym typeface="Georgia"/>
              </a:rPr>
              <a:t>We used voting trends from presidential races, as well as house and senate races for the states and added gubernatorial races for our county data. </a:t>
            </a:r>
            <a:endParaRPr sz="1000">
              <a:solidFill>
                <a:srgbClr val="222635"/>
              </a:solidFill>
              <a:highlight>
                <a:schemeClr val="lt1"/>
              </a:highlight>
              <a:latin typeface="Georgia"/>
              <a:ea typeface="Georgia"/>
              <a:cs typeface="Georgia"/>
              <a:sym typeface="Georgia"/>
            </a:endParaRPr>
          </a:p>
        </p:txBody>
      </p:sp>
      <p:sp>
        <p:nvSpPr>
          <p:cNvPr id="70" name="Google Shape;7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6e0072afe_0_1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6e0072af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had a great and interesting thought...unfortunately, we realized it was not directly </a:t>
            </a:r>
            <a:r>
              <a:rPr lang="en-US"/>
              <a:t>inline</a:t>
            </a:r>
            <a:r>
              <a:rPr lang="en-US"/>
              <a:t> with our core message and question. However, it is one of the continuing factors that could be looked into and used to build upon the data we have and the analysis we completed. VRA’s in the States became much more complicated than we had initially anticipated and the more we discovered, the more we realized it was a complex notion of its own that required much more data than we originally thought and posed many more questions that were outside our scope.</a:t>
            </a:r>
            <a:endParaRPr/>
          </a:p>
        </p:txBody>
      </p:sp>
      <p:sp>
        <p:nvSpPr>
          <p:cNvPr id="82" name="Google Shape;8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6e0072afe_0_1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6e0072afe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US" sz="1000">
                <a:solidFill>
                  <a:schemeClr val="dk1"/>
                </a:solidFill>
                <a:highlight>
                  <a:schemeClr val="lt1"/>
                </a:highlight>
                <a:latin typeface="Georgia"/>
                <a:ea typeface="Georgia"/>
                <a:cs typeface="Georgia"/>
                <a:sym typeface="Georgia"/>
              </a:rPr>
              <a:t>We often have to tidy up and reorganize data before analysis. We pulled several datasets from several different sites and had to clean the data for efficient use and to our liking for this specific analysis. Both our county crime data for Colorado and our overall US crime data were not an easy read when first displayed.</a:t>
            </a:r>
            <a:endParaRPr sz="1000">
              <a:solidFill>
                <a:schemeClr val="dk1"/>
              </a:solidFill>
              <a:highlight>
                <a:schemeClr val="lt1"/>
              </a:highlight>
              <a:latin typeface="Georgia"/>
              <a:ea typeface="Georgia"/>
              <a:cs typeface="Georgia"/>
              <a:sym typeface="Georgia"/>
            </a:endParaRPr>
          </a:p>
          <a:p>
            <a:pPr indent="0" lvl="0" marL="0" rtl="0" algn="l">
              <a:lnSpc>
                <a:spcPct val="115000"/>
              </a:lnSpc>
              <a:spcBef>
                <a:spcPts val="1200"/>
              </a:spcBef>
              <a:spcAft>
                <a:spcPts val="1200"/>
              </a:spcAft>
              <a:buClr>
                <a:schemeClr val="dk1"/>
              </a:buClr>
              <a:buSzPts val="1100"/>
              <a:buFont typeface="Arial"/>
              <a:buNone/>
            </a:pPr>
            <a:r>
              <a:rPr lang="en-US" sz="1000">
                <a:solidFill>
                  <a:schemeClr val="dk1"/>
                </a:solidFill>
                <a:highlight>
                  <a:schemeClr val="lt1"/>
                </a:highlight>
                <a:latin typeface="Georgia"/>
                <a:ea typeface="Georgia"/>
                <a:cs typeface="Georgia"/>
                <a:sym typeface="Georgia"/>
              </a:rPr>
              <a:t>We removed unnecessary data and NaNs, dropped unneeded information, set conversions for our rates, and changed objects to floats more times than we can count.</a:t>
            </a:r>
            <a:endParaRPr sz="1000">
              <a:solidFill>
                <a:schemeClr val="dk1"/>
              </a:solidFill>
              <a:highlight>
                <a:schemeClr val="lt1"/>
              </a:highlight>
              <a:latin typeface="Georgia"/>
              <a:ea typeface="Georgia"/>
              <a:cs typeface="Georgia"/>
              <a:sym typeface="Georgi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6e0072afe_0_1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6e0072afe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6e0072afe_0_1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6e0072afe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gathered a lot of data from multiple sources, in order to answer our base question and start a foundation for our analysis, we needed to have the cleanest dataset with only the information we would be using. After breaking down the date and reviewing it as we went along, we landed on the tables you see above. We saved these tables into a final csv for use in our visualizations and comparisons.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6e0072afe_0_1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6e0072afe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One discovery, regardless of our initial thoughts, is that red states tend to have both higher violent crime rates and property rates. This definitely poses the question as to why republican leaning states? What policies are they passing or not passing? What type of programs are blue and purple states promoting or what laws are they enforcing that are potentially making this difference?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g76e0072afe_0_55"/>
          <p:cNvSpPr txBox="1"/>
          <p:nvPr>
            <p:ph type="ctrTitle"/>
          </p:nvPr>
        </p:nvSpPr>
        <p:spPr>
          <a:xfrm>
            <a:off x="415611" y="992767"/>
            <a:ext cx="11360700" cy="27369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g76e0072afe_0_55"/>
          <p:cNvSpPr txBox="1"/>
          <p:nvPr>
            <p:ph idx="1" type="subTitle"/>
          </p:nvPr>
        </p:nvSpPr>
        <p:spPr>
          <a:xfrm>
            <a:off x="415600" y="3778833"/>
            <a:ext cx="11360700" cy="10569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g76e0072afe_0_5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g76e0072afe_0_90"/>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g76e0072afe_0_90"/>
          <p:cNvSpPr txBox="1"/>
          <p:nvPr>
            <p:ph idx="1" type="body"/>
          </p:nvPr>
        </p:nvSpPr>
        <p:spPr>
          <a:xfrm>
            <a:off x="415600" y="4202967"/>
            <a:ext cx="11360700" cy="1734300"/>
          </a:xfrm>
          <a:prstGeom prst="rect">
            <a:avLst/>
          </a:prstGeom>
        </p:spPr>
        <p:txBody>
          <a:bodyPr anchorCtr="0" anchor="t" bIns="121900" lIns="121900" spcFirstLastPara="1" rIns="121900" wrap="square" tIns="121900">
            <a:noAutofit/>
          </a:bodyPr>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47" name="Google Shape;47;g76e0072afe_0_9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g76e0072afe_0_9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0" name="Shape 50"/>
        <p:cNvGrpSpPr/>
        <p:nvPr/>
      </p:nvGrpSpPr>
      <p:grpSpPr>
        <a:xfrm>
          <a:off x="0" y="0"/>
          <a:ext cx="0" cy="0"/>
          <a:chOff x="0" y="0"/>
          <a:chExt cx="0" cy="0"/>
        </a:xfrm>
      </p:grpSpPr>
      <p:sp>
        <p:nvSpPr>
          <p:cNvPr id="51" name="Google Shape;51;g76e0072afe_0_9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2" name="Google Shape;52;g76e0072afe_0_9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53" name="Google Shape;53;g76e0072afe_0_9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g76e0072afe_0_9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g76e0072afe_0_9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g76e0072afe_0_59"/>
          <p:cNvSpPr txBox="1"/>
          <p:nvPr>
            <p:ph type="title"/>
          </p:nvPr>
        </p:nvSpPr>
        <p:spPr>
          <a:xfrm>
            <a:off x="415600" y="2867800"/>
            <a:ext cx="11360700" cy="11223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g76e0072afe_0_5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g76e0072afe_0_62"/>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g76e0072afe_0_62"/>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9" name="Google Shape;19;g76e0072afe_0_6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g76e0072afe_0_66"/>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g76e0072afe_0_66"/>
          <p:cNvSpPr txBox="1"/>
          <p:nvPr>
            <p:ph idx="1" type="body"/>
          </p:nvPr>
        </p:nvSpPr>
        <p:spPr>
          <a:xfrm>
            <a:off x="415600" y="1536633"/>
            <a:ext cx="5333100" cy="4555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3" name="Google Shape;23;g76e0072afe_0_66"/>
          <p:cNvSpPr txBox="1"/>
          <p:nvPr>
            <p:ph idx="2" type="body"/>
          </p:nvPr>
        </p:nvSpPr>
        <p:spPr>
          <a:xfrm>
            <a:off x="6443200" y="1536633"/>
            <a:ext cx="5333100" cy="4555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4" name="Google Shape;24;g76e0072afe_0_6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g76e0072afe_0_71"/>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g76e0072afe_0_7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g76e0072afe_0_74"/>
          <p:cNvSpPr txBox="1"/>
          <p:nvPr>
            <p:ph type="title"/>
          </p:nvPr>
        </p:nvSpPr>
        <p:spPr>
          <a:xfrm>
            <a:off x="415600" y="740800"/>
            <a:ext cx="3744000" cy="1007700"/>
          </a:xfrm>
          <a:prstGeom prst="rect">
            <a:avLst/>
          </a:prstGeom>
        </p:spPr>
        <p:txBody>
          <a:bodyPr anchorCtr="0" anchor="b"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g76e0072afe_0_74"/>
          <p:cNvSpPr txBox="1"/>
          <p:nvPr>
            <p:ph idx="1" type="body"/>
          </p:nvPr>
        </p:nvSpPr>
        <p:spPr>
          <a:xfrm>
            <a:off x="415600" y="1852800"/>
            <a:ext cx="3744000" cy="42393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1" name="Google Shape;31;g76e0072afe_0_7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g76e0072afe_0_78"/>
          <p:cNvSpPr txBox="1"/>
          <p:nvPr>
            <p:ph type="title"/>
          </p:nvPr>
        </p:nvSpPr>
        <p:spPr>
          <a:xfrm>
            <a:off x="653667" y="600200"/>
            <a:ext cx="8490300" cy="5454300"/>
          </a:xfrm>
          <a:prstGeom prst="rect">
            <a:avLst/>
          </a:prstGeom>
        </p:spPr>
        <p:txBody>
          <a:bodyPr anchorCtr="0" anchor="ctr" bIns="121900" lIns="121900" spcFirstLastPara="1" rIns="121900" wrap="square" tIns="12190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g76e0072afe_0_7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76e0072afe_0_81"/>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76e0072afe_0_81"/>
          <p:cNvSpPr txBox="1"/>
          <p:nvPr>
            <p:ph type="title"/>
          </p:nvPr>
        </p:nvSpPr>
        <p:spPr>
          <a:xfrm>
            <a:off x="354000" y="1644233"/>
            <a:ext cx="5393700" cy="19764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g76e0072afe_0_81"/>
          <p:cNvSpPr txBox="1"/>
          <p:nvPr>
            <p:ph idx="1" type="subTitle"/>
          </p:nvPr>
        </p:nvSpPr>
        <p:spPr>
          <a:xfrm>
            <a:off x="354000" y="3737433"/>
            <a:ext cx="5393700" cy="16467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g76e0072afe_0_81"/>
          <p:cNvSpPr txBox="1"/>
          <p:nvPr>
            <p:ph idx="2" type="body"/>
          </p:nvPr>
        </p:nvSpPr>
        <p:spPr>
          <a:xfrm>
            <a:off x="6586000" y="965433"/>
            <a:ext cx="5115900" cy="4926900"/>
          </a:xfrm>
          <a:prstGeom prst="rect">
            <a:avLst/>
          </a:prstGeom>
        </p:spPr>
        <p:txBody>
          <a:bodyPr anchorCtr="0" anchor="ctr" bIns="121900" lIns="121900" spcFirstLastPara="1" rIns="121900" wrap="square" tIns="121900">
            <a:noAutofit/>
          </a:bodyPr>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40" name="Google Shape;40;g76e0072afe_0_8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g76e0072afe_0_87"/>
          <p:cNvSpPr txBox="1"/>
          <p:nvPr>
            <p:ph idx="1" type="body"/>
          </p:nvPr>
        </p:nvSpPr>
        <p:spPr>
          <a:xfrm>
            <a:off x="415600" y="5640767"/>
            <a:ext cx="7998300" cy="8067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2400"/>
              <a:buNone/>
              <a:defRPr/>
            </a:lvl1pPr>
          </a:lstStyle>
          <a:p/>
        </p:txBody>
      </p:sp>
      <p:sp>
        <p:nvSpPr>
          <p:cNvPr id="43" name="Google Shape;43;g76e0072afe_0_8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g76e0072afe_0_5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g76e0072afe_0_5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2100"/>
              </a:spcBef>
              <a:spcAft>
                <a:spcPts val="0"/>
              </a:spcAft>
              <a:buClr>
                <a:schemeClr val="dk2"/>
              </a:buClr>
              <a:buSzPts val="1900"/>
              <a:buChar char="○"/>
              <a:defRPr sz="1900">
                <a:solidFill>
                  <a:schemeClr val="dk2"/>
                </a:solidFill>
              </a:defRPr>
            </a:lvl2pPr>
            <a:lvl3pPr indent="-349250" lvl="2" marL="1371600">
              <a:lnSpc>
                <a:spcPct val="115000"/>
              </a:lnSpc>
              <a:spcBef>
                <a:spcPts val="2100"/>
              </a:spcBef>
              <a:spcAft>
                <a:spcPts val="0"/>
              </a:spcAft>
              <a:buClr>
                <a:schemeClr val="dk2"/>
              </a:buClr>
              <a:buSzPts val="1900"/>
              <a:buChar char="■"/>
              <a:defRPr sz="1900">
                <a:solidFill>
                  <a:schemeClr val="dk2"/>
                </a:solidFill>
              </a:defRPr>
            </a:lvl3pPr>
            <a:lvl4pPr indent="-349250" lvl="3" marL="1828800">
              <a:lnSpc>
                <a:spcPct val="115000"/>
              </a:lnSpc>
              <a:spcBef>
                <a:spcPts val="2100"/>
              </a:spcBef>
              <a:spcAft>
                <a:spcPts val="0"/>
              </a:spcAft>
              <a:buClr>
                <a:schemeClr val="dk2"/>
              </a:buClr>
              <a:buSzPts val="1900"/>
              <a:buChar char="●"/>
              <a:defRPr sz="1900">
                <a:solidFill>
                  <a:schemeClr val="dk2"/>
                </a:solidFill>
              </a:defRPr>
            </a:lvl4pPr>
            <a:lvl5pPr indent="-349250" lvl="4" marL="2286000">
              <a:lnSpc>
                <a:spcPct val="115000"/>
              </a:lnSpc>
              <a:spcBef>
                <a:spcPts val="2100"/>
              </a:spcBef>
              <a:spcAft>
                <a:spcPts val="0"/>
              </a:spcAft>
              <a:buClr>
                <a:schemeClr val="dk2"/>
              </a:buClr>
              <a:buSzPts val="1900"/>
              <a:buChar char="○"/>
              <a:defRPr sz="1900">
                <a:solidFill>
                  <a:schemeClr val="dk2"/>
                </a:solidFill>
              </a:defRPr>
            </a:lvl5pPr>
            <a:lvl6pPr indent="-349250" lvl="5" marL="2743200">
              <a:lnSpc>
                <a:spcPct val="115000"/>
              </a:lnSpc>
              <a:spcBef>
                <a:spcPts val="2100"/>
              </a:spcBef>
              <a:spcAft>
                <a:spcPts val="0"/>
              </a:spcAft>
              <a:buClr>
                <a:schemeClr val="dk2"/>
              </a:buClr>
              <a:buSzPts val="1900"/>
              <a:buChar char="■"/>
              <a:defRPr sz="1900">
                <a:solidFill>
                  <a:schemeClr val="dk2"/>
                </a:solidFill>
              </a:defRPr>
            </a:lvl6pPr>
            <a:lvl7pPr indent="-349250" lvl="6" marL="3200400">
              <a:lnSpc>
                <a:spcPct val="115000"/>
              </a:lnSpc>
              <a:spcBef>
                <a:spcPts val="2100"/>
              </a:spcBef>
              <a:spcAft>
                <a:spcPts val="0"/>
              </a:spcAft>
              <a:buClr>
                <a:schemeClr val="dk2"/>
              </a:buClr>
              <a:buSzPts val="1900"/>
              <a:buChar char="●"/>
              <a:defRPr sz="1900">
                <a:solidFill>
                  <a:schemeClr val="dk2"/>
                </a:solidFill>
              </a:defRPr>
            </a:lvl7pPr>
            <a:lvl8pPr indent="-349250" lvl="7" marL="3657600">
              <a:lnSpc>
                <a:spcPct val="115000"/>
              </a:lnSpc>
              <a:spcBef>
                <a:spcPts val="2100"/>
              </a:spcBef>
              <a:spcAft>
                <a:spcPts val="0"/>
              </a:spcAft>
              <a:buClr>
                <a:schemeClr val="dk2"/>
              </a:buClr>
              <a:buSzPts val="1900"/>
              <a:buChar char="○"/>
              <a:defRPr sz="1900">
                <a:solidFill>
                  <a:schemeClr val="dk2"/>
                </a:solidFill>
              </a:defRPr>
            </a:lvl8pPr>
            <a:lvl9pPr indent="-349250" lvl="8" marL="4114800">
              <a:lnSpc>
                <a:spcPct val="115000"/>
              </a:lnSpc>
              <a:spcBef>
                <a:spcPts val="2100"/>
              </a:spcBef>
              <a:spcAft>
                <a:spcPts val="2100"/>
              </a:spcAft>
              <a:buClr>
                <a:schemeClr val="dk2"/>
              </a:buClr>
              <a:buSzPts val="1900"/>
              <a:buChar char="■"/>
              <a:defRPr sz="1900">
                <a:solidFill>
                  <a:schemeClr val="dk2"/>
                </a:solidFill>
              </a:defRPr>
            </a:lvl9pPr>
          </a:lstStyle>
          <a:p/>
        </p:txBody>
      </p:sp>
      <p:sp>
        <p:nvSpPr>
          <p:cNvPr id="8" name="Google Shape;8;g76e0072afe_0_5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image" Target="../media/image16.png"/><Relationship Id="rId5"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5.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0" Type="http://schemas.openxmlformats.org/officeDocument/2006/relationships/hyperlink" Target="https://www.bls.gov/lau/lastrk18.htm" TargetMode="External"/><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s://www.fbi.gov/services/cjis/ucr" TargetMode="External"/><Relationship Id="rId4" Type="http://schemas.openxmlformats.org/officeDocument/2006/relationships/hyperlink" Target="https://cookpolitical.com/pvi-0" TargetMode="External"/><Relationship Id="rId9" Type="http://schemas.openxmlformats.org/officeDocument/2006/relationships/hyperlink" Target="https://www.census.gov/data/datasets/time-series/demo/popest/2010s-counties-total.html" TargetMode="External"/><Relationship Id="rId5" Type="http://schemas.openxmlformats.org/officeDocument/2006/relationships/hyperlink" Target="https://worldpopulationreview.com/states/blue-states/" TargetMode="External"/><Relationship Id="rId6" Type="http://schemas.openxmlformats.org/officeDocument/2006/relationships/hyperlink" Target="https://worldpopulationreview.com/states/blue-states/" TargetMode="External"/><Relationship Id="rId7" Type="http://schemas.openxmlformats.org/officeDocument/2006/relationships/hyperlink" Target="https://news.gallup.com/poll/226556/state-partisanship-shifts-toward-democratic-party-2017.aspx" TargetMode="External"/><Relationship Id="rId8" Type="http://schemas.openxmlformats.org/officeDocument/2006/relationships/hyperlink" Target="https://www.sos.state.co.us/pubs/elections/VoterRegNumbers/VoterRegNumber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1.png"/><Relationship Id="rId4" Type="http://schemas.openxmlformats.org/officeDocument/2006/relationships/image" Target="../media/image14.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
          <p:cNvSpPr txBox="1"/>
          <p:nvPr>
            <p:ph type="ctrTitle"/>
          </p:nvPr>
        </p:nvSpPr>
        <p:spPr>
          <a:xfrm>
            <a:off x="415600" y="528651"/>
            <a:ext cx="11360700" cy="2271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latin typeface="Arial"/>
                <a:ea typeface="Arial"/>
                <a:cs typeface="Arial"/>
                <a:sym typeface="Arial"/>
              </a:rPr>
              <a:t>	</a:t>
            </a:r>
            <a:r>
              <a:rPr b="1" lang="en-US" sz="5800">
                <a:solidFill>
                  <a:srgbClr val="0B5394"/>
                </a:solidFill>
                <a:latin typeface="Georgia"/>
                <a:ea typeface="Georgia"/>
                <a:cs typeface="Georgia"/>
                <a:sym typeface="Georgia"/>
              </a:rPr>
              <a:t>Crime Data Analysis </a:t>
            </a:r>
            <a:endParaRPr b="1" sz="5800">
              <a:solidFill>
                <a:srgbClr val="0B5394"/>
              </a:solidFill>
              <a:latin typeface="Georgia"/>
              <a:ea typeface="Georgia"/>
              <a:cs typeface="Georgia"/>
              <a:sym typeface="Georgia"/>
            </a:endParaRPr>
          </a:p>
          <a:p>
            <a:pPr indent="0" lvl="0" marL="0" rtl="0" algn="ctr">
              <a:lnSpc>
                <a:spcPct val="90000"/>
              </a:lnSpc>
              <a:spcBef>
                <a:spcPts val="0"/>
              </a:spcBef>
              <a:spcAft>
                <a:spcPts val="0"/>
              </a:spcAft>
              <a:buClr>
                <a:schemeClr val="dk1"/>
              </a:buClr>
              <a:buSzPts val="6000"/>
              <a:buFont typeface="Calibri"/>
              <a:buNone/>
            </a:pPr>
            <a:r>
              <a:rPr b="1" lang="en-US" sz="5800">
                <a:solidFill>
                  <a:srgbClr val="0B5394"/>
                </a:solidFill>
                <a:latin typeface="Georgia"/>
                <a:ea typeface="Georgia"/>
                <a:cs typeface="Georgia"/>
                <a:sym typeface="Georgia"/>
              </a:rPr>
              <a:t>&amp; </a:t>
            </a:r>
            <a:endParaRPr b="1" sz="5800">
              <a:solidFill>
                <a:srgbClr val="0B5394"/>
              </a:solidFill>
              <a:latin typeface="Georgia"/>
              <a:ea typeface="Georgia"/>
              <a:cs typeface="Georgia"/>
              <a:sym typeface="Georgia"/>
            </a:endParaRPr>
          </a:p>
          <a:p>
            <a:pPr indent="0" lvl="0" marL="0" rtl="0" algn="ctr">
              <a:lnSpc>
                <a:spcPct val="90000"/>
              </a:lnSpc>
              <a:spcBef>
                <a:spcPts val="0"/>
              </a:spcBef>
              <a:spcAft>
                <a:spcPts val="0"/>
              </a:spcAft>
              <a:buClr>
                <a:schemeClr val="dk1"/>
              </a:buClr>
              <a:buSzPts val="6000"/>
              <a:buFont typeface="Calibri"/>
              <a:buNone/>
            </a:pPr>
            <a:r>
              <a:rPr b="1" lang="en-US" sz="5800">
                <a:solidFill>
                  <a:srgbClr val="0B5394"/>
                </a:solidFill>
                <a:latin typeface="Georgia"/>
                <a:ea typeface="Georgia"/>
                <a:cs typeface="Georgia"/>
                <a:sym typeface="Georgia"/>
              </a:rPr>
              <a:t>Potential Factors</a:t>
            </a:r>
            <a:endParaRPr b="1" sz="5800">
              <a:solidFill>
                <a:srgbClr val="0B5394"/>
              </a:solidFill>
              <a:latin typeface="Georgia"/>
              <a:ea typeface="Georgia"/>
              <a:cs typeface="Georgia"/>
              <a:sym typeface="Georgia"/>
            </a:endParaRPr>
          </a:p>
        </p:txBody>
      </p:sp>
      <p:sp>
        <p:nvSpPr>
          <p:cNvPr id="61" name="Google Shape;61;p1"/>
          <p:cNvSpPr txBox="1"/>
          <p:nvPr>
            <p:ph idx="1" type="subTitle"/>
          </p:nvPr>
        </p:nvSpPr>
        <p:spPr>
          <a:xfrm>
            <a:off x="415600" y="3778812"/>
            <a:ext cx="11360700" cy="27219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sz="3200">
                <a:latin typeface="Georgia"/>
                <a:ea typeface="Georgia"/>
                <a:cs typeface="Georgia"/>
                <a:sym typeface="Georgia"/>
              </a:rPr>
              <a:t>by</a:t>
            </a:r>
            <a:endParaRPr sz="3200">
              <a:latin typeface="Georgia"/>
              <a:ea typeface="Georgia"/>
              <a:cs typeface="Georgia"/>
              <a:sym typeface="Georgia"/>
            </a:endParaRPr>
          </a:p>
          <a:p>
            <a:pPr indent="0" lvl="0" marL="0" rtl="0" algn="ctr">
              <a:lnSpc>
                <a:spcPct val="90000"/>
              </a:lnSpc>
              <a:spcBef>
                <a:spcPts val="0"/>
              </a:spcBef>
              <a:spcAft>
                <a:spcPts val="0"/>
              </a:spcAft>
              <a:buClr>
                <a:schemeClr val="dk1"/>
              </a:buClr>
              <a:buSzPts val="2400"/>
              <a:buNone/>
            </a:pPr>
            <a:r>
              <a:rPr lang="en-US" sz="3200">
                <a:latin typeface="Georgia"/>
                <a:ea typeface="Georgia"/>
                <a:cs typeface="Georgia"/>
                <a:sym typeface="Georgia"/>
              </a:rPr>
              <a:t>Joanna Layton </a:t>
            </a:r>
            <a:endParaRPr sz="3200">
              <a:latin typeface="Georgia"/>
              <a:ea typeface="Georgia"/>
              <a:cs typeface="Georgia"/>
              <a:sym typeface="Georgia"/>
            </a:endParaRPr>
          </a:p>
          <a:p>
            <a:pPr indent="0" lvl="0" marL="0" rtl="0" algn="ctr">
              <a:lnSpc>
                <a:spcPct val="90000"/>
              </a:lnSpc>
              <a:spcBef>
                <a:spcPts val="0"/>
              </a:spcBef>
              <a:spcAft>
                <a:spcPts val="0"/>
              </a:spcAft>
              <a:buClr>
                <a:schemeClr val="dk1"/>
              </a:buClr>
              <a:buSzPts val="2400"/>
              <a:buNone/>
            </a:pPr>
            <a:r>
              <a:rPr lang="en-US" sz="3200">
                <a:latin typeface="Georgia"/>
                <a:ea typeface="Georgia"/>
                <a:cs typeface="Georgia"/>
                <a:sym typeface="Georgia"/>
              </a:rPr>
              <a:t>Ju A Han</a:t>
            </a:r>
            <a:endParaRPr sz="3200">
              <a:latin typeface="Georgia"/>
              <a:ea typeface="Georgia"/>
              <a:cs typeface="Georgia"/>
              <a:sym typeface="Georgia"/>
            </a:endParaRPr>
          </a:p>
          <a:p>
            <a:pPr indent="0" lvl="0" marL="0" rtl="0" algn="ctr">
              <a:lnSpc>
                <a:spcPct val="90000"/>
              </a:lnSpc>
              <a:spcBef>
                <a:spcPts val="0"/>
              </a:spcBef>
              <a:spcAft>
                <a:spcPts val="0"/>
              </a:spcAft>
              <a:buClr>
                <a:schemeClr val="dk1"/>
              </a:buClr>
              <a:buSzPts val="2400"/>
              <a:buNone/>
            </a:pPr>
            <a:r>
              <a:rPr lang="en-US" sz="3200">
                <a:latin typeface="Georgia"/>
                <a:ea typeface="Georgia"/>
                <a:cs typeface="Georgia"/>
                <a:sym typeface="Georgia"/>
              </a:rPr>
              <a:t>Lakshmi Rangam</a:t>
            </a:r>
            <a:endParaRPr sz="3200">
              <a:latin typeface="Georgia"/>
              <a:ea typeface="Georgia"/>
              <a:cs typeface="Georgia"/>
              <a:sym typeface="Georgia"/>
            </a:endParaRPr>
          </a:p>
          <a:p>
            <a:pPr indent="0" lvl="0" marL="0" rtl="0" algn="ctr">
              <a:lnSpc>
                <a:spcPct val="90000"/>
              </a:lnSpc>
              <a:spcBef>
                <a:spcPts val="0"/>
              </a:spcBef>
              <a:spcAft>
                <a:spcPts val="0"/>
              </a:spcAft>
              <a:buClr>
                <a:schemeClr val="dk1"/>
              </a:buClr>
              <a:buSzPts val="2400"/>
              <a:buNone/>
            </a:pPr>
            <a:r>
              <a:rPr lang="en-US" sz="3200">
                <a:latin typeface="Georgia"/>
                <a:ea typeface="Georgia"/>
                <a:cs typeface="Georgia"/>
                <a:sym typeface="Georgia"/>
              </a:rPr>
              <a:t>Marlene Vasquez</a:t>
            </a:r>
            <a:endParaRPr sz="3200">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g76e0072afe_0_184"/>
          <p:cNvSpPr txBox="1"/>
          <p:nvPr>
            <p:ph type="title"/>
          </p:nvPr>
        </p:nvSpPr>
        <p:spPr>
          <a:xfrm>
            <a:off x="46650" y="52000"/>
            <a:ext cx="5782500" cy="634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3500">
                <a:solidFill>
                  <a:srgbClr val="0B5394"/>
                </a:solidFill>
                <a:latin typeface="Georgia"/>
                <a:ea typeface="Georgia"/>
                <a:cs typeface="Georgia"/>
                <a:sym typeface="Georgia"/>
              </a:rPr>
              <a:t>Do hate crimes differ?</a:t>
            </a:r>
            <a:endParaRPr sz="3500">
              <a:solidFill>
                <a:srgbClr val="0B5394"/>
              </a:solidFill>
              <a:latin typeface="Georgia"/>
              <a:ea typeface="Georgia"/>
              <a:cs typeface="Georgia"/>
              <a:sym typeface="Georgia"/>
            </a:endParaRPr>
          </a:p>
        </p:txBody>
      </p:sp>
      <p:sp>
        <p:nvSpPr>
          <p:cNvPr id="130" name="Google Shape;130;g76e0072afe_0_184"/>
          <p:cNvSpPr txBox="1"/>
          <p:nvPr>
            <p:ph idx="1" type="body"/>
          </p:nvPr>
        </p:nvSpPr>
        <p:spPr>
          <a:xfrm>
            <a:off x="72800" y="610600"/>
            <a:ext cx="11928600" cy="6348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US" sz="1400">
                <a:latin typeface="Georgia"/>
                <a:ea typeface="Georgia"/>
                <a:cs typeface="Georgia"/>
                <a:sym typeface="Georgia"/>
              </a:rPr>
              <a:t>At first glance of the bar chart below it appears as though hate crimes are lowest in red states and highest in blue states. A look at the pie chart would confirm this notion, but if we take a closer look at the y-axis of the bar chart, specifically the bottom containing the lower reporting states, questions are </a:t>
            </a:r>
            <a:r>
              <a:rPr lang="en-US" sz="1400">
                <a:latin typeface="Georgia"/>
                <a:ea typeface="Georgia"/>
                <a:cs typeface="Georgia"/>
                <a:sym typeface="Georgia"/>
              </a:rPr>
              <a:t>raised</a:t>
            </a:r>
            <a:r>
              <a:rPr lang="en-US" sz="1400">
                <a:latin typeface="Georgia"/>
                <a:ea typeface="Georgia"/>
                <a:cs typeface="Georgia"/>
                <a:sym typeface="Georgia"/>
              </a:rPr>
              <a:t>...</a:t>
            </a:r>
            <a:endParaRPr sz="1400">
              <a:latin typeface="Georgia"/>
              <a:ea typeface="Georgia"/>
              <a:cs typeface="Georgia"/>
              <a:sym typeface="Georgia"/>
            </a:endParaRPr>
          </a:p>
        </p:txBody>
      </p:sp>
      <p:pic>
        <p:nvPicPr>
          <p:cNvPr id="131" name="Google Shape;131;g76e0072afe_0_184"/>
          <p:cNvPicPr preferRelativeResize="0"/>
          <p:nvPr/>
        </p:nvPicPr>
        <p:blipFill rotWithShape="1">
          <a:blip r:embed="rId3">
            <a:alphaModFix/>
          </a:blip>
          <a:srcRect b="7561" l="2880" r="8222" t="6712"/>
          <a:stretch/>
        </p:blipFill>
        <p:spPr>
          <a:xfrm>
            <a:off x="0" y="1474000"/>
            <a:ext cx="7858126" cy="5250100"/>
          </a:xfrm>
          <a:prstGeom prst="rect">
            <a:avLst/>
          </a:prstGeom>
          <a:noFill/>
          <a:ln>
            <a:noFill/>
          </a:ln>
        </p:spPr>
      </p:pic>
      <p:pic>
        <p:nvPicPr>
          <p:cNvPr id="132" name="Google Shape;132;g76e0072afe_0_184"/>
          <p:cNvPicPr preferRelativeResize="0"/>
          <p:nvPr/>
        </p:nvPicPr>
        <p:blipFill>
          <a:blip r:embed="rId4">
            <a:alphaModFix/>
          </a:blip>
          <a:stretch>
            <a:fillRect/>
          </a:stretch>
        </p:blipFill>
        <p:spPr>
          <a:xfrm>
            <a:off x="4392850" y="3392600"/>
            <a:ext cx="3232824" cy="2155225"/>
          </a:xfrm>
          <a:prstGeom prst="rect">
            <a:avLst/>
          </a:prstGeom>
          <a:noFill/>
          <a:ln>
            <a:noFill/>
          </a:ln>
        </p:spPr>
      </p:pic>
      <p:pic>
        <p:nvPicPr>
          <p:cNvPr id="133" name="Google Shape;133;g76e0072afe_0_184"/>
          <p:cNvPicPr preferRelativeResize="0"/>
          <p:nvPr/>
        </p:nvPicPr>
        <p:blipFill rotWithShape="1">
          <a:blip r:embed="rId5">
            <a:alphaModFix/>
          </a:blip>
          <a:srcRect b="0" l="4783" r="6129" t="6191"/>
          <a:stretch/>
        </p:blipFill>
        <p:spPr>
          <a:xfrm>
            <a:off x="7715250" y="1474000"/>
            <a:ext cx="4388575" cy="3755225"/>
          </a:xfrm>
          <a:prstGeom prst="rect">
            <a:avLst/>
          </a:prstGeom>
          <a:noFill/>
          <a:ln>
            <a:noFill/>
          </a:ln>
        </p:spPr>
      </p:pic>
      <p:sp>
        <p:nvSpPr>
          <p:cNvPr id="134" name="Google Shape;134;g76e0072afe_0_184"/>
          <p:cNvSpPr txBox="1"/>
          <p:nvPr>
            <p:ph idx="1" type="body"/>
          </p:nvPr>
        </p:nvSpPr>
        <p:spPr>
          <a:xfrm>
            <a:off x="7791450" y="5186375"/>
            <a:ext cx="4388700" cy="13854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US" sz="1400">
                <a:latin typeface="Georgia"/>
                <a:ea typeface="Georgia"/>
                <a:cs typeface="Georgia"/>
                <a:sym typeface="Georgia"/>
              </a:rPr>
              <a:t>We also notice what seems to be a non-existent relationship between violent crime rate and hate crimes. Our assumption was that there would be a connection between the two, but we were surprised to see such a weak correlation.</a:t>
            </a:r>
            <a:endParaRPr sz="1400">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g76e0072afe_0_191"/>
          <p:cNvSpPr txBox="1"/>
          <p:nvPr>
            <p:ph type="title"/>
          </p:nvPr>
        </p:nvSpPr>
        <p:spPr>
          <a:xfrm>
            <a:off x="72800" y="-59450"/>
            <a:ext cx="6404100" cy="512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3500">
                <a:solidFill>
                  <a:srgbClr val="0B5394"/>
                </a:solidFill>
                <a:latin typeface="Georgia"/>
                <a:ea typeface="Georgia"/>
                <a:cs typeface="Georgia"/>
                <a:sym typeface="Georgia"/>
              </a:rPr>
              <a:t>How do the crimes compare?</a:t>
            </a:r>
            <a:endParaRPr sz="3500">
              <a:solidFill>
                <a:srgbClr val="0B5394"/>
              </a:solidFill>
              <a:latin typeface="Georgia"/>
              <a:ea typeface="Georgia"/>
              <a:cs typeface="Georgia"/>
              <a:sym typeface="Georgia"/>
            </a:endParaRPr>
          </a:p>
        </p:txBody>
      </p:sp>
      <p:sp>
        <p:nvSpPr>
          <p:cNvPr id="140" name="Google Shape;140;g76e0072afe_0_191"/>
          <p:cNvSpPr txBox="1"/>
          <p:nvPr>
            <p:ph idx="1" type="body"/>
          </p:nvPr>
        </p:nvSpPr>
        <p:spPr>
          <a:xfrm>
            <a:off x="72800" y="598375"/>
            <a:ext cx="12192000" cy="3276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US" sz="1400">
                <a:latin typeface="Georgia"/>
                <a:ea typeface="Georgia"/>
                <a:cs typeface="Georgia"/>
                <a:sym typeface="Georgia"/>
              </a:rPr>
              <a:t>This may not be the ideal way of displaying data, but it is a good way to see how violent crime and property crime relate for each state and how  they differ from one another.</a:t>
            </a:r>
            <a:endParaRPr sz="1400">
              <a:latin typeface="Georgia"/>
              <a:ea typeface="Georgia"/>
              <a:cs typeface="Georgia"/>
              <a:sym typeface="Georgia"/>
            </a:endParaRPr>
          </a:p>
        </p:txBody>
      </p:sp>
      <p:pic>
        <p:nvPicPr>
          <p:cNvPr id="141" name="Google Shape;141;g76e0072afe_0_191"/>
          <p:cNvPicPr preferRelativeResize="0"/>
          <p:nvPr/>
        </p:nvPicPr>
        <p:blipFill rotWithShape="1">
          <a:blip r:embed="rId3">
            <a:alphaModFix/>
          </a:blip>
          <a:srcRect b="7891" l="8513" r="8513" t="10668"/>
          <a:stretch/>
        </p:blipFill>
        <p:spPr>
          <a:xfrm>
            <a:off x="225200" y="1224100"/>
            <a:ext cx="11271794" cy="55315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g800327e7ac_0_0"/>
          <p:cNvSpPr txBox="1"/>
          <p:nvPr>
            <p:ph type="title"/>
          </p:nvPr>
        </p:nvSpPr>
        <p:spPr>
          <a:xfrm>
            <a:off x="142175" y="48950"/>
            <a:ext cx="9430500" cy="720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500">
                <a:solidFill>
                  <a:srgbClr val="0B5394"/>
                </a:solidFill>
                <a:latin typeface="Georgia"/>
                <a:ea typeface="Georgia"/>
                <a:cs typeface="Georgia"/>
                <a:sym typeface="Georgia"/>
              </a:rPr>
              <a:t>Let’s run a regression analysis for the 50 States</a:t>
            </a:r>
            <a:endParaRPr sz="3500">
              <a:solidFill>
                <a:srgbClr val="0B5394"/>
              </a:solidFill>
              <a:latin typeface="Georgia"/>
              <a:ea typeface="Georgia"/>
              <a:cs typeface="Georgia"/>
              <a:sym typeface="Georgia"/>
            </a:endParaRPr>
          </a:p>
        </p:txBody>
      </p:sp>
      <p:pic>
        <p:nvPicPr>
          <p:cNvPr id="147" name="Google Shape;147;g800327e7ac_0_0"/>
          <p:cNvPicPr preferRelativeResize="0"/>
          <p:nvPr/>
        </p:nvPicPr>
        <p:blipFill rotWithShape="1">
          <a:blip r:embed="rId3">
            <a:alphaModFix/>
          </a:blip>
          <a:srcRect b="0" l="4400" r="7056" t="4752"/>
          <a:stretch/>
        </p:blipFill>
        <p:spPr>
          <a:xfrm>
            <a:off x="86325" y="665075"/>
            <a:ext cx="5895824" cy="4106949"/>
          </a:xfrm>
          <a:prstGeom prst="rect">
            <a:avLst/>
          </a:prstGeom>
          <a:noFill/>
          <a:ln>
            <a:noFill/>
          </a:ln>
        </p:spPr>
      </p:pic>
      <p:pic>
        <p:nvPicPr>
          <p:cNvPr id="148" name="Google Shape;148;g800327e7ac_0_0"/>
          <p:cNvPicPr preferRelativeResize="0"/>
          <p:nvPr/>
        </p:nvPicPr>
        <p:blipFill rotWithShape="1">
          <a:blip r:embed="rId4">
            <a:alphaModFix/>
          </a:blip>
          <a:srcRect b="4262" l="5121" r="4068" t="3273"/>
          <a:stretch/>
        </p:blipFill>
        <p:spPr>
          <a:xfrm>
            <a:off x="6038000" y="2328875"/>
            <a:ext cx="5978849" cy="4303925"/>
          </a:xfrm>
          <a:prstGeom prst="rect">
            <a:avLst/>
          </a:prstGeom>
          <a:noFill/>
          <a:ln>
            <a:noFill/>
          </a:ln>
        </p:spPr>
      </p:pic>
      <p:sp>
        <p:nvSpPr>
          <p:cNvPr id="149" name="Google Shape;149;g800327e7ac_0_0"/>
          <p:cNvSpPr txBox="1"/>
          <p:nvPr/>
        </p:nvSpPr>
        <p:spPr>
          <a:xfrm>
            <a:off x="6126675" y="897525"/>
            <a:ext cx="5979000" cy="183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a:solidFill>
                  <a:schemeClr val="dk2"/>
                </a:solidFill>
                <a:latin typeface="Georgia"/>
                <a:ea typeface="Georgia"/>
                <a:cs typeface="Georgia"/>
                <a:sym typeface="Georgia"/>
              </a:rPr>
              <a:t>Violent Crime vs. Property Crime…</a:t>
            </a:r>
            <a:endParaRPr b="1">
              <a:solidFill>
                <a:schemeClr val="dk2"/>
              </a:solidFill>
              <a:latin typeface="Georgia"/>
              <a:ea typeface="Georgia"/>
              <a:cs typeface="Georgia"/>
              <a:sym typeface="Georgia"/>
            </a:endParaRPr>
          </a:p>
          <a:p>
            <a:pPr indent="0" lvl="0" marL="0" rtl="0" algn="l">
              <a:lnSpc>
                <a:spcPct val="115000"/>
              </a:lnSpc>
              <a:spcBef>
                <a:spcPts val="0"/>
              </a:spcBef>
              <a:spcAft>
                <a:spcPts val="0"/>
              </a:spcAft>
              <a:buNone/>
            </a:pPr>
            <a:r>
              <a:rPr lang="en-US">
                <a:solidFill>
                  <a:schemeClr val="dk2"/>
                </a:solidFill>
                <a:latin typeface="Georgia"/>
                <a:ea typeface="Georgia"/>
                <a:cs typeface="Georgia"/>
                <a:sym typeface="Georgia"/>
              </a:rPr>
              <a:t>It may not be the strongest correlation, but there is something to say about the relationship between violent crime rate and property crime rate. They may not rely on one another, but there is a slight connection between the two</a:t>
            </a:r>
            <a:r>
              <a:rPr lang="en-US" sz="1100">
                <a:solidFill>
                  <a:schemeClr val="dk1"/>
                </a:solidFill>
              </a:rPr>
              <a:t>.</a:t>
            </a:r>
            <a:endParaRPr sz="1100">
              <a:solidFill>
                <a:schemeClr val="dk1"/>
              </a:solidFill>
            </a:endParaRPr>
          </a:p>
          <a:p>
            <a:pPr indent="0" lvl="0" marL="0" rtl="0" algn="l">
              <a:lnSpc>
                <a:spcPct val="115000"/>
              </a:lnSpc>
              <a:spcBef>
                <a:spcPts val="2100"/>
              </a:spcBef>
              <a:spcAft>
                <a:spcPts val="0"/>
              </a:spcAft>
              <a:buNone/>
            </a:pPr>
            <a:r>
              <a:t/>
            </a:r>
            <a:endParaRPr>
              <a:solidFill>
                <a:schemeClr val="dk2"/>
              </a:solidFill>
              <a:latin typeface="Georgia"/>
              <a:ea typeface="Georgia"/>
              <a:cs typeface="Georgia"/>
              <a:sym typeface="Georgia"/>
            </a:endParaRPr>
          </a:p>
          <a:p>
            <a:pPr indent="0" lvl="0" marL="0" rtl="0" algn="l">
              <a:lnSpc>
                <a:spcPct val="115000"/>
              </a:lnSpc>
              <a:spcBef>
                <a:spcPts val="2100"/>
              </a:spcBef>
              <a:spcAft>
                <a:spcPts val="0"/>
              </a:spcAft>
              <a:buClr>
                <a:schemeClr val="dk1"/>
              </a:buClr>
              <a:buSzPts val="1100"/>
              <a:buFont typeface="Arial"/>
              <a:buNone/>
            </a:pPr>
            <a:r>
              <a:t/>
            </a:r>
            <a:endParaRPr>
              <a:solidFill>
                <a:schemeClr val="dk2"/>
              </a:solidFill>
              <a:latin typeface="Georgia"/>
              <a:ea typeface="Georgia"/>
              <a:cs typeface="Georgia"/>
              <a:sym typeface="Georgia"/>
            </a:endParaRPr>
          </a:p>
          <a:p>
            <a:pPr indent="0" lvl="0" marL="0" rtl="0" algn="l">
              <a:lnSpc>
                <a:spcPct val="115000"/>
              </a:lnSpc>
              <a:spcBef>
                <a:spcPts val="2100"/>
              </a:spcBef>
              <a:spcAft>
                <a:spcPts val="2100"/>
              </a:spcAft>
              <a:buNone/>
            </a:pPr>
            <a:r>
              <a:t/>
            </a:r>
            <a:endParaRPr>
              <a:solidFill>
                <a:schemeClr val="dk2"/>
              </a:solidFill>
              <a:latin typeface="Georgia"/>
              <a:ea typeface="Georgia"/>
              <a:cs typeface="Georgia"/>
              <a:sym typeface="Georgia"/>
            </a:endParaRPr>
          </a:p>
        </p:txBody>
      </p:sp>
      <p:sp>
        <p:nvSpPr>
          <p:cNvPr id="150" name="Google Shape;150;g800327e7ac_0_0"/>
          <p:cNvSpPr txBox="1"/>
          <p:nvPr/>
        </p:nvSpPr>
        <p:spPr>
          <a:xfrm>
            <a:off x="228600" y="4606600"/>
            <a:ext cx="5753400" cy="173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2100"/>
              </a:spcAft>
              <a:buNone/>
            </a:pPr>
            <a:r>
              <a:rPr b="1" lang="en-US">
                <a:solidFill>
                  <a:schemeClr val="dk2"/>
                </a:solidFill>
                <a:latin typeface="Georgia"/>
                <a:ea typeface="Georgia"/>
                <a:cs typeface="Georgia"/>
                <a:sym typeface="Georgia"/>
              </a:rPr>
              <a:t>Now this was somewhat of a surprise…</a:t>
            </a:r>
            <a:br>
              <a:rPr lang="en-US">
                <a:solidFill>
                  <a:schemeClr val="dk2"/>
                </a:solidFill>
                <a:latin typeface="Georgia"/>
                <a:ea typeface="Georgia"/>
                <a:cs typeface="Georgia"/>
                <a:sym typeface="Georgia"/>
              </a:rPr>
            </a:br>
            <a:r>
              <a:rPr lang="en-US">
                <a:solidFill>
                  <a:schemeClr val="dk2"/>
                </a:solidFill>
                <a:latin typeface="Georgia"/>
                <a:ea typeface="Georgia"/>
                <a:cs typeface="Georgia"/>
                <a:sym typeface="Georgia"/>
              </a:rPr>
              <a:t>We expected to see a correlation between violent crime rate and unemployment rates, however, the positive correlation we notice is weak. There may be a connection, but other aspects are further aiding the rate of violence beyond unemployment rates.</a:t>
            </a:r>
            <a:endParaRPr>
              <a:solidFill>
                <a:schemeClr val="dk2"/>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g76e0072afe_0_210"/>
          <p:cNvSpPr txBox="1"/>
          <p:nvPr>
            <p:ph type="title"/>
          </p:nvPr>
        </p:nvSpPr>
        <p:spPr>
          <a:xfrm>
            <a:off x="158425" y="832438"/>
            <a:ext cx="11528700" cy="552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US" sz="1600">
                <a:latin typeface="Georgia"/>
                <a:ea typeface="Georgia"/>
                <a:cs typeface="Georgia"/>
                <a:sym typeface="Georgia"/>
              </a:rPr>
              <a:t>Let’s take a look at the state of Colorado and see if trends differ from US trends</a:t>
            </a:r>
            <a:endParaRPr sz="1600">
              <a:latin typeface="Georgia"/>
              <a:ea typeface="Georgia"/>
              <a:cs typeface="Georgia"/>
              <a:sym typeface="Georgia"/>
            </a:endParaRPr>
          </a:p>
        </p:txBody>
      </p:sp>
      <p:sp>
        <p:nvSpPr>
          <p:cNvPr id="156" name="Google Shape;156;g76e0072afe_0_210"/>
          <p:cNvSpPr txBox="1"/>
          <p:nvPr/>
        </p:nvSpPr>
        <p:spPr>
          <a:xfrm>
            <a:off x="0" y="113750"/>
            <a:ext cx="7350600" cy="5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500">
                <a:solidFill>
                  <a:srgbClr val="0B5394"/>
                </a:solidFill>
                <a:latin typeface="Georgia"/>
                <a:ea typeface="Georgia"/>
                <a:cs typeface="Georgia"/>
                <a:sym typeface="Georgia"/>
              </a:rPr>
              <a:t>How does an individual state fare?</a:t>
            </a:r>
            <a:endParaRPr sz="3500">
              <a:solidFill>
                <a:srgbClr val="0B5394"/>
              </a:solidFill>
              <a:latin typeface="Georgia"/>
              <a:ea typeface="Georgia"/>
              <a:cs typeface="Georgia"/>
              <a:sym typeface="Georgia"/>
            </a:endParaRPr>
          </a:p>
        </p:txBody>
      </p:sp>
      <p:pic>
        <p:nvPicPr>
          <p:cNvPr id="157" name="Google Shape;157;g76e0072afe_0_210"/>
          <p:cNvPicPr preferRelativeResize="0"/>
          <p:nvPr/>
        </p:nvPicPr>
        <p:blipFill rotWithShape="1">
          <a:blip r:embed="rId3">
            <a:alphaModFix/>
          </a:blip>
          <a:srcRect b="2780" l="1536" r="22768" t="2008"/>
          <a:stretch/>
        </p:blipFill>
        <p:spPr>
          <a:xfrm>
            <a:off x="1413675" y="1551125"/>
            <a:ext cx="7962327" cy="5217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id="162" name="Google Shape;162;g76e0072afe_0_102"/>
          <p:cNvPicPr preferRelativeResize="0"/>
          <p:nvPr/>
        </p:nvPicPr>
        <p:blipFill rotWithShape="1">
          <a:blip r:embed="rId3">
            <a:alphaModFix/>
          </a:blip>
          <a:srcRect b="6796" l="4586" r="8713" t="4362"/>
          <a:stretch/>
        </p:blipFill>
        <p:spPr>
          <a:xfrm>
            <a:off x="290025" y="900775"/>
            <a:ext cx="8720900" cy="5957224"/>
          </a:xfrm>
          <a:prstGeom prst="rect">
            <a:avLst/>
          </a:prstGeom>
          <a:noFill/>
          <a:ln>
            <a:noFill/>
          </a:ln>
        </p:spPr>
      </p:pic>
      <p:pic>
        <p:nvPicPr>
          <p:cNvPr id="163" name="Google Shape;163;g76e0072afe_0_102"/>
          <p:cNvPicPr preferRelativeResize="0"/>
          <p:nvPr/>
        </p:nvPicPr>
        <p:blipFill>
          <a:blip r:embed="rId4">
            <a:alphaModFix/>
          </a:blip>
          <a:stretch>
            <a:fillRect/>
          </a:stretch>
        </p:blipFill>
        <p:spPr>
          <a:xfrm>
            <a:off x="5100850" y="3943850"/>
            <a:ext cx="3757100" cy="2504725"/>
          </a:xfrm>
          <a:prstGeom prst="rect">
            <a:avLst/>
          </a:prstGeom>
          <a:noFill/>
          <a:ln>
            <a:noFill/>
          </a:ln>
        </p:spPr>
      </p:pic>
      <p:sp>
        <p:nvSpPr>
          <p:cNvPr id="164" name="Google Shape;164;g76e0072afe_0_102"/>
          <p:cNvSpPr txBox="1"/>
          <p:nvPr>
            <p:ph idx="4294967295" type="title"/>
          </p:nvPr>
        </p:nvSpPr>
        <p:spPr>
          <a:xfrm>
            <a:off x="161625" y="358075"/>
            <a:ext cx="11639700" cy="542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1500">
                <a:latin typeface="Georgia"/>
                <a:ea typeface="Georgia"/>
                <a:cs typeface="Georgia"/>
                <a:sym typeface="Georgia"/>
              </a:rPr>
              <a:t>Property crime rates do not tend to sway too much between party affiliations, though we do see red counties having a higher property crime rate, like the US data. Unlike the States data we analyzed, this shows only a slight increase in property crime for red states.</a:t>
            </a:r>
            <a:endParaRPr sz="1500">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g76e0072afe_0_107"/>
          <p:cNvSpPr txBox="1"/>
          <p:nvPr>
            <p:ph idx="4294967295" type="title"/>
          </p:nvPr>
        </p:nvSpPr>
        <p:spPr>
          <a:xfrm>
            <a:off x="157175" y="214900"/>
            <a:ext cx="11887200" cy="542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1500">
                <a:latin typeface="Georgia"/>
                <a:ea typeface="Georgia"/>
                <a:cs typeface="Georgia"/>
                <a:sym typeface="Georgia"/>
              </a:rPr>
              <a:t>Once again we notice that crime rate do not sway too</a:t>
            </a:r>
            <a:r>
              <a:rPr lang="en-US" sz="1500">
                <a:latin typeface="Georgia"/>
                <a:ea typeface="Georgia"/>
                <a:cs typeface="Georgia"/>
                <a:sym typeface="Georgia"/>
              </a:rPr>
              <a:t> much  between party affiliations, though we do see blue counties having a higher violent  crime rate, as was our original assumption. However, the violent crime rates are somewhat evenly distributed among party lines.</a:t>
            </a:r>
            <a:endParaRPr sz="1500">
              <a:latin typeface="Georgia"/>
              <a:ea typeface="Georgia"/>
              <a:cs typeface="Georgia"/>
              <a:sym typeface="Georgia"/>
            </a:endParaRPr>
          </a:p>
        </p:txBody>
      </p:sp>
      <p:pic>
        <p:nvPicPr>
          <p:cNvPr id="170" name="Google Shape;170;g76e0072afe_0_107"/>
          <p:cNvPicPr preferRelativeResize="0"/>
          <p:nvPr/>
        </p:nvPicPr>
        <p:blipFill rotWithShape="1">
          <a:blip r:embed="rId3">
            <a:alphaModFix/>
          </a:blip>
          <a:srcRect b="7453" l="5033" r="8922" t="5981"/>
          <a:stretch/>
        </p:blipFill>
        <p:spPr>
          <a:xfrm>
            <a:off x="282075" y="835425"/>
            <a:ext cx="8638925" cy="5793975"/>
          </a:xfrm>
          <a:prstGeom prst="rect">
            <a:avLst/>
          </a:prstGeom>
          <a:noFill/>
          <a:ln>
            <a:noFill/>
          </a:ln>
        </p:spPr>
      </p:pic>
      <p:pic>
        <p:nvPicPr>
          <p:cNvPr id="171" name="Google Shape;171;g76e0072afe_0_107"/>
          <p:cNvPicPr preferRelativeResize="0"/>
          <p:nvPr/>
        </p:nvPicPr>
        <p:blipFill rotWithShape="1">
          <a:blip r:embed="rId4">
            <a:alphaModFix/>
          </a:blip>
          <a:srcRect b="0" l="15282" r="0" t="0"/>
          <a:stretch/>
        </p:blipFill>
        <p:spPr>
          <a:xfrm>
            <a:off x="5297625" y="3548400"/>
            <a:ext cx="3485875" cy="2743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g76e0072afe_0_114"/>
          <p:cNvSpPr txBox="1"/>
          <p:nvPr>
            <p:ph idx="4294967295" type="title"/>
          </p:nvPr>
        </p:nvSpPr>
        <p:spPr>
          <a:xfrm>
            <a:off x="184225" y="214900"/>
            <a:ext cx="11238900" cy="951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2600">
                <a:solidFill>
                  <a:srgbClr val="0B5394"/>
                </a:solidFill>
                <a:latin typeface="Georgia"/>
                <a:ea typeface="Georgia"/>
                <a:cs typeface="Georgia"/>
                <a:sym typeface="Georgia"/>
              </a:rPr>
              <a:t>Does Unemployment affect look </a:t>
            </a:r>
            <a:r>
              <a:rPr lang="en-US" sz="2600">
                <a:solidFill>
                  <a:srgbClr val="0B5394"/>
                </a:solidFill>
                <a:latin typeface="Georgia"/>
                <a:ea typeface="Georgia"/>
                <a:cs typeface="Georgia"/>
                <a:sym typeface="Georgia"/>
              </a:rPr>
              <a:t>different</a:t>
            </a:r>
            <a:r>
              <a:rPr lang="en-US" sz="2600">
                <a:solidFill>
                  <a:srgbClr val="0B5394"/>
                </a:solidFill>
                <a:latin typeface="Georgia"/>
                <a:ea typeface="Georgia"/>
                <a:cs typeface="Georgia"/>
                <a:sym typeface="Georgia"/>
              </a:rPr>
              <a:t> for crime rates when comparing an individual state?</a:t>
            </a:r>
            <a:endParaRPr sz="2600">
              <a:solidFill>
                <a:srgbClr val="0B5394"/>
              </a:solidFill>
              <a:latin typeface="Georgia"/>
              <a:ea typeface="Georgia"/>
              <a:cs typeface="Georgia"/>
              <a:sym typeface="Georgia"/>
            </a:endParaRPr>
          </a:p>
        </p:txBody>
      </p:sp>
      <p:sp>
        <p:nvSpPr>
          <p:cNvPr id="177" name="Google Shape;177;g76e0072afe_0_114"/>
          <p:cNvSpPr txBox="1"/>
          <p:nvPr>
            <p:ph idx="4294967295" type="title"/>
          </p:nvPr>
        </p:nvSpPr>
        <p:spPr>
          <a:xfrm>
            <a:off x="102325" y="1166800"/>
            <a:ext cx="11742000" cy="594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1400">
                <a:latin typeface="Georgia"/>
                <a:ea typeface="Georgia"/>
                <a:cs typeface="Georgia"/>
                <a:sym typeface="Georgia"/>
              </a:rPr>
              <a:t>It seems that the correlation</a:t>
            </a:r>
            <a:r>
              <a:rPr lang="en-US" sz="1400">
                <a:latin typeface="Georgia"/>
                <a:ea typeface="Georgia"/>
                <a:cs typeface="Georgia"/>
                <a:sym typeface="Georgia"/>
              </a:rPr>
              <a:t> between unemployment and crime rates among the state of Colorado is very weak, particularly with violent crime. Interestingly enough, even at the state level unemployment does not seem to be a main factor of crime.</a:t>
            </a:r>
            <a:endParaRPr sz="1400">
              <a:latin typeface="Georgia"/>
              <a:ea typeface="Georgia"/>
              <a:cs typeface="Georgia"/>
              <a:sym typeface="Georgia"/>
            </a:endParaRPr>
          </a:p>
        </p:txBody>
      </p:sp>
      <p:pic>
        <p:nvPicPr>
          <p:cNvPr id="178" name="Google Shape;178;g76e0072afe_0_114"/>
          <p:cNvPicPr preferRelativeResize="0"/>
          <p:nvPr/>
        </p:nvPicPr>
        <p:blipFill rotWithShape="1">
          <a:blip r:embed="rId3">
            <a:alphaModFix/>
          </a:blip>
          <a:srcRect b="0" l="6894" r="7992" t="7961"/>
          <a:stretch/>
        </p:blipFill>
        <p:spPr>
          <a:xfrm>
            <a:off x="6149365" y="1821400"/>
            <a:ext cx="5852135" cy="4722275"/>
          </a:xfrm>
          <a:prstGeom prst="rect">
            <a:avLst/>
          </a:prstGeom>
          <a:noFill/>
          <a:ln>
            <a:noFill/>
          </a:ln>
        </p:spPr>
      </p:pic>
      <p:pic>
        <p:nvPicPr>
          <p:cNvPr id="179" name="Google Shape;179;g76e0072afe_0_114"/>
          <p:cNvPicPr preferRelativeResize="0"/>
          <p:nvPr/>
        </p:nvPicPr>
        <p:blipFill rotWithShape="1">
          <a:blip r:embed="rId4">
            <a:alphaModFix/>
          </a:blip>
          <a:srcRect b="2037" l="6406" r="7593" t="7799"/>
          <a:stretch/>
        </p:blipFill>
        <p:spPr>
          <a:xfrm>
            <a:off x="102325" y="1893060"/>
            <a:ext cx="5852135" cy="45789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g76e0072afe_0_228"/>
          <p:cNvSpPr txBox="1"/>
          <p:nvPr>
            <p:ph type="title"/>
          </p:nvPr>
        </p:nvSpPr>
        <p:spPr>
          <a:xfrm>
            <a:off x="0" y="204400"/>
            <a:ext cx="9601200" cy="655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3000">
                <a:solidFill>
                  <a:srgbClr val="0B5394"/>
                </a:solidFill>
                <a:latin typeface="Georgia"/>
                <a:ea typeface="Georgia"/>
                <a:cs typeface="Georgia"/>
                <a:sym typeface="Georgia"/>
              </a:rPr>
              <a:t>But what about the relationship of crimes?</a:t>
            </a:r>
            <a:endParaRPr sz="3000">
              <a:solidFill>
                <a:srgbClr val="0B5394"/>
              </a:solidFill>
              <a:latin typeface="Georgia"/>
              <a:ea typeface="Georgia"/>
              <a:cs typeface="Georgia"/>
              <a:sym typeface="Georgia"/>
            </a:endParaRPr>
          </a:p>
        </p:txBody>
      </p:sp>
      <p:sp>
        <p:nvSpPr>
          <p:cNvPr id="185" name="Google Shape;185;g76e0072afe_0_228"/>
          <p:cNvSpPr txBox="1"/>
          <p:nvPr>
            <p:ph idx="1" type="body"/>
          </p:nvPr>
        </p:nvSpPr>
        <p:spPr>
          <a:xfrm>
            <a:off x="0" y="859900"/>
            <a:ext cx="11915700" cy="6555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US" sz="1500">
                <a:latin typeface="Georgia"/>
                <a:ea typeface="Georgia"/>
                <a:cs typeface="Georgia"/>
                <a:sym typeface="Georgia"/>
              </a:rPr>
              <a:t>When we break down the crime rates by county and compare violent crime by property crime we notice a very strong positive correlation. Although we saw a connection among our State data, the relationship between violent crime rate and property crime rates is much stronger when analyzing the state of </a:t>
            </a:r>
            <a:r>
              <a:rPr lang="en-US" sz="1500">
                <a:latin typeface="Georgia"/>
                <a:ea typeface="Georgia"/>
                <a:cs typeface="Georgia"/>
                <a:sym typeface="Georgia"/>
              </a:rPr>
              <a:t>Colorado</a:t>
            </a:r>
            <a:r>
              <a:rPr lang="en-US" sz="1500">
                <a:latin typeface="Georgia"/>
                <a:ea typeface="Georgia"/>
                <a:cs typeface="Georgia"/>
                <a:sym typeface="Georgia"/>
              </a:rPr>
              <a:t>. </a:t>
            </a:r>
            <a:endParaRPr sz="1500">
              <a:latin typeface="Georgia"/>
              <a:ea typeface="Georgia"/>
              <a:cs typeface="Georgia"/>
              <a:sym typeface="Georgia"/>
            </a:endParaRPr>
          </a:p>
        </p:txBody>
      </p:sp>
      <p:pic>
        <p:nvPicPr>
          <p:cNvPr id="186" name="Google Shape;186;g76e0072afe_0_228"/>
          <p:cNvPicPr preferRelativeResize="0"/>
          <p:nvPr/>
        </p:nvPicPr>
        <p:blipFill rotWithShape="1">
          <a:blip r:embed="rId3">
            <a:alphaModFix/>
          </a:blip>
          <a:srcRect b="2707" l="6732" r="8793" t="6745"/>
          <a:stretch/>
        </p:blipFill>
        <p:spPr>
          <a:xfrm>
            <a:off x="225175" y="1773450"/>
            <a:ext cx="7906199" cy="5084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6"/>
          <p:cNvSpPr txBox="1"/>
          <p:nvPr>
            <p:ph type="title"/>
          </p:nvPr>
        </p:nvSpPr>
        <p:spPr>
          <a:xfrm>
            <a:off x="171450" y="326975"/>
            <a:ext cx="5476800" cy="606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3500">
                <a:solidFill>
                  <a:srgbClr val="0B5394"/>
                </a:solidFill>
                <a:latin typeface="Georgia"/>
                <a:ea typeface="Georgia"/>
                <a:cs typeface="Georgia"/>
                <a:sym typeface="Georgia"/>
              </a:rPr>
              <a:t>What can we conclude?</a:t>
            </a:r>
            <a:endParaRPr sz="3500">
              <a:solidFill>
                <a:srgbClr val="0B5394"/>
              </a:solidFill>
              <a:latin typeface="Georgia"/>
              <a:ea typeface="Georgia"/>
              <a:cs typeface="Georgia"/>
              <a:sym typeface="Georgia"/>
            </a:endParaRPr>
          </a:p>
        </p:txBody>
      </p:sp>
      <p:sp>
        <p:nvSpPr>
          <p:cNvPr id="192" name="Google Shape;192;p6"/>
          <p:cNvSpPr txBox="1"/>
          <p:nvPr>
            <p:ph idx="1" type="body"/>
          </p:nvPr>
        </p:nvSpPr>
        <p:spPr>
          <a:xfrm>
            <a:off x="335225" y="1240900"/>
            <a:ext cx="11251800" cy="4757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None/>
            </a:pPr>
            <a:r>
              <a:rPr lang="en-US" sz="1500">
                <a:solidFill>
                  <a:srgbClr val="24292E"/>
                </a:solidFill>
                <a:highlight>
                  <a:srgbClr val="FFFFFF"/>
                </a:highlight>
                <a:latin typeface="Georgia"/>
                <a:ea typeface="Georgia"/>
                <a:cs typeface="Georgia"/>
                <a:sym typeface="Georgia"/>
              </a:rPr>
              <a:t>Our analysis did provide us some insight on some of the factors that influence crime rates, however, it also brought forth more questions as we anticipated. </a:t>
            </a:r>
            <a:endParaRPr sz="1500">
              <a:solidFill>
                <a:srgbClr val="24292E"/>
              </a:solidFill>
              <a:highlight>
                <a:srgbClr val="FFFFFF"/>
              </a:highlight>
              <a:latin typeface="Georgia"/>
              <a:ea typeface="Georgia"/>
              <a:cs typeface="Georgia"/>
              <a:sym typeface="Georgia"/>
            </a:endParaRPr>
          </a:p>
          <a:p>
            <a:pPr indent="-330200" lvl="0" marL="457200" rtl="0" algn="l">
              <a:lnSpc>
                <a:spcPct val="115000"/>
              </a:lnSpc>
              <a:spcBef>
                <a:spcPts val="1200"/>
              </a:spcBef>
              <a:spcAft>
                <a:spcPts val="0"/>
              </a:spcAft>
              <a:buClr>
                <a:srgbClr val="24292E"/>
              </a:buClr>
              <a:buSzPts val="1600"/>
              <a:buFont typeface="Georgia"/>
              <a:buChar char="●"/>
            </a:pPr>
            <a:r>
              <a:rPr lang="en-US" sz="1600">
                <a:solidFill>
                  <a:srgbClr val="24292E"/>
                </a:solidFill>
                <a:highlight>
                  <a:srgbClr val="FFFFFF"/>
                </a:highlight>
                <a:latin typeface="Georgia"/>
                <a:ea typeface="Georgia"/>
                <a:cs typeface="Georgia"/>
                <a:sym typeface="Georgia"/>
              </a:rPr>
              <a:t>One drawback from our data was that we only analyzed the most recent data available, and while that gave us the most up-to-date information, it also prevented us from mapping trends which could have given our findings more standing.</a:t>
            </a:r>
            <a:endParaRPr sz="1600">
              <a:solidFill>
                <a:srgbClr val="24292E"/>
              </a:solidFill>
              <a:highlight>
                <a:srgbClr val="FFFFFF"/>
              </a:highlight>
              <a:latin typeface="Georgia"/>
              <a:ea typeface="Georgia"/>
              <a:cs typeface="Georgia"/>
              <a:sym typeface="Georgia"/>
            </a:endParaRPr>
          </a:p>
          <a:p>
            <a:pPr indent="-330200" lvl="0" marL="457200" rtl="0" algn="l">
              <a:lnSpc>
                <a:spcPct val="115000"/>
              </a:lnSpc>
              <a:spcBef>
                <a:spcPts val="0"/>
              </a:spcBef>
              <a:spcAft>
                <a:spcPts val="0"/>
              </a:spcAft>
              <a:buClr>
                <a:srgbClr val="24292E"/>
              </a:buClr>
              <a:buSzPts val="1600"/>
              <a:buFont typeface="Georgia"/>
              <a:buChar char="●"/>
            </a:pPr>
            <a:r>
              <a:rPr lang="en-US" sz="1600">
                <a:solidFill>
                  <a:srgbClr val="24292E"/>
                </a:solidFill>
                <a:highlight>
                  <a:schemeClr val="lt1"/>
                </a:highlight>
                <a:latin typeface="Georgia"/>
                <a:ea typeface="Georgia"/>
                <a:cs typeface="Georgia"/>
                <a:sym typeface="Georgia"/>
              </a:rPr>
              <a:t>We did notice that red states, or those who lean Republican, had higher property crime rates (as we predicted) and higher violent crime rates. </a:t>
            </a:r>
            <a:endParaRPr sz="1600">
              <a:solidFill>
                <a:srgbClr val="24292E"/>
              </a:solidFill>
              <a:highlight>
                <a:schemeClr val="lt1"/>
              </a:highlight>
              <a:latin typeface="Georgia"/>
              <a:ea typeface="Georgia"/>
              <a:cs typeface="Georgia"/>
              <a:sym typeface="Georgia"/>
            </a:endParaRPr>
          </a:p>
          <a:p>
            <a:pPr indent="-330200" lvl="1" marL="914400" rtl="0" algn="l">
              <a:lnSpc>
                <a:spcPct val="115000"/>
              </a:lnSpc>
              <a:spcBef>
                <a:spcPts val="0"/>
              </a:spcBef>
              <a:spcAft>
                <a:spcPts val="0"/>
              </a:spcAft>
              <a:buClr>
                <a:srgbClr val="24292E"/>
              </a:buClr>
              <a:buSzPts val="1600"/>
              <a:buFont typeface="Georgia"/>
              <a:buChar char="○"/>
            </a:pPr>
            <a:r>
              <a:rPr lang="en-US" sz="1600">
                <a:solidFill>
                  <a:srgbClr val="24292E"/>
                </a:solidFill>
                <a:highlight>
                  <a:schemeClr val="lt1"/>
                </a:highlight>
                <a:latin typeface="Georgia"/>
                <a:ea typeface="Georgia"/>
                <a:cs typeface="Georgia"/>
                <a:sym typeface="Georgia"/>
              </a:rPr>
              <a:t>When compared to the individual counties in the state of Colorado, this held true only for property crime rates and not nearly as high as among the States.</a:t>
            </a:r>
            <a:endParaRPr sz="1600">
              <a:solidFill>
                <a:srgbClr val="24292E"/>
              </a:solidFill>
              <a:highlight>
                <a:srgbClr val="FFFFFF"/>
              </a:highlight>
              <a:latin typeface="Georgia"/>
              <a:ea typeface="Georgia"/>
              <a:cs typeface="Georgia"/>
              <a:sym typeface="Georgia"/>
            </a:endParaRPr>
          </a:p>
          <a:p>
            <a:pPr indent="-330200" lvl="0" marL="457200" rtl="0" algn="l">
              <a:lnSpc>
                <a:spcPct val="115000"/>
              </a:lnSpc>
              <a:spcBef>
                <a:spcPts val="0"/>
              </a:spcBef>
              <a:spcAft>
                <a:spcPts val="0"/>
              </a:spcAft>
              <a:buClr>
                <a:srgbClr val="24292E"/>
              </a:buClr>
              <a:buSzPts val="1600"/>
              <a:buFont typeface="Georgia"/>
              <a:buChar char="●"/>
            </a:pPr>
            <a:r>
              <a:rPr lang="en-US" sz="1600">
                <a:solidFill>
                  <a:srgbClr val="24292E"/>
                </a:solidFill>
                <a:highlight>
                  <a:schemeClr val="lt1"/>
                </a:highlight>
                <a:latin typeface="Georgia"/>
                <a:ea typeface="Georgia"/>
                <a:cs typeface="Georgia"/>
                <a:sym typeface="Georgia"/>
              </a:rPr>
              <a:t>We found that there is in fact a correlation between violent crimes and property crimes.</a:t>
            </a:r>
            <a:endParaRPr sz="1600">
              <a:solidFill>
                <a:srgbClr val="24292E"/>
              </a:solidFill>
              <a:highlight>
                <a:schemeClr val="lt1"/>
              </a:highlight>
              <a:latin typeface="Georgia"/>
              <a:ea typeface="Georgia"/>
              <a:cs typeface="Georgia"/>
              <a:sym typeface="Georgia"/>
            </a:endParaRPr>
          </a:p>
          <a:p>
            <a:pPr indent="-330200" lvl="1" marL="914400" rtl="0" algn="l">
              <a:lnSpc>
                <a:spcPct val="115000"/>
              </a:lnSpc>
              <a:spcBef>
                <a:spcPts val="0"/>
              </a:spcBef>
              <a:spcAft>
                <a:spcPts val="0"/>
              </a:spcAft>
              <a:buClr>
                <a:srgbClr val="24292E"/>
              </a:buClr>
              <a:buSzPts val="1600"/>
              <a:buFont typeface="Georgia"/>
              <a:buChar char="○"/>
            </a:pPr>
            <a:r>
              <a:rPr lang="en-US" sz="1600">
                <a:solidFill>
                  <a:srgbClr val="24292E"/>
                </a:solidFill>
                <a:highlight>
                  <a:schemeClr val="lt1"/>
                </a:highlight>
                <a:latin typeface="Georgia"/>
                <a:ea typeface="Georgia"/>
                <a:cs typeface="Georgia"/>
                <a:sym typeface="Georgia"/>
              </a:rPr>
              <a:t>we did not find a connection between hate crime rates and violent crime rates</a:t>
            </a:r>
            <a:endParaRPr sz="1600">
              <a:solidFill>
                <a:srgbClr val="24292E"/>
              </a:solidFill>
              <a:highlight>
                <a:schemeClr val="lt1"/>
              </a:highlight>
              <a:latin typeface="Georgia"/>
              <a:ea typeface="Georgia"/>
              <a:cs typeface="Georgia"/>
              <a:sym typeface="Georgia"/>
            </a:endParaRPr>
          </a:p>
          <a:p>
            <a:pPr indent="-330200" lvl="1" marL="914400" rtl="0" algn="l">
              <a:lnSpc>
                <a:spcPct val="115000"/>
              </a:lnSpc>
              <a:spcBef>
                <a:spcPts val="0"/>
              </a:spcBef>
              <a:spcAft>
                <a:spcPts val="0"/>
              </a:spcAft>
              <a:buClr>
                <a:srgbClr val="24292E"/>
              </a:buClr>
              <a:buSzPts val="1600"/>
              <a:buFont typeface="Georgia"/>
              <a:buChar char="○"/>
            </a:pPr>
            <a:r>
              <a:rPr lang="en-US" sz="1600">
                <a:solidFill>
                  <a:srgbClr val="24292E"/>
                </a:solidFill>
                <a:highlight>
                  <a:schemeClr val="lt1"/>
                </a:highlight>
                <a:latin typeface="Georgia"/>
                <a:ea typeface="Georgia"/>
                <a:cs typeface="Georgia"/>
                <a:sym typeface="Georgia"/>
              </a:rPr>
              <a:t>we did notice a suspiciously  lacking number of reports among the states with two states not reporting any hate crimes; this may have affected our lack of connection.</a:t>
            </a:r>
            <a:endParaRPr sz="1600">
              <a:solidFill>
                <a:srgbClr val="24292E"/>
              </a:solidFill>
              <a:highlight>
                <a:srgbClr val="FFFFFF"/>
              </a:highlight>
              <a:latin typeface="Georgia"/>
              <a:ea typeface="Georgia"/>
              <a:cs typeface="Georgia"/>
              <a:sym typeface="Georgia"/>
            </a:endParaRPr>
          </a:p>
          <a:p>
            <a:pPr indent="-330200" lvl="0" marL="457200" rtl="0" algn="l">
              <a:lnSpc>
                <a:spcPct val="115000"/>
              </a:lnSpc>
              <a:spcBef>
                <a:spcPts val="0"/>
              </a:spcBef>
              <a:spcAft>
                <a:spcPts val="0"/>
              </a:spcAft>
              <a:buClr>
                <a:srgbClr val="24292E"/>
              </a:buClr>
              <a:buSzPts val="1600"/>
              <a:buFont typeface="Georgia"/>
              <a:buChar char="●"/>
            </a:pPr>
            <a:r>
              <a:rPr lang="en-US" sz="1600">
                <a:solidFill>
                  <a:srgbClr val="24292E"/>
                </a:solidFill>
                <a:highlight>
                  <a:schemeClr val="lt1"/>
                </a:highlight>
                <a:latin typeface="Georgia"/>
                <a:ea typeface="Georgia"/>
                <a:cs typeface="Georgia"/>
                <a:sym typeface="Georgia"/>
              </a:rPr>
              <a:t>There was no strong correlation to crime rates and unemployment rate, to our surprise</a:t>
            </a:r>
            <a:endParaRPr sz="1600">
              <a:solidFill>
                <a:srgbClr val="24292E"/>
              </a:solidFill>
              <a:highlight>
                <a:schemeClr val="lt1"/>
              </a:highlight>
              <a:latin typeface="Georgia"/>
              <a:ea typeface="Georgia"/>
              <a:cs typeface="Georgia"/>
              <a:sym typeface="Georgia"/>
            </a:endParaRPr>
          </a:p>
          <a:p>
            <a:pPr indent="0" lvl="0" marL="914400" rtl="0" algn="l">
              <a:lnSpc>
                <a:spcPct val="115000"/>
              </a:lnSpc>
              <a:spcBef>
                <a:spcPts val="1200"/>
              </a:spcBef>
              <a:spcAft>
                <a:spcPts val="0"/>
              </a:spcAft>
              <a:buNone/>
            </a:pPr>
            <a:r>
              <a:rPr lang="en-US" sz="1500">
                <a:solidFill>
                  <a:srgbClr val="24292E"/>
                </a:solidFill>
                <a:highlight>
                  <a:schemeClr val="lt1"/>
                </a:highlight>
                <a:latin typeface="Georgia"/>
                <a:ea typeface="Georgia"/>
                <a:cs typeface="Georgia"/>
                <a:sym typeface="Georgia"/>
              </a:rPr>
              <a:t>.</a:t>
            </a:r>
            <a:endParaRPr sz="1500">
              <a:solidFill>
                <a:srgbClr val="24292E"/>
              </a:solidFill>
              <a:highlight>
                <a:schemeClr val="lt1"/>
              </a:highlight>
              <a:latin typeface="Georgia"/>
              <a:ea typeface="Georgia"/>
              <a:cs typeface="Georgia"/>
              <a:sym typeface="Georgia"/>
            </a:endParaRPr>
          </a:p>
          <a:p>
            <a:pPr indent="0" lvl="0" marL="914400" rtl="0" algn="l">
              <a:lnSpc>
                <a:spcPct val="115000"/>
              </a:lnSpc>
              <a:spcBef>
                <a:spcPts val="1200"/>
              </a:spcBef>
              <a:spcAft>
                <a:spcPts val="0"/>
              </a:spcAft>
              <a:buNone/>
            </a:pPr>
            <a:r>
              <a:t/>
            </a:r>
            <a:endParaRPr sz="1500">
              <a:solidFill>
                <a:srgbClr val="24292E"/>
              </a:solidFill>
              <a:highlight>
                <a:schemeClr val="lt1"/>
              </a:highlight>
              <a:latin typeface="Georgia"/>
              <a:ea typeface="Georgia"/>
              <a:cs typeface="Georgia"/>
              <a:sym typeface="Georgia"/>
            </a:endParaRPr>
          </a:p>
          <a:p>
            <a:pPr indent="0" lvl="0" marL="0" rtl="0" algn="l">
              <a:lnSpc>
                <a:spcPct val="115000"/>
              </a:lnSpc>
              <a:spcBef>
                <a:spcPts val="1200"/>
              </a:spcBef>
              <a:spcAft>
                <a:spcPts val="0"/>
              </a:spcAft>
              <a:buNone/>
            </a:pPr>
            <a:r>
              <a:t/>
            </a:r>
            <a:endParaRPr sz="1500">
              <a:solidFill>
                <a:srgbClr val="24292E"/>
              </a:solidFill>
              <a:highlight>
                <a:schemeClr val="lt1"/>
              </a:highlight>
              <a:latin typeface="Georgia"/>
              <a:ea typeface="Georgia"/>
              <a:cs typeface="Georgia"/>
              <a:sym typeface="Georgia"/>
            </a:endParaRPr>
          </a:p>
          <a:p>
            <a:pPr indent="0" lvl="0" marL="457200" rtl="0" algn="l">
              <a:lnSpc>
                <a:spcPct val="115000"/>
              </a:lnSpc>
              <a:spcBef>
                <a:spcPts val="1200"/>
              </a:spcBef>
              <a:spcAft>
                <a:spcPts val="1200"/>
              </a:spcAft>
              <a:buNone/>
            </a:pPr>
            <a:r>
              <a:t/>
            </a:r>
            <a:endParaRPr sz="1500">
              <a:solidFill>
                <a:srgbClr val="24292E"/>
              </a:solidFill>
              <a:highlight>
                <a:srgbClr val="FFFFFF"/>
              </a:highlight>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7"/>
          <p:cNvSpPr txBox="1"/>
          <p:nvPr>
            <p:ph type="title"/>
          </p:nvPr>
        </p:nvSpPr>
        <p:spPr>
          <a:xfrm>
            <a:off x="152400" y="228600"/>
            <a:ext cx="5272200" cy="657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3500">
                <a:solidFill>
                  <a:srgbClr val="0B5394"/>
                </a:solidFill>
                <a:latin typeface="Georgia"/>
                <a:ea typeface="Georgia"/>
                <a:cs typeface="Georgia"/>
                <a:sym typeface="Georgia"/>
              </a:rPr>
              <a:t>Closing statements...</a:t>
            </a:r>
            <a:endParaRPr sz="3500">
              <a:solidFill>
                <a:srgbClr val="0B5394"/>
              </a:solidFill>
              <a:latin typeface="Georgia"/>
              <a:ea typeface="Georgia"/>
              <a:cs typeface="Georgia"/>
              <a:sym typeface="Georgia"/>
            </a:endParaRPr>
          </a:p>
        </p:txBody>
      </p:sp>
      <p:sp>
        <p:nvSpPr>
          <p:cNvPr id="198" name="Google Shape;198;p7"/>
          <p:cNvSpPr txBox="1"/>
          <p:nvPr>
            <p:ph idx="1" type="body"/>
          </p:nvPr>
        </p:nvSpPr>
        <p:spPr>
          <a:xfrm>
            <a:off x="283500" y="1166875"/>
            <a:ext cx="11908500" cy="5138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t/>
            </a:r>
            <a:endParaRPr sz="1500">
              <a:solidFill>
                <a:schemeClr val="dk1"/>
              </a:solidFill>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t/>
            </a:r>
            <a:endParaRPr sz="1500">
              <a:solidFill>
                <a:schemeClr val="dk1"/>
              </a:solidFill>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t/>
            </a:r>
            <a:endParaRPr sz="1500">
              <a:solidFill>
                <a:schemeClr val="dk1"/>
              </a:solidFill>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t/>
            </a:r>
            <a:endParaRPr sz="1500">
              <a:solidFill>
                <a:schemeClr val="dk1"/>
              </a:solidFill>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t/>
            </a:r>
            <a:endParaRPr sz="1500">
              <a:solidFill>
                <a:schemeClr val="dk1"/>
              </a:solidFill>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t/>
            </a:r>
            <a:endParaRPr sz="1500">
              <a:solidFill>
                <a:schemeClr val="dk1"/>
              </a:solidFill>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t/>
            </a:r>
            <a:endParaRPr sz="1500">
              <a:solidFill>
                <a:schemeClr val="dk1"/>
              </a:solidFill>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rPr lang="en-US" sz="1500">
                <a:solidFill>
                  <a:schemeClr val="dk1"/>
                </a:solidFill>
                <a:latin typeface="Georgia"/>
                <a:ea typeface="Georgia"/>
                <a:cs typeface="Georgia"/>
                <a:sym typeface="Georgia"/>
              </a:rPr>
              <a:t>One of our initial questions dealt with an amendment geared toward victims of crimes that differed per state. Although the amendment was not inline with our scope, it is a question we would have liked to have continued with had time and resources permitted.</a:t>
            </a:r>
            <a:endParaRPr sz="1500">
              <a:solidFill>
                <a:schemeClr val="dk1"/>
              </a:solidFill>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t/>
            </a:r>
            <a:endParaRPr sz="1500">
              <a:solidFill>
                <a:schemeClr val="dk1"/>
              </a:solidFill>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rPr lang="en-US" sz="1500">
                <a:solidFill>
                  <a:schemeClr val="dk1"/>
                </a:solidFill>
                <a:latin typeface="Georgia"/>
                <a:ea typeface="Georgia"/>
                <a:cs typeface="Georgia"/>
                <a:sym typeface="Georgia"/>
              </a:rPr>
              <a:t>Drawing further conclusions:</a:t>
            </a:r>
            <a:endParaRPr sz="1500">
              <a:solidFill>
                <a:schemeClr val="dk1"/>
              </a:solidFill>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t/>
            </a:r>
            <a:endParaRPr sz="1500">
              <a:solidFill>
                <a:schemeClr val="dk1"/>
              </a:solidFill>
              <a:latin typeface="Georgia"/>
              <a:ea typeface="Georgia"/>
              <a:cs typeface="Georgia"/>
              <a:sym typeface="Georgia"/>
            </a:endParaRPr>
          </a:p>
          <a:p>
            <a:pPr indent="-323850" lvl="0" marL="457200" rtl="0" algn="l">
              <a:lnSpc>
                <a:spcPct val="100000"/>
              </a:lnSpc>
              <a:spcBef>
                <a:spcPts val="0"/>
              </a:spcBef>
              <a:spcAft>
                <a:spcPts val="0"/>
              </a:spcAft>
              <a:buClr>
                <a:schemeClr val="dk1"/>
              </a:buClr>
              <a:buSzPts val="1500"/>
              <a:buFont typeface="Georgia"/>
              <a:buChar char="●"/>
            </a:pPr>
            <a:r>
              <a:rPr lang="en-US" sz="1500">
                <a:solidFill>
                  <a:schemeClr val="dk1"/>
                </a:solidFill>
                <a:latin typeface="Georgia"/>
                <a:ea typeface="Georgia"/>
                <a:cs typeface="Georgia"/>
                <a:sym typeface="Georgia"/>
              </a:rPr>
              <a:t>dissecting each state’s trends and voting affiliations</a:t>
            </a:r>
            <a:endParaRPr sz="1500">
              <a:solidFill>
                <a:schemeClr val="dk1"/>
              </a:solidFill>
              <a:latin typeface="Georgia"/>
              <a:ea typeface="Georgia"/>
              <a:cs typeface="Georgia"/>
              <a:sym typeface="Georgia"/>
            </a:endParaRPr>
          </a:p>
          <a:p>
            <a:pPr indent="-323850" lvl="0" marL="457200" rtl="0" algn="l">
              <a:lnSpc>
                <a:spcPct val="100000"/>
              </a:lnSpc>
              <a:spcBef>
                <a:spcPts val="0"/>
              </a:spcBef>
              <a:spcAft>
                <a:spcPts val="0"/>
              </a:spcAft>
              <a:buClr>
                <a:schemeClr val="dk1"/>
              </a:buClr>
              <a:buSzPts val="1500"/>
              <a:buFont typeface="Georgia"/>
              <a:buChar char="●"/>
            </a:pPr>
            <a:r>
              <a:rPr lang="en-US" sz="1500">
                <a:solidFill>
                  <a:schemeClr val="dk1"/>
                </a:solidFill>
                <a:latin typeface="Georgia"/>
                <a:ea typeface="Georgia"/>
                <a:cs typeface="Georgia"/>
                <a:sym typeface="Georgia"/>
              </a:rPr>
              <a:t>explore unemployment passed state rates</a:t>
            </a:r>
            <a:endParaRPr sz="1500">
              <a:solidFill>
                <a:schemeClr val="dk1"/>
              </a:solidFill>
              <a:latin typeface="Georgia"/>
              <a:ea typeface="Georgia"/>
              <a:cs typeface="Georgia"/>
              <a:sym typeface="Georgia"/>
            </a:endParaRPr>
          </a:p>
          <a:p>
            <a:pPr indent="-323850" lvl="0" marL="457200" rtl="0" algn="l">
              <a:lnSpc>
                <a:spcPct val="100000"/>
              </a:lnSpc>
              <a:spcBef>
                <a:spcPts val="0"/>
              </a:spcBef>
              <a:spcAft>
                <a:spcPts val="0"/>
              </a:spcAft>
              <a:buClr>
                <a:schemeClr val="dk1"/>
              </a:buClr>
              <a:buSzPts val="1500"/>
              <a:buFont typeface="Georgia"/>
              <a:buChar char="●"/>
            </a:pPr>
            <a:r>
              <a:rPr lang="en-US" sz="1500">
                <a:solidFill>
                  <a:schemeClr val="dk1"/>
                </a:solidFill>
                <a:latin typeface="Georgia"/>
                <a:ea typeface="Georgia"/>
                <a:cs typeface="Georgia"/>
                <a:sym typeface="Georgia"/>
              </a:rPr>
              <a:t>comparing coastal states to non-coastal states</a:t>
            </a:r>
            <a:endParaRPr sz="1500">
              <a:solidFill>
                <a:schemeClr val="dk1"/>
              </a:solidFill>
              <a:latin typeface="Georgia"/>
              <a:ea typeface="Georgia"/>
              <a:cs typeface="Georgia"/>
              <a:sym typeface="Georgia"/>
            </a:endParaRPr>
          </a:p>
          <a:p>
            <a:pPr indent="-323850" lvl="1" marL="914400" rtl="0" algn="l">
              <a:lnSpc>
                <a:spcPct val="100000"/>
              </a:lnSpc>
              <a:spcBef>
                <a:spcPts val="0"/>
              </a:spcBef>
              <a:spcAft>
                <a:spcPts val="0"/>
              </a:spcAft>
              <a:buClr>
                <a:schemeClr val="dk1"/>
              </a:buClr>
              <a:buSzPts val="1500"/>
              <a:buFont typeface="Georgia"/>
              <a:buChar char="○"/>
            </a:pPr>
            <a:r>
              <a:rPr lang="en-US" sz="1500">
                <a:solidFill>
                  <a:schemeClr val="dk1"/>
                </a:solidFill>
                <a:latin typeface="Georgia"/>
                <a:ea typeface="Georgia"/>
                <a:cs typeface="Georgia"/>
                <a:sym typeface="Georgia"/>
              </a:rPr>
              <a:t>job availability</a:t>
            </a:r>
            <a:endParaRPr sz="1500">
              <a:solidFill>
                <a:schemeClr val="dk1"/>
              </a:solidFill>
              <a:latin typeface="Georgia"/>
              <a:ea typeface="Georgia"/>
              <a:cs typeface="Georgia"/>
              <a:sym typeface="Georgia"/>
            </a:endParaRPr>
          </a:p>
          <a:p>
            <a:pPr indent="-323850" lvl="1" marL="914400" rtl="0" algn="l">
              <a:lnSpc>
                <a:spcPct val="100000"/>
              </a:lnSpc>
              <a:spcBef>
                <a:spcPts val="0"/>
              </a:spcBef>
              <a:spcAft>
                <a:spcPts val="0"/>
              </a:spcAft>
              <a:buClr>
                <a:schemeClr val="dk1"/>
              </a:buClr>
              <a:buSzPts val="1500"/>
              <a:buFont typeface="Georgia"/>
              <a:buChar char="○"/>
            </a:pPr>
            <a:r>
              <a:rPr lang="en-US" sz="1500">
                <a:solidFill>
                  <a:schemeClr val="dk1"/>
                </a:solidFill>
                <a:latin typeface="Georgia"/>
                <a:ea typeface="Georgia"/>
                <a:cs typeface="Georgia"/>
                <a:sym typeface="Georgia"/>
              </a:rPr>
              <a:t>average pay</a:t>
            </a:r>
            <a:endParaRPr sz="1500">
              <a:solidFill>
                <a:schemeClr val="dk1"/>
              </a:solidFill>
              <a:latin typeface="Georgia"/>
              <a:ea typeface="Georgia"/>
              <a:cs typeface="Georgia"/>
              <a:sym typeface="Georgia"/>
            </a:endParaRPr>
          </a:p>
          <a:p>
            <a:pPr indent="-323850" lvl="1" marL="914400" rtl="0" algn="l">
              <a:lnSpc>
                <a:spcPct val="100000"/>
              </a:lnSpc>
              <a:spcBef>
                <a:spcPts val="0"/>
              </a:spcBef>
              <a:spcAft>
                <a:spcPts val="0"/>
              </a:spcAft>
              <a:buClr>
                <a:schemeClr val="dk1"/>
              </a:buClr>
              <a:buSzPts val="1500"/>
              <a:buFont typeface="Georgia"/>
              <a:buChar char="○"/>
            </a:pPr>
            <a:r>
              <a:rPr lang="en-US" sz="1500">
                <a:solidFill>
                  <a:schemeClr val="dk1"/>
                </a:solidFill>
                <a:latin typeface="Georgia"/>
                <a:ea typeface="Georgia"/>
                <a:cs typeface="Georgia"/>
                <a:sym typeface="Georgia"/>
              </a:rPr>
              <a:t>cost of living</a:t>
            </a:r>
            <a:endParaRPr sz="1500">
              <a:solidFill>
                <a:schemeClr val="dk1"/>
              </a:solidFill>
              <a:latin typeface="Georgia"/>
              <a:ea typeface="Georgia"/>
              <a:cs typeface="Georgia"/>
              <a:sym typeface="Georgia"/>
            </a:endParaRPr>
          </a:p>
          <a:p>
            <a:pPr indent="-323850" lvl="0" marL="457200" rtl="0" algn="l">
              <a:lnSpc>
                <a:spcPct val="100000"/>
              </a:lnSpc>
              <a:spcBef>
                <a:spcPts val="0"/>
              </a:spcBef>
              <a:spcAft>
                <a:spcPts val="0"/>
              </a:spcAft>
              <a:buClr>
                <a:schemeClr val="dk1"/>
              </a:buClr>
              <a:buSzPts val="1500"/>
              <a:buFont typeface="Georgia"/>
              <a:buChar char="●"/>
            </a:pPr>
            <a:r>
              <a:rPr lang="en-US" sz="1500">
                <a:solidFill>
                  <a:schemeClr val="dk1"/>
                </a:solidFill>
                <a:latin typeface="Georgia"/>
                <a:ea typeface="Georgia"/>
                <a:cs typeface="Georgia"/>
                <a:sym typeface="Georgia"/>
              </a:rPr>
              <a:t>exploring population in metropolitan areas and non-metropolitan areas</a:t>
            </a:r>
            <a:endParaRPr sz="1500">
              <a:solidFill>
                <a:schemeClr val="dk1"/>
              </a:solidFill>
              <a:latin typeface="Georgia"/>
              <a:ea typeface="Georgia"/>
              <a:cs typeface="Georgia"/>
              <a:sym typeface="Georgia"/>
            </a:endParaRPr>
          </a:p>
          <a:p>
            <a:pPr indent="-323850" lvl="1" marL="914400" rtl="0" algn="l">
              <a:lnSpc>
                <a:spcPct val="100000"/>
              </a:lnSpc>
              <a:spcBef>
                <a:spcPts val="0"/>
              </a:spcBef>
              <a:spcAft>
                <a:spcPts val="0"/>
              </a:spcAft>
              <a:buClr>
                <a:schemeClr val="dk1"/>
              </a:buClr>
              <a:buSzPts val="1500"/>
              <a:buFont typeface="Georgia"/>
              <a:buChar char="○"/>
            </a:pPr>
            <a:r>
              <a:rPr lang="en-US" sz="1500">
                <a:solidFill>
                  <a:schemeClr val="dk1"/>
                </a:solidFill>
                <a:latin typeface="Georgia"/>
                <a:ea typeface="Georgia"/>
                <a:cs typeface="Georgia"/>
                <a:sym typeface="Georgia"/>
              </a:rPr>
              <a:t>urban and city crime rates</a:t>
            </a:r>
            <a:endParaRPr sz="1500">
              <a:solidFill>
                <a:schemeClr val="dk1"/>
              </a:solidFill>
              <a:latin typeface="Georgia"/>
              <a:ea typeface="Georgia"/>
              <a:cs typeface="Georgia"/>
              <a:sym typeface="Georgia"/>
            </a:endParaRPr>
          </a:p>
          <a:p>
            <a:pPr indent="-323850" lvl="0" marL="457200" rtl="0" algn="l">
              <a:lnSpc>
                <a:spcPct val="100000"/>
              </a:lnSpc>
              <a:spcBef>
                <a:spcPts val="0"/>
              </a:spcBef>
              <a:spcAft>
                <a:spcPts val="0"/>
              </a:spcAft>
              <a:buClr>
                <a:schemeClr val="dk1"/>
              </a:buClr>
              <a:buSzPts val="1500"/>
              <a:buFont typeface="Georgia"/>
              <a:buChar char="●"/>
            </a:pPr>
            <a:r>
              <a:rPr lang="en-US" sz="1500">
                <a:solidFill>
                  <a:schemeClr val="dk1"/>
                </a:solidFill>
                <a:latin typeface="Georgia"/>
                <a:ea typeface="Georgia"/>
                <a:cs typeface="Georgia"/>
                <a:sym typeface="Georgia"/>
              </a:rPr>
              <a:t>gather state resources and funding</a:t>
            </a:r>
            <a:endParaRPr sz="1500">
              <a:solidFill>
                <a:schemeClr val="dk1"/>
              </a:solidFill>
              <a:latin typeface="Georgia"/>
              <a:ea typeface="Georgia"/>
              <a:cs typeface="Georgia"/>
              <a:sym typeface="Georgia"/>
            </a:endParaRPr>
          </a:p>
          <a:p>
            <a:pPr indent="-323850" lvl="1" marL="914400" rtl="0" algn="l">
              <a:lnSpc>
                <a:spcPct val="100000"/>
              </a:lnSpc>
              <a:spcBef>
                <a:spcPts val="0"/>
              </a:spcBef>
              <a:spcAft>
                <a:spcPts val="0"/>
              </a:spcAft>
              <a:buClr>
                <a:schemeClr val="dk1"/>
              </a:buClr>
              <a:buSzPts val="1500"/>
              <a:buFont typeface="Georgia"/>
              <a:buChar char="○"/>
            </a:pPr>
            <a:r>
              <a:rPr lang="en-US" sz="1500">
                <a:solidFill>
                  <a:schemeClr val="dk1"/>
                </a:solidFill>
                <a:latin typeface="Georgia"/>
                <a:ea typeface="Georgia"/>
                <a:cs typeface="Georgia"/>
                <a:sym typeface="Georgia"/>
              </a:rPr>
              <a:t>explore the following and note potential correlations with crime rates</a:t>
            </a:r>
            <a:endParaRPr sz="1500">
              <a:solidFill>
                <a:schemeClr val="dk1"/>
              </a:solidFill>
              <a:latin typeface="Georgia"/>
              <a:ea typeface="Georgia"/>
              <a:cs typeface="Georgia"/>
              <a:sym typeface="Georgia"/>
            </a:endParaRPr>
          </a:p>
          <a:p>
            <a:pPr indent="-323850" lvl="2" marL="1371600" rtl="0" algn="l">
              <a:lnSpc>
                <a:spcPct val="100000"/>
              </a:lnSpc>
              <a:spcBef>
                <a:spcPts val="0"/>
              </a:spcBef>
              <a:spcAft>
                <a:spcPts val="0"/>
              </a:spcAft>
              <a:buSzPts val="1500"/>
              <a:buFont typeface="Georgia"/>
              <a:buChar char="■"/>
            </a:pPr>
            <a:r>
              <a:rPr lang="en-US" sz="1500">
                <a:solidFill>
                  <a:schemeClr val="dk1"/>
                </a:solidFill>
                <a:latin typeface="Georgia"/>
                <a:ea typeface="Georgia"/>
                <a:cs typeface="Georgia"/>
                <a:sym typeface="Georgia"/>
              </a:rPr>
              <a:t>unemployed population</a:t>
            </a:r>
            <a:endParaRPr sz="1500">
              <a:solidFill>
                <a:schemeClr val="dk1"/>
              </a:solidFill>
              <a:latin typeface="Georgia"/>
              <a:ea typeface="Georgia"/>
              <a:cs typeface="Georgia"/>
              <a:sym typeface="Georgia"/>
            </a:endParaRPr>
          </a:p>
          <a:p>
            <a:pPr indent="-323850" lvl="3" marL="1828800" rtl="0" algn="l">
              <a:lnSpc>
                <a:spcPct val="100000"/>
              </a:lnSpc>
              <a:spcBef>
                <a:spcPts val="0"/>
              </a:spcBef>
              <a:spcAft>
                <a:spcPts val="0"/>
              </a:spcAft>
              <a:buClr>
                <a:schemeClr val="dk1"/>
              </a:buClr>
              <a:buSzPts val="1500"/>
              <a:buFont typeface="Georgia"/>
              <a:buChar char="●"/>
            </a:pPr>
            <a:r>
              <a:rPr lang="en-US" sz="1500">
                <a:solidFill>
                  <a:schemeClr val="dk1"/>
                </a:solidFill>
                <a:latin typeface="Georgia"/>
                <a:ea typeface="Georgia"/>
                <a:cs typeface="Georgia"/>
                <a:sym typeface="Georgia"/>
              </a:rPr>
              <a:t>workforce commission operations and programs for work preparedeness </a:t>
            </a:r>
            <a:endParaRPr sz="1500">
              <a:solidFill>
                <a:schemeClr val="dk1"/>
              </a:solidFill>
              <a:latin typeface="Georgia"/>
              <a:ea typeface="Georgia"/>
              <a:cs typeface="Georgia"/>
              <a:sym typeface="Georgia"/>
            </a:endParaRPr>
          </a:p>
          <a:p>
            <a:pPr indent="-323850" lvl="2" marL="1371600" rtl="0" algn="l">
              <a:lnSpc>
                <a:spcPct val="100000"/>
              </a:lnSpc>
              <a:spcBef>
                <a:spcPts val="0"/>
              </a:spcBef>
              <a:spcAft>
                <a:spcPts val="0"/>
              </a:spcAft>
              <a:buSzPts val="1500"/>
              <a:buFont typeface="Georgia"/>
              <a:buChar char="■"/>
            </a:pPr>
            <a:r>
              <a:rPr lang="en-US" sz="1500">
                <a:solidFill>
                  <a:schemeClr val="dk1"/>
                </a:solidFill>
                <a:latin typeface="Georgia"/>
                <a:ea typeface="Georgia"/>
                <a:cs typeface="Georgia"/>
                <a:sym typeface="Georgia"/>
              </a:rPr>
              <a:t>homeless population</a:t>
            </a:r>
            <a:endParaRPr sz="1500">
              <a:solidFill>
                <a:schemeClr val="dk1"/>
              </a:solidFill>
              <a:latin typeface="Georgia"/>
              <a:ea typeface="Georgia"/>
              <a:cs typeface="Georgia"/>
              <a:sym typeface="Georgia"/>
            </a:endParaRPr>
          </a:p>
          <a:p>
            <a:pPr indent="-323850" lvl="3" marL="1828800" rtl="0" algn="l">
              <a:lnSpc>
                <a:spcPct val="100000"/>
              </a:lnSpc>
              <a:spcBef>
                <a:spcPts val="0"/>
              </a:spcBef>
              <a:spcAft>
                <a:spcPts val="0"/>
              </a:spcAft>
              <a:buClr>
                <a:schemeClr val="dk1"/>
              </a:buClr>
              <a:buSzPts val="1500"/>
              <a:buFont typeface="Georgia"/>
              <a:buChar char="●"/>
            </a:pPr>
            <a:r>
              <a:rPr lang="en-US" sz="1500">
                <a:solidFill>
                  <a:schemeClr val="dk1"/>
                </a:solidFill>
                <a:latin typeface="Georgia"/>
                <a:ea typeface="Georgia"/>
                <a:cs typeface="Georgia"/>
                <a:sym typeface="Georgia"/>
              </a:rPr>
              <a:t>outreach assistance and funding</a:t>
            </a:r>
            <a:endParaRPr sz="1500">
              <a:solidFill>
                <a:schemeClr val="dk1"/>
              </a:solidFill>
              <a:latin typeface="Georgia"/>
              <a:ea typeface="Georgia"/>
              <a:cs typeface="Georgia"/>
              <a:sym typeface="Georgia"/>
            </a:endParaRPr>
          </a:p>
          <a:p>
            <a:pPr indent="-323850" lvl="2" marL="1371600" rtl="0" algn="l">
              <a:lnSpc>
                <a:spcPct val="100000"/>
              </a:lnSpc>
              <a:spcBef>
                <a:spcPts val="0"/>
              </a:spcBef>
              <a:spcAft>
                <a:spcPts val="0"/>
              </a:spcAft>
              <a:buClr>
                <a:schemeClr val="dk1"/>
              </a:buClr>
              <a:buSzPts val="1500"/>
              <a:buFont typeface="Georgia"/>
              <a:buChar char="■"/>
            </a:pPr>
            <a:r>
              <a:rPr lang="en-US" sz="1500">
                <a:solidFill>
                  <a:schemeClr val="dk1"/>
                </a:solidFill>
                <a:latin typeface="Georgia"/>
                <a:ea typeface="Georgia"/>
                <a:cs typeface="Georgia"/>
                <a:sym typeface="Georgia"/>
              </a:rPr>
              <a:t>individuals needing mental health assistance</a:t>
            </a:r>
            <a:endParaRPr sz="1500">
              <a:solidFill>
                <a:schemeClr val="dk1"/>
              </a:solidFill>
              <a:latin typeface="Georgia"/>
              <a:ea typeface="Georgia"/>
              <a:cs typeface="Georgia"/>
              <a:sym typeface="Georgia"/>
            </a:endParaRPr>
          </a:p>
          <a:p>
            <a:pPr indent="-323850" lvl="3" marL="1828800" rtl="0" algn="l">
              <a:lnSpc>
                <a:spcPct val="100000"/>
              </a:lnSpc>
              <a:spcBef>
                <a:spcPts val="0"/>
              </a:spcBef>
              <a:spcAft>
                <a:spcPts val="0"/>
              </a:spcAft>
              <a:buClr>
                <a:schemeClr val="dk1"/>
              </a:buClr>
              <a:buSzPts val="1500"/>
              <a:buFont typeface="Georgia"/>
              <a:buChar char="●"/>
            </a:pPr>
            <a:r>
              <a:rPr lang="en-US" sz="1500">
                <a:solidFill>
                  <a:schemeClr val="dk1"/>
                </a:solidFill>
                <a:latin typeface="Georgia"/>
                <a:ea typeface="Georgia"/>
                <a:cs typeface="Georgia"/>
                <a:sym typeface="Georgia"/>
              </a:rPr>
              <a:t>program  and funding availability</a:t>
            </a:r>
            <a:endParaRPr sz="1500">
              <a:solidFill>
                <a:schemeClr val="dk1"/>
              </a:solidFill>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t/>
            </a:r>
            <a:endParaRPr sz="1500">
              <a:solidFill>
                <a:schemeClr val="dk1"/>
              </a:solidFill>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t/>
            </a:r>
            <a:endParaRPr sz="1500">
              <a:solidFill>
                <a:schemeClr val="dk1"/>
              </a:solidFill>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t/>
            </a:r>
            <a:endParaRPr sz="1500">
              <a:solidFill>
                <a:schemeClr val="dk1"/>
              </a:solidFill>
              <a:latin typeface="Georgia"/>
              <a:ea typeface="Georgia"/>
              <a:cs typeface="Georgia"/>
              <a:sym typeface="Georgia"/>
            </a:endParaRPr>
          </a:p>
          <a:p>
            <a:pPr indent="0" lvl="0" marL="127000" rtl="0" algn="l">
              <a:lnSpc>
                <a:spcPct val="115000"/>
              </a:lnSpc>
              <a:spcBef>
                <a:spcPts val="0"/>
              </a:spcBef>
              <a:spcAft>
                <a:spcPts val="0"/>
              </a:spcAft>
              <a:buClr>
                <a:schemeClr val="dk1"/>
              </a:buClr>
              <a:buSzPts val="1100"/>
              <a:buFont typeface="Arial"/>
              <a:buNone/>
            </a:pPr>
            <a:r>
              <a:t/>
            </a:r>
            <a:endParaRPr sz="1500">
              <a:solidFill>
                <a:srgbClr val="222635"/>
              </a:solidFill>
              <a:highlight>
                <a:srgbClr val="FFFFFF"/>
              </a:highlight>
              <a:latin typeface="Georgia"/>
              <a:ea typeface="Georgia"/>
              <a:cs typeface="Georgia"/>
              <a:sym typeface="Georgia"/>
            </a:endParaRPr>
          </a:p>
          <a:p>
            <a:pPr indent="-50800" lvl="0" marL="228600" rtl="0" algn="l">
              <a:lnSpc>
                <a:spcPct val="90000"/>
              </a:lnSpc>
              <a:spcBef>
                <a:spcPts val="2100"/>
              </a:spcBef>
              <a:spcAft>
                <a:spcPts val="2100"/>
              </a:spcAft>
              <a:buClr>
                <a:schemeClr val="dk1"/>
              </a:buClr>
              <a:buSzPts val="2800"/>
              <a:buNone/>
            </a:pPr>
            <a:r>
              <a:t/>
            </a:r>
            <a:endParaRPr b="1" sz="1500">
              <a:highlight>
                <a:srgbClr val="FFFFFF"/>
              </a:highlight>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2"/>
          <p:cNvSpPr txBox="1"/>
          <p:nvPr>
            <p:ph type="title"/>
          </p:nvPr>
        </p:nvSpPr>
        <p:spPr>
          <a:xfrm>
            <a:off x="121675" y="71450"/>
            <a:ext cx="7079100" cy="84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3500">
                <a:solidFill>
                  <a:srgbClr val="0B5394"/>
                </a:solidFill>
                <a:latin typeface="Georgia"/>
                <a:ea typeface="Georgia"/>
                <a:cs typeface="Georgia"/>
                <a:sym typeface="Georgia"/>
              </a:rPr>
              <a:t>Crime in the US- what gives?</a:t>
            </a:r>
            <a:endParaRPr sz="3500">
              <a:solidFill>
                <a:srgbClr val="0B5394"/>
              </a:solidFill>
              <a:latin typeface="Georgia"/>
              <a:ea typeface="Georgia"/>
              <a:cs typeface="Georgia"/>
              <a:sym typeface="Georgia"/>
            </a:endParaRPr>
          </a:p>
        </p:txBody>
      </p:sp>
      <p:sp>
        <p:nvSpPr>
          <p:cNvPr id="67" name="Google Shape;67;p2"/>
          <p:cNvSpPr txBox="1"/>
          <p:nvPr>
            <p:ph idx="1" type="body"/>
          </p:nvPr>
        </p:nvSpPr>
        <p:spPr>
          <a:xfrm>
            <a:off x="296700" y="921050"/>
            <a:ext cx="11895300" cy="57732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None/>
            </a:pPr>
            <a:r>
              <a:t/>
            </a:r>
            <a:endParaRPr b="1" sz="1400">
              <a:solidFill>
                <a:srgbClr val="0B5394"/>
              </a:solidFill>
              <a:highlight>
                <a:srgbClr val="FFFFFF"/>
              </a:highlight>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None/>
            </a:pPr>
            <a:r>
              <a:rPr b="1" lang="en-US" sz="1500">
                <a:solidFill>
                  <a:srgbClr val="0B5394"/>
                </a:solidFill>
                <a:highlight>
                  <a:srgbClr val="FFFFFF"/>
                </a:highlight>
                <a:latin typeface="Georgia"/>
                <a:ea typeface="Georgia"/>
                <a:cs typeface="Georgia"/>
                <a:sym typeface="Georgia"/>
              </a:rPr>
              <a:t>Inquiry and Inference:</a:t>
            </a:r>
            <a:endParaRPr b="1" sz="1500">
              <a:solidFill>
                <a:srgbClr val="0B5394"/>
              </a:solidFill>
              <a:highlight>
                <a:srgbClr val="FFFFFF"/>
              </a:highlight>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None/>
            </a:pPr>
            <a:r>
              <a:rPr lang="en-US" sz="1500">
                <a:solidFill>
                  <a:srgbClr val="24292E"/>
                </a:solidFill>
                <a:highlight>
                  <a:srgbClr val="FFFFFF"/>
                </a:highlight>
                <a:latin typeface="Georgia"/>
                <a:ea typeface="Georgia"/>
                <a:cs typeface="Georgia"/>
                <a:sym typeface="Georgia"/>
              </a:rPr>
              <a:t> What influences crime? Is there a correlation between voting trends and crime rates? What other factors may be making an impact on crime? Does this translate to an individual state?</a:t>
            </a:r>
            <a:r>
              <a:rPr lang="en-US" sz="1500">
                <a:solidFill>
                  <a:srgbClr val="24292E"/>
                </a:solidFill>
                <a:highlight>
                  <a:srgbClr val="FFFFFF"/>
                </a:highlight>
                <a:latin typeface="Georgia"/>
                <a:ea typeface="Georgia"/>
                <a:cs typeface="Georgia"/>
                <a:sym typeface="Georgia"/>
              </a:rPr>
              <a:t> </a:t>
            </a:r>
            <a:endParaRPr sz="1500">
              <a:solidFill>
                <a:srgbClr val="24292E"/>
              </a:solidFill>
              <a:highlight>
                <a:srgbClr val="FFFFFF"/>
              </a:highlight>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None/>
            </a:pPr>
            <a:r>
              <a:rPr lang="en-US" sz="1500">
                <a:solidFill>
                  <a:srgbClr val="24292E"/>
                </a:solidFill>
                <a:highlight>
                  <a:srgbClr val="FFFFFF"/>
                </a:highlight>
                <a:latin typeface="Georgia"/>
                <a:ea typeface="Georgia"/>
                <a:cs typeface="Georgia"/>
                <a:sym typeface="Georgia"/>
              </a:rPr>
              <a:t>Our initial assumptions were  that we would notice: </a:t>
            </a:r>
            <a:endParaRPr sz="1500">
              <a:solidFill>
                <a:srgbClr val="24292E"/>
              </a:solidFill>
              <a:highlight>
                <a:srgbClr val="FFFFFF"/>
              </a:highlight>
              <a:latin typeface="Georgia"/>
              <a:ea typeface="Georgia"/>
              <a:cs typeface="Georgia"/>
              <a:sym typeface="Georgia"/>
            </a:endParaRPr>
          </a:p>
          <a:p>
            <a:pPr indent="-323850" lvl="0" marL="457200" rtl="0" algn="l">
              <a:lnSpc>
                <a:spcPct val="115000"/>
              </a:lnSpc>
              <a:spcBef>
                <a:spcPts val="1200"/>
              </a:spcBef>
              <a:spcAft>
                <a:spcPts val="0"/>
              </a:spcAft>
              <a:buClr>
                <a:srgbClr val="24292E"/>
              </a:buClr>
              <a:buSzPts val="1500"/>
              <a:buFont typeface="Georgia"/>
              <a:buChar char="●"/>
            </a:pPr>
            <a:r>
              <a:rPr lang="en-US" sz="1500">
                <a:solidFill>
                  <a:srgbClr val="24292E"/>
                </a:solidFill>
                <a:highlight>
                  <a:srgbClr val="FFFFFF"/>
                </a:highlight>
                <a:latin typeface="Georgia"/>
                <a:ea typeface="Georgia"/>
                <a:cs typeface="Georgia"/>
                <a:sym typeface="Georgia"/>
              </a:rPr>
              <a:t> A relationship between crime rates and voting trends by party affiliation</a:t>
            </a:r>
            <a:endParaRPr sz="1500">
              <a:solidFill>
                <a:srgbClr val="24292E"/>
              </a:solidFill>
              <a:highlight>
                <a:srgbClr val="FFFFFF"/>
              </a:highlight>
              <a:latin typeface="Georgia"/>
              <a:ea typeface="Georgia"/>
              <a:cs typeface="Georgia"/>
              <a:sym typeface="Georgia"/>
            </a:endParaRPr>
          </a:p>
          <a:p>
            <a:pPr indent="-323850" lvl="1" marL="914400" rtl="0" algn="l">
              <a:lnSpc>
                <a:spcPct val="115000"/>
              </a:lnSpc>
              <a:spcBef>
                <a:spcPts val="0"/>
              </a:spcBef>
              <a:spcAft>
                <a:spcPts val="0"/>
              </a:spcAft>
              <a:buClr>
                <a:srgbClr val="24292E"/>
              </a:buClr>
              <a:buSzPts val="1500"/>
              <a:buFont typeface="Georgia"/>
              <a:buChar char="○"/>
            </a:pPr>
            <a:r>
              <a:rPr lang="en-US" sz="1500">
                <a:solidFill>
                  <a:srgbClr val="24292E"/>
                </a:solidFill>
                <a:highlight>
                  <a:srgbClr val="FFFFFF"/>
                </a:highlight>
                <a:latin typeface="Georgia"/>
                <a:ea typeface="Georgia"/>
                <a:cs typeface="Georgia"/>
                <a:sym typeface="Georgia"/>
              </a:rPr>
              <a:t> Violent crime rates would be more prominent in blue states </a:t>
            </a:r>
            <a:endParaRPr sz="1500">
              <a:solidFill>
                <a:srgbClr val="24292E"/>
              </a:solidFill>
              <a:highlight>
                <a:srgbClr val="FFFFFF"/>
              </a:highlight>
              <a:latin typeface="Georgia"/>
              <a:ea typeface="Georgia"/>
              <a:cs typeface="Georgia"/>
              <a:sym typeface="Georgia"/>
            </a:endParaRPr>
          </a:p>
          <a:p>
            <a:pPr indent="-323850" lvl="1" marL="914400" rtl="0" algn="l">
              <a:lnSpc>
                <a:spcPct val="115000"/>
              </a:lnSpc>
              <a:spcBef>
                <a:spcPts val="0"/>
              </a:spcBef>
              <a:spcAft>
                <a:spcPts val="0"/>
              </a:spcAft>
              <a:buClr>
                <a:srgbClr val="24292E"/>
              </a:buClr>
              <a:buSzPts val="1500"/>
              <a:buFont typeface="Georgia"/>
              <a:buChar char="○"/>
            </a:pPr>
            <a:r>
              <a:rPr lang="en-US" sz="1500">
                <a:solidFill>
                  <a:srgbClr val="24292E"/>
                </a:solidFill>
                <a:highlight>
                  <a:srgbClr val="FFFFFF"/>
                </a:highlight>
                <a:latin typeface="Georgia"/>
                <a:ea typeface="Georgia"/>
                <a:cs typeface="Georgia"/>
                <a:sym typeface="Georgia"/>
              </a:rPr>
              <a:t>Property crime rates would be higher in red states</a:t>
            </a:r>
            <a:endParaRPr sz="1500">
              <a:solidFill>
                <a:srgbClr val="24292E"/>
              </a:solidFill>
              <a:highlight>
                <a:srgbClr val="FFFFFF"/>
              </a:highlight>
              <a:latin typeface="Georgia"/>
              <a:ea typeface="Georgia"/>
              <a:cs typeface="Georgia"/>
              <a:sym typeface="Georgia"/>
            </a:endParaRPr>
          </a:p>
          <a:p>
            <a:pPr indent="-323850" lvl="0" marL="457200" rtl="0" algn="l">
              <a:lnSpc>
                <a:spcPct val="115000"/>
              </a:lnSpc>
              <a:spcBef>
                <a:spcPts val="0"/>
              </a:spcBef>
              <a:spcAft>
                <a:spcPts val="0"/>
              </a:spcAft>
              <a:buClr>
                <a:srgbClr val="24292E"/>
              </a:buClr>
              <a:buSzPts val="1500"/>
              <a:buFont typeface="Georgia"/>
              <a:buChar char="●"/>
            </a:pPr>
            <a:r>
              <a:rPr lang="en-US" sz="1500">
                <a:solidFill>
                  <a:srgbClr val="24292E"/>
                </a:solidFill>
                <a:highlight>
                  <a:srgbClr val="FFFFFF"/>
                </a:highlight>
                <a:latin typeface="Georgia"/>
                <a:ea typeface="Georgia"/>
                <a:cs typeface="Georgia"/>
                <a:sym typeface="Georgia"/>
              </a:rPr>
              <a:t> A  correlation between hate crimes and violent crimes</a:t>
            </a:r>
            <a:endParaRPr sz="1500">
              <a:solidFill>
                <a:srgbClr val="24292E"/>
              </a:solidFill>
              <a:highlight>
                <a:srgbClr val="FFFFFF"/>
              </a:highlight>
              <a:latin typeface="Georgia"/>
              <a:ea typeface="Georgia"/>
              <a:cs typeface="Georgia"/>
              <a:sym typeface="Georgia"/>
            </a:endParaRPr>
          </a:p>
          <a:p>
            <a:pPr indent="-323850" lvl="0" marL="457200" rtl="0" algn="l">
              <a:lnSpc>
                <a:spcPct val="115000"/>
              </a:lnSpc>
              <a:spcBef>
                <a:spcPts val="0"/>
              </a:spcBef>
              <a:spcAft>
                <a:spcPts val="0"/>
              </a:spcAft>
              <a:buClr>
                <a:srgbClr val="24292E"/>
              </a:buClr>
              <a:buSzPts val="1500"/>
              <a:buFont typeface="Georgia"/>
              <a:buChar char="●"/>
            </a:pPr>
            <a:r>
              <a:rPr lang="en-US" sz="1500">
                <a:solidFill>
                  <a:srgbClr val="24292E"/>
                </a:solidFill>
                <a:highlight>
                  <a:srgbClr val="FFFFFF"/>
                </a:highlight>
                <a:latin typeface="Georgia"/>
                <a:ea typeface="Georgia"/>
                <a:cs typeface="Georgia"/>
                <a:sym typeface="Georgia"/>
              </a:rPr>
              <a:t> </a:t>
            </a:r>
            <a:r>
              <a:rPr lang="en-US" sz="1500">
                <a:solidFill>
                  <a:srgbClr val="24292E"/>
                </a:solidFill>
                <a:highlight>
                  <a:srgbClr val="FFFFFF"/>
                </a:highlight>
                <a:latin typeface="Georgia"/>
                <a:ea typeface="Georgia"/>
                <a:cs typeface="Georgia"/>
                <a:sym typeface="Georgia"/>
              </a:rPr>
              <a:t>Additionally, we theorized unemployment rates would have an effect on crime rates, specifically violent crime rates.</a:t>
            </a:r>
            <a:endParaRPr sz="1500">
              <a:solidFill>
                <a:srgbClr val="24292E"/>
              </a:solidFill>
              <a:highlight>
                <a:srgbClr val="FFFFFF"/>
              </a:highlight>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None/>
            </a:pPr>
            <a:r>
              <a:t/>
            </a:r>
            <a:endParaRPr sz="1500">
              <a:solidFill>
                <a:srgbClr val="24292E"/>
              </a:solidFill>
              <a:highlight>
                <a:srgbClr val="FFFFFF"/>
              </a:highlight>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Font typeface="Arial"/>
              <a:buNone/>
            </a:pPr>
            <a:r>
              <a:rPr b="1" lang="en-US" sz="1500">
                <a:solidFill>
                  <a:srgbClr val="0B5394"/>
                </a:solidFill>
                <a:highlight>
                  <a:srgbClr val="FFFFFF"/>
                </a:highlight>
                <a:latin typeface="Georgia"/>
                <a:ea typeface="Georgia"/>
                <a:cs typeface="Georgia"/>
                <a:sym typeface="Georgia"/>
              </a:rPr>
              <a:t>Findings:</a:t>
            </a:r>
            <a:r>
              <a:rPr lang="en-US" sz="1500">
                <a:highlight>
                  <a:srgbClr val="FFFFFF"/>
                </a:highlight>
                <a:latin typeface="Georgia"/>
                <a:ea typeface="Georgia"/>
                <a:cs typeface="Georgia"/>
                <a:sym typeface="Georgia"/>
              </a:rPr>
              <a:t> </a:t>
            </a:r>
            <a:endParaRPr sz="1500">
              <a:highlight>
                <a:srgbClr val="FFFFFF"/>
              </a:highlight>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Font typeface="Arial"/>
              <a:buNone/>
            </a:pPr>
            <a:r>
              <a:rPr lang="en-US" sz="1500">
                <a:solidFill>
                  <a:srgbClr val="222635"/>
                </a:solidFill>
                <a:highlight>
                  <a:srgbClr val="FFFFFF"/>
                </a:highlight>
                <a:latin typeface="Georgia"/>
                <a:ea typeface="Georgia"/>
                <a:cs typeface="Georgia"/>
                <a:sym typeface="Georgia"/>
              </a:rPr>
              <a:t>Ideally, more data and time would have been useful, however, we were able to answer our initial questions and found we were correct to some degree and were surprised in other findings. </a:t>
            </a:r>
            <a:endParaRPr sz="1500">
              <a:solidFill>
                <a:srgbClr val="222635"/>
              </a:solidFill>
              <a:highlight>
                <a:srgbClr val="FFFFFF"/>
              </a:highlight>
              <a:latin typeface="Georgia"/>
              <a:ea typeface="Georgia"/>
              <a:cs typeface="Georgia"/>
              <a:sym typeface="Georgia"/>
            </a:endParaRPr>
          </a:p>
          <a:p>
            <a:pPr indent="-323850" lvl="0" marL="457200" rtl="0" algn="l">
              <a:lnSpc>
                <a:spcPct val="115000"/>
              </a:lnSpc>
              <a:spcBef>
                <a:spcPts val="1200"/>
              </a:spcBef>
              <a:spcAft>
                <a:spcPts val="0"/>
              </a:spcAft>
              <a:buClr>
                <a:srgbClr val="222635"/>
              </a:buClr>
              <a:buSzPts val="1500"/>
              <a:buFont typeface="Georgia"/>
              <a:buChar char="●"/>
            </a:pPr>
            <a:r>
              <a:rPr lang="en-US" sz="1500">
                <a:solidFill>
                  <a:srgbClr val="222635"/>
                </a:solidFill>
                <a:highlight>
                  <a:srgbClr val="FFFFFF"/>
                </a:highlight>
                <a:latin typeface="Georgia"/>
                <a:ea typeface="Georgia"/>
                <a:cs typeface="Georgia"/>
                <a:sym typeface="Georgia"/>
              </a:rPr>
              <a:t>Crime rate by party affiliation did show a trend, although it was only half as expected with our property crime theory</a:t>
            </a:r>
            <a:endParaRPr sz="1500">
              <a:solidFill>
                <a:srgbClr val="222635"/>
              </a:solidFill>
              <a:highlight>
                <a:srgbClr val="FFFFFF"/>
              </a:highlight>
              <a:latin typeface="Georgia"/>
              <a:ea typeface="Georgia"/>
              <a:cs typeface="Georgia"/>
              <a:sym typeface="Georgia"/>
            </a:endParaRPr>
          </a:p>
          <a:p>
            <a:pPr indent="-323850" lvl="0" marL="457200" rtl="0" algn="l">
              <a:lnSpc>
                <a:spcPct val="115000"/>
              </a:lnSpc>
              <a:spcBef>
                <a:spcPts val="0"/>
              </a:spcBef>
              <a:spcAft>
                <a:spcPts val="0"/>
              </a:spcAft>
              <a:buClr>
                <a:srgbClr val="222635"/>
              </a:buClr>
              <a:buSzPts val="1500"/>
              <a:buFont typeface="Georgia"/>
              <a:buChar char="●"/>
            </a:pPr>
            <a:r>
              <a:rPr lang="en-US" sz="1500">
                <a:solidFill>
                  <a:srgbClr val="222635"/>
                </a:solidFill>
                <a:highlight>
                  <a:srgbClr val="FFFFFF"/>
                </a:highlight>
                <a:latin typeface="Georgia"/>
                <a:ea typeface="Georgia"/>
                <a:cs typeface="Georgia"/>
                <a:sym typeface="Georgia"/>
              </a:rPr>
              <a:t> Our findings with hate crime and unemployment rates however proved there was not a strong relationship between the two and violent crime rates or property crime rates.</a:t>
            </a:r>
            <a:endParaRPr sz="1500">
              <a:solidFill>
                <a:srgbClr val="222635"/>
              </a:solidFill>
              <a:highlight>
                <a:srgbClr val="FFFFFF"/>
              </a:highlight>
              <a:latin typeface="Georgia"/>
              <a:ea typeface="Georgia"/>
              <a:cs typeface="Georgia"/>
              <a:sym typeface="Georgia"/>
            </a:endParaRPr>
          </a:p>
          <a:p>
            <a:pPr indent="-50800" lvl="0" marL="228600" rtl="0" algn="l">
              <a:lnSpc>
                <a:spcPct val="90000"/>
              </a:lnSpc>
              <a:spcBef>
                <a:spcPts val="1200"/>
              </a:spcBef>
              <a:spcAft>
                <a:spcPts val="2100"/>
              </a:spcAft>
              <a:buClr>
                <a:schemeClr val="dk1"/>
              </a:buClr>
              <a:buSzPts val="2800"/>
              <a:buNone/>
            </a:pPr>
            <a:r>
              <a:t/>
            </a:r>
            <a:endParaRPr sz="1600">
              <a:highlight>
                <a:srgbClr val="FFFFFF"/>
              </a:highlight>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g76e0072afe_0_235"/>
          <p:cNvSpPr txBox="1"/>
          <p:nvPr>
            <p:ph type="title"/>
          </p:nvPr>
        </p:nvSpPr>
        <p:spPr>
          <a:xfrm>
            <a:off x="286600" y="286625"/>
            <a:ext cx="4397400" cy="72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500">
                <a:solidFill>
                  <a:srgbClr val="0B5394"/>
                </a:solidFill>
                <a:latin typeface="Georgia"/>
                <a:ea typeface="Georgia"/>
                <a:cs typeface="Georgia"/>
                <a:sym typeface="Georgia"/>
              </a:rPr>
              <a:t>Random fun facts</a:t>
            </a:r>
            <a:endParaRPr sz="3500">
              <a:solidFill>
                <a:srgbClr val="0B5394"/>
              </a:solidFill>
              <a:latin typeface="Georgia"/>
              <a:ea typeface="Georgia"/>
              <a:cs typeface="Georgia"/>
              <a:sym typeface="Georgia"/>
            </a:endParaRPr>
          </a:p>
        </p:txBody>
      </p:sp>
      <p:sp>
        <p:nvSpPr>
          <p:cNvPr id="204" name="Google Shape;204;g76e0072afe_0_235"/>
          <p:cNvSpPr txBox="1"/>
          <p:nvPr>
            <p:ph idx="1" type="body"/>
          </p:nvPr>
        </p:nvSpPr>
        <p:spPr>
          <a:xfrm>
            <a:off x="0" y="1253400"/>
            <a:ext cx="11515800" cy="4351200"/>
          </a:xfrm>
          <a:prstGeom prst="rect">
            <a:avLst/>
          </a:prstGeom>
        </p:spPr>
        <p:txBody>
          <a:bodyPr anchorCtr="0" anchor="t" bIns="45700" lIns="91425" spcFirstLastPara="1" rIns="91425" wrap="square" tIns="45700">
            <a:noAutofit/>
          </a:bodyPr>
          <a:lstStyle/>
          <a:p>
            <a:pPr indent="-323850" lvl="0" marL="457200" rtl="0" algn="l">
              <a:lnSpc>
                <a:spcPct val="115000"/>
              </a:lnSpc>
              <a:spcBef>
                <a:spcPts val="0"/>
              </a:spcBef>
              <a:spcAft>
                <a:spcPts val="0"/>
              </a:spcAft>
              <a:buSzPts val="1500"/>
              <a:buChar char="●"/>
            </a:pPr>
            <a:r>
              <a:rPr b="1" lang="en-US" sz="1500">
                <a:latin typeface="Georgia"/>
                <a:ea typeface="Georgia"/>
                <a:cs typeface="Georgia"/>
                <a:sym typeface="Georgia"/>
              </a:rPr>
              <a:t>Alaska has the highest crime rate with 885 per 100,000 inhabitants (and the second highest property crime rate) </a:t>
            </a:r>
            <a:endParaRPr b="1" sz="1500">
              <a:latin typeface="Georgia"/>
              <a:ea typeface="Georgia"/>
              <a:cs typeface="Georgia"/>
              <a:sym typeface="Georgia"/>
            </a:endParaRPr>
          </a:p>
          <a:p>
            <a:pPr indent="0" lvl="0" marL="0" rtl="0" algn="l">
              <a:lnSpc>
                <a:spcPct val="115000"/>
              </a:lnSpc>
              <a:spcBef>
                <a:spcPts val="1200"/>
              </a:spcBef>
              <a:spcAft>
                <a:spcPts val="0"/>
              </a:spcAft>
              <a:buNone/>
            </a:pPr>
            <a:r>
              <a:rPr lang="en-US" sz="1500">
                <a:solidFill>
                  <a:schemeClr val="dk1"/>
                </a:solidFill>
                <a:latin typeface="Times New Roman"/>
                <a:ea typeface="Times New Roman"/>
                <a:cs typeface="Times New Roman"/>
                <a:sym typeface="Times New Roman"/>
              </a:rPr>
              <a:t> </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Char char="●"/>
            </a:pPr>
            <a:r>
              <a:rPr b="1" lang="en-US" sz="1500">
                <a:latin typeface="Georgia"/>
                <a:ea typeface="Georgia"/>
                <a:cs typeface="Georgia"/>
                <a:sym typeface="Georgia"/>
              </a:rPr>
              <a:t>Maine has the lowest violent crime rate 112 per 100,000 inhabitants</a:t>
            </a:r>
            <a:endParaRPr b="1" sz="1500">
              <a:latin typeface="Georgia"/>
              <a:ea typeface="Georgia"/>
              <a:cs typeface="Georgia"/>
              <a:sym typeface="Georgia"/>
            </a:endParaRPr>
          </a:p>
          <a:p>
            <a:pPr indent="0" lvl="0" marL="0" rtl="0" algn="l">
              <a:lnSpc>
                <a:spcPct val="115000"/>
              </a:lnSpc>
              <a:spcBef>
                <a:spcPts val="1200"/>
              </a:spcBef>
              <a:spcAft>
                <a:spcPts val="0"/>
              </a:spcAft>
              <a:buNone/>
            </a:pPr>
            <a:r>
              <a:rPr lang="en-US" sz="1500">
                <a:solidFill>
                  <a:schemeClr val="dk1"/>
                </a:solidFill>
                <a:latin typeface="Times New Roman"/>
                <a:ea typeface="Times New Roman"/>
                <a:cs typeface="Times New Roman"/>
                <a:sym typeface="Times New Roman"/>
              </a:rPr>
              <a:t> </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Char char="●"/>
            </a:pPr>
            <a:r>
              <a:rPr b="1" lang="en-US" sz="1500">
                <a:latin typeface="Georgia"/>
                <a:ea typeface="Georgia"/>
                <a:cs typeface="Georgia"/>
                <a:sym typeface="Georgia"/>
              </a:rPr>
              <a:t>New Hampshire has the lowest property crime rate at 1,249 per 100,000 inhabitants</a:t>
            </a:r>
            <a:endParaRPr b="1" sz="1500">
              <a:latin typeface="Georgia"/>
              <a:ea typeface="Georgia"/>
              <a:cs typeface="Georgia"/>
              <a:sym typeface="Georgia"/>
            </a:endParaRPr>
          </a:p>
          <a:p>
            <a:pPr indent="0" lvl="0" marL="0" rtl="0" algn="l">
              <a:lnSpc>
                <a:spcPct val="115000"/>
              </a:lnSpc>
              <a:spcBef>
                <a:spcPts val="1200"/>
              </a:spcBef>
              <a:spcAft>
                <a:spcPts val="0"/>
              </a:spcAft>
              <a:buNone/>
            </a:pPr>
            <a:r>
              <a:rPr lang="en-US" sz="1500">
                <a:solidFill>
                  <a:schemeClr val="dk1"/>
                </a:solidFill>
                <a:latin typeface="Times New Roman"/>
                <a:ea typeface="Times New Roman"/>
                <a:cs typeface="Times New Roman"/>
                <a:sym typeface="Times New Roman"/>
              </a:rPr>
              <a:t> </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Char char="●"/>
            </a:pPr>
            <a:r>
              <a:rPr b="1" lang="en-US" sz="1500">
                <a:latin typeface="Georgia"/>
                <a:ea typeface="Georgia"/>
                <a:cs typeface="Georgia"/>
                <a:sym typeface="Georgia"/>
              </a:rPr>
              <a:t>Hawaii and Vermont have the lowest unemployment rate</a:t>
            </a:r>
            <a:endParaRPr b="1" sz="1500">
              <a:latin typeface="Georgia"/>
              <a:ea typeface="Georgia"/>
              <a:cs typeface="Georgia"/>
              <a:sym typeface="Georgia"/>
            </a:endParaRPr>
          </a:p>
          <a:p>
            <a:pPr indent="0" lvl="0" marL="0" rtl="0" algn="l">
              <a:lnSpc>
                <a:spcPct val="115000"/>
              </a:lnSpc>
              <a:spcBef>
                <a:spcPts val="1200"/>
              </a:spcBef>
              <a:spcAft>
                <a:spcPts val="0"/>
              </a:spcAft>
              <a:buNone/>
            </a:pPr>
            <a:r>
              <a:rPr lang="en-US" sz="1500">
                <a:solidFill>
                  <a:schemeClr val="dk1"/>
                </a:solidFill>
                <a:latin typeface="Times New Roman"/>
                <a:ea typeface="Times New Roman"/>
                <a:cs typeface="Times New Roman"/>
                <a:sym typeface="Times New Roman"/>
              </a:rPr>
              <a:t> </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Char char="●"/>
            </a:pPr>
            <a:r>
              <a:rPr b="1" lang="en-US" sz="1500">
                <a:latin typeface="Georgia"/>
                <a:ea typeface="Georgia"/>
                <a:cs typeface="Georgia"/>
                <a:sym typeface="Georgia"/>
              </a:rPr>
              <a:t>Alaska is ranked #1 for unemployment</a:t>
            </a:r>
            <a:endParaRPr b="1" sz="1500">
              <a:latin typeface="Georgia"/>
              <a:ea typeface="Georgia"/>
              <a:cs typeface="Georgia"/>
              <a:sym typeface="Georgia"/>
            </a:endParaRPr>
          </a:p>
          <a:p>
            <a:pPr indent="0" lvl="0" marL="457200" rtl="0" algn="l">
              <a:spcBef>
                <a:spcPts val="1200"/>
              </a:spcBef>
              <a:spcAft>
                <a:spcPts val="0"/>
              </a:spcAft>
              <a:buNone/>
            </a:pPr>
            <a:r>
              <a:t/>
            </a:r>
            <a:endParaRPr b="1" sz="1500">
              <a:latin typeface="Georgia"/>
              <a:ea typeface="Georgia"/>
              <a:cs typeface="Georgia"/>
              <a:sym typeface="Georgia"/>
            </a:endParaRPr>
          </a:p>
          <a:p>
            <a:pPr indent="0" lvl="0" marL="0" rtl="0" algn="l">
              <a:spcBef>
                <a:spcPts val="2100"/>
              </a:spcBef>
              <a:spcAft>
                <a:spcPts val="0"/>
              </a:spcAft>
              <a:buNone/>
            </a:pPr>
            <a:r>
              <a:t/>
            </a:r>
            <a:endParaRPr sz="1500"/>
          </a:p>
          <a:p>
            <a:pPr indent="0" lvl="0" marL="0" rtl="0" algn="l">
              <a:spcBef>
                <a:spcPts val="2100"/>
              </a:spcBef>
              <a:spcAft>
                <a:spcPts val="2100"/>
              </a:spcAft>
              <a:buNone/>
            </a:pPr>
            <a:r>
              <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8"/>
          <p:cNvSpPr txBox="1"/>
          <p:nvPr>
            <p:ph idx="1" type="body"/>
          </p:nvPr>
        </p:nvSpPr>
        <p:spPr>
          <a:xfrm>
            <a:off x="838200" y="924850"/>
            <a:ext cx="10515600" cy="40329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sz="6000"/>
          </a:p>
          <a:p>
            <a:pPr indent="0" lvl="0" marL="0" rtl="0" algn="ctr">
              <a:spcBef>
                <a:spcPts val="2100"/>
              </a:spcBef>
              <a:spcAft>
                <a:spcPts val="2100"/>
              </a:spcAft>
              <a:buClr>
                <a:schemeClr val="dk1"/>
              </a:buClr>
              <a:buSzPts val="4400"/>
              <a:buFont typeface="Calibri"/>
              <a:buNone/>
            </a:pPr>
            <a:r>
              <a:rPr lang="en-US" sz="7000">
                <a:solidFill>
                  <a:srgbClr val="0B5394"/>
                </a:solidFill>
                <a:latin typeface="Georgia"/>
                <a:ea typeface="Georgia"/>
                <a:cs typeface="Georgia"/>
                <a:sym typeface="Georgia"/>
              </a:rPr>
              <a:t>Q&amp;A...</a:t>
            </a:r>
            <a:endParaRPr sz="7000">
              <a:solidFill>
                <a:srgbClr val="0B5394"/>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3"/>
          <p:cNvSpPr txBox="1"/>
          <p:nvPr>
            <p:ph type="title"/>
          </p:nvPr>
        </p:nvSpPr>
        <p:spPr>
          <a:xfrm>
            <a:off x="91000" y="348150"/>
            <a:ext cx="4938300" cy="634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3500">
                <a:solidFill>
                  <a:srgbClr val="0B5394"/>
                </a:solidFill>
                <a:latin typeface="Georgia"/>
                <a:ea typeface="Georgia"/>
                <a:cs typeface="Georgia"/>
                <a:sym typeface="Georgia"/>
              </a:rPr>
              <a:t>Data Exploration</a:t>
            </a:r>
            <a:endParaRPr sz="3500">
              <a:solidFill>
                <a:srgbClr val="0B5394"/>
              </a:solidFill>
              <a:latin typeface="Georgia"/>
              <a:ea typeface="Georgia"/>
              <a:cs typeface="Georgia"/>
              <a:sym typeface="Georgia"/>
            </a:endParaRPr>
          </a:p>
        </p:txBody>
      </p:sp>
      <p:sp>
        <p:nvSpPr>
          <p:cNvPr id="73" name="Google Shape;73;p3"/>
          <p:cNvSpPr txBox="1"/>
          <p:nvPr>
            <p:ph idx="1" type="body"/>
          </p:nvPr>
        </p:nvSpPr>
        <p:spPr>
          <a:xfrm>
            <a:off x="126450" y="1403825"/>
            <a:ext cx="11939100" cy="5208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1500">
                <a:solidFill>
                  <a:srgbClr val="222635"/>
                </a:solidFill>
                <a:highlight>
                  <a:srgbClr val="FFFFFF"/>
                </a:highlight>
                <a:latin typeface="Georgia"/>
                <a:ea typeface="Georgia"/>
                <a:cs typeface="Georgia"/>
                <a:sym typeface="Georgia"/>
              </a:rPr>
              <a:t>We broke up our data gathering in three main groups and started with the data that would encompass the majority of our study, the crime data and went down the list.</a:t>
            </a:r>
            <a:endParaRPr sz="1500">
              <a:solidFill>
                <a:srgbClr val="222635"/>
              </a:solidFill>
              <a:highlight>
                <a:srgbClr val="FFFFFF"/>
              </a:highlight>
              <a:latin typeface="Georgia"/>
              <a:ea typeface="Georgia"/>
              <a:cs typeface="Georgia"/>
              <a:sym typeface="Georgia"/>
            </a:endParaRPr>
          </a:p>
          <a:p>
            <a:pPr indent="-323850" lvl="0" marL="457200" rtl="0" algn="l">
              <a:lnSpc>
                <a:spcPct val="115000"/>
              </a:lnSpc>
              <a:spcBef>
                <a:spcPts val="2100"/>
              </a:spcBef>
              <a:spcAft>
                <a:spcPts val="0"/>
              </a:spcAft>
              <a:buClr>
                <a:srgbClr val="222635"/>
              </a:buClr>
              <a:buSzPts val="1500"/>
              <a:buFont typeface="Georgia"/>
              <a:buChar char="●"/>
            </a:pPr>
            <a:r>
              <a:rPr lang="en-US" sz="1500">
                <a:solidFill>
                  <a:srgbClr val="222635"/>
                </a:solidFill>
                <a:highlight>
                  <a:srgbClr val="FFFFFF"/>
                </a:highlight>
                <a:latin typeface="Georgia"/>
                <a:ea typeface="Georgia"/>
                <a:cs typeface="Georgia"/>
                <a:sym typeface="Georgia"/>
              </a:rPr>
              <a:t>We started out by researching crime data in general and from here landed on our two main crime types we would be exploring- violent crime and property crime.  We used the definition of the FBI for what constitutes a violent crime and a property crime. </a:t>
            </a:r>
            <a:endParaRPr sz="1500">
              <a:solidFill>
                <a:srgbClr val="222635"/>
              </a:solidFill>
              <a:highlight>
                <a:srgbClr val="FFFFFF"/>
              </a:highlight>
              <a:latin typeface="Georgia"/>
              <a:ea typeface="Georgia"/>
              <a:cs typeface="Georgia"/>
              <a:sym typeface="Georgia"/>
            </a:endParaRPr>
          </a:p>
          <a:p>
            <a:pPr indent="457200" lvl="0" marL="0" rtl="0" algn="l">
              <a:lnSpc>
                <a:spcPct val="115000"/>
              </a:lnSpc>
              <a:spcBef>
                <a:spcPts val="0"/>
              </a:spcBef>
              <a:spcAft>
                <a:spcPts val="0"/>
              </a:spcAft>
              <a:buClr>
                <a:schemeClr val="dk1"/>
              </a:buClr>
              <a:buSzPts val="1100"/>
              <a:buFont typeface="Arial"/>
              <a:buNone/>
            </a:pPr>
            <a:r>
              <a:rPr lang="en-US" sz="1500" u="sng">
                <a:solidFill>
                  <a:schemeClr val="hlink"/>
                </a:solidFill>
                <a:latin typeface="Georgia"/>
                <a:ea typeface="Georgia"/>
                <a:cs typeface="Georgia"/>
                <a:sym typeface="Georgia"/>
                <a:hlinkClick r:id="rId3"/>
              </a:rPr>
              <a:t>https://www.fbi.gov/services/cjis/ucr</a:t>
            </a:r>
            <a:endParaRPr sz="1500" u="sng">
              <a:solidFill>
                <a:schemeClr val="hlink"/>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en-US" sz="1500">
                <a:solidFill>
                  <a:schemeClr val="dk1"/>
                </a:solidFill>
                <a:latin typeface="Georgia"/>
                <a:ea typeface="Georgia"/>
                <a:cs typeface="Georgia"/>
                <a:sym typeface="Georgia"/>
              </a:rPr>
              <a:t> </a:t>
            </a:r>
            <a:endParaRPr sz="1500">
              <a:solidFill>
                <a:schemeClr val="dk1"/>
              </a:solidFill>
              <a:latin typeface="Georgia"/>
              <a:ea typeface="Georgia"/>
              <a:cs typeface="Georgia"/>
              <a:sym typeface="Georgia"/>
            </a:endParaRPr>
          </a:p>
          <a:p>
            <a:pPr indent="-323850" lvl="0" marL="457200" rtl="0" algn="l">
              <a:lnSpc>
                <a:spcPct val="115000"/>
              </a:lnSpc>
              <a:spcBef>
                <a:spcPts val="1200"/>
              </a:spcBef>
              <a:spcAft>
                <a:spcPts val="0"/>
              </a:spcAft>
              <a:buClr>
                <a:schemeClr val="dk1"/>
              </a:buClr>
              <a:buSzPts val="1500"/>
              <a:buFont typeface="Georgia"/>
              <a:buChar char="●"/>
            </a:pPr>
            <a:r>
              <a:rPr lang="en-US" sz="1500">
                <a:solidFill>
                  <a:schemeClr val="dk1"/>
                </a:solidFill>
                <a:latin typeface="Georgia"/>
                <a:ea typeface="Georgia"/>
                <a:cs typeface="Georgia"/>
                <a:sym typeface="Georgia"/>
              </a:rPr>
              <a:t>Next we set out to find the data regarding state party affiliation per voting trends. </a:t>
            </a:r>
            <a:endParaRPr sz="1500">
              <a:solidFill>
                <a:schemeClr val="dk1"/>
              </a:solidFill>
              <a:latin typeface="Georgia"/>
              <a:ea typeface="Georgia"/>
              <a:cs typeface="Georgia"/>
              <a:sym typeface="Georgia"/>
            </a:endParaRPr>
          </a:p>
          <a:p>
            <a:pPr indent="457200" lvl="0" marL="0" rtl="0" algn="l">
              <a:lnSpc>
                <a:spcPct val="115000"/>
              </a:lnSpc>
              <a:spcBef>
                <a:spcPts val="1200"/>
              </a:spcBef>
              <a:spcAft>
                <a:spcPts val="0"/>
              </a:spcAft>
              <a:buNone/>
            </a:pPr>
            <a:r>
              <a:rPr lang="en-US" sz="1500" u="sng">
                <a:solidFill>
                  <a:srgbClr val="0097A7"/>
                </a:solidFill>
                <a:latin typeface="Georgia"/>
                <a:ea typeface="Georgia"/>
                <a:cs typeface="Georgia"/>
                <a:sym typeface="Georgia"/>
                <a:hlinkClick r:id="rId4"/>
              </a:rPr>
              <a:t>https://cookpolitical.com/pvi-0</a:t>
            </a:r>
            <a:r>
              <a:rPr lang="en-US" sz="1500">
                <a:solidFill>
                  <a:srgbClr val="0097A7"/>
                </a:solidFill>
                <a:uFill>
                  <a:noFill/>
                </a:uFill>
                <a:latin typeface="Georgia"/>
                <a:ea typeface="Georgia"/>
                <a:cs typeface="Georgia"/>
                <a:sym typeface="Georgia"/>
                <a:hlinkClick r:id="rId5"/>
              </a:rPr>
              <a:t> </a:t>
            </a:r>
            <a:endParaRPr/>
          </a:p>
          <a:p>
            <a:pPr indent="457200" lvl="0" marL="0" rtl="0" algn="l">
              <a:lnSpc>
                <a:spcPct val="115000"/>
              </a:lnSpc>
              <a:spcBef>
                <a:spcPts val="0"/>
              </a:spcBef>
              <a:spcAft>
                <a:spcPts val="0"/>
              </a:spcAft>
              <a:buNone/>
            </a:pPr>
            <a:r>
              <a:rPr lang="en-US" sz="1500" u="sng">
                <a:solidFill>
                  <a:schemeClr val="hlink"/>
                </a:solidFill>
                <a:latin typeface="Georgia"/>
                <a:ea typeface="Georgia"/>
                <a:cs typeface="Georgia"/>
                <a:sym typeface="Georgia"/>
                <a:hlinkClick r:id="rId6"/>
              </a:rPr>
              <a:t>https://worldpopulationreview.com/states/blue-states/ </a:t>
            </a:r>
            <a:endParaRPr sz="1500">
              <a:solidFill>
                <a:srgbClr val="0097A7"/>
              </a:solidFill>
              <a:latin typeface="Georgia"/>
              <a:ea typeface="Georgia"/>
              <a:cs typeface="Georgia"/>
              <a:sym typeface="Georgia"/>
            </a:endParaRPr>
          </a:p>
          <a:p>
            <a:pPr indent="457200" lvl="0" marL="0" rtl="0" algn="l">
              <a:lnSpc>
                <a:spcPct val="115000"/>
              </a:lnSpc>
              <a:spcBef>
                <a:spcPts val="0"/>
              </a:spcBef>
              <a:spcAft>
                <a:spcPts val="0"/>
              </a:spcAft>
              <a:buNone/>
            </a:pPr>
            <a:r>
              <a:rPr lang="en-US" sz="1500" u="sng">
                <a:solidFill>
                  <a:srgbClr val="0097A7"/>
                </a:solidFill>
                <a:highlight>
                  <a:srgbClr val="FFFFFF"/>
                </a:highlight>
                <a:latin typeface="Georgia"/>
                <a:ea typeface="Georgia"/>
                <a:cs typeface="Georgia"/>
                <a:sym typeface="Georgia"/>
                <a:hlinkClick r:id="rId7"/>
              </a:rPr>
              <a:t>https://news.gallup.com/poll/226556/state-partisanship-shifts-toward-democratic-party-2017.aspx</a:t>
            </a:r>
            <a:endParaRPr sz="1500" u="sng">
              <a:solidFill>
                <a:srgbClr val="0097A7"/>
              </a:solidFill>
              <a:highlight>
                <a:srgbClr val="FFFFFF"/>
              </a:highlight>
              <a:latin typeface="Georgia"/>
              <a:ea typeface="Georgia"/>
              <a:cs typeface="Georgia"/>
              <a:sym typeface="Georgia"/>
            </a:endParaRPr>
          </a:p>
          <a:p>
            <a:pPr indent="457200" lvl="0" marL="0" rtl="0" algn="l">
              <a:lnSpc>
                <a:spcPct val="115000"/>
              </a:lnSpc>
              <a:spcBef>
                <a:spcPts val="0"/>
              </a:spcBef>
              <a:spcAft>
                <a:spcPts val="0"/>
              </a:spcAft>
              <a:buNone/>
            </a:pPr>
            <a:r>
              <a:rPr lang="en-US" sz="1500" u="sng">
                <a:solidFill>
                  <a:srgbClr val="0097A7"/>
                </a:solidFill>
                <a:highlight>
                  <a:srgbClr val="FFFFFF"/>
                </a:highlight>
                <a:latin typeface="Georgia"/>
                <a:ea typeface="Georgia"/>
                <a:cs typeface="Georgia"/>
                <a:sym typeface="Georgia"/>
                <a:hlinkClick r:id="rId8"/>
              </a:rPr>
              <a:t>https://www.sos.state.co.us/pubs/elections/VoterRegNumbers/VoterRegNumbers.html</a:t>
            </a:r>
            <a:endParaRPr sz="1500" u="sng">
              <a:solidFill>
                <a:srgbClr val="0097A7"/>
              </a:solidFill>
              <a:highlight>
                <a:srgbClr val="FFFFFF"/>
              </a:highlight>
              <a:latin typeface="Georgia"/>
              <a:ea typeface="Georgia"/>
              <a:cs typeface="Georgia"/>
              <a:sym typeface="Georgia"/>
            </a:endParaRPr>
          </a:p>
          <a:p>
            <a:pPr indent="457200" lvl="0" marL="0" rtl="0" algn="l">
              <a:lnSpc>
                <a:spcPct val="115000"/>
              </a:lnSpc>
              <a:spcBef>
                <a:spcPts val="0"/>
              </a:spcBef>
              <a:spcAft>
                <a:spcPts val="0"/>
              </a:spcAft>
              <a:buNone/>
            </a:pPr>
            <a:r>
              <a:rPr lang="en-US" sz="1500" u="sng">
                <a:solidFill>
                  <a:srgbClr val="0097A7"/>
                </a:solidFill>
                <a:highlight>
                  <a:srgbClr val="FFFFFF"/>
                </a:highlight>
                <a:latin typeface="Georgia"/>
                <a:ea typeface="Georgia"/>
                <a:cs typeface="Georgia"/>
                <a:sym typeface="Georgia"/>
                <a:hlinkClick r:id="rId9"/>
              </a:rPr>
              <a:t>https://www.census.gov/data/datasets/time-series/demo/popest/2010s-counties-total.html</a:t>
            </a:r>
            <a:endParaRPr sz="1500" u="sng">
              <a:solidFill>
                <a:srgbClr val="0097A7"/>
              </a:solidFill>
              <a:highlight>
                <a:srgbClr val="FFFFFF"/>
              </a:highlight>
              <a:latin typeface="Georgia"/>
              <a:ea typeface="Georgia"/>
              <a:cs typeface="Georgia"/>
              <a:sym typeface="Georgia"/>
            </a:endParaRPr>
          </a:p>
          <a:p>
            <a:pPr indent="-323850" lvl="0" marL="457200" rtl="0" algn="l">
              <a:lnSpc>
                <a:spcPct val="115000"/>
              </a:lnSpc>
              <a:spcBef>
                <a:spcPts val="1200"/>
              </a:spcBef>
              <a:spcAft>
                <a:spcPts val="0"/>
              </a:spcAft>
              <a:buClr>
                <a:srgbClr val="222635"/>
              </a:buClr>
              <a:buSzPts val="1500"/>
              <a:buFont typeface="Georgia"/>
              <a:buChar char="●"/>
            </a:pPr>
            <a:r>
              <a:rPr lang="en-US" sz="1500">
                <a:solidFill>
                  <a:srgbClr val="222635"/>
                </a:solidFill>
                <a:highlight>
                  <a:srgbClr val="FFFFFF"/>
                </a:highlight>
                <a:latin typeface="Georgia"/>
                <a:ea typeface="Georgia"/>
                <a:cs typeface="Georgia"/>
                <a:sym typeface="Georgia"/>
              </a:rPr>
              <a:t>Unemployment rates was the last dataset we needed to cover. We found the information for each state as well as for our Colorado state comparison at the US Bureau of Labor Statistics website.</a:t>
            </a:r>
            <a:endParaRPr sz="1500">
              <a:solidFill>
                <a:srgbClr val="222635"/>
              </a:solidFill>
              <a:highlight>
                <a:srgbClr val="FFFFFF"/>
              </a:highlight>
              <a:latin typeface="Georgia"/>
              <a:ea typeface="Georgia"/>
              <a:cs typeface="Georgia"/>
              <a:sym typeface="Georgia"/>
            </a:endParaRPr>
          </a:p>
          <a:p>
            <a:pPr indent="457200" lvl="0" marL="0" rtl="0" algn="l">
              <a:lnSpc>
                <a:spcPct val="115000"/>
              </a:lnSpc>
              <a:spcBef>
                <a:spcPts val="1200"/>
              </a:spcBef>
              <a:spcAft>
                <a:spcPts val="0"/>
              </a:spcAft>
              <a:buNone/>
            </a:pPr>
            <a:r>
              <a:rPr lang="en-US" sz="1500" u="sng">
                <a:solidFill>
                  <a:srgbClr val="0097A7"/>
                </a:solidFill>
                <a:latin typeface="Georgia"/>
                <a:ea typeface="Georgia"/>
                <a:cs typeface="Georgia"/>
                <a:sym typeface="Georgia"/>
                <a:hlinkClick r:id="rId10"/>
              </a:rPr>
              <a:t>https://www.bls.gov/lau/lastrk18.htm</a:t>
            </a:r>
            <a:endParaRPr sz="1500" u="sng">
              <a:solidFill>
                <a:srgbClr val="0097A7"/>
              </a:solidFill>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Font typeface="Arial"/>
              <a:buNone/>
            </a:pPr>
            <a:r>
              <a:rPr lang="en-US" sz="1400">
                <a:solidFill>
                  <a:schemeClr val="dk1"/>
                </a:solidFill>
                <a:latin typeface="Georgia"/>
                <a:ea typeface="Georgia"/>
                <a:cs typeface="Georgia"/>
                <a:sym typeface="Georgia"/>
              </a:rPr>
              <a:t> </a:t>
            </a:r>
            <a:endParaRPr sz="1400">
              <a:solidFill>
                <a:schemeClr val="dk1"/>
              </a:solidFill>
              <a:latin typeface="Georgia"/>
              <a:ea typeface="Georgia"/>
              <a:cs typeface="Georgia"/>
              <a:sym typeface="Georgia"/>
            </a:endParaRPr>
          </a:p>
          <a:p>
            <a:pPr indent="0" lvl="0" marL="0" rtl="0" algn="l">
              <a:lnSpc>
                <a:spcPct val="90000"/>
              </a:lnSpc>
              <a:spcBef>
                <a:spcPts val="1200"/>
              </a:spcBef>
              <a:spcAft>
                <a:spcPts val="0"/>
              </a:spcAft>
              <a:buNone/>
            </a:pPr>
            <a:r>
              <a:t/>
            </a:r>
            <a:endParaRPr sz="1400">
              <a:highlight>
                <a:srgbClr val="FFFFFF"/>
              </a:highlight>
              <a:latin typeface="Georgia"/>
              <a:ea typeface="Georgia"/>
              <a:cs typeface="Georgia"/>
              <a:sym typeface="Georgia"/>
            </a:endParaRPr>
          </a:p>
          <a:p>
            <a:pPr indent="0" lvl="0" marL="0" rtl="0" algn="l">
              <a:lnSpc>
                <a:spcPct val="90000"/>
              </a:lnSpc>
              <a:spcBef>
                <a:spcPts val="2100"/>
              </a:spcBef>
              <a:spcAft>
                <a:spcPts val="0"/>
              </a:spcAft>
              <a:buNone/>
            </a:pPr>
            <a:r>
              <a:t/>
            </a:r>
            <a:endParaRPr sz="1050">
              <a:solidFill>
                <a:srgbClr val="24292E"/>
              </a:solidFill>
              <a:highlight>
                <a:srgbClr val="FFFFFF"/>
              </a:highlight>
              <a:latin typeface="Georgia"/>
              <a:ea typeface="Georgia"/>
              <a:cs typeface="Georgia"/>
              <a:sym typeface="Georgia"/>
            </a:endParaRPr>
          </a:p>
          <a:p>
            <a:pPr indent="0" lvl="0" marL="0" rtl="0" algn="l">
              <a:lnSpc>
                <a:spcPct val="90000"/>
              </a:lnSpc>
              <a:spcBef>
                <a:spcPts val="2100"/>
              </a:spcBef>
              <a:spcAft>
                <a:spcPts val="0"/>
              </a:spcAft>
              <a:buNone/>
            </a:pPr>
            <a:r>
              <a:t/>
            </a:r>
            <a:endParaRPr sz="1200">
              <a:solidFill>
                <a:srgbClr val="24292E"/>
              </a:solidFill>
              <a:highlight>
                <a:srgbClr val="FFFFFF"/>
              </a:highlight>
              <a:latin typeface="Georgia"/>
              <a:ea typeface="Georgia"/>
              <a:cs typeface="Georgia"/>
              <a:sym typeface="Georgia"/>
            </a:endParaRPr>
          </a:p>
          <a:p>
            <a:pPr indent="0" lvl="0" marL="0" rtl="0" algn="l">
              <a:lnSpc>
                <a:spcPct val="90000"/>
              </a:lnSpc>
              <a:spcBef>
                <a:spcPts val="2100"/>
              </a:spcBef>
              <a:spcAft>
                <a:spcPts val="0"/>
              </a:spcAft>
              <a:buNone/>
            </a:pPr>
            <a:r>
              <a:t/>
            </a:r>
            <a:endParaRPr sz="1200">
              <a:highlight>
                <a:srgbClr val="FFFFFF"/>
              </a:highlight>
              <a:latin typeface="Georgia"/>
              <a:ea typeface="Georgia"/>
              <a:cs typeface="Georgia"/>
              <a:sym typeface="Georgia"/>
            </a:endParaRPr>
          </a:p>
          <a:p>
            <a:pPr indent="0" lvl="0" marL="0" rtl="0" algn="l">
              <a:lnSpc>
                <a:spcPct val="90000"/>
              </a:lnSpc>
              <a:spcBef>
                <a:spcPts val="2100"/>
              </a:spcBef>
              <a:spcAft>
                <a:spcPts val="0"/>
              </a:spcAft>
              <a:buNone/>
            </a:pPr>
            <a:r>
              <a:rPr b="1" lang="en-US" sz="1600">
                <a:highlight>
                  <a:srgbClr val="FFFFFF"/>
                </a:highlight>
                <a:latin typeface="Georgia"/>
                <a:ea typeface="Georgia"/>
                <a:cs typeface="Georgia"/>
                <a:sym typeface="Georgia"/>
              </a:rPr>
              <a:t>	</a:t>
            </a:r>
            <a:endParaRPr b="1" sz="1600">
              <a:highlight>
                <a:srgbClr val="FFFFFF"/>
              </a:highlight>
              <a:latin typeface="Georgia"/>
              <a:ea typeface="Georgia"/>
              <a:cs typeface="Georgia"/>
              <a:sym typeface="Georgia"/>
            </a:endParaRPr>
          </a:p>
          <a:p>
            <a:pPr indent="0" lvl="0" marL="457200" rtl="0" algn="l">
              <a:lnSpc>
                <a:spcPct val="90000"/>
              </a:lnSpc>
              <a:spcBef>
                <a:spcPts val="2100"/>
              </a:spcBef>
              <a:spcAft>
                <a:spcPts val="0"/>
              </a:spcAft>
              <a:buNone/>
            </a:pPr>
            <a:r>
              <a:t/>
            </a:r>
            <a:endParaRPr b="1" sz="1600">
              <a:highlight>
                <a:srgbClr val="FFFFFF"/>
              </a:highlight>
              <a:latin typeface="Georgia"/>
              <a:ea typeface="Georgia"/>
              <a:cs typeface="Georgia"/>
              <a:sym typeface="Georgia"/>
            </a:endParaRPr>
          </a:p>
          <a:p>
            <a:pPr indent="0" lvl="0" marL="457200" rtl="0" algn="l">
              <a:lnSpc>
                <a:spcPct val="90000"/>
              </a:lnSpc>
              <a:spcBef>
                <a:spcPts val="2100"/>
              </a:spcBef>
              <a:spcAft>
                <a:spcPts val="2100"/>
              </a:spcAft>
              <a:buNone/>
            </a:pPr>
            <a:r>
              <a:t/>
            </a:r>
            <a:endParaRPr b="1" sz="1600">
              <a:highlight>
                <a:srgbClr val="FFFFFF"/>
              </a:highlight>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g76e0072afe_0_134"/>
          <p:cNvSpPr txBox="1"/>
          <p:nvPr>
            <p:ph idx="1" type="body"/>
          </p:nvPr>
        </p:nvSpPr>
        <p:spPr>
          <a:xfrm>
            <a:off x="283200" y="1155425"/>
            <a:ext cx="10993200" cy="4851600"/>
          </a:xfrm>
          <a:prstGeom prst="rect">
            <a:avLst/>
          </a:prstGeom>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1500">
                <a:solidFill>
                  <a:srgbClr val="4A4949"/>
                </a:solidFill>
                <a:highlight>
                  <a:schemeClr val="lt1"/>
                </a:highlight>
                <a:latin typeface="Georgia"/>
                <a:ea typeface="Georgia"/>
                <a:cs typeface="Georgia"/>
                <a:sym typeface="Georgia"/>
              </a:rPr>
              <a:t>Red State</a:t>
            </a:r>
            <a:r>
              <a:rPr lang="en-US" sz="1500">
                <a:solidFill>
                  <a:srgbClr val="4A4949"/>
                </a:solidFill>
                <a:highlight>
                  <a:schemeClr val="lt1"/>
                </a:highlight>
                <a:latin typeface="Georgia"/>
                <a:ea typeface="Georgia"/>
                <a:cs typeface="Georgia"/>
                <a:sym typeface="Georgia"/>
              </a:rPr>
              <a:t>-</a:t>
            </a:r>
            <a:r>
              <a:rPr lang="en-US" sz="1400">
                <a:solidFill>
                  <a:srgbClr val="4A4949"/>
                </a:solidFill>
                <a:highlight>
                  <a:schemeClr val="lt1"/>
                </a:highlight>
                <a:latin typeface="Georgia"/>
                <a:ea typeface="Georgia"/>
                <a:cs typeface="Georgia"/>
                <a:sym typeface="Georgia"/>
              </a:rPr>
              <a:t>  </a:t>
            </a:r>
            <a:r>
              <a:rPr lang="en-US" sz="1500">
                <a:solidFill>
                  <a:srgbClr val="4A4949"/>
                </a:solidFill>
                <a:highlight>
                  <a:schemeClr val="lt1"/>
                </a:highlight>
                <a:latin typeface="Georgia"/>
                <a:ea typeface="Georgia"/>
                <a:cs typeface="Georgia"/>
                <a:sym typeface="Georgia"/>
              </a:rPr>
              <a:t>a state whose voters predominantly choose candidates from the  Republican party.</a:t>
            </a:r>
            <a:endParaRPr sz="1500">
              <a:solidFill>
                <a:srgbClr val="4A4949"/>
              </a:solidFill>
              <a:highlight>
                <a:schemeClr val="lt1"/>
              </a:highlight>
              <a:latin typeface="Georgia"/>
              <a:ea typeface="Georgia"/>
              <a:cs typeface="Georgia"/>
              <a:sym typeface="Georgia"/>
            </a:endParaRPr>
          </a:p>
          <a:p>
            <a:pPr indent="0" lvl="0" marL="0" rtl="0" algn="l">
              <a:spcBef>
                <a:spcPts val="2100"/>
              </a:spcBef>
              <a:spcAft>
                <a:spcPts val="0"/>
              </a:spcAft>
              <a:buClr>
                <a:schemeClr val="dk1"/>
              </a:buClr>
              <a:buSzPts val="1100"/>
              <a:buFont typeface="Arial"/>
              <a:buNone/>
            </a:pPr>
            <a:r>
              <a:rPr b="1" lang="en-US" sz="1500">
                <a:solidFill>
                  <a:srgbClr val="4A4949"/>
                </a:solidFill>
                <a:highlight>
                  <a:schemeClr val="lt1"/>
                </a:highlight>
                <a:latin typeface="Georgia"/>
                <a:ea typeface="Georgia"/>
                <a:cs typeface="Georgia"/>
                <a:sym typeface="Georgia"/>
              </a:rPr>
              <a:t>Blue State</a:t>
            </a:r>
            <a:r>
              <a:rPr lang="en-US" sz="1500">
                <a:solidFill>
                  <a:srgbClr val="4A4949"/>
                </a:solidFill>
                <a:highlight>
                  <a:schemeClr val="lt1"/>
                </a:highlight>
                <a:latin typeface="Georgia"/>
                <a:ea typeface="Georgia"/>
                <a:cs typeface="Georgia"/>
                <a:sym typeface="Georgia"/>
              </a:rPr>
              <a:t>-</a:t>
            </a:r>
            <a:r>
              <a:rPr lang="en-US" sz="1400">
                <a:solidFill>
                  <a:srgbClr val="4A4949"/>
                </a:solidFill>
                <a:highlight>
                  <a:schemeClr val="lt1"/>
                </a:highlight>
                <a:latin typeface="Georgia"/>
                <a:ea typeface="Georgia"/>
                <a:cs typeface="Georgia"/>
                <a:sym typeface="Georgia"/>
              </a:rPr>
              <a:t>  </a:t>
            </a:r>
            <a:r>
              <a:rPr lang="en-US" sz="1500">
                <a:solidFill>
                  <a:srgbClr val="4A4949"/>
                </a:solidFill>
                <a:highlight>
                  <a:schemeClr val="lt1"/>
                </a:highlight>
                <a:latin typeface="Georgia"/>
                <a:ea typeface="Georgia"/>
                <a:cs typeface="Georgia"/>
                <a:sym typeface="Georgia"/>
              </a:rPr>
              <a:t>a state whose voters predominantly choose candidates from the Democratic party.</a:t>
            </a:r>
            <a:endParaRPr sz="1500">
              <a:solidFill>
                <a:srgbClr val="4A4949"/>
              </a:solidFill>
              <a:highlight>
                <a:schemeClr val="lt1"/>
              </a:highlight>
              <a:latin typeface="Georgia"/>
              <a:ea typeface="Georgia"/>
              <a:cs typeface="Georgia"/>
              <a:sym typeface="Georgia"/>
            </a:endParaRPr>
          </a:p>
          <a:p>
            <a:pPr indent="0" lvl="0" marL="0" rtl="0" algn="l">
              <a:spcBef>
                <a:spcPts val="2100"/>
              </a:spcBef>
              <a:spcAft>
                <a:spcPts val="0"/>
              </a:spcAft>
              <a:buClr>
                <a:schemeClr val="dk1"/>
              </a:buClr>
              <a:buSzPts val="1100"/>
              <a:buFont typeface="Arial"/>
              <a:buNone/>
            </a:pPr>
            <a:r>
              <a:rPr b="1" lang="en-US" sz="1500">
                <a:solidFill>
                  <a:srgbClr val="4A4949"/>
                </a:solidFill>
                <a:highlight>
                  <a:schemeClr val="lt1"/>
                </a:highlight>
                <a:latin typeface="Georgia"/>
                <a:ea typeface="Georgia"/>
                <a:cs typeface="Georgia"/>
                <a:sym typeface="Georgia"/>
              </a:rPr>
              <a:t>Purple  State</a:t>
            </a:r>
            <a:r>
              <a:rPr lang="en-US" sz="1400">
                <a:solidFill>
                  <a:srgbClr val="4A4949"/>
                </a:solidFill>
                <a:highlight>
                  <a:schemeClr val="lt1"/>
                </a:highlight>
                <a:latin typeface="Georgia"/>
                <a:ea typeface="Georgia"/>
                <a:cs typeface="Georgia"/>
                <a:sym typeface="Georgia"/>
              </a:rPr>
              <a:t>-  </a:t>
            </a:r>
            <a:r>
              <a:rPr lang="en-US" sz="1500">
                <a:solidFill>
                  <a:srgbClr val="4A4949"/>
                </a:solidFill>
                <a:highlight>
                  <a:schemeClr val="lt1"/>
                </a:highlight>
                <a:latin typeface="Georgia"/>
                <a:ea typeface="Georgia"/>
                <a:cs typeface="Georgia"/>
                <a:sym typeface="Georgia"/>
              </a:rPr>
              <a:t>a purple state, also known as a swing state, refers to a state that could reasonably be won by either the Republican or Democratic party by a swing in votes.</a:t>
            </a:r>
            <a:endParaRPr b="1" sz="1500">
              <a:solidFill>
                <a:srgbClr val="4A4949"/>
              </a:solidFill>
              <a:highlight>
                <a:schemeClr val="lt1"/>
              </a:highlight>
              <a:latin typeface="Georgia"/>
              <a:ea typeface="Georgia"/>
              <a:cs typeface="Georgia"/>
              <a:sym typeface="Georgia"/>
            </a:endParaRPr>
          </a:p>
          <a:p>
            <a:pPr indent="0" lvl="0" marL="0" rtl="0" algn="l">
              <a:spcBef>
                <a:spcPts val="2100"/>
              </a:spcBef>
              <a:spcAft>
                <a:spcPts val="0"/>
              </a:spcAft>
              <a:buNone/>
            </a:pPr>
            <a:r>
              <a:rPr b="1" lang="en-US" sz="1500">
                <a:solidFill>
                  <a:srgbClr val="4A4949"/>
                </a:solidFill>
                <a:highlight>
                  <a:schemeClr val="lt1"/>
                </a:highlight>
                <a:latin typeface="Georgia"/>
                <a:ea typeface="Georgia"/>
                <a:cs typeface="Georgia"/>
                <a:sym typeface="Georgia"/>
              </a:rPr>
              <a:t>Property Crime</a:t>
            </a:r>
            <a:r>
              <a:rPr lang="en-US" sz="1400">
                <a:solidFill>
                  <a:srgbClr val="4A4949"/>
                </a:solidFill>
                <a:highlight>
                  <a:schemeClr val="lt1"/>
                </a:highlight>
                <a:latin typeface="Georgia"/>
                <a:ea typeface="Georgia"/>
                <a:cs typeface="Georgia"/>
                <a:sym typeface="Georgia"/>
              </a:rPr>
              <a:t>-</a:t>
            </a:r>
            <a:r>
              <a:rPr lang="en-US" sz="1500">
                <a:solidFill>
                  <a:srgbClr val="4A4949"/>
                </a:solidFill>
                <a:highlight>
                  <a:schemeClr val="lt1"/>
                </a:highlight>
                <a:latin typeface="Georgia"/>
                <a:ea typeface="Georgia"/>
                <a:cs typeface="Georgia"/>
                <a:sym typeface="Georgia"/>
              </a:rPr>
              <a:t> </a:t>
            </a:r>
            <a:r>
              <a:rPr lang="en-US" sz="1500">
                <a:solidFill>
                  <a:srgbClr val="4A4949"/>
                </a:solidFill>
                <a:highlight>
                  <a:srgbClr val="FFFFFF"/>
                </a:highlight>
                <a:latin typeface="Georgia"/>
                <a:ea typeface="Georgia"/>
                <a:cs typeface="Georgia"/>
                <a:sym typeface="Georgia"/>
              </a:rPr>
              <a:t>property crime includes the offenses of burglary, larceny-theft, motor vehicle theft, and arson. The object of the theft-type offenses is the taking of money or property, but there is no force or threat of force against the victims. </a:t>
            </a:r>
            <a:endParaRPr sz="1500">
              <a:solidFill>
                <a:srgbClr val="4A4949"/>
              </a:solidFill>
              <a:highlight>
                <a:srgbClr val="FFFFFF"/>
              </a:highlight>
              <a:latin typeface="Georgia"/>
              <a:ea typeface="Georgia"/>
              <a:cs typeface="Georgia"/>
              <a:sym typeface="Georgia"/>
            </a:endParaRPr>
          </a:p>
          <a:p>
            <a:pPr indent="0" lvl="0" marL="0" rtl="0" algn="l">
              <a:spcBef>
                <a:spcPts val="2100"/>
              </a:spcBef>
              <a:spcAft>
                <a:spcPts val="0"/>
              </a:spcAft>
              <a:buNone/>
            </a:pPr>
            <a:r>
              <a:rPr b="1" lang="en-US" sz="1500">
                <a:solidFill>
                  <a:srgbClr val="4A4949"/>
                </a:solidFill>
                <a:highlight>
                  <a:srgbClr val="FFFFFF"/>
                </a:highlight>
                <a:latin typeface="Georgia"/>
                <a:ea typeface="Georgia"/>
                <a:cs typeface="Georgia"/>
                <a:sym typeface="Georgia"/>
              </a:rPr>
              <a:t>Violent Crime</a:t>
            </a:r>
            <a:r>
              <a:rPr lang="en-US" sz="1400">
                <a:solidFill>
                  <a:srgbClr val="4A4949"/>
                </a:solidFill>
                <a:highlight>
                  <a:srgbClr val="FFFFFF"/>
                </a:highlight>
                <a:latin typeface="Georgia"/>
                <a:ea typeface="Georgia"/>
                <a:cs typeface="Georgia"/>
                <a:sym typeface="Georgia"/>
              </a:rPr>
              <a:t>- </a:t>
            </a:r>
            <a:r>
              <a:rPr lang="en-US" sz="1500">
                <a:solidFill>
                  <a:srgbClr val="24292E"/>
                </a:solidFill>
                <a:highlight>
                  <a:srgbClr val="FFFFFF"/>
                </a:highlight>
                <a:latin typeface="Georgia"/>
                <a:ea typeface="Georgia"/>
                <a:cs typeface="Georgia"/>
                <a:sym typeface="Georgia"/>
              </a:rPr>
              <a:t>Violent Crime is composed of four offenses: murder and nonnegligent manslaughter, rape, robbery, and aggravated assault. Violent crimes are defined in the UCR Program as those offenses that involve force or threat of force.</a:t>
            </a:r>
            <a:endParaRPr sz="1500">
              <a:solidFill>
                <a:srgbClr val="24292E"/>
              </a:solidFill>
              <a:highlight>
                <a:srgbClr val="FFFFFF"/>
              </a:highlight>
              <a:latin typeface="Georgia"/>
              <a:ea typeface="Georgia"/>
              <a:cs typeface="Georgia"/>
              <a:sym typeface="Georgia"/>
            </a:endParaRPr>
          </a:p>
          <a:p>
            <a:pPr indent="0" lvl="0" marL="0" rtl="0" algn="l">
              <a:spcBef>
                <a:spcPts val="2100"/>
              </a:spcBef>
              <a:spcAft>
                <a:spcPts val="0"/>
              </a:spcAft>
              <a:buNone/>
            </a:pPr>
            <a:r>
              <a:rPr b="1" lang="en-US" sz="1500">
                <a:solidFill>
                  <a:srgbClr val="24292E"/>
                </a:solidFill>
                <a:highlight>
                  <a:srgbClr val="FFFFFF"/>
                </a:highlight>
                <a:latin typeface="Georgia"/>
                <a:ea typeface="Georgia"/>
                <a:cs typeface="Georgia"/>
                <a:sym typeface="Georgia"/>
              </a:rPr>
              <a:t>Hate Crime</a:t>
            </a:r>
            <a:r>
              <a:rPr lang="en-US" sz="1400">
                <a:solidFill>
                  <a:srgbClr val="24292E"/>
                </a:solidFill>
                <a:highlight>
                  <a:srgbClr val="FFFFFF"/>
                </a:highlight>
                <a:latin typeface="Georgia"/>
                <a:ea typeface="Georgia"/>
                <a:cs typeface="Georgia"/>
                <a:sym typeface="Georgia"/>
              </a:rPr>
              <a:t>- </a:t>
            </a:r>
            <a:r>
              <a:rPr lang="en-US" sz="1400">
                <a:solidFill>
                  <a:srgbClr val="333333"/>
                </a:solidFill>
                <a:highlight>
                  <a:srgbClr val="FFFFFF"/>
                </a:highlight>
                <a:latin typeface="Georgia"/>
                <a:ea typeface="Georgia"/>
                <a:cs typeface="Georgia"/>
                <a:sym typeface="Georgia"/>
              </a:rPr>
              <a:t> </a:t>
            </a:r>
            <a:r>
              <a:rPr lang="en-US" sz="1500">
                <a:solidFill>
                  <a:srgbClr val="333333"/>
                </a:solidFill>
                <a:highlight>
                  <a:srgbClr val="FFFFFF"/>
                </a:highlight>
                <a:latin typeface="Georgia"/>
                <a:ea typeface="Georgia"/>
                <a:cs typeface="Georgia"/>
                <a:sym typeface="Georgia"/>
              </a:rPr>
              <a:t>a criminal offense against a person or property motivated in whole or in part by an offender’s bias against a race, religion, disability, sexual orientation, ethnicity, gender, or gender identity.</a:t>
            </a:r>
            <a:endParaRPr sz="1500">
              <a:solidFill>
                <a:srgbClr val="333333"/>
              </a:solidFill>
              <a:highlight>
                <a:srgbClr val="FFFFFF"/>
              </a:highlight>
              <a:latin typeface="Georgia"/>
              <a:ea typeface="Georgia"/>
              <a:cs typeface="Georgia"/>
              <a:sym typeface="Georgia"/>
            </a:endParaRPr>
          </a:p>
          <a:p>
            <a:pPr indent="0" lvl="0" marL="0" rtl="0" algn="l">
              <a:spcBef>
                <a:spcPts val="2100"/>
              </a:spcBef>
              <a:spcAft>
                <a:spcPts val="2100"/>
              </a:spcAft>
              <a:buClr>
                <a:schemeClr val="dk1"/>
              </a:buClr>
              <a:buSzPts val="1100"/>
              <a:buFont typeface="Arial"/>
              <a:buNone/>
            </a:pPr>
            <a:r>
              <a:rPr b="1" lang="en-US" sz="1500">
                <a:solidFill>
                  <a:srgbClr val="24292E"/>
                </a:solidFill>
                <a:highlight>
                  <a:srgbClr val="FFFFFF"/>
                </a:highlight>
                <a:latin typeface="Georgia"/>
                <a:ea typeface="Georgia"/>
                <a:cs typeface="Georgia"/>
                <a:sym typeface="Georgia"/>
              </a:rPr>
              <a:t>Data Collection</a:t>
            </a:r>
            <a:r>
              <a:rPr lang="en-US" sz="1400">
                <a:solidFill>
                  <a:srgbClr val="24292E"/>
                </a:solidFill>
                <a:highlight>
                  <a:srgbClr val="FFFFFF"/>
                </a:highlight>
                <a:latin typeface="Georgia"/>
                <a:ea typeface="Georgia"/>
                <a:cs typeface="Georgia"/>
                <a:sym typeface="Georgia"/>
              </a:rPr>
              <a:t>- </a:t>
            </a:r>
            <a:r>
              <a:rPr lang="en-US" sz="1500">
                <a:solidFill>
                  <a:srgbClr val="4A4949"/>
                </a:solidFill>
                <a:highlight>
                  <a:srgbClr val="FFFFFF"/>
                </a:highlight>
                <a:latin typeface="Georgia"/>
                <a:ea typeface="Georgia"/>
                <a:cs typeface="Georgia"/>
                <a:sym typeface="Georgia"/>
              </a:rPr>
              <a:t>The data presented in Crime in the United States reflect the Hierarchy Rule, which requires that only the most serious offense in a multiple-offense criminal incident be counted. In descending order of severity, the violent crimes are murder and nonnegligent manslaughter, forcible rape, robbery, and aggravated assault, followed by the property crimes of burglary, larceny-theft, and motor vehicle theft.</a:t>
            </a:r>
            <a:endParaRPr sz="1500"/>
          </a:p>
        </p:txBody>
      </p:sp>
      <p:sp>
        <p:nvSpPr>
          <p:cNvPr id="79" name="Google Shape;79;g76e0072afe_0_134"/>
          <p:cNvSpPr txBox="1"/>
          <p:nvPr/>
        </p:nvSpPr>
        <p:spPr>
          <a:xfrm>
            <a:off x="283200" y="198050"/>
            <a:ext cx="4811700" cy="605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2100"/>
              </a:spcAft>
              <a:buNone/>
            </a:pPr>
            <a:r>
              <a:rPr lang="en-US" sz="3500">
                <a:solidFill>
                  <a:srgbClr val="0B5394"/>
                </a:solidFill>
                <a:highlight>
                  <a:schemeClr val="lt1"/>
                </a:highlight>
                <a:latin typeface="Georgia"/>
                <a:ea typeface="Georgia"/>
                <a:cs typeface="Georgia"/>
                <a:sym typeface="Georgia"/>
              </a:rPr>
              <a:t>Definitions</a:t>
            </a:r>
            <a:endParaRPr sz="3500">
              <a:solidFill>
                <a:srgbClr val="0B5394"/>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5"/>
          <p:cNvSpPr txBox="1"/>
          <p:nvPr>
            <p:ph type="title"/>
          </p:nvPr>
        </p:nvSpPr>
        <p:spPr>
          <a:xfrm>
            <a:off x="166700" y="293675"/>
            <a:ext cx="4276800" cy="1049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3500">
                <a:solidFill>
                  <a:srgbClr val="0B5394"/>
                </a:solidFill>
                <a:latin typeface="Georgia"/>
                <a:ea typeface="Georgia"/>
                <a:cs typeface="Georgia"/>
                <a:sym typeface="Georgia"/>
              </a:rPr>
              <a:t>Uh-oh...now what?</a:t>
            </a:r>
            <a:endParaRPr sz="3500">
              <a:solidFill>
                <a:srgbClr val="0B5394"/>
              </a:solidFill>
              <a:latin typeface="Georgia"/>
              <a:ea typeface="Georgia"/>
              <a:cs typeface="Georgia"/>
              <a:sym typeface="Georgia"/>
            </a:endParaRPr>
          </a:p>
        </p:txBody>
      </p:sp>
      <p:sp>
        <p:nvSpPr>
          <p:cNvPr id="85" name="Google Shape;85;p5"/>
          <p:cNvSpPr txBox="1"/>
          <p:nvPr>
            <p:ph idx="1" type="body"/>
          </p:nvPr>
        </p:nvSpPr>
        <p:spPr>
          <a:xfrm>
            <a:off x="166700" y="1949425"/>
            <a:ext cx="11006100" cy="3189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sz="1600">
                <a:solidFill>
                  <a:srgbClr val="24292E"/>
                </a:solidFill>
                <a:highlight>
                  <a:srgbClr val="FFFFFF"/>
                </a:highlight>
                <a:latin typeface="Georgia"/>
                <a:ea typeface="Georgia"/>
                <a:cs typeface="Georgia"/>
                <a:sym typeface="Georgia"/>
              </a:rPr>
              <a:t>Does a states adoption (or lack </a:t>
            </a:r>
            <a:r>
              <a:rPr b="1" lang="en-US" sz="1600">
                <a:solidFill>
                  <a:srgbClr val="24292E"/>
                </a:solidFill>
                <a:highlight>
                  <a:srgbClr val="FFFFFF"/>
                </a:highlight>
                <a:latin typeface="Georgia"/>
                <a:ea typeface="Georgia"/>
                <a:cs typeface="Georgia"/>
                <a:sym typeface="Georgia"/>
              </a:rPr>
              <a:t>thereof</a:t>
            </a:r>
            <a:r>
              <a:rPr b="1" lang="en-US" sz="1600">
                <a:solidFill>
                  <a:srgbClr val="24292E"/>
                </a:solidFill>
                <a:highlight>
                  <a:srgbClr val="FFFFFF"/>
                </a:highlight>
                <a:latin typeface="Georgia"/>
                <a:ea typeface="Georgia"/>
                <a:cs typeface="Georgia"/>
                <a:sym typeface="Georgia"/>
              </a:rPr>
              <a:t>) of a Victim Rights Amendment have an affect on these trends?</a:t>
            </a:r>
            <a:endParaRPr b="1" sz="1600">
              <a:solidFill>
                <a:srgbClr val="24292E"/>
              </a:solidFill>
              <a:highlight>
                <a:srgbClr val="FFFFFF"/>
              </a:highlight>
              <a:latin typeface="Georgia"/>
              <a:ea typeface="Georgia"/>
              <a:cs typeface="Georgia"/>
              <a:sym typeface="Georgia"/>
            </a:endParaRPr>
          </a:p>
          <a:p>
            <a:pPr indent="0" lvl="0" marL="0" rtl="0" algn="l">
              <a:lnSpc>
                <a:spcPct val="90000"/>
              </a:lnSpc>
              <a:spcBef>
                <a:spcPts val="2100"/>
              </a:spcBef>
              <a:spcAft>
                <a:spcPts val="0"/>
              </a:spcAft>
              <a:buClr>
                <a:schemeClr val="dk1"/>
              </a:buClr>
              <a:buSzPts val="2800"/>
              <a:buNone/>
            </a:pPr>
            <a:r>
              <a:rPr lang="en-US" sz="1600">
                <a:solidFill>
                  <a:srgbClr val="24292E"/>
                </a:solidFill>
                <a:highlight>
                  <a:srgbClr val="FFFFFF"/>
                </a:highlight>
                <a:latin typeface="Georgia"/>
                <a:ea typeface="Georgia"/>
                <a:cs typeface="Georgia"/>
                <a:sym typeface="Georgia"/>
              </a:rPr>
              <a:t>This was originally one of the questions we posed. We gathered the needed info and found ourselves interested in the data but not seeing the connection between our main question of crime rate and influences. This was something that our foundation could be used to explore at another time, but it did not </a:t>
            </a:r>
            <a:r>
              <a:rPr lang="en-US" sz="1600">
                <a:solidFill>
                  <a:srgbClr val="24292E"/>
                </a:solidFill>
                <a:highlight>
                  <a:srgbClr val="FFFFFF"/>
                </a:highlight>
                <a:latin typeface="Georgia"/>
                <a:ea typeface="Georgia"/>
                <a:cs typeface="Georgia"/>
                <a:sym typeface="Georgia"/>
              </a:rPr>
              <a:t>tie into</a:t>
            </a:r>
            <a:r>
              <a:rPr lang="en-US" sz="1600">
                <a:solidFill>
                  <a:srgbClr val="24292E"/>
                </a:solidFill>
                <a:highlight>
                  <a:srgbClr val="FFFFFF"/>
                </a:highlight>
                <a:latin typeface="Georgia"/>
                <a:ea typeface="Georgia"/>
                <a:cs typeface="Georgia"/>
                <a:sym typeface="Georgia"/>
              </a:rPr>
              <a:t> our present end goal.</a:t>
            </a:r>
            <a:endParaRPr sz="1600">
              <a:solidFill>
                <a:srgbClr val="24292E"/>
              </a:solidFill>
              <a:highlight>
                <a:srgbClr val="FFFFFF"/>
              </a:highlight>
              <a:latin typeface="Georgia"/>
              <a:ea typeface="Georgia"/>
              <a:cs typeface="Georgia"/>
              <a:sym typeface="Georgia"/>
            </a:endParaRPr>
          </a:p>
          <a:p>
            <a:pPr indent="0" lvl="0" marL="0" rtl="0" algn="l">
              <a:lnSpc>
                <a:spcPct val="90000"/>
              </a:lnSpc>
              <a:spcBef>
                <a:spcPts val="2100"/>
              </a:spcBef>
              <a:spcAft>
                <a:spcPts val="0"/>
              </a:spcAft>
              <a:buClr>
                <a:schemeClr val="dk1"/>
              </a:buClr>
              <a:buSzPts val="2800"/>
              <a:buNone/>
            </a:pPr>
            <a:r>
              <a:rPr lang="en-US" sz="1600">
                <a:solidFill>
                  <a:srgbClr val="24292E"/>
                </a:solidFill>
                <a:highlight>
                  <a:srgbClr val="FFFFFF"/>
                </a:highlight>
                <a:latin typeface="Georgia"/>
                <a:ea typeface="Georgia"/>
                <a:cs typeface="Georgia"/>
                <a:sym typeface="Georgia"/>
              </a:rPr>
              <a:t>Back to the drawing board…</a:t>
            </a:r>
            <a:endParaRPr sz="1600">
              <a:solidFill>
                <a:srgbClr val="24292E"/>
              </a:solidFill>
              <a:highlight>
                <a:srgbClr val="FFFFFF"/>
              </a:highlight>
              <a:latin typeface="Georgia"/>
              <a:ea typeface="Georgia"/>
              <a:cs typeface="Georgia"/>
              <a:sym typeface="Georgia"/>
            </a:endParaRPr>
          </a:p>
          <a:p>
            <a:pPr indent="0" lvl="0" marL="0" rtl="0" algn="l">
              <a:lnSpc>
                <a:spcPct val="90000"/>
              </a:lnSpc>
              <a:spcBef>
                <a:spcPts val="2100"/>
              </a:spcBef>
              <a:spcAft>
                <a:spcPts val="2100"/>
              </a:spcAft>
              <a:buClr>
                <a:schemeClr val="dk1"/>
              </a:buClr>
              <a:buSzPts val="2800"/>
              <a:buNone/>
            </a:pPr>
            <a:r>
              <a:rPr lang="en-US" sz="1600">
                <a:solidFill>
                  <a:srgbClr val="24292E"/>
                </a:solidFill>
                <a:highlight>
                  <a:srgbClr val="FFFFFF"/>
                </a:highlight>
                <a:latin typeface="Georgia"/>
                <a:ea typeface="Georgia"/>
                <a:cs typeface="Georgia"/>
                <a:sym typeface="Georgia"/>
              </a:rPr>
              <a:t>Instead of analyzing another potential factor, we decided to delve a bit deeper and see if our correlations (or lacking relationships) translated to an individual state in the same way. What better state to review a bit more than the state of Colorado?</a:t>
            </a:r>
            <a:endParaRPr sz="1600">
              <a:solidFill>
                <a:srgbClr val="24292E"/>
              </a:solidFill>
              <a:highlight>
                <a:srgbClr val="FFFFFF"/>
              </a:highlight>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g76e0072afe_0_142"/>
          <p:cNvSpPr txBox="1"/>
          <p:nvPr>
            <p:ph type="title"/>
          </p:nvPr>
        </p:nvSpPr>
        <p:spPr>
          <a:xfrm>
            <a:off x="272300" y="327250"/>
            <a:ext cx="4681800" cy="763500"/>
          </a:xfrm>
          <a:prstGeom prst="rect">
            <a:avLst/>
          </a:prstGeom>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dk1"/>
              </a:buClr>
              <a:buSzPts val="4400"/>
              <a:buFont typeface="Calibri"/>
              <a:buNone/>
            </a:pPr>
            <a:r>
              <a:rPr lang="en-US" sz="3500">
                <a:solidFill>
                  <a:srgbClr val="0B5394"/>
                </a:solidFill>
                <a:latin typeface="Georgia"/>
                <a:ea typeface="Georgia"/>
                <a:cs typeface="Georgia"/>
                <a:sym typeface="Georgia"/>
              </a:rPr>
              <a:t>Cleanup, Cleanup...</a:t>
            </a:r>
            <a:endParaRPr sz="3500">
              <a:solidFill>
                <a:srgbClr val="0B5394"/>
              </a:solidFill>
              <a:latin typeface="Georgia"/>
              <a:ea typeface="Georgia"/>
              <a:cs typeface="Georgia"/>
              <a:sym typeface="Georgia"/>
            </a:endParaRPr>
          </a:p>
        </p:txBody>
      </p:sp>
      <p:sp>
        <p:nvSpPr>
          <p:cNvPr id="91" name="Google Shape;91;g76e0072afe_0_142"/>
          <p:cNvSpPr txBox="1"/>
          <p:nvPr>
            <p:ph idx="1" type="body"/>
          </p:nvPr>
        </p:nvSpPr>
        <p:spPr>
          <a:xfrm>
            <a:off x="272300" y="991850"/>
            <a:ext cx="6990000" cy="891600"/>
          </a:xfrm>
          <a:prstGeom prst="rect">
            <a:avLst/>
          </a:prstGeom>
        </p:spPr>
        <p:txBody>
          <a:bodyPr anchorCtr="0" anchor="t" bIns="121900" lIns="121900" spcFirstLastPara="1" rIns="121900" wrap="square" tIns="121900">
            <a:noAutofit/>
          </a:bodyPr>
          <a:lstStyle/>
          <a:p>
            <a:pPr indent="0" lvl="0" marL="0" rtl="0" algn="l">
              <a:spcBef>
                <a:spcPts val="1200"/>
              </a:spcBef>
              <a:spcAft>
                <a:spcPts val="0"/>
              </a:spcAft>
              <a:buClr>
                <a:schemeClr val="dk1"/>
              </a:buClr>
              <a:buSzPts val="1100"/>
              <a:buFont typeface="Arial"/>
              <a:buNone/>
            </a:pPr>
            <a:r>
              <a:rPr lang="en-US" sz="1500">
                <a:solidFill>
                  <a:schemeClr val="dk1"/>
                </a:solidFill>
                <a:highlight>
                  <a:schemeClr val="lt1"/>
                </a:highlight>
                <a:latin typeface="Georgia"/>
                <a:ea typeface="Georgia"/>
                <a:cs typeface="Georgia"/>
                <a:sym typeface="Georgia"/>
              </a:rPr>
              <a:t>Data does not always come in a form that is immediately suitable for analysis. One of the “messier” datasets to tidy up was our crime data. </a:t>
            </a:r>
            <a:endParaRPr sz="1500">
              <a:solidFill>
                <a:schemeClr val="dk1"/>
              </a:solidFill>
              <a:highlight>
                <a:schemeClr val="lt1"/>
              </a:highlight>
              <a:latin typeface="Georgia"/>
              <a:ea typeface="Georgia"/>
              <a:cs typeface="Georgia"/>
              <a:sym typeface="Georgia"/>
            </a:endParaRPr>
          </a:p>
          <a:p>
            <a:pPr indent="0" lvl="0" marL="0" rtl="0" algn="l">
              <a:spcBef>
                <a:spcPts val="1200"/>
              </a:spcBef>
              <a:spcAft>
                <a:spcPts val="1200"/>
              </a:spcAft>
              <a:buClr>
                <a:schemeClr val="dk1"/>
              </a:buClr>
              <a:buSzPts val="1100"/>
              <a:buFont typeface="Arial"/>
              <a:buNone/>
            </a:pPr>
            <a:r>
              <a:t/>
            </a:r>
            <a:endParaRPr sz="1500"/>
          </a:p>
        </p:txBody>
      </p:sp>
      <p:pic>
        <p:nvPicPr>
          <p:cNvPr id="92" name="Google Shape;92;g76e0072afe_0_142"/>
          <p:cNvPicPr preferRelativeResize="0"/>
          <p:nvPr/>
        </p:nvPicPr>
        <p:blipFill>
          <a:blip r:embed="rId3">
            <a:alphaModFix/>
          </a:blip>
          <a:stretch>
            <a:fillRect/>
          </a:stretch>
        </p:blipFill>
        <p:spPr>
          <a:xfrm>
            <a:off x="0" y="2026059"/>
            <a:ext cx="8741188" cy="3164565"/>
          </a:xfrm>
          <a:prstGeom prst="rect">
            <a:avLst/>
          </a:prstGeom>
          <a:noFill/>
          <a:ln>
            <a:noFill/>
          </a:ln>
        </p:spPr>
      </p:pic>
      <p:pic>
        <p:nvPicPr>
          <p:cNvPr id="93" name="Google Shape;93;g76e0072afe_0_142"/>
          <p:cNvPicPr preferRelativeResize="0"/>
          <p:nvPr/>
        </p:nvPicPr>
        <p:blipFill>
          <a:blip r:embed="rId4">
            <a:alphaModFix/>
          </a:blip>
          <a:stretch>
            <a:fillRect/>
          </a:stretch>
        </p:blipFill>
        <p:spPr>
          <a:xfrm>
            <a:off x="2870750" y="5061250"/>
            <a:ext cx="9207499" cy="1796750"/>
          </a:xfrm>
          <a:prstGeom prst="rect">
            <a:avLst/>
          </a:prstGeom>
          <a:noFill/>
          <a:ln>
            <a:noFill/>
          </a:ln>
        </p:spPr>
      </p:pic>
      <p:pic>
        <p:nvPicPr>
          <p:cNvPr id="94" name="Google Shape;94;g76e0072afe_0_142"/>
          <p:cNvPicPr preferRelativeResize="0"/>
          <p:nvPr/>
        </p:nvPicPr>
        <p:blipFill>
          <a:blip r:embed="rId5">
            <a:alphaModFix/>
          </a:blip>
          <a:stretch>
            <a:fillRect/>
          </a:stretch>
        </p:blipFill>
        <p:spPr>
          <a:xfrm>
            <a:off x="8589150" y="0"/>
            <a:ext cx="3602855" cy="27021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g76e0072afe_0_149"/>
          <p:cNvSpPr txBox="1"/>
          <p:nvPr>
            <p:ph type="title"/>
          </p:nvPr>
        </p:nvSpPr>
        <p:spPr>
          <a:xfrm>
            <a:off x="97975" y="288600"/>
            <a:ext cx="3759600" cy="887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3500">
                <a:solidFill>
                  <a:srgbClr val="0B5394"/>
                </a:solidFill>
                <a:latin typeface="Georgia"/>
                <a:ea typeface="Georgia"/>
                <a:cs typeface="Georgia"/>
                <a:sym typeface="Georgia"/>
              </a:rPr>
              <a:t>Cleanup Process</a:t>
            </a:r>
            <a:endParaRPr sz="3500">
              <a:solidFill>
                <a:srgbClr val="0B5394"/>
              </a:solidFill>
              <a:latin typeface="Georgia"/>
              <a:ea typeface="Georgia"/>
              <a:cs typeface="Georgia"/>
              <a:sym typeface="Georgia"/>
            </a:endParaRPr>
          </a:p>
        </p:txBody>
      </p:sp>
      <p:sp>
        <p:nvSpPr>
          <p:cNvPr id="100" name="Google Shape;100;g76e0072afe_0_149"/>
          <p:cNvSpPr txBox="1"/>
          <p:nvPr/>
        </p:nvSpPr>
        <p:spPr>
          <a:xfrm>
            <a:off x="9758800" y="427375"/>
            <a:ext cx="2237700" cy="18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Georgia"/>
                <a:ea typeface="Georgia"/>
                <a:cs typeface="Georgia"/>
                <a:sym typeface="Georgia"/>
              </a:rPr>
              <a:t>Some uses:</a:t>
            </a:r>
            <a:r>
              <a:rPr lang="en-US" sz="1200">
                <a:latin typeface="Georgia"/>
                <a:ea typeface="Georgia"/>
                <a:cs typeface="Georgia"/>
                <a:sym typeface="Georgia"/>
              </a:rPr>
              <a:t>:</a:t>
            </a:r>
            <a:endParaRPr sz="1200">
              <a:latin typeface="Georgia"/>
              <a:ea typeface="Georgia"/>
              <a:cs typeface="Georgia"/>
              <a:sym typeface="Georgia"/>
            </a:endParaRPr>
          </a:p>
          <a:p>
            <a:pPr indent="-304800" lvl="0" marL="457200" rtl="0" algn="l">
              <a:spcBef>
                <a:spcPts val="0"/>
              </a:spcBef>
              <a:spcAft>
                <a:spcPts val="0"/>
              </a:spcAft>
              <a:buSzPts val="1200"/>
              <a:buFont typeface="Georgia"/>
              <a:buChar char="●"/>
            </a:pPr>
            <a:r>
              <a:rPr lang="en-US" sz="1200">
                <a:latin typeface="Georgia"/>
                <a:ea typeface="Georgia"/>
                <a:cs typeface="Georgia"/>
                <a:sym typeface="Georgia"/>
              </a:rPr>
              <a:t>dataframe.rename()</a:t>
            </a:r>
            <a:endParaRPr sz="1200">
              <a:latin typeface="Georgia"/>
              <a:ea typeface="Georgia"/>
              <a:cs typeface="Georgia"/>
              <a:sym typeface="Georgia"/>
            </a:endParaRPr>
          </a:p>
          <a:p>
            <a:pPr indent="-304800" lvl="0" marL="457200" rtl="0" algn="l">
              <a:spcBef>
                <a:spcPts val="0"/>
              </a:spcBef>
              <a:spcAft>
                <a:spcPts val="0"/>
              </a:spcAft>
              <a:buSzPts val="1200"/>
              <a:buFont typeface="Georgia"/>
              <a:buChar char="●"/>
            </a:pPr>
            <a:r>
              <a:rPr lang="en-US" sz="1200">
                <a:latin typeface="Georgia"/>
                <a:ea typeface="Georgia"/>
                <a:cs typeface="Georgia"/>
                <a:sym typeface="Georgia"/>
              </a:rPr>
              <a:t>dataframe.drop()</a:t>
            </a:r>
            <a:endParaRPr sz="1200">
              <a:latin typeface="Georgia"/>
              <a:ea typeface="Georgia"/>
              <a:cs typeface="Georgia"/>
              <a:sym typeface="Georgia"/>
            </a:endParaRPr>
          </a:p>
          <a:p>
            <a:pPr indent="-304800" lvl="0" marL="457200" rtl="0" algn="l">
              <a:spcBef>
                <a:spcPts val="0"/>
              </a:spcBef>
              <a:spcAft>
                <a:spcPts val="0"/>
              </a:spcAft>
              <a:buSzPts val="1200"/>
              <a:buFont typeface="Georgia"/>
              <a:buChar char="●"/>
            </a:pPr>
            <a:r>
              <a:rPr lang="en-US" sz="1200">
                <a:latin typeface="Georgia"/>
                <a:ea typeface="Georgia"/>
                <a:cs typeface="Georgia"/>
                <a:sym typeface="Georgia"/>
              </a:rPr>
              <a:t>dataframe.loc()</a:t>
            </a:r>
            <a:endParaRPr sz="1200">
              <a:latin typeface="Georgia"/>
              <a:ea typeface="Georgia"/>
              <a:cs typeface="Georgia"/>
              <a:sym typeface="Georgia"/>
            </a:endParaRPr>
          </a:p>
          <a:p>
            <a:pPr indent="-304800" lvl="0" marL="457200" rtl="0" algn="l">
              <a:spcBef>
                <a:spcPts val="0"/>
              </a:spcBef>
              <a:spcAft>
                <a:spcPts val="0"/>
              </a:spcAft>
              <a:buSzPts val="1200"/>
              <a:buFont typeface="Georgia"/>
              <a:buChar char="●"/>
            </a:pPr>
            <a:r>
              <a:rPr lang="en-US" sz="1200">
                <a:latin typeface="Georgia"/>
                <a:ea typeface="Georgia"/>
                <a:cs typeface="Georgia"/>
                <a:sym typeface="Georgia"/>
              </a:rPr>
              <a:t>dataframe.replace()</a:t>
            </a:r>
            <a:endParaRPr sz="1200">
              <a:latin typeface="Georgia"/>
              <a:ea typeface="Georgia"/>
              <a:cs typeface="Georgia"/>
              <a:sym typeface="Georgia"/>
            </a:endParaRPr>
          </a:p>
          <a:p>
            <a:pPr indent="-304800" lvl="0" marL="457200" rtl="0" algn="l">
              <a:spcBef>
                <a:spcPts val="0"/>
              </a:spcBef>
              <a:spcAft>
                <a:spcPts val="0"/>
              </a:spcAft>
              <a:buSzPts val="1200"/>
              <a:buFont typeface="Georgia"/>
              <a:buChar char="●"/>
            </a:pPr>
            <a:r>
              <a:rPr lang="en-US" sz="1200">
                <a:latin typeface="Georgia"/>
                <a:ea typeface="Georgia"/>
                <a:cs typeface="Georgia"/>
                <a:sym typeface="Georgia"/>
              </a:rPr>
              <a:t>dataframe.rank()</a:t>
            </a:r>
            <a:endParaRPr sz="1200">
              <a:latin typeface="Georgia"/>
              <a:ea typeface="Georgia"/>
              <a:cs typeface="Georgia"/>
              <a:sym typeface="Georgia"/>
            </a:endParaRPr>
          </a:p>
          <a:p>
            <a:pPr indent="-304800" lvl="0" marL="457200" rtl="0" algn="l">
              <a:spcBef>
                <a:spcPts val="0"/>
              </a:spcBef>
              <a:spcAft>
                <a:spcPts val="0"/>
              </a:spcAft>
              <a:buSzPts val="1200"/>
              <a:buFont typeface="Georgia"/>
              <a:buChar char="●"/>
            </a:pPr>
            <a:r>
              <a:rPr lang="en-US" sz="1200">
                <a:latin typeface="Georgia"/>
                <a:ea typeface="Georgia"/>
                <a:cs typeface="Georgia"/>
                <a:sym typeface="Georgia"/>
              </a:rPr>
              <a:t>pd.merge()</a:t>
            </a:r>
            <a:endParaRPr sz="1200">
              <a:latin typeface="Georgia"/>
              <a:ea typeface="Georgia"/>
              <a:cs typeface="Georgia"/>
              <a:sym typeface="Georgia"/>
            </a:endParaRPr>
          </a:p>
          <a:p>
            <a:pPr indent="-304800" lvl="0" marL="457200" rtl="0" algn="l">
              <a:spcBef>
                <a:spcPts val="0"/>
              </a:spcBef>
              <a:spcAft>
                <a:spcPts val="0"/>
              </a:spcAft>
              <a:buSzPts val="1200"/>
              <a:buFont typeface="Georgia"/>
              <a:buChar char="●"/>
            </a:pPr>
            <a:r>
              <a:rPr lang="en-US" sz="1200">
                <a:latin typeface="Georgia"/>
                <a:ea typeface="Georgia"/>
                <a:cs typeface="Georgia"/>
                <a:sym typeface="Georgia"/>
              </a:rPr>
              <a:t>dataframe.split()</a:t>
            </a:r>
            <a:endParaRPr sz="1200">
              <a:latin typeface="Georgia"/>
              <a:ea typeface="Georgia"/>
              <a:cs typeface="Georgia"/>
              <a:sym typeface="Georgia"/>
            </a:endParaRPr>
          </a:p>
        </p:txBody>
      </p:sp>
      <p:pic>
        <p:nvPicPr>
          <p:cNvPr id="101" name="Google Shape;101;g76e0072afe_0_149"/>
          <p:cNvPicPr preferRelativeResize="0"/>
          <p:nvPr/>
        </p:nvPicPr>
        <p:blipFill rotWithShape="1">
          <a:blip r:embed="rId3">
            <a:alphaModFix/>
          </a:blip>
          <a:srcRect b="55154" l="0" r="0" t="0"/>
          <a:stretch/>
        </p:blipFill>
        <p:spPr>
          <a:xfrm>
            <a:off x="302499" y="2171763"/>
            <a:ext cx="1208651" cy="1257876"/>
          </a:xfrm>
          <a:prstGeom prst="rect">
            <a:avLst/>
          </a:prstGeom>
          <a:noFill/>
          <a:ln>
            <a:noFill/>
          </a:ln>
        </p:spPr>
      </p:pic>
      <p:pic>
        <p:nvPicPr>
          <p:cNvPr id="102" name="Google Shape;102;g76e0072afe_0_149"/>
          <p:cNvPicPr preferRelativeResize="0"/>
          <p:nvPr/>
        </p:nvPicPr>
        <p:blipFill>
          <a:blip r:embed="rId4">
            <a:alphaModFix/>
          </a:blip>
          <a:stretch>
            <a:fillRect/>
          </a:stretch>
        </p:blipFill>
        <p:spPr>
          <a:xfrm>
            <a:off x="1532863" y="2424550"/>
            <a:ext cx="6497848" cy="1154900"/>
          </a:xfrm>
          <a:prstGeom prst="rect">
            <a:avLst/>
          </a:prstGeom>
          <a:noFill/>
          <a:ln>
            <a:noFill/>
          </a:ln>
        </p:spPr>
      </p:pic>
      <p:pic>
        <p:nvPicPr>
          <p:cNvPr id="103" name="Google Shape;103;g76e0072afe_0_149"/>
          <p:cNvPicPr preferRelativeResize="0"/>
          <p:nvPr/>
        </p:nvPicPr>
        <p:blipFill rotWithShape="1">
          <a:blip r:embed="rId3">
            <a:alphaModFix/>
          </a:blip>
          <a:srcRect b="55875" l="0" r="-8802" t="0"/>
          <a:stretch/>
        </p:blipFill>
        <p:spPr>
          <a:xfrm>
            <a:off x="8052415" y="2187025"/>
            <a:ext cx="1336635" cy="1257876"/>
          </a:xfrm>
          <a:prstGeom prst="rect">
            <a:avLst/>
          </a:prstGeom>
          <a:noFill/>
          <a:ln>
            <a:noFill/>
          </a:ln>
        </p:spPr>
      </p:pic>
      <p:pic>
        <p:nvPicPr>
          <p:cNvPr id="104" name="Google Shape;104;g76e0072afe_0_149"/>
          <p:cNvPicPr preferRelativeResize="0"/>
          <p:nvPr/>
        </p:nvPicPr>
        <p:blipFill>
          <a:blip r:embed="rId5">
            <a:alphaModFix/>
          </a:blip>
          <a:stretch>
            <a:fillRect/>
          </a:stretch>
        </p:blipFill>
        <p:spPr>
          <a:xfrm>
            <a:off x="5577400" y="3734324"/>
            <a:ext cx="5742623" cy="3123675"/>
          </a:xfrm>
          <a:prstGeom prst="rect">
            <a:avLst/>
          </a:prstGeom>
          <a:noFill/>
          <a:ln>
            <a:noFill/>
          </a:ln>
        </p:spPr>
      </p:pic>
      <p:pic>
        <p:nvPicPr>
          <p:cNvPr id="105" name="Google Shape;105;g76e0072afe_0_149"/>
          <p:cNvPicPr preferRelativeResize="0"/>
          <p:nvPr/>
        </p:nvPicPr>
        <p:blipFill>
          <a:blip r:embed="rId6">
            <a:alphaModFix/>
          </a:blip>
          <a:stretch>
            <a:fillRect/>
          </a:stretch>
        </p:blipFill>
        <p:spPr>
          <a:xfrm>
            <a:off x="3857579" y="4547575"/>
            <a:ext cx="1478850" cy="1725325"/>
          </a:xfrm>
          <a:prstGeom prst="rect">
            <a:avLst/>
          </a:prstGeom>
          <a:noFill/>
          <a:ln>
            <a:noFill/>
          </a:ln>
        </p:spPr>
      </p:pic>
      <p:sp>
        <p:nvSpPr>
          <p:cNvPr id="106" name="Google Shape;106;g76e0072afe_0_149"/>
          <p:cNvSpPr txBox="1"/>
          <p:nvPr/>
        </p:nvSpPr>
        <p:spPr>
          <a:xfrm>
            <a:off x="2011375" y="1246075"/>
            <a:ext cx="4836300" cy="10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2"/>
                </a:solidFill>
                <a:latin typeface="Georgia"/>
                <a:ea typeface="Georgia"/>
                <a:cs typeface="Georgia"/>
                <a:sym typeface="Georgia"/>
              </a:rPr>
              <a:t>A lot of our cleanup involved having to manipulate the data to be used on a grand scale.</a:t>
            </a:r>
            <a:endParaRPr sz="1200">
              <a:solidFill>
                <a:schemeClr val="dk2"/>
              </a:solidFill>
              <a:latin typeface="Georgia"/>
              <a:ea typeface="Georgia"/>
              <a:cs typeface="Georgia"/>
              <a:sym typeface="Georgia"/>
            </a:endParaRPr>
          </a:p>
          <a:p>
            <a:pPr indent="0" lvl="0" marL="0" rtl="0" algn="l">
              <a:spcBef>
                <a:spcPts val="0"/>
              </a:spcBef>
              <a:spcAft>
                <a:spcPts val="0"/>
              </a:spcAft>
              <a:buNone/>
            </a:pPr>
            <a:r>
              <a:t/>
            </a:r>
            <a:endParaRPr sz="1200">
              <a:solidFill>
                <a:schemeClr val="dk2"/>
              </a:solidFill>
              <a:latin typeface="Georgia"/>
              <a:ea typeface="Georgia"/>
              <a:cs typeface="Georgia"/>
              <a:sym typeface="Georgia"/>
            </a:endParaRPr>
          </a:p>
          <a:p>
            <a:pPr indent="0" lvl="0" marL="0" rtl="0" algn="l">
              <a:spcBef>
                <a:spcPts val="0"/>
              </a:spcBef>
              <a:spcAft>
                <a:spcPts val="0"/>
              </a:spcAft>
              <a:buNone/>
            </a:pPr>
            <a:r>
              <a:rPr lang="en-US" sz="1200">
                <a:solidFill>
                  <a:schemeClr val="dk2"/>
                </a:solidFill>
                <a:latin typeface="Georgia"/>
                <a:ea typeface="Georgia"/>
                <a:cs typeface="Georgia"/>
                <a:sym typeface="Georgia"/>
              </a:rPr>
              <a:t>We adjusted the state names for readability as well as to be able to merge with the rest of our datasets.</a:t>
            </a:r>
            <a:endParaRPr sz="1200">
              <a:solidFill>
                <a:schemeClr val="dk2"/>
              </a:solidFill>
              <a:latin typeface="Georgia"/>
              <a:ea typeface="Georgia"/>
              <a:cs typeface="Georgia"/>
              <a:sym typeface="Georgia"/>
            </a:endParaRPr>
          </a:p>
        </p:txBody>
      </p:sp>
      <p:sp>
        <p:nvSpPr>
          <p:cNvPr id="107" name="Google Shape;107;g76e0072afe_0_149"/>
          <p:cNvSpPr txBox="1"/>
          <p:nvPr/>
        </p:nvSpPr>
        <p:spPr>
          <a:xfrm>
            <a:off x="282200" y="4425400"/>
            <a:ext cx="3218400" cy="15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2"/>
                </a:solidFill>
                <a:latin typeface="Georgia"/>
                <a:ea typeface="Georgia"/>
                <a:cs typeface="Georgia"/>
                <a:sym typeface="Georgia"/>
              </a:rPr>
              <a:t>We needed to convert out hate crimes into rates to even the score. </a:t>
            </a:r>
            <a:endParaRPr sz="1200">
              <a:solidFill>
                <a:schemeClr val="dk2"/>
              </a:solidFill>
              <a:latin typeface="Georgia"/>
              <a:ea typeface="Georgia"/>
              <a:cs typeface="Georgia"/>
              <a:sym typeface="Georgia"/>
            </a:endParaRPr>
          </a:p>
          <a:p>
            <a:pPr indent="0" lvl="0" marL="0" rtl="0" algn="l">
              <a:spcBef>
                <a:spcPts val="0"/>
              </a:spcBef>
              <a:spcAft>
                <a:spcPts val="0"/>
              </a:spcAft>
              <a:buNone/>
            </a:pPr>
            <a:r>
              <a:t/>
            </a:r>
            <a:endParaRPr sz="1200">
              <a:solidFill>
                <a:schemeClr val="dk2"/>
              </a:solidFill>
              <a:latin typeface="Georgia"/>
              <a:ea typeface="Georgia"/>
              <a:cs typeface="Georgia"/>
              <a:sym typeface="Georgia"/>
            </a:endParaRPr>
          </a:p>
          <a:p>
            <a:pPr indent="0" lvl="0" marL="0" rtl="0" algn="l">
              <a:spcBef>
                <a:spcPts val="0"/>
              </a:spcBef>
              <a:spcAft>
                <a:spcPts val="0"/>
              </a:spcAft>
              <a:buNone/>
            </a:pPr>
            <a:r>
              <a:rPr lang="en-US" sz="1200">
                <a:solidFill>
                  <a:schemeClr val="dk2"/>
                </a:solidFill>
                <a:latin typeface="Georgia"/>
                <a:ea typeface="Georgia"/>
                <a:cs typeface="Georgia"/>
                <a:sym typeface="Georgia"/>
              </a:rPr>
              <a:t>Before doing  this, we had to convert our columns into integers and remove any separating commas.</a:t>
            </a:r>
            <a:endParaRPr sz="1200">
              <a:solidFill>
                <a:schemeClr val="dk2"/>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g76e0072afe_0_165"/>
          <p:cNvSpPr txBox="1"/>
          <p:nvPr>
            <p:ph type="ctrTitle"/>
          </p:nvPr>
        </p:nvSpPr>
        <p:spPr>
          <a:xfrm>
            <a:off x="169925" y="89825"/>
            <a:ext cx="5145000" cy="8580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US" sz="3500">
                <a:solidFill>
                  <a:srgbClr val="0B5394"/>
                </a:solidFill>
                <a:latin typeface="Georgia"/>
                <a:ea typeface="Georgia"/>
                <a:cs typeface="Georgia"/>
                <a:sym typeface="Georgia"/>
              </a:rPr>
              <a:t>Analysis &amp; Discovery</a:t>
            </a:r>
            <a:endParaRPr sz="3500">
              <a:solidFill>
                <a:srgbClr val="0B5394"/>
              </a:solidFill>
              <a:latin typeface="Georgia"/>
              <a:ea typeface="Georgia"/>
              <a:cs typeface="Georgia"/>
              <a:sym typeface="Georgia"/>
            </a:endParaRPr>
          </a:p>
        </p:txBody>
      </p:sp>
      <p:sp>
        <p:nvSpPr>
          <p:cNvPr id="113" name="Google Shape;113;g76e0072afe_0_165"/>
          <p:cNvSpPr txBox="1"/>
          <p:nvPr>
            <p:ph idx="1" type="subTitle"/>
          </p:nvPr>
        </p:nvSpPr>
        <p:spPr>
          <a:xfrm>
            <a:off x="94950" y="862850"/>
            <a:ext cx="12002100" cy="558600"/>
          </a:xfrm>
          <a:prstGeom prst="rect">
            <a:avLst/>
          </a:prstGeom>
        </p:spPr>
        <p:txBody>
          <a:bodyPr anchorCtr="0" anchor="t" bIns="121900" lIns="121900" spcFirstLastPara="1" rIns="121900" wrap="square" tIns="121900">
            <a:noAutofit/>
          </a:bodyPr>
          <a:lstStyle/>
          <a:p>
            <a:pPr indent="-317500" lvl="0" marL="457200" rtl="0" algn="l">
              <a:spcBef>
                <a:spcPts val="0"/>
              </a:spcBef>
              <a:spcAft>
                <a:spcPts val="0"/>
              </a:spcAft>
              <a:buSzPts val="1400"/>
              <a:buFont typeface="Georgia"/>
              <a:buChar char="●"/>
            </a:pPr>
            <a:r>
              <a:rPr lang="en-US" sz="1400">
                <a:latin typeface="Georgia"/>
                <a:ea typeface="Georgia"/>
                <a:cs typeface="Georgia"/>
                <a:sym typeface="Georgia"/>
              </a:rPr>
              <a:t>After cleaning up  and manipulating the data, we merged our state data into a final csv for easier reading.</a:t>
            </a:r>
            <a:endParaRPr sz="1400">
              <a:latin typeface="Georgia"/>
              <a:ea typeface="Georgia"/>
              <a:cs typeface="Georgia"/>
              <a:sym typeface="Georgia"/>
            </a:endParaRPr>
          </a:p>
          <a:p>
            <a:pPr indent="-317500" lvl="0" marL="457200" rtl="0" algn="l">
              <a:spcBef>
                <a:spcPts val="0"/>
              </a:spcBef>
              <a:spcAft>
                <a:spcPts val="0"/>
              </a:spcAft>
              <a:buSzPts val="1400"/>
              <a:buFont typeface="Georgia"/>
              <a:buChar char="●"/>
            </a:pPr>
            <a:r>
              <a:rPr lang="en-US" sz="1400">
                <a:latin typeface="Georgia"/>
                <a:ea typeface="Georgia"/>
                <a:cs typeface="Georgia"/>
                <a:sym typeface="Georgia"/>
              </a:rPr>
              <a:t>We saved separate csv’s containing the remaining data, but decided to keep only the data we would be comparing in the final table for efficiency.</a:t>
            </a:r>
            <a:endParaRPr sz="1400">
              <a:latin typeface="Georgia"/>
              <a:ea typeface="Georgia"/>
              <a:cs typeface="Georgia"/>
              <a:sym typeface="Georgia"/>
            </a:endParaRPr>
          </a:p>
          <a:p>
            <a:pPr indent="0" lvl="0" marL="457200" rtl="0" algn="l">
              <a:spcBef>
                <a:spcPts val="0"/>
              </a:spcBef>
              <a:spcAft>
                <a:spcPts val="0"/>
              </a:spcAft>
              <a:buNone/>
            </a:pPr>
            <a:r>
              <a:t/>
            </a:r>
            <a:endParaRPr sz="1400">
              <a:latin typeface="Georgia"/>
              <a:ea typeface="Georgia"/>
              <a:cs typeface="Georgia"/>
              <a:sym typeface="Georgia"/>
            </a:endParaRPr>
          </a:p>
        </p:txBody>
      </p:sp>
      <p:pic>
        <p:nvPicPr>
          <p:cNvPr id="114" name="Google Shape;114;g76e0072afe_0_165"/>
          <p:cNvPicPr preferRelativeResize="0"/>
          <p:nvPr/>
        </p:nvPicPr>
        <p:blipFill>
          <a:blip r:embed="rId3">
            <a:alphaModFix/>
          </a:blip>
          <a:stretch>
            <a:fillRect/>
          </a:stretch>
        </p:blipFill>
        <p:spPr>
          <a:xfrm>
            <a:off x="2012525" y="4371975"/>
            <a:ext cx="10086548" cy="2416075"/>
          </a:xfrm>
          <a:prstGeom prst="rect">
            <a:avLst/>
          </a:prstGeom>
          <a:noFill/>
          <a:ln>
            <a:noFill/>
          </a:ln>
        </p:spPr>
      </p:pic>
      <p:pic>
        <p:nvPicPr>
          <p:cNvPr id="115" name="Google Shape;115;g76e0072afe_0_165"/>
          <p:cNvPicPr preferRelativeResize="0"/>
          <p:nvPr/>
        </p:nvPicPr>
        <p:blipFill>
          <a:blip r:embed="rId4">
            <a:alphaModFix/>
          </a:blip>
          <a:stretch>
            <a:fillRect/>
          </a:stretch>
        </p:blipFill>
        <p:spPr>
          <a:xfrm>
            <a:off x="667200" y="1704974"/>
            <a:ext cx="10086548" cy="26670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g76e0072afe_0_173"/>
          <p:cNvSpPr txBox="1"/>
          <p:nvPr>
            <p:ph type="title"/>
          </p:nvPr>
        </p:nvSpPr>
        <p:spPr>
          <a:xfrm>
            <a:off x="105100" y="77875"/>
            <a:ext cx="5509800" cy="7782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3500">
                <a:solidFill>
                  <a:srgbClr val="0B5394"/>
                </a:solidFill>
                <a:latin typeface="Georgia"/>
                <a:ea typeface="Georgia"/>
                <a:cs typeface="Georgia"/>
                <a:sym typeface="Georgia"/>
              </a:rPr>
              <a:t>Does your state swing?</a:t>
            </a:r>
            <a:endParaRPr sz="3500">
              <a:solidFill>
                <a:srgbClr val="0B5394"/>
              </a:solidFill>
              <a:latin typeface="Georgia"/>
              <a:ea typeface="Georgia"/>
              <a:cs typeface="Georgia"/>
              <a:sym typeface="Georgia"/>
            </a:endParaRPr>
          </a:p>
        </p:txBody>
      </p:sp>
      <p:sp>
        <p:nvSpPr>
          <p:cNvPr id="121" name="Google Shape;121;g76e0072afe_0_173"/>
          <p:cNvSpPr txBox="1"/>
          <p:nvPr>
            <p:ph idx="1" type="body"/>
          </p:nvPr>
        </p:nvSpPr>
        <p:spPr>
          <a:xfrm>
            <a:off x="103800" y="712775"/>
            <a:ext cx="11832000" cy="7017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US" sz="1400">
                <a:latin typeface="Georgia"/>
                <a:ea typeface="Georgia"/>
                <a:cs typeface="Georgia"/>
                <a:sym typeface="Georgia"/>
              </a:rPr>
              <a:t>Take a look at our map of the US to see how each state tends to affiliate politically. We did no</a:t>
            </a:r>
            <a:r>
              <a:rPr lang="en-US" sz="1400">
                <a:latin typeface="Georgia"/>
                <a:ea typeface="Georgia"/>
                <a:cs typeface="Georgia"/>
                <a:sym typeface="Georgia"/>
              </a:rPr>
              <a:t>ti</a:t>
            </a:r>
            <a:r>
              <a:rPr lang="en-US" sz="1400">
                <a:latin typeface="Georgia"/>
                <a:ea typeface="Georgia"/>
                <a:cs typeface="Georgia"/>
                <a:sym typeface="Georgia"/>
              </a:rPr>
              <a:t>ce a slight trend in crime rate per party affiliation. Although our initial hypothesis was not correct for violent crime rate, we did correctly determine that property crime rate is higher in red states.</a:t>
            </a:r>
            <a:endParaRPr sz="1400">
              <a:latin typeface="Georgia"/>
              <a:ea typeface="Georgia"/>
              <a:cs typeface="Georgia"/>
              <a:sym typeface="Georgia"/>
            </a:endParaRPr>
          </a:p>
        </p:txBody>
      </p:sp>
      <p:pic>
        <p:nvPicPr>
          <p:cNvPr id="122" name="Google Shape;122;g76e0072afe_0_173"/>
          <p:cNvPicPr preferRelativeResize="0"/>
          <p:nvPr/>
        </p:nvPicPr>
        <p:blipFill>
          <a:blip r:embed="rId3">
            <a:alphaModFix/>
          </a:blip>
          <a:stretch>
            <a:fillRect/>
          </a:stretch>
        </p:blipFill>
        <p:spPr>
          <a:xfrm>
            <a:off x="7895900" y="1414475"/>
            <a:ext cx="3505526" cy="2515426"/>
          </a:xfrm>
          <a:prstGeom prst="rect">
            <a:avLst/>
          </a:prstGeom>
          <a:noFill/>
          <a:ln>
            <a:noFill/>
          </a:ln>
        </p:spPr>
      </p:pic>
      <p:pic>
        <p:nvPicPr>
          <p:cNvPr id="123" name="Google Shape;123;g76e0072afe_0_173"/>
          <p:cNvPicPr preferRelativeResize="0"/>
          <p:nvPr/>
        </p:nvPicPr>
        <p:blipFill>
          <a:blip r:embed="rId4">
            <a:alphaModFix/>
          </a:blip>
          <a:stretch>
            <a:fillRect/>
          </a:stretch>
        </p:blipFill>
        <p:spPr>
          <a:xfrm>
            <a:off x="8022347" y="4257758"/>
            <a:ext cx="3331453" cy="2428791"/>
          </a:xfrm>
          <a:prstGeom prst="rect">
            <a:avLst/>
          </a:prstGeom>
          <a:noFill/>
          <a:ln>
            <a:noFill/>
          </a:ln>
        </p:spPr>
      </p:pic>
      <p:pic>
        <p:nvPicPr>
          <p:cNvPr id="124" name="Google Shape;124;g76e0072afe_0_173"/>
          <p:cNvPicPr preferRelativeResize="0"/>
          <p:nvPr/>
        </p:nvPicPr>
        <p:blipFill rotWithShape="1">
          <a:blip r:embed="rId5">
            <a:alphaModFix/>
          </a:blip>
          <a:srcRect b="0" l="0" r="22738" t="0"/>
          <a:stretch/>
        </p:blipFill>
        <p:spPr>
          <a:xfrm>
            <a:off x="263200" y="1387375"/>
            <a:ext cx="7632701" cy="51705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2020-04-30T00:21:13Z</dcterms:created>
  <dc:creator>Samantha Shreshta</dc:creator>
</cp:coreProperties>
</file>