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21" r:id="rId2"/>
    <p:sldId id="504" r:id="rId3"/>
    <p:sldId id="505" r:id="rId4"/>
    <p:sldId id="519" r:id="rId5"/>
    <p:sldId id="507" r:id="rId6"/>
    <p:sldId id="508" r:id="rId7"/>
    <p:sldId id="509" r:id="rId8"/>
    <p:sldId id="510" r:id="rId9"/>
    <p:sldId id="511" r:id="rId10"/>
    <p:sldId id="538" r:id="rId11"/>
    <p:sldId id="539" r:id="rId12"/>
    <p:sldId id="514" r:id="rId13"/>
    <p:sldId id="515" r:id="rId14"/>
    <p:sldId id="540" r:id="rId15"/>
    <p:sldId id="564" r:id="rId16"/>
    <p:sldId id="554" r:id="rId17"/>
    <p:sldId id="555" r:id="rId18"/>
    <p:sldId id="556" r:id="rId19"/>
    <p:sldId id="557" r:id="rId20"/>
    <p:sldId id="561" r:id="rId21"/>
    <p:sldId id="553" r:id="rId22"/>
    <p:sldId id="543" r:id="rId23"/>
    <p:sldId id="531" r:id="rId24"/>
    <p:sldId id="524" r:id="rId25"/>
    <p:sldId id="535" r:id="rId26"/>
    <p:sldId id="536" r:id="rId27"/>
    <p:sldId id="549" r:id="rId28"/>
    <p:sldId id="544" r:id="rId29"/>
    <p:sldId id="526" r:id="rId30"/>
    <p:sldId id="545" r:id="rId31"/>
    <p:sldId id="528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8EB"/>
    <a:srgbClr val="122956"/>
    <a:srgbClr val="2A5DC4"/>
    <a:srgbClr val="00BC00"/>
    <a:srgbClr val="D5FFD5"/>
    <a:srgbClr val="B3C7EF"/>
    <a:srgbClr val="704316"/>
    <a:srgbClr val="008E00"/>
    <a:srgbClr val="00B800"/>
    <a:srgbClr val="31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Raft: A Consensus Algorithm</a:t>
            </a:r>
            <a:br>
              <a:rPr lang="en-US" dirty="0" smtClean="0"/>
            </a:br>
            <a:r>
              <a:rPr lang="en-US" dirty="0" smtClean="0"/>
              <a:t>for Replicated Logs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429000"/>
            <a:ext cx="7239000" cy="1600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Diego Ongaro and John Ousterhout</a:t>
            </a:r>
            <a:endParaRPr lang="en-US" sz="2200" dirty="0" smtClean="0"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/>
              <a:t>Stanford University</a:t>
            </a:r>
          </a:p>
          <a:p>
            <a:pPr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Safety</a:t>
            </a:r>
            <a:r>
              <a:rPr lang="en-US" dirty="0" smtClean="0"/>
              <a:t>:  allow at most one winner per term</a:t>
            </a:r>
          </a:p>
          <a:p>
            <a:pPr lvl="1"/>
            <a:r>
              <a:rPr lang="en-US" dirty="0" smtClean="0"/>
              <a:t>Each server gives out only one vote per term (persist on disk)</a:t>
            </a:r>
          </a:p>
          <a:p>
            <a:pPr lvl="1"/>
            <a:r>
              <a:rPr lang="en-US" dirty="0" smtClean="0"/>
              <a:t>Two different candidates can’t accumulate majorities in same term</a:t>
            </a: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chemeClr val="accent4"/>
                </a:solidFill>
              </a:rPr>
              <a:t>Liveness</a:t>
            </a:r>
            <a:r>
              <a:rPr lang="en-US" dirty="0" smtClean="0"/>
              <a:t>: some candidate must eventually win</a:t>
            </a:r>
          </a:p>
          <a:p>
            <a:pPr lvl="1"/>
            <a:r>
              <a:rPr lang="en-US" dirty="0" smtClean="0"/>
              <a:t>Choose election timeouts randomly in [T, 2T]</a:t>
            </a:r>
          </a:p>
          <a:p>
            <a:pPr lvl="1"/>
            <a:r>
              <a:rPr lang="en-US" dirty="0" smtClean="0"/>
              <a:t>One server usually times out and wins election before others wake up</a:t>
            </a:r>
          </a:p>
          <a:p>
            <a:pPr lvl="1"/>
            <a:r>
              <a:rPr lang="en-US" dirty="0" smtClean="0"/>
              <a:t>Works well if T &gt;&gt; broadcast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Elections, cont’d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19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3581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4343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5105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5867400" y="2971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038600" y="3516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Voted for candidate 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2895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4316"/>
                </a:solidFill>
              </a:rPr>
              <a:t>B can’t also get majority</a:t>
            </a:r>
            <a:endParaRPr lang="en-US" dirty="0">
              <a:solidFill>
                <a:srgbClr val="704316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28956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743200" y="2895600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Log entry = index, term, command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Log stored on stable storage (disk); survives crashes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Entry </a:t>
            </a:r>
            <a:r>
              <a:rPr lang="en-US" sz="2000" dirty="0" smtClean="0">
                <a:solidFill>
                  <a:schemeClr val="accent4"/>
                </a:solidFill>
              </a:rPr>
              <a:t>committed</a:t>
            </a:r>
            <a:r>
              <a:rPr lang="en-US" sz="2000" dirty="0" smtClean="0"/>
              <a:t> if known to be stored on majority of servers</a:t>
            </a:r>
          </a:p>
          <a:p>
            <a:pPr lvl="1">
              <a:spcBef>
                <a:spcPts val="300"/>
              </a:spcBef>
            </a:pPr>
            <a:r>
              <a:rPr lang="en-US" sz="1600" dirty="0" smtClean="0"/>
              <a:t>Durable, will eventually be executed by state machines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Structure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576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2860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2743200" y="144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3200400" y="144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41910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47244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257800" y="1447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18288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3657600" y="2057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22860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743200" y="2057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3200400" y="2057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18288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36576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22860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2743200" y="2667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3200400" y="2667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41910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47244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257800" y="2667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18288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2286000" y="3276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18288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36576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2860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2743200" y="3886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3200400" y="3886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41910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4724400" y="38862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3200" y="15225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6553200" y="1086050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log index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53200" y="3084612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followers</a:t>
            </a:r>
            <a:endParaRPr lang="en-US" sz="2000" dirty="0"/>
          </a:p>
        </p:txBody>
      </p:sp>
      <p:sp>
        <p:nvSpPr>
          <p:cNvPr id="97" name="Right Brace 96"/>
          <p:cNvSpPr/>
          <p:nvPr/>
        </p:nvSpPr>
        <p:spPr>
          <a:xfrm>
            <a:off x="6096000" y="2057400"/>
            <a:ext cx="228600" cy="2362200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828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57800" y="4419600"/>
            <a:ext cx="0" cy="228600"/>
          </a:xfrm>
          <a:prstGeom prst="line">
            <a:avLst/>
          </a:prstGeom>
          <a:ln w="28575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828800" y="4533900"/>
            <a:ext cx="3429000" cy="0"/>
          </a:xfrm>
          <a:prstGeom prst="line">
            <a:avLst/>
          </a:prstGeom>
          <a:ln w="28575" cap="rnd">
            <a:solidFill>
              <a:schemeClr val="accent4"/>
            </a:solidFill>
            <a:headEnd type="triangle" w="med" len="lg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53200" y="4340423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committed entries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84042" y="1143000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term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0092" y="186512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command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376413" y="1318653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V="1">
            <a:off x="1371600" y="1778260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Client sends command to leader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Leader appends command to its log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Leader sends </a:t>
            </a:r>
            <a:r>
              <a:rPr lang="en-US" dirty="0" err="1" smtClean="0"/>
              <a:t>AppendEntries</a:t>
            </a:r>
            <a:r>
              <a:rPr lang="en-US" dirty="0" smtClean="0"/>
              <a:t> RPCs to followers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Once new entry committed: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Leader passes command to its state machine, returns result to client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Leader notifies followers of committed entries in subsequent </a:t>
            </a:r>
            <a:r>
              <a:rPr lang="en-US" dirty="0" err="1" smtClean="0"/>
              <a:t>AppendEntries</a:t>
            </a:r>
            <a:r>
              <a:rPr lang="en-US" dirty="0" smtClean="0"/>
              <a:t> RPCs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Followers pass committed commands to their state machines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Crashed/slow followers?</a:t>
            </a:r>
          </a:p>
          <a:p>
            <a:pPr lvl="1"/>
            <a:r>
              <a:rPr lang="en-US" dirty="0" smtClean="0"/>
              <a:t>Leader retries RPCs until they succeed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Performance is optimal in common case: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One successful RPC to any majority of servers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0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High level of coherency between logs:</a:t>
            </a:r>
          </a:p>
          <a:p>
            <a:r>
              <a:rPr lang="en-US" dirty="0" smtClean="0"/>
              <a:t>If log entries on different servers have same index and term:</a:t>
            </a:r>
          </a:p>
          <a:p>
            <a:pPr lvl="1"/>
            <a:r>
              <a:rPr lang="en-US" dirty="0" smtClean="0"/>
              <a:t>They store the same command</a:t>
            </a:r>
          </a:p>
          <a:p>
            <a:pPr lvl="1"/>
            <a:r>
              <a:rPr lang="en-US" dirty="0" smtClean="0"/>
              <a:t>The logs are identical in all preceding entries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a given entry is committed, all preceding entries are also committed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Consistency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576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191000" y="37338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div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191000" y="4343400"/>
            <a:ext cx="533400" cy="4572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8288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657600" y="43434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2860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743200" y="43434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200400" y="43434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979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AppendEntries</a:t>
            </a:r>
            <a:r>
              <a:rPr lang="en-US" dirty="0" smtClean="0"/>
              <a:t> RPC contains index, term of entry preceding new ones</a:t>
            </a:r>
          </a:p>
          <a:p>
            <a:r>
              <a:rPr lang="en-US" dirty="0" smtClean="0"/>
              <a:t>Follower must contain matching entry;  otherwise it rejects request</a:t>
            </a:r>
          </a:p>
          <a:p>
            <a:r>
              <a:rPr lang="en-US" dirty="0" smtClean="0"/>
              <a:t>Implements an </a:t>
            </a:r>
            <a:r>
              <a:rPr lang="en-US" dirty="0" smtClean="0">
                <a:solidFill>
                  <a:schemeClr val="tx2"/>
                </a:solidFill>
              </a:rPr>
              <a:t>induction step</a:t>
            </a:r>
            <a:r>
              <a:rPr lang="en-US" dirty="0" smtClean="0"/>
              <a:t>, ensures coherency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AppendEntries</a:t>
            </a:r>
            <a:r>
              <a:rPr lang="en-US" dirty="0" smtClean="0"/>
              <a:t> Consistency Check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62400" y="38100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908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38100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505200" y="38100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1336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5908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048000" y="4419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505200" y="4419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28588" y="38847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57067" y="44943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0480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3429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21336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962400" y="5181600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048000" y="51816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505200" y="51816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mov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1336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err="1" smtClean="0"/>
              <a:t>cmp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0480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3505200" y="5791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228588" y="5256312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leader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57067" y="5865912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follower</a:t>
            </a:r>
            <a:endParaRPr lang="en-US" sz="2000" dirty="0"/>
          </a:p>
        </p:txBody>
      </p:sp>
      <p:sp>
        <p:nvSpPr>
          <p:cNvPr id="50" name="Freeform 49"/>
          <p:cNvSpPr/>
          <p:nvPr/>
        </p:nvSpPr>
        <p:spPr>
          <a:xfrm>
            <a:off x="4267200" y="401373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24488" y="39624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6400"/>
                </a:solidFill>
              </a:rPr>
              <a:t>AppendEntries</a:t>
            </a:r>
            <a:r>
              <a:rPr lang="en-US" dirty="0" smtClean="0">
                <a:solidFill>
                  <a:srgbClr val="006400"/>
                </a:solidFill>
              </a:rPr>
              <a:t> succeeds:</a:t>
            </a:r>
          </a:p>
          <a:p>
            <a:pPr algn="l"/>
            <a:r>
              <a:rPr lang="en-US" dirty="0" smtClean="0">
                <a:solidFill>
                  <a:srgbClr val="006400"/>
                </a:solidFill>
              </a:rPr>
              <a:t>matching entry</a:t>
            </a:r>
            <a:endParaRPr lang="en-US" dirty="0">
              <a:solidFill>
                <a:srgbClr val="0064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4267200" y="5384533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24488" y="537346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chemeClr val="accent4"/>
                </a:solidFill>
              </a:rPr>
              <a:t>AppendEntries</a:t>
            </a:r>
            <a:r>
              <a:rPr lang="en-US" dirty="0" smtClean="0">
                <a:solidFill>
                  <a:schemeClr val="accent4"/>
                </a:solidFill>
              </a:rPr>
              <a:t> fails:</a:t>
            </a:r>
          </a:p>
          <a:p>
            <a:pPr algn="l"/>
            <a:r>
              <a:rPr lang="en-US" dirty="0" smtClean="0">
                <a:solidFill>
                  <a:schemeClr val="accent4"/>
                </a:solidFill>
              </a:rPr>
              <a:t>mismatch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076700" y="5867400"/>
            <a:ext cx="304800" cy="304800"/>
            <a:chOff x="4038600" y="5715000"/>
            <a:chExt cx="304800" cy="304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581400" y="3461288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5029200"/>
            <a:ext cx="8229600" cy="0"/>
          </a:xfrm>
          <a:prstGeom prst="line">
            <a:avLst/>
          </a:prstGeom>
          <a:ln w="190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8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beginning of new leader’s term:</a:t>
            </a:r>
          </a:p>
          <a:p>
            <a:pPr lvl="1"/>
            <a:r>
              <a:rPr lang="en-US" dirty="0" smtClean="0"/>
              <a:t>Old leader may have left entries partially replicated</a:t>
            </a:r>
          </a:p>
          <a:p>
            <a:pPr lvl="1"/>
            <a:r>
              <a:rPr lang="en-US" dirty="0" smtClean="0"/>
              <a:t>No special steps by new leader: just start normal operation</a:t>
            </a:r>
          </a:p>
          <a:p>
            <a:pPr lvl="1"/>
            <a:r>
              <a:rPr lang="en-US" dirty="0" smtClean="0"/>
              <a:t>Leader’s log is “the truth”</a:t>
            </a:r>
          </a:p>
          <a:p>
            <a:pPr lvl="1"/>
            <a:r>
              <a:rPr lang="en-US" dirty="0" smtClean="0"/>
              <a:t>Will eventually make follower’s logs identical to leader’s</a:t>
            </a:r>
          </a:p>
          <a:p>
            <a:pPr lvl="1"/>
            <a:r>
              <a:rPr lang="en-US" dirty="0" smtClean="0"/>
              <a:t>Multiple crashes can leave many extraneous log entries: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Changes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7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3657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8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5400" y="3704094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</a:rPr>
              <a:t>log index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352800" y="4038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352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733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95800" y="4038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33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90800" y="4953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4953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3352800" y="4953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733800" y="4953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5410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733800" y="5410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5410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867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5867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495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352800" y="58674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3733800" y="58674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4114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95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76800" y="58674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52800" y="5410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4876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295400" y="4090601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</a:rPr>
              <a:t>term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5005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5462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5919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3" name="Freeform 52"/>
          <p:cNvSpPr/>
          <p:nvPr/>
        </p:nvSpPr>
        <p:spPr>
          <a:xfrm>
            <a:off x="1735810" y="4013225"/>
            <a:ext cx="999641" cy="171318"/>
          </a:xfrm>
          <a:custGeom>
            <a:avLst/>
            <a:gdLst>
              <a:gd name="connsiteX0" fmla="*/ 0 w 960895"/>
              <a:gd name="connsiteY0" fmla="*/ 30997 h 35621"/>
              <a:gd name="connsiteX1" fmla="*/ 960895 w 960895"/>
              <a:gd name="connsiteY1" fmla="*/ 0 h 35621"/>
              <a:gd name="connsiteX0" fmla="*/ 0 w 960895"/>
              <a:gd name="connsiteY0" fmla="*/ 140060 h 140060"/>
              <a:gd name="connsiteX1" fmla="*/ 960895 w 960895"/>
              <a:gd name="connsiteY1" fmla="*/ 109063 h 140060"/>
              <a:gd name="connsiteX0" fmla="*/ 0 w 960895"/>
              <a:gd name="connsiteY0" fmla="*/ 234909 h 234909"/>
              <a:gd name="connsiteX1" fmla="*/ 960895 w 960895"/>
              <a:gd name="connsiteY1" fmla="*/ 203912 h 234909"/>
              <a:gd name="connsiteX0" fmla="*/ 0 w 960895"/>
              <a:gd name="connsiteY0" fmla="*/ 229092 h 229092"/>
              <a:gd name="connsiteX1" fmla="*/ 960895 w 960895"/>
              <a:gd name="connsiteY1" fmla="*/ 198095 h 229092"/>
              <a:gd name="connsiteX0" fmla="*/ 0 w 960895"/>
              <a:gd name="connsiteY0" fmla="*/ 232023 h 232023"/>
              <a:gd name="connsiteX1" fmla="*/ 960895 w 960895"/>
              <a:gd name="connsiteY1" fmla="*/ 201026 h 232023"/>
              <a:gd name="connsiteX0" fmla="*/ 0 w 960895"/>
              <a:gd name="connsiteY0" fmla="*/ 190489 h 190489"/>
              <a:gd name="connsiteX1" fmla="*/ 960895 w 960895"/>
              <a:gd name="connsiteY1" fmla="*/ 159492 h 190489"/>
              <a:gd name="connsiteX0" fmla="*/ 0 w 960895"/>
              <a:gd name="connsiteY0" fmla="*/ 165531 h 165531"/>
              <a:gd name="connsiteX1" fmla="*/ 960895 w 960895"/>
              <a:gd name="connsiteY1" fmla="*/ 134534 h 165531"/>
              <a:gd name="connsiteX0" fmla="*/ 0 w 960895"/>
              <a:gd name="connsiteY0" fmla="*/ 146110 h 153859"/>
              <a:gd name="connsiteX1" fmla="*/ 960895 w 960895"/>
              <a:gd name="connsiteY1" fmla="*/ 153859 h 153859"/>
              <a:gd name="connsiteX0" fmla="*/ 0 w 999641"/>
              <a:gd name="connsiteY0" fmla="*/ 132573 h 171318"/>
              <a:gd name="connsiteX1" fmla="*/ 999641 w 999641"/>
              <a:gd name="connsiteY1" fmla="*/ 171318 h 1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9641" h="171318">
                <a:moveTo>
                  <a:pt x="0" y="132573"/>
                </a:moveTo>
                <a:cubicBezTo>
                  <a:pt x="315779" y="-77946"/>
                  <a:pt x="670302" y="-17245"/>
                  <a:pt x="999641" y="171318"/>
                </a:cubicBezTo>
              </a:path>
            </a:pathLst>
          </a:custGeom>
          <a:noFill/>
          <a:ln w="19050">
            <a:solidFill>
              <a:schemeClr val="tx2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Once a log entry has been applied to a state machine, no other state machine must apply a different value for that log entry</a:t>
            </a:r>
          </a:p>
          <a:p>
            <a:r>
              <a:rPr lang="en-US" dirty="0" smtClean="0"/>
              <a:t>Raft safety property:</a:t>
            </a:r>
          </a:p>
          <a:p>
            <a:pPr lvl="1"/>
            <a:r>
              <a:rPr lang="en-US" dirty="0" smtClean="0"/>
              <a:t>If a leader has decided that a log entry is committed, that entry will be present in the logs of all future leaders</a:t>
            </a:r>
          </a:p>
          <a:p>
            <a:r>
              <a:rPr lang="en-US" dirty="0" smtClean="0"/>
              <a:t>This guarantees the safety requirement</a:t>
            </a:r>
          </a:p>
          <a:p>
            <a:pPr lvl="1"/>
            <a:r>
              <a:rPr lang="en-US" dirty="0" smtClean="0"/>
              <a:t>Leaders never overwrite entries in their logs</a:t>
            </a:r>
          </a:p>
          <a:p>
            <a:pPr lvl="1"/>
            <a:r>
              <a:rPr lang="en-US" dirty="0" smtClean="0"/>
              <a:t>Only entries in the leader’s log can be committed</a:t>
            </a:r>
          </a:p>
          <a:p>
            <a:pPr lvl="1"/>
            <a:r>
              <a:rPr lang="en-US" dirty="0" smtClean="0"/>
              <a:t>Entries must be committed before applying to state machine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Requirement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9483" y="5257800"/>
            <a:ext cx="504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Committed → Present in future leaders’ logs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63880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commitment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6875" y="563880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Restrictions on</a:t>
            </a:r>
            <a:b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25000"/>
                  </a:schemeClr>
                </a:solidFill>
              </a:rPr>
              <a:t>leader election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115519" y="5587139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5132522" y="5587139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Can’t tell which entries are committed!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During elections, choose candidate with log most likely to contain all committed entries</a:t>
            </a:r>
          </a:p>
          <a:p>
            <a:pPr lvl="1"/>
            <a:r>
              <a:rPr lang="en-US" dirty="0" smtClean="0"/>
              <a:t>Candidates include log info in </a:t>
            </a:r>
            <a:r>
              <a:rPr lang="en-US" dirty="0" err="1" smtClean="0"/>
              <a:t>RequestVote</a:t>
            </a:r>
            <a:r>
              <a:rPr lang="en-US" dirty="0" smtClean="0"/>
              <a:t> RPCs</a:t>
            </a:r>
            <a:br>
              <a:rPr lang="en-US" dirty="0" smtClean="0"/>
            </a:br>
            <a:r>
              <a:rPr lang="en-US" dirty="0" smtClean="0"/>
              <a:t>(index &amp; term of last log entry)</a:t>
            </a:r>
          </a:p>
          <a:p>
            <a:pPr lvl="1"/>
            <a:r>
              <a:rPr lang="en-US" dirty="0" smtClean="0"/>
              <a:t>Voting server V denies vote if its log is “more complete”: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&gt; 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 ||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== </a:t>
            </a:r>
            <a:r>
              <a:rPr lang="en-US" dirty="0" err="1" smtClean="0">
                <a:solidFill>
                  <a:schemeClr val="tx2"/>
                </a:solidFill>
              </a:rPr>
              <a:t>lastTerm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 &amp;&amp; (</a:t>
            </a:r>
            <a:r>
              <a:rPr lang="en-US" dirty="0" err="1" smtClean="0">
                <a:solidFill>
                  <a:schemeClr val="tx2"/>
                </a:solidFill>
              </a:rPr>
              <a:t>lastIndex</a:t>
            </a:r>
            <a:r>
              <a:rPr lang="en-US" baseline="-25000" dirty="0" err="1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 &gt; </a:t>
            </a:r>
            <a:r>
              <a:rPr lang="en-US" dirty="0" err="1" smtClean="0">
                <a:solidFill>
                  <a:schemeClr val="tx2"/>
                </a:solidFill>
              </a:rPr>
              <a:t>lastIndex</a:t>
            </a:r>
            <a:r>
              <a:rPr lang="en-US" baseline="-25000" dirty="0" err="1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 smtClean="0"/>
              <a:t>Leader will have “most complete” log among electing majority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Best Leader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90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733800" y="1828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71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352800" y="1828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114800" y="1828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590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71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2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33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14800" y="1447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90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3733800" y="2362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971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3352800" y="2362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2590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733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2971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3352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4114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4" name="Rounded Rectangle 63"/>
          <p:cNvSpPr/>
          <p:nvPr/>
        </p:nvSpPr>
        <p:spPr>
          <a:xfrm>
            <a:off x="2514600" y="2819400"/>
            <a:ext cx="2057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393338" y="2836612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unavailable during </a:t>
            </a:r>
            <a:r>
              <a:rPr lang="en-US" dirty="0"/>
              <a:t>leader transition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93338" y="18974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accent4"/>
                </a:solidFill>
              </a:rPr>
              <a:t>committed?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648200" y="2019300"/>
            <a:ext cx="609600" cy="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48200" y="3086100"/>
            <a:ext cx="609600" cy="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038600" y="17526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#1/2: Leader decides entry in current term is committed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Safe: leader for term 3 must contain entry 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09600"/>
          </a:xfrm>
        </p:spPr>
        <p:txBody>
          <a:bodyPr/>
          <a:lstStyle/>
          <a:p>
            <a:r>
              <a:rPr lang="en-US" dirty="0" smtClean="0"/>
              <a:t>Committing Entry from Current Term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209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590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590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3124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657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657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191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352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191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724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724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642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176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709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243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776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33528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657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3733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3733800" y="3124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4114800" y="2590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3733800" y="3657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352800" y="4191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657600" y="35814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6042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AppendEntries</a:t>
            </a:r>
            <a:r>
              <a:rPr lang="en-US" dirty="0" smtClean="0">
                <a:solidFill>
                  <a:schemeClr val="tx2"/>
                </a:solidFill>
              </a:rPr>
              <a:t>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4343400" y="38481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88538" y="4389487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Can’t be elected as</a:t>
            </a:r>
            <a:br>
              <a:rPr lang="en-US" dirty="0" smtClean="0"/>
            </a:br>
            <a:r>
              <a:rPr lang="en-US" dirty="0" smtClean="0"/>
              <a:t>leader for term 3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4013733" y="29068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" fmla="*/ 445 w 209903"/>
              <a:gd name="connsiteY0" fmla="*/ 0 h 10000"/>
              <a:gd name="connsiteX1" fmla="*/ 445 w 209903"/>
              <a:gd name="connsiteY1" fmla="*/ 10000 h 10000"/>
              <a:gd name="connsiteX0" fmla="*/ 0 w 384280"/>
              <a:gd name="connsiteY0" fmla="*/ 0 h 10000"/>
              <a:gd name="connsiteX1" fmla="*/ 0 w 38428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4800600" y="4114800"/>
            <a:ext cx="152400" cy="10668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88538" y="2545189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2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572000" y="2781300"/>
            <a:ext cx="3810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90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#2/2: Leader is trying to finish committing entry from an earlier term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Entry 3 </a:t>
            </a:r>
            <a:r>
              <a:rPr lang="en-US" dirty="0" smtClean="0">
                <a:solidFill>
                  <a:schemeClr val="accent4"/>
                </a:solidFill>
              </a:rPr>
              <a:t>not safely committed</a:t>
            </a:r>
            <a:r>
              <a:rPr lang="en-US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 can be elected as leader for term 5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If elected, it will overwrite entry 3 on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and s</a:t>
            </a:r>
            <a:r>
              <a:rPr lang="en-US" baseline="-25000" dirty="0" smtClean="0"/>
              <a:t>3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Committing Entry from Earlier Term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057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6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438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590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971800" y="2971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71800" y="3505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352800" y="2438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971800" y="4038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2490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209800" y="3023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3557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4090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09800" y="4624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3352800" y="2971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505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3276600" y="3429000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088538" y="3451840"/>
            <a:ext cx="2531462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>
              <a:lnSpc>
                <a:spcPts val="19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</a:rPr>
              <a:t>AppendEntries</a:t>
            </a:r>
            <a:r>
              <a:rPr lang="en-US" dirty="0" smtClean="0">
                <a:solidFill>
                  <a:schemeClr val="tx2"/>
                </a:solidFill>
              </a:rPr>
              <a:t> just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succeeded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962400" y="3695700"/>
            <a:ext cx="990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352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733800" y="2438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5" name="Freeform 44"/>
          <p:cNvSpPr/>
          <p:nvPr/>
        </p:nvSpPr>
        <p:spPr>
          <a:xfrm>
            <a:off x="3657600" y="275442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" fmla="*/ 445 w 209903"/>
              <a:gd name="connsiteY0" fmla="*/ 0 h 10000"/>
              <a:gd name="connsiteX1" fmla="*/ 445 w 209903"/>
              <a:gd name="connsiteY1" fmla="*/ 10000 h 10000"/>
              <a:gd name="connsiteX0" fmla="*/ 0 w 384280"/>
              <a:gd name="connsiteY0" fmla="*/ 0 h 10000"/>
              <a:gd name="connsiteX1" fmla="*/ 0 w 38428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88538" y="23806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4343400" y="26289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1148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405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67200"/>
            <a:ext cx="8458200" cy="2057400"/>
          </a:xfrm>
        </p:spPr>
        <p:txBody>
          <a:bodyPr/>
          <a:lstStyle/>
          <a:p>
            <a:r>
              <a:rPr lang="en-US" sz="2000" dirty="0" smtClean="0"/>
              <a:t>Replicated log =&gt; </a:t>
            </a:r>
            <a:r>
              <a:rPr lang="en-US" sz="2000" dirty="0" smtClean="0">
                <a:solidFill>
                  <a:schemeClr val="accent4"/>
                </a:solidFill>
              </a:rPr>
              <a:t>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</a:p>
          <a:p>
            <a:pPr lvl="1"/>
            <a:r>
              <a:rPr lang="en-US" sz="1600" dirty="0"/>
              <a:t>All servers execute same commands in same </a:t>
            </a:r>
            <a:r>
              <a:rPr lang="en-US" sz="1600" dirty="0" smtClean="0"/>
              <a:t>order</a:t>
            </a:r>
            <a:endParaRPr lang="en-US" sz="2000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Consensus module ensures proper log replication</a:t>
            </a:r>
          </a:p>
          <a:p>
            <a:r>
              <a:rPr lang="en-US" sz="2000" dirty="0" smtClean="0"/>
              <a:t>System makes progress as long as any majority of servers are up</a:t>
            </a:r>
          </a:p>
          <a:p>
            <a:r>
              <a:rPr lang="en-US" sz="2000" dirty="0"/>
              <a:t>Failure model: fail-stop (not </a:t>
            </a:r>
            <a:r>
              <a:rPr lang="en-US" sz="2000" dirty="0" smtClean="0"/>
              <a:t>Byzantine), </a:t>
            </a:r>
            <a:r>
              <a:rPr lang="en-US" sz="2000" dirty="0"/>
              <a:t>delayed/lost messages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Replicated Log</a:t>
            </a:r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457200" y="1219201"/>
            <a:ext cx="4267200" cy="4267200"/>
          </a:xfrm>
        </p:spPr>
        <p:txBody>
          <a:bodyPr/>
          <a:lstStyle/>
          <a:p>
            <a:r>
              <a:rPr lang="en-US" dirty="0" smtClean="0"/>
              <a:t>For a leader to decide an entry is committed:</a:t>
            </a:r>
          </a:p>
          <a:p>
            <a:pPr lvl="1"/>
            <a:r>
              <a:rPr lang="en-US" dirty="0"/>
              <a:t>Must be stored on a majority of servers</a:t>
            </a:r>
          </a:p>
          <a:p>
            <a:pPr lvl="1"/>
            <a:r>
              <a:rPr lang="en-US" dirty="0"/>
              <a:t>At least one </a:t>
            </a:r>
            <a:r>
              <a:rPr lang="en-US" dirty="0" smtClean="0"/>
              <a:t>new entry </a:t>
            </a:r>
            <a:r>
              <a:rPr lang="en-US" dirty="0"/>
              <a:t>from leader’s term must also be stored on majority of servers</a:t>
            </a:r>
          </a:p>
          <a:p>
            <a:r>
              <a:rPr lang="en-US" dirty="0" smtClean="0"/>
              <a:t>Once entry 4 committed: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 cannot be elected leader for term 5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ntries 3 and 4 both safe</a:t>
            </a:r>
            <a:endParaRPr lang="en-US" baseline="-25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/>
          <a:lstStyle/>
          <a:p>
            <a:r>
              <a:rPr lang="en-US" dirty="0" smtClean="0"/>
              <a:t>New Commitment Rules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4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1828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5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7150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334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715000" y="2743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334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715000" y="3276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334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715000" y="3810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34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715000" y="4343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53000" y="2261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0" y="2795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3328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3862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953000" y="4395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6096000" y="2743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6096000" y="3276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096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4770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6477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831738" y="2152050"/>
            <a:ext cx="12954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>
                <a:solidFill>
                  <a:schemeClr val="tx2"/>
                </a:solidFill>
              </a:rPr>
              <a:t>Leader for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term 4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086600" y="24003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77000" y="27432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6477000" y="3276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89792" y="5486400"/>
            <a:ext cx="787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Combination of election rules and commitment rules</a:t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makes Raft safe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58000" y="4343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311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Leader changes can result in log inconsistencies: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Inconsistencies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352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590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71800" y="2209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2209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114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495800" y="2209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76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57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38800" y="2209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1752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943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1752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1795899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1566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</a:t>
            </a:r>
            <a:br>
              <a:rPr lang="en-US" dirty="0" smtClean="0"/>
            </a:br>
            <a:r>
              <a:rPr lang="en-US" dirty="0" smtClean="0"/>
              <a:t>term 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209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3352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2590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71800" y="2895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733800" y="28956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114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876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57800" y="28956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09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352800" y="3429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2590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971800" y="3429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2209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3352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2590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2971800" y="3962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3733800" y="3962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4114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69" name="Rectangle 68"/>
          <p:cNvSpPr/>
          <p:nvPr/>
        </p:nvSpPr>
        <p:spPr>
          <a:xfrm>
            <a:off x="4495800" y="3962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4876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257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38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19800" y="3962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09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3352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2590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2971800" y="4495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3733800" y="4495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4114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0" name="Rectangle 79"/>
          <p:cNvSpPr/>
          <p:nvPr/>
        </p:nvSpPr>
        <p:spPr>
          <a:xfrm>
            <a:off x="4495800" y="44958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4876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257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638800" y="44958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209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352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2590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2971800" y="5029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3733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6" name="Rectangle 95"/>
          <p:cNvSpPr/>
          <p:nvPr/>
        </p:nvSpPr>
        <p:spPr>
          <a:xfrm>
            <a:off x="2209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2590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2971800" y="5562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7" name="Right Brace 106"/>
          <p:cNvSpPr/>
          <p:nvPr/>
        </p:nvSpPr>
        <p:spPr>
          <a:xfrm flipH="1">
            <a:off x="1371600" y="2819400"/>
            <a:ext cx="152400" cy="32004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04800" y="4175944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114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4495800" y="50292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11" name="Rectangle 110"/>
          <p:cNvSpPr/>
          <p:nvPr/>
        </p:nvSpPr>
        <p:spPr>
          <a:xfrm>
            <a:off x="6019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2" name="Rectangle 111"/>
          <p:cNvSpPr/>
          <p:nvPr/>
        </p:nvSpPr>
        <p:spPr>
          <a:xfrm>
            <a:off x="6400800" y="4495800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3" name="Rectangle 112"/>
          <p:cNvSpPr/>
          <p:nvPr/>
        </p:nvSpPr>
        <p:spPr>
          <a:xfrm>
            <a:off x="3352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5" name="Rectangle 114"/>
          <p:cNvSpPr/>
          <p:nvPr/>
        </p:nvSpPr>
        <p:spPr>
          <a:xfrm>
            <a:off x="6019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16" name="Rectangle 115"/>
          <p:cNvSpPr/>
          <p:nvPr/>
        </p:nvSpPr>
        <p:spPr>
          <a:xfrm>
            <a:off x="4495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876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257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638800" y="5562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114800" y="5562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752600" y="2947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752600" y="34810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752600" y="40144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752600" y="4547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52600" y="50812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752600" y="5614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(f)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467600" y="462495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Extraneous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276600" y="5486400"/>
            <a:ext cx="3200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5943600" y="38862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5562600" y="2819400"/>
            <a:ext cx="533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3657600" y="3352800"/>
            <a:ext cx="2438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6545451" y="4153546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467600" y="304800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Missing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Entries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173492" y="3068665"/>
            <a:ext cx="1294108" cy="284136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3" name="Freeform 142"/>
          <p:cNvSpPr/>
          <p:nvPr/>
        </p:nvSpPr>
        <p:spPr>
          <a:xfrm flipV="1">
            <a:off x="6553200" y="5029200"/>
            <a:ext cx="906651" cy="723254"/>
          </a:xfrm>
          <a:custGeom>
            <a:avLst/>
            <a:gdLst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89"/>
              <a:gd name="connsiteX1" fmla="*/ 0 w 906651"/>
              <a:gd name="connsiteY1" fmla="*/ 0 h 1131389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  <a:gd name="connsiteX0" fmla="*/ 906651 w 906651"/>
              <a:gd name="connsiteY0" fmla="*/ 1131376 h 1131376"/>
              <a:gd name="connsiteX1" fmla="*/ 0 w 906651"/>
              <a:gd name="connsiteY1" fmla="*/ 0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651" h="1131376">
                <a:moveTo>
                  <a:pt x="906651" y="1131376"/>
                </a:moveTo>
                <a:cubicBezTo>
                  <a:pt x="425557" y="1128147"/>
                  <a:pt x="680634" y="1291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6" name="Freeform 105"/>
          <p:cNvSpPr/>
          <p:nvPr/>
        </p:nvSpPr>
        <p:spPr>
          <a:xfrm flipV="1">
            <a:off x="6172200" y="3428999"/>
            <a:ext cx="1294108" cy="247850"/>
          </a:xfrm>
          <a:custGeom>
            <a:avLst/>
            <a:gdLst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  <a:gd name="connsiteX0" fmla="*/ 1294108 w 1294108"/>
              <a:gd name="connsiteY0" fmla="*/ 302217 h 302217"/>
              <a:gd name="connsiteX1" fmla="*/ 0 w 1294108"/>
              <a:gd name="connsiteY1" fmla="*/ 0 h 3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108" h="302217">
                <a:moveTo>
                  <a:pt x="1294108" y="302217"/>
                </a:moveTo>
                <a:cubicBezTo>
                  <a:pt x="505681" y="295114"/>
                  <a:pt x="810535" y="1679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800600" y="4953000"/>
            <a:ext cx="1295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5943600" y="4419600"/>
            <a:ext cx="914400" cy="5334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968067" y="4834468"/>
            <a:ext cx="482600" cy="118589"/>
          </a:xfrm>
          <a:custGeom>
            <a:avLst/>
            <a:gdLst>
              <a:gd name="connsiteX0" fmla="*/ 482600 w 482600"/>
              <a:gd name="connsiteY0" fmla="*/ 132012 h 132012"/>
              <a:gd name="connsiteX1" fmla="*/ 0 w 482600"/>
              <a:gd name="connsiteY1" fmla="*/ 13479 h 132012"/>
              <a:gd name="connsiteX0" fmla="*/ 482600 w 482600"/>
              <a:gd name="connsiteY0" fmla="*/ 126727 h 126746"/>
              <a:gd name="connsiteX1" fmla="*/ 0 w 482600"/>
              <a:gd name="connsiteY1" fmla="*/ 8194 h 126746"/>
              <a:gd name="connsiteX0" fmla="*/ 482600 w 482600"/>
              <a:gd name="connsiteY0" fmla="*/ 118533 h 118589"/>
              <a:gd name="connsiteX1" fmla="*/ 0 w 482600"/>
              <a:gd name="connsiteY1" fmla="*/ 0 h 11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600" h="118589">
                <a:moveTo>
                  <a:pt x="482600" y="118533"/>
                </a:moveTo>
                <a:cubicBezTo>
                  <a:pt x="268111" y="120649"/>
                  <a:pt x="129823" y="6350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8600" y="6172200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048000"/>
          </a:xfrm>
        </p:spPr>
        <p:txBody>
          <a:bodyPr/>
          <a:lstStyle/>
          <a:p>
            <a:r>
              <a:rPr lang="en-US" sz="2000" dirty="0" smtClean="0"/>
              <a:t>New leader must make follower logs consistent with its own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Delete extraneous entries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Fill in missing entries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Leader keeps </a:t>
            </a:r>
            <a:r>
              <a:rPr lang="en-US" sz="2000" dirty="0" err="1" smtClean="0"/>
              <a:t>nextIndex</a:t>
            </a:r>
            <a:r>
              <a:rPr lang="en-US" sz="2000" dirty="0" smtClean="0"/>
              <a:t> for each follower: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Index of next log entry to send to that follower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Initialized to (1 + leader’s last index)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When </a:t>
            </a:r>
            <a:r>
              <a:rPr lang="en-US" sz="2000" dirty="0" err="1" smtClean="0"/>
              <a:t>AppendEntries</a:t>
            </a:r>
            <a:r>
              <a:rPr lang="en-US" sz="2000" dirty="0" smtClean="0"/>
              <a:t> consistency check fails, decrement </a:t>
            </a:r>
            <a:r>
              <a:rPr lang="en-US" sz="2000" dirty="0" err="1" smtClean="0"/>
              <a:t>nextIndex</a:t>
            </a:r>
            <a:r>
              <a:rPr lang="en-US" sz="2000" dirty="0" smtClean="0"/>
              <a:t> and try again: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05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4572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45720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91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2200" y="45720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4114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8000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4145578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46406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 term 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43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3886200" y="52578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3124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505200" y="52578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743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124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505200" y="59436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" name="Right Brace 37"/>
          <p:cNvSpPr/>
          <p:nvPr/>
        </p:nvSpPr>
        <p:spPr>
          <a:xfrm flipH="1">
            <a:off x="1905000" y="5181600"/>
            <a:ext cx="152400" cy="1219200"/>
          </a:xfrm>
          <a:prstGeom prst="rightBrace">
            <a:avLst>
              <a:gd name="adj1" fmla="val 33757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5781575"/>
            <a:ext cx="910506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6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67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029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10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91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9436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8200" y="59436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0" y="53098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0" y="599560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406877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19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5638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257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876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4495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114800" y="58068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6406877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019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638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5257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4876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495800" y="5121054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743300" y="3962400"/>
            <a:ext cx="0" cy="12954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43300" y="5334000"/>
            <a:ext cx="0" cy="609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6248400" y="3718744"/>
            <a:ext cx="100027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err="1" smtClean="0">
                <a:solidFill>
                  <a:schemeClr val="accent4"/>
                </a:solidFill>
              </a:rPr>
              <a:t>nextIndex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553200" y="4572000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248400" y="4114800"/>
            <a:ext cx="2286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61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follower overwrites inconsistent entry, it deletes all subsequent entries: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Logs, cont’d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28600" y="6172200"/>
            <a:ext cx="8686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86200" y="3200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124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05200" y="32004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267200" y="32004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3200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20040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10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91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2200" y="320040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2743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2743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2743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2773978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3269072"/>
            <a:ext cx="1828800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leader for term 7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743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124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3505200" y="38862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954872"/>
            <a:ext cx="1667123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 (before)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6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267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029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10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91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3886200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8200" y="3886200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076700" y="2548468"/>
            <a:ext cx="0" cy="228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3581400" y="2304812"/>
            <a:ext cx="1000274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err="1" smtClean="0">
                <a:solidFill>
                  <a:schemeClr val="accent4"/>
                </a:solidFill>
              </a:rPr>
              <a:t>nextIndex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43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3124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3505200" y="457200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838200" y="4640672"/>
            <a:ext cx="1474763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dirty="0" smtClean="0"/>
              <a:t>follower (after)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886200" y="457200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3876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Deposed leader may not be dead:</a:t>
            </a:r>
          </a:p>
          <a:p>
            <a:pPr lvl="1"/>
            <a:r>
              <a:rPr lang="en-US" dirty="0" smtClean="0"/>
              <a:t>Temporarily disconnected from network</a:t>
            </a:r>
          </a:p>
          <a:p>
            <a:pPr lvl="1"/>
            <a:r>
              <a:rPr lang="en-US" dirty="0" smtClean="0"/>
              <a:t>Other servers elect a new leader</a:t>
            </a:r>
          </a:p>
          <a:p>
            <a:pPr lvl="1"/>
            <a:r>
              <a:rPr lang="en-US" dirty="0" smtClean="0"/>
              <a:t>Old leader becomes reconnected, attempts to commit log entries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Terms</a:t>
            </a:r>
            <a:r>
              <a:rPr lang="en-US" dirty="0" smtClean="0"/>
              <a:t> used to detect stale leaders (and candidates)</a:t>
            </a:r>
          </a:p>
          <a:p>
            <a:pPr lvl="1"/>
            <a:r>
              <a:rPr lang="en-US" dirty="0" smtClean="0"/>
              <a:t>Every RPC contains term of sender</a:t>
            </a:r>
          </a:p>
          <a:p>
            <a:pPr lvl="1"/>
            <a:r>
              <a:rPr lang="en-US" dirty="0" smtClean="0"/>
              <a:t>If sender’s term is older, RPC is rejected, sender reverts to follower and updates its term</a:t>
            </a:r>
          </a:p>
          <a:p>
            <a:pPr lvl="1"/>
            <a:r>
              <a:rPr lang="en-US" dirty="0" smtClean="0"/>
              <a:t>If receiver’s term is older, it reverts to follower, updates its term, then processes RPC normally</a:t>
            </a:r>
          </a:p>
          <a:p>
            <a:r>
              <a:rPr lang="en-US" dirty="0"/>
              <a:t>Election updates terms of majority of servers</a:t>
            </a:r>
          </a:p>
          <a:p>
            <a:pPr lvl="1"/>
            <a:r>
              <a:rPr lang="en-US" dirty="0"/>
              <a:t>Deposed server cannot commit new log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Neutralizing Old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14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commands to leader</a:t>
            </a:r>
          </a:p>
          <a:p>
            <a:pPr lvl="1"/>
            <a:r>
              <a:rPr lang="en-US" dirty="0" smtClean="0"/>
              <a:t>If leader unknown, contact any server</a:t>
            </a:r>
          </a:p>
          <a:p>
            <a:pPr lvl="1"/>
            <a:r>
              <a:rPr lang="en-US" dirty="0" smtClean="0"/>
              <a:t>If contacted server not leader, it will redirect to leader</a:t>
            </a:r>
          </a:p>
          <a:p>
            <a:r>
              <a:rPr lang="en-US" dirty="0" smtClean="0"/>
              <a:t>Leader does not respond until command has been logged, committed, and executed by leader’s state machine</a:t>
            </a:r>
          </a:p>
          <a:p>
            <a:r>
              <a:rPr lang="en-US" dirty="0" smtClean="0"/>
              <a:t>If request times out (e.g., leader crash):</a:t>
            </a:r>
          </a:p>
          <a:p>
            <a:pPr lvl="1"/>
            <a:r>
              <a:rPr lang="en-US" dirty="0" smtClean="0"/>
              <a:t>Client reissues command to some other server</a:t>
            </a:r>
          </a:p>
          <a:p>
            <a:pPr lvl="1"/>
            <a:r>
              <a:rPr lang="en-US" dirty="0" smtClean="0"/>
              <a:t>Eventually redirected to new leader</a:t>
            </a:r>
          </a:p>
          <a:p>
            <a:pPr lvl="1"/>
            <a:r>
              <a:rPr lang="en-US" dirty="0" smtClean="0"/>
              <a:t>Retry request with new leader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52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leader crashes after executing command, but before responding?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Must not execute command twice</a:t>
            </a:r>
          </a:p>
          <a:p>
            <a:r>
              <a:rPr lang="en-US" dirty="0" smtClean="0"/>
              <a:t>Solution: client embeds a unique id in each command</a:t>
            </a:r>
          </a:p>
          <a:p>
            <a:pPr lvl="1"/>
            <a:r>
              <a:rPr lang="en-US" dirty="0" smtClean="0"/>
              <a:t>Server includes id in log entry</a:t>
            </a:r>
          </a:p>
          <a:p>
            <a:pPr lvl="1"/>
            <a:r>
              <a:rPr lang="en-US" smtClean="0"/>
              <a:t>Before accepting command</a:t>
            </a:r>
            <a:r>
              <a:rPr lang="en-US" dirty="0" smtClean="0"/>
              <a:t>, leader checks its log for entry with that id</a:t>
            </a:r>
          </a:p>
          <a:p>
            <a:pPr lvl="1"/>
            <a:r>
              <a:rPr lang="en-US" dirty="0" smtClean="0"/>
              <a:t>If id found in log, ignore new command, return response from old command</a:t>
            </a:r>
          </a:p>
          <a:p>
            <a:r>
              <a:rPr lang="en-US" dirty="0" smtClean="0"/>
              <a:t>Result: </a:t>
            </a:r>
            <a:r>
              <a:rPr lang="en-US" dirty="0" smtClean="0">
                <a:solidFill>
                  <a:schemeClr val="tx2"/>
                </a:solidFill>
              </a:rPr>
              <a:t>exactly-once semantics </a:t>
            </a:r>
            <a:r>
              <a:rPr lang="en-US" dirty="0" smtClean="0"/>
              <a:t>as long as client doesn’t crash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Protocol,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3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038599"/>
          </a:xfrm>
        </p:spPr>
        <p:txBody>
          <a:bodyPr/>
          <a:lstStyle/>
          <a:p>
            <a:r>
              <a:rPr lang="en-US" dirty="0" smtClean="0"/>
              <a:t>System configuration:</a:t>
            </a:r>
          </a:p>
          <a:p>
            <a:pPr lvl="1"/>
            <a:r>
              <a:rPr lang="en-US" dirty="0" smtClean="0"/>
              <a:t>ID, address for each server</a:t>
            </a:r>
          </a:p>
          <a:p>
            <a:pPr lvl="1"/>
            <a:r>
              <a:rPr lang="en-US" dirty="0" smtClean="0"/>
              <a:t>Determines what constitutes a majority</a:t>
            </a:r>
          </a:p>
          <a:p>
            <a:r>
              <a:rPr lang="en-US" dirty="0" smtClean="0"/>
              <a:t>Consensus mechanism must support changes in the configuration:</a:t>
            </a:r>
          </a:p>
          <a:p>
            <a:pPr lvl="1"/>
            <a:r>
              <a:rPr lang="en-US" dirty="0" smtClean="0"/>
              <a:t>Replace failed machine</a:t>
            </a:r>
          </a:p>
          <a:p>
            <a:pPr lvl="1"/>
            <a:r>
              <a:rPr lang="en-US" dirty="0" smtClean="0"/>
              <a:t>Change degree of replication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94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Cannot switch directly from one configuration to another: </a:t>
            </a:r>
            <a:r>
              <a:rPr lang="en-US" dirty="0" smtClean="0">
                <a:solidFill>
                  <a:schemeClr val="accent4"/>
                </a:solidFill>
              </a:rPr>
              <a:t>conflicting majorities </a:t>
            </a:r>
            <a:r>
              <a:rPr lang="en-US" dirty="0" smtClean="0"/>
              <a:t>could arise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Changes, cont’d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3276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876800" y="3276600"/>
            <a:ext cx="14478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828800" y="2895600"/>
            <a:ext cx="4135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 smtClean="0"/>
              <a:t>C</a:t>
            </a:r>
            <a:r>
              <a:rPr lang="en-US" sz="2000" baseline="-25000" dirty="0" smtClean="0"/>
              <a:t>old</a:t>
            </a:r>
            <a:endParaRPr lang="en-US" sz="20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826066" y="2895600"/>
            <a:ext cx="498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 err="1" smtClean="0"/>
              <a:t>C</a:t>
            </a:r>
            <a:r>
              <a:rPr lang="en-US" sz="2000" baseline="-25000" dirty="0" err="1" smtClean="0"/>
              <a:t>new</a:t>
            </a:r>
            <a:endParaRPr lang="en-US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3252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3657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4419600" y="3657600"/>
            <a:ext cx="19050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1828800" y="4038600"/>
            <a:ext cx="4495800" cy="2286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3810000" y="4038600"/>
            <a:ext cx="25146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3352800" y="4419600"/>
            <a:ext cx="29718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2895600" y="4800600"/>
            <a:ext cx="3429000" cy="2286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21" name="Rounded Rectangle 20"/>
          <p:cNvSpPr/>
          <p:nvPr/>
        </p:nvSpPr>
        <p:spPr>
          <a:xfrm>
            <a:off x="3962400" y="4000100"/>
            <a:ext cx="304800" cy="1066800"/>
          </a:xfrm>
          <a:prstGeom prst="roundRect">
            <a:avLst/>
          </a:prstGeom>
          <a:noFill/>
          <a:ln>
            <a:solidFill>
              <a:srgbClr val="3167D3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962400" y="3238100"/>
            <a:ext cx="304800" cy="685800"/>
          </a:xfrm>
          <a:prstGeom prst="roundRect">
            <a:avLst/>
          </a:prstGeom>
          <a:noFill/>
          <a:ln>
            <a:solidFill>
              <a:srgbClr val="00B8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000" y="3633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4014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" y="4395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4776401"/>
            <a:ext cx="872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Server 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2800" y="3442901"/>
            <a:ext cx="14988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rgbClr val="008E00"/>
                </a:solidFill>
              </a:rPr>
              <a:t>Majority of C</a:t>
            </a:r>
            <a:r>
              <a:rPr lang="en-US" baseline="-25000" dirty="0" smtClean="0">
                <a:solidFill>
                  <a:srgbClr val="008E00"/>
                </a:solidFill>
              </a:rPr>
              <a:t>old</a:t>
            </a:r>
            <a:endParaRPr lang="en-US" baseline="-25000" dirty="0">
              <a:solidFill>
                <a:srgbClr val="008E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62800" y="4419600"/>
            <a:ext cx="15757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rgbClr val="3167D3"/>
                </a:solidFill>
              </a:rPr>
              <a:t>Majority of </a:t>
            </a:r>
            <a:r>
              <a:rPr lang="en-US" dirty="0" err="1" smtClean="0">
                <a:solidFill>
                  <a:srgbClr val="3167D3"/>
                </a:solidFill>
              </a:rPr>
              <a:t>C</a:t>
            </a:r>
            <a:r>
              <a:rPr lang="en-US" baseline="-25000" dirty="0" err="1" smtClean="0">
                <a:solidFill>
                  <a:srgbClr val="3167D3"/>
                </a:solidFill>
              </a:rPr>
              <a:t>new</a:t>
            </a:r>
            <a:endParaRPr lang="en-US" baseline="-25000" dirty="0">
              <a:solidFill>
                <a:srgbClr val="3167D3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 flipV="1">
            <a:off x="4191000" y="2822437"/>
            <a:ext cx="3581412" cy="605760"/>
          </a:xfrm>
          <a:custGeom>
            <a:avLst/>
            <a:gdLst>
              <a:gd name="connsiteX0" fmla="*/ 3667225 w 3667225"/>
              <a:gd name="connsiteY0" fmla="*/ 0 h 386974"/>
              <a:gd name="connsiteX1" fmla="*/ 1838425 w 3667225"/>
              <a:gd name="connsiteY1" fmla="*/ 385011 h 386974"/>
              <a:gd name="connsiteX2" fmla="*/ 0 w 3667225"/>
              <a:gd name="connsiteY2" fmla="*/ 192506 h 386974"/>
              <a:gd name="connsiteX0" fmla="*/ 3667239 w 3667239"/>
              <a:gd name="connsiteY0" fmla="*/ 0 h 396392"/>
              <a:gd name="connsiteX1" fmla="*/ 1838439 w 3667239"/>
              <a:gd name="connsiteY1" fmla="*/ 385011 h 396392"/>
              <a:gd name="connsiteX2" fmla="*/ 14 w 3667239"/>
              <a:gd name="connsiteY2" fmla="*/ 192506 h 396392"/>
              <a:gd name="connsiteX0" fmla="*/ 3667239 w 3667239"/>
              <a:gd name="connsiteY0" fmla="*/ 0 h 385151"/>
              <a:gd name="connsiteX1" fmla="*/ 1838439 w 3667239"/>
              <a:gd name="connsiteY1" fmla="*/ 385011 h 385151"/>
              <a:gd name="connsiteX2" fmla="*/ 14 w 3667239"/>
              <a:gd name="connsiteY2" fmla="*/ 192506 h 385151"/>
              <a:gd name="connsiteX0" fmla="*/ 3667239 w 3667270"/>
              <a:gd name="connsiteY0" fmla="*/ 0 h 387089"/>
              <a:gd name="connsiteX1" fmla="*/ 1838439 w 3667270"/>
              <a:gd name="connsiteY1" fmla="*/ 385011 h 387089"/>
              <a:gd name="connsiteX2" fmla="*/ 14 w 3667270"/>
              <a:gd name="connsiteY2" fmla="*/ 192506 h 387089"/>
              <a:gd name="connsiteX0" fmla="*/ 3676864 w 3676895"/>
              <a:gd name="connsiteY0" fmla="*/ 0 h 392010"/>
              <a:gd name="connsiteX1" fmla="*/ 1848064 w 3676895"/>
              <a:gd name="connsiteY1" fmla="*/ 385011 h 392010"/>
              <a:gd name="connsiteX2" fmla="*/ 13 w 3676895"/>
              <a:gd name="connsiteY2" fmla="*/ 165341 h 392010"/>
              <a:gd name="connsiteX0" fmla="*/ 3676864 w 3676895"/>
              <a:gd name="connsiteY0" fmla="*/ 0 h 385691"/>
              <a:gd name="connsiteX1" fmla="*/ 1848064 w 3676895"/>
              <a:gd name="connsiteY1" fmla="*/ 385011 h 385691"/>
              <a:gd name="connsiteX2" fmla="*/ 13 w 3676895"/>
              <a:gd name="connsiteY2" fmla="*/ 165341 h 385691"/>
              <a:gd name="connsiteX0" fmla="*/ 3667239 w 3667271"/>
              <a:gd name="connsiteY0" fmla="*/ 0 h 346132"/>
              <a:gd name="connsiteX1" fmla="*/ 1848064 w 3667271"/>
              <a:gd name="connsiteY1" fmla="*/ 341548 h 346132"/>
              <a:gd name="connsiteX2" fmla="*/ 13 w 3667271"/>
              <a:gd name="connsiteY2" fmla="*/ 121878 h 346132"/>
              <a:gd name="connsiteX0" fmla="*/ 3667239 w 3667239"/>
              <a:gd name="connsiteY0" fmla="*/ 0 h 346132"/>
              <a:gd name="connsiteX1" fmla="*/ 1848064 w 3667239"/>
              <a:gd name="connsiteY1" fmla="*/ 341548 h 346132"/>
              <a:gd name="connsiteX2" fmla="*/ 13 w 3667239"/>
              <a:gd name="connsiteY2" fmla="*/ 121878 h 346132"/>
              <a:gd name="connsiteX0" fmla="*/ 3667240 w 3667240"/>
              <a:gd name="connsiteY0" fmla="*/ 0 h 341912"/>
              <a:gd name="connsiteX1" fmla="*/ 1848065 w 3667240"/>
              <a:gd name="connsiteY1" fmla="*/ 341548 h 341912"/>
              <a:gd name="connsiteX2" fmla="*/ 14 w 3667240"/>
              <a:gd name="connsiteY2" fmla="*/ 121878 h 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240" h="341912">
                <a:moveTo>
                  <a:pt x="3667240" y="0"/>
                </a:moveTo>
                <a:cubicBezTo>
                  <a:pt x="3655208" y="315111"/>
                  <a:pt x="2478520" y="337533"/>
                  <a:pt x="1848065" y="341548"/>
                </a:cubicBezTo>
                <a:cubicBezTo>
                  <a:pt x="1217610" y="345563"/>
                  <a:pt x="-4799" y="319197"/>
                  <a:pt x="14" y="121878"/>
                </a:cubicBezTo>
              </a:path>
            </a:pathLst>
          </a:custGeom>
          <a:noFill/>
          <a:ln>
            <a:solidFill>
              <a:srgbClr val="008E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190999" y="4687573"/>
            <a:ext cx="3591027" cy="798825"/>
          </a:xfrm>
          <a:custGeom>
            <a:avLst/>
            <a:gdLst>
              <a:gd name="connsiteX0" fmla="*/ 3667225 w 3667225"/>
              <a:gd name="connsiteY0" fmla="*/ 0 h 386974"/>
              <a:gd name="connsiteX1" fmla="*/ 1838425 w 3667225"/>
              <a:gd name="connsiteY1" fmla="*/ 385011 h 386974"/>
              <a:gd name="connsiteX2" fmla="*/ 0 w 3667225"/>
              <a:gd name="connsiteY2" fmla="*/ 192506 h 386974"/>
              <a:gd name="connsiteX0" fmla="*/ 3667239 w 3667239"/>
              <a:gd name="connsiteY0" fmla="*/ 0 h 396392"/>
              <a:gd name="connsiteX1" fmla="*/ 1838439 w 3667239"/>
              <a:gd name="connsiteY1" fmla="*/ 385011 h 396392"/>
              <a:gd name="connsiteX2" fmla="*/ 14 w 3667239"/>
              <a:gd name="connsiteY2" fmla="*/ 192506 h 396392"/>
              <a:gd name="connsiteX0" fmla="*/ 3667239 w 3667239"/>
              <a:gd name="connsiteY0" fmla="*/ 0 h 385151"/>
              <a:gd name="connsiteX1" fmla="*/ 1838439 w 3667239"/>
              <a:gd name="connsiteY1" fmla="*/ 385011 h 385151"/>
              <a:gd name="connsiteX2" fmla="*/ 14 w 3667239"/>
              <a:gd name="connsiteY2" fmla="*/ 192506 h 385151"/>
              <a:gd name="connsiteX0" fmla="*/ 3667239 w 3667270"/>
              <a:gd name="connsiteY0" fmla="*/ 0 h 387089"/>
              <a:gd name="connsiteX1" fmla="*/ 1838439 w 3667270"/>
              <a:gd name="connsiteY1" fmla="*/ 385011 h 387089"/>
              <a:gd name="connsiteX2" fmla="*/ 14 w 3667270"/>
              <a:gd name="connsiteY2" fmla="*/ 192506 h 387089"/>
              <a:gd name="connsiteX0" fmla="*/ 3676864 w 3676895"/>
              <a:gd name="connsiteY0" fmla="*/ 0 h 392010"/>
              <a:gd name="connsiteX1" fmla="*/ 1848064 w 3676895"/>
              <a:gd name="connsiteY1" fmla="*/ 385011 h 392010"/>
              <a:gd name="connsiteX2" fmla="*/ 13 w 3676895"/>
              <a:gd name="connsiteY2" fmla="*/ 165341 h 392010"/>
              <a:gd name="connsiteX0" fmla="*/ 3676864 w 3676895"/>
              <a:gd name="connsiteY0" fmla="*/ 0 h 385691"/>
              <a:gd name="connsiteX1" fmla="*/ 1848064 w 3676895"/>
              <a:gd name="connsiteY1" fmla="*/ 385011 h 385691"/>
              <a:gd name="connsiteX2" fmla="*/ 13 w 3676895"/>
              <a:gd name="connsiteY2" fmla="*/ 165341 h 385691"/>
              <a:gd name="connsiteX0" fmla="*/ 3686489 w 3686520"/>
              <a:gd name="connsiteY0" fmla="*/ 0 h 461109"/>
              <a:gd name="connsiteX1" fmla="*/ 1848064 w 3686520"/>
              <a:gd name="connsiteY1" fmla="*/ 450205 h 461109"/>
              <a:gd name="connsiteX2" fmla="*/ 13 w 3686520"/>
              <a:gd name="connsiteY2" fmla="*/ 230535 h 461109"/>
              <a:gd name="connsiteX0" fmla="*/ 3686489 w 3686520"/>
              <a:gd name="connsiteY0" fmla="*/ 0 h 461109"/>
              <a:gd name="connsiteX1" fmla="*/ 1848064 w 3686520"/>
              <a:gd name="connsiteY1" fmla="*/ 450205 h 461109"/>
              <a:gd name="connsiteX2" fmla="*/ 13 w 3686520"/>
              <a:gd name="connsiteY2" fmla="*/ 230535 h 461109"/>
              <a:gd name="connsiteX0" fmla="*/ 3686490 w 3686522"/>
              <a:gd name="connsiteY0" fmla="*/ 0 h 450884"/>
              <a:gd name="connsiteX1" fmla="*/ 1848065 w 3686522"/>
              <a:gd name="connsiteY1" fmla="*/ 450205 h 450884"/>
              <a:gd name="connsiteX2" fmla="*/ 14 w 3686522"/>
              <a:gd name="connsiteY2" fmla="*/ 230535 h 45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522" h="450884">
                <a:moveTo>
                  <a:pt x="3686490" y="0"/>
                </a:moveTo>
                <a:cubicBezTo>
                  <a:pt x="3693709" y="380305"/>
                  <a:pt x="2491354" y="444380"/>
                  <a:pt x="1848065" y="450205"/>
                </a:cubicBezTo>
                <a:cubicBezTo>
                  <a:pt x="1204776" y="456030"/>
                  <a:pt x="-4799" y="427854"/>
                  <a:pt x="14" y="230535"/>
                </a:cubicBezTo>
              </a:path>
            </a:pathLst>
          </a:custGeom>
          <a:noFill/>
          <a:ln>
            <a:solidFill>
              <a:srgbClr val="3167D3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1828800" y="5181600"/>
            <a:ext cx="4495800" cy="0"/>
          </a:xfrm>
          <a:prstGeom prst="line">
            <a:avLst/>
          </a:prstGeom>
          <a:ln w="19050" cap="rnd"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8800" y="5181600"/>
            <a:ext cx="3382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 smtClean="0"/>
              <a:t>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60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04800" y="6096000"/>
            <a:ext cx="85344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r>
              <a:rPr lang="en-US" dirty="0" smtClean="0"/>
              <a:t>Raft uses a 2-phase approach:</a:t>
            </a:r>
          </a:p>
          <a:p>
            <a:pPr lvl="1"/>
            <a:r>
              <a:rPr lang="en-US" dirty="0" smtClean="0"/>
              <a:t>Intermediate phase uses </a:t>
            </a:r>
            <a:r>
              <a:rPr lang="en-US" dirty="0" smtClean="0">
                <a:solidFill>
                  <a:schemeClr val="accent4"/>
                </a:solidFill>
              </a:rPr>
              <a:t>joint consensus </a:t>
            </a:r>
            <a:r>
              <a:rPr lang="en-US" dirty="0" smtClean="0"/>
              <a:t>(need majority of both old and new configurations for elections, commitment)</a:t>
            </a:r>
          </a:p>
          <a:p>
            <a:pPr lvl="1"/>
            <a:r>
              <a:rPr lang="en-US" dirty="0" smtClean="0"/>
              <a:t>Configuration change is just a log entry; applied immediately on receipt (committed or not)</a:t>
            </a:r>
          </a:p>
          <a:p>
            <a:pPr lvl="1"/>
            <a:r>
              <a:rPr lang="en-US" dirty="0" smtClean="0"/>
              <a:t>Once joint consensus is committed, begin replicating log entry for final configuration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Consensus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5943600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9000" y="5971401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601980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5406" y="601980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505200" y="5029200"/>
            <a:ext cx="0" cy="9144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6400" y="4572000"/>
            <a:ext cx="0" cy="13716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5347901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baseline="-25000" dirty="0" smtClean="0">
                <a:solidFill>
                  <a:schemeClr val="accent4"/>
                </a:solidFill>
              </a:rPr>
              <a:t>old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4890701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3167D3"/>
                </a:solidFill>
              </a:rPr>
              <a:t>C</a:t>
            </a:r>
            <a:r>
              <a:rPr lang="en-US" baseline="-25000" dirty="0" err="1" smtClean="0">
                <a:solidFill>
                  <a:srgbClr val="3167D3"/>
                </a:solidFill>
              </a:rPr>
              <a:t>old+new</a:t>
            </a:r>
            <a:endParaRPr lang="en-US" dirty="0">
              <a:solidFill>
                <a:srgbClr val="3167D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8562" y="4433501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008E00"/>
                </a:solidFill>
              </a:rPr>
              <a:t>C</a:t>
            </a:r>
            <a:r>
              <a:rPr lang="en-US" baseline="-25000" dirty="0" err="1" smtClean="0">
                <a:solidFill>
                  <a:srgbClr val="008E00"/>
                </a:solidFill>
              </a:rPr>
              <a:t>new</a:t>
            </a:r>
            <a:endParaRPr lang="en-US" dirty="0">
              <a:solidFill>
                <a:srgbClr val="008E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295400" y="5486400"/>
            <a:ext cx="1295400" cy="0"/>
          </a:xfrm>
          <a:prstGeom prst="line">
            <a:avLst/>
          </a:prstGeom>
          <a:ln w="6350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05200" y="5029200"/>
            <a:ext cx="1066800" cy="0"/>
          </a:xfrm>
          <a:prstGeom prst="line">
            <a:avLst/>
          </a:prstGeom>
          <a:ln w="63500" cap="rnd">
            <a:solidFill>
              <a:srgbClr val="3167D3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5029200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0" y="4572000"/>
            <a:ext cx="914400" cy="0"/>
          </a:xfrm>
          <a:prstGeom prst="line">
            <a:avLst/>
          </a:prstGeom>
          <a:ln w="63500" cap="rnd">
            <a:solidFill>
              <a:srgbClr val="008E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6400" y="4572000"/>
            <a:ext cx="1981200" cy="0"/>
          </a:xfrm>
          <a:prstGeom prst="line">
            <a:avLst/>
          </a:prstGeom>
          <a:ln w="6350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95400" y="4267200"/>
            <a:ext cx="2209800" cy="0"/>
          </a:xfrm>
          <a:prstGeom prst="line">
            <a:avLst/>
          </a:pr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1600" y="36370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baseline="-25000" dirty="0" smtClean="0">
                <a:solidFill>
                  <a:schemeClr val="accent4"/>
                </a:solidFill>
              </a:rPr>
              <a:t>old</a:t>
            </a:r>
            <a:r>
              <a:rPr lang="en-US" dirty="0" smtClean="0">
                <a:solidFill>
                  <a:schemeClr val="accent4"/>
                </a:solidFill>
              </a:rPr>
              <a:t> can make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unilateral decisions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05200" y="4191000"/>
            <a:ext cx="0" cy="152400"/>
          </a:xfrm>
          <a:prstGeom prst="line">
            <a:avLst/>
          </a:prstGeom>
          <a:ln w="317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72000" y="4267200"/>
            <a:ext cx="2971800" cy="0"/>
          </a:xfrm>
          <a:prstGeom prst="line">
            <a:avLst/>
          </a:prstGeom>
          <a:ln w="317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24524" y="36370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>
                <a:solidFill>
                  <a:srgbClr val="008E00"/>
                </a:solidFill>
              </a:rPr>
              <a:t>C</a:t>
            </a:r>
            <a:r>
              <a:rPr lang="en-US" baseline="-25000" dirty="0" err="1" smtClean="0">
                <a:solidFill>
                  <a:srgbClr val="008E00"/>
                </a:solidFill>
              </a:rPr>
              <a:t>new</a:t>
            </a:r>
            <a:r>
              <a:rPr lang="en-US" dirty="0" smtClean="0">
                <a:solidFill>
                  <a:srgbClr val="008E00"/>
                </a:solidFill>
              </a:rPr>
              <a:t> can make</a:t>
            </a:r>
          </a:p>
          <a:p>
            <a:r>
              <a:rPr lang="en-US" dirty="0" smtClean="0">
                <a:solidFill>
                  <a:srgbClr val="008E00"/>
                </a:solidFill>
              </a:rPr>
              <a:t>unilateral decisions</a:t>
            </a:r>
            <a:endParaRPr lang="en-US" dirty="0">
              <a:solidFill>
                <a:srgbClr val="008E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572000" y="4191000"/>
            <a:ext cx="0" cy="152400"/>
          </a:xfrm>
          <a:prstGeom prst="line">
            <a:avLst/>
          </a:prstGeom>
          <a:ln w="3175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5486400"/>
            <a:ext cx="914400" cy="0"/>
          </a:xfrm>
          <a:prstGeom prst="line">
            <a:avLst/>
          </a:prstGeom>
          <a:ln w="6350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0" y="5029200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5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general approaches to consensus:</a:t>
            </a:r>
          </a:p>
          <a:p>
            <a:r>
              <a:rPr lang="en-US" dirty="0" smtClean="0"/>
              <a:t>Symmetric, leader-less:</a:t>
            </a:r>
          </a:p>
          <a:p>
            <a:pPr lvl="1"/>
            <a:r>
              <a:rPr lang="en-US" dirty="0" smtClean="0"/>
              <a:t>All servers have equal roles</a:t>
            </a:r>
          </a:p>
          <a:p>
            <a:pPr lvl="1"/>
            <a:r>
              <a:rPr lang="en-US" dirty="0" smtClean="0"/>
              <a:t>Clients can contact any server</a:t>
            </a:r>
          </a:p>
          <a:p>
            <a:r>
              <a:rPr lang="en-US" dirty="0" smtClean="0"/>
              <a:t>Asymmetric, leader-based:</a:t>
            </a:r>
          </a:p>
          <a:p>
            <a:pPr lvl="1"/>
            <a:r>
              <a:rPr lang="en-US" dirty="0" smtClean="0"/>
              <a:t>At any given time, one server is in charge, others accept its decisions</a:t>
            </a:r>
          </a:p>
          <a:p>
            <a:pPr lvl="1"/>
            <a:r>
              <a:rPr lang="en-US" dirty="0" smtClean="0"/>
              <a:t>Clients communicate with the leader</a:t>
            </a:r>
          </a:p>
          <a:p>
            <a:r>
              <a:rPr lang="en-US" dirty="0" smtClean="0"/>
              <a:t>Raft uses a leader:</a:t>
            </a:r>
          </a:p>
          <a:p>
            <a:pPr lvl="1"/>
            <a:r>
              <a:rPr lang="en-US" dirty="0"/>
              <a:t>Decomposes the problem (normal operation, leader changes)</a:t>
            </a:r>
          </a:p>
          <a:p>
            <a:pPr lvl="1"/>
            <a:r>
              <a:rPr lang="en-US" dirty="0"/>
              <a:t>Simplifies normal operation (no conflicts)</a:t>
            </a:r>
          </a:p>
          <a:p>
            <a:pPr lvl="1"/>
            <a:r>
              <a:rPr lang="en-US" dirty="0"/>
              <a:t>More efficient than leader-less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Consensus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details:</a:t>
            </a:r>
          </a:p>
          <a:p>
            <a:pPr lvl="1"/>
            <a:r>
              <a:rPr lang="en-US" dirty="0" smtClean="0"/>
              <a:t>Any server from either configuration can serve as leader</a:t>
            </a:r>
          </a:p>
          <a:p>
            <a:pPr lvl="1"/>
            <a:r>
              <a:rPr lang="en-US" dirty="0" smtClean="0"/>
              <a:t>If current leader is not in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, must step down once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is committed.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Consensus, cont’d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838200" y="5410200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9000" y="5438001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548640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55406" y="548640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entry</a:t>
            </a:r>
            <a:br>
              <a:rPr lang="en-US" dirty="0" smtClean="0"/>
            </a:br>
            <a:r>
              <a:rPr lang="en-US" dirty="0" smtClean="0"/>
              <a:t>committed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505200" y="4495800"/>
            <a:ext cx="0" cy="9144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86400" y="4038600"/>
            <a:ext cx="0" cy="1371600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8200" y="4814501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/>
              <a:t>C</a:t>
            </a:r>
            <a:r>
              <a:rPr lang="en-US" baseline="-25000" dirty="0" smtClean="0"/>
              <a:t>old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4357301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old+new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48562" y="3900101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295400" y="4953000"/>
            <a:ext cx="12954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05200" y="4495800"/>
            <a:ext cx="10668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590800" y="44958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0" y="40386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86400" y="4038600"/>
            <a:ext cx="19812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295400" y="3733800"/>
            <a:ext cx="2209800" cy="0"/>
          </a:xfrm>
          <a:prstGeom prst="line">
            <a:avLst/>
          </a:prstGeom>
          <a:ln w="31750" cap="rnd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1600" y="31036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old</a:t>
            </a:r>
            <a:r>
              <a:rPr lang="en-US" dirty="0" smtClean="0"/>
              <a:t> can make</a:t>
            </a:r>
          </a:p>
          <a:p>
            <a:r>
              <a:rPr lang="en-US" dirty="0" smtClean="0"/>
              <a:t>unilateral decisions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505200" y="3657600"/>
            <a:ext cx="0" cy="152400"/>
          </a:xfrm>
          <a:prstGeom prst="line">
            <a:avLst/>
          </a:prstGeom>
          <a:ln w="3175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0" y="3733800"/>
            <a:ext cx="2971800" cy="0"/>
          </a:xfrm>
          <a:prstGeom prst="line">
            <a:avLst/>
          </a:prstGeom>
          <a:ln w="31750" cap="rnd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24524" y="3103602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new</a:t>
            </a:r>
            <a:r>
              <a:rPr lang="en-US" dirty="0" smtClean="0"/>
              <a:t> can make</a:t>
            </a:r>
          </a:p>
          <a:p>
            <a:r>
              <a:rPr lang="en-US" dirty="0" smtClean="0"/>
              <a:t>unilateral decisions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572000" y="3657600"/>
            <a:ext cx="0" cy="152400"/>
          </a:xfrm>
          <a:prstGeom prst="line">
            <a:avLst/>
          </a:prstGeom>
          <a:ln w="3175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5606" y="4648200"/>
            <a:ext cx="178093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4"/>
                </a:solidFill>
              </a:rPr>
              <a:t>leader not in </a:t>
            </a:r>
            <a:r>
              <a:rPr lang="en-US" dirty="0" err="1" smtClean="0">
                <a:solidFill>
                  <a:schemeClr val="accent4"/>
                </a:solidFill>
              </a:rPr>
              <a:t>C</a:t>
            </a:r>
            <a:r>
              <a:rPr lang="en-US" baseline="-25000" dirty="0" err="1" smtClean="0">
                <a:solidFill>
                  <a:schemeClr val="accent4"/>
                </a:solidFill>
              </a:rPr>
              <a:t>new</a:t>
            </a: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steps down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5582653" y="4138863"/>
            <a:ext cx="885524" cy="789348"/>
          </a:xfrm>
          <a:custGeom>
            <a:avLst/>
            <a:gdLst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" fmla="*/ 885524 w 885524"/>
              <a:gd name="connsiteY0" fmla="*/ 789272 h 789340"/>
              <a:gd name="connsiteX1" fmla="*/ 0 w 885524"/>
              <a:gd name="connsiteY1" fmla="*/ 0 h 789340"/>
              <a:gd name="connsiteX0" fmla="*/ 885524 w 885524"/>
              <a:gd name="connsiteY0" fmla="*/ 789272 h 789348"/>
              <a:gd name="connsiteX1" fmla="*/ 0 w 885524"/>
              <a:gd name="connsiteY1" fmla="*/ 0 h 7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789348">
                <a:moveTo>
                  <a:pt x="885524" y="789272"/>
                </a:moveTo>
                <a:cubicBezTo>
                  <a:pt x="368968" y="794886"/>
                  <a:pt x="256673" y="492493"/>
                  <a:pt x="0" y="0"/>
                </a:cubicBezTo>
              </a:path>
            </a:pathLst>
          </a:cu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90800" y="49530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0" y="4495800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83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Leader 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Normal 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 and consistency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Neutralize old leaders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Client protocol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Configuration changes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Leader election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Select one of the servers to act as leader</a:t>
            </a:r>
          </a:p>
          <a:p>
            <a:pPr lvl="1"/>
            <a:r>
              <a:rPr lang="en-US" dirty="0" smtClean="0"/>
              <a:t>Detect crashes, choose new leader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Normal operation (basic log replication)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 and </a:t>
            </a:r>
            <a:r>
              <a:rPr lang="en-US" smtClean="0">
                <a:solidFill>
                  <a:schemeClr val="tx2"/>
                </a:solidFill>
              </a:rPr>
              <a:t>consistency after </a:t>
            </a:r>
            <a:r>
              <a:rPr lang="en-US" dirty="0" smtClean="0">
                <a:solidFill>
                  <a:schemeClr val="tx2"/>
                </a:solidFill>
              </a:rPr>
              <a:t>leader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Neutralizing old leaders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Client interactions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 err="1"/>
              <a:t>linearizeable</a:t>
            </a:r>
            <a:r>
              <a:rPr lang="en-US" dirty="0"/>
              <a:t> semantics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Configuration changes: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Adding and removing servers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dirty="0" smtClean="0"/>
              <a:t>At any given time, each server is either: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Leader</a:t>
            </a:r>
            <a:r>
              <a:rPr lang="en-US" dirty="0" smtClean="0"/>
              <a:t>: handles </a:t>
            </a:r>
            <a:r>
              <a:rPr lang="en-US" dirty="0"/>
              <a:t>all client interactions, log </a:t>
            </a:r>
            <a:r>
              <a:rPr lang="en-US" dirty="0" smtClean="0"/>
              <a:t>replication</a:t>
            </a:r>
          </a:p>
          <a:p>
            <a:pPr lvl="2"/>
            <a:r>
              <a:rPr lang="en-US" dirty="0" smtClean="0"/>
              <a:t>At most 1 viable leader at a time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Follower</a:t>
            </a:r>
            <a:r>
              <a:rPr lang="en-US" dirty="0" smtClean="0"/>
              <a:t>: completely passive (issues no RPCs, responds to incoming RPCs)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Candidate</a:t>
            </a:r>
            <a:r>
              <a:rPr lang="en-US" dirty="0" smtClean="0"/>
              <a:t>: used to elect a new leader</a:t>
            </a:r>
          </a:p>
          <a:p>
            <a:r>
              <a:rPr lang="en-US" dirty="0" smtClean="0"/>
              <a:t>Normal operation: 1 leader, N-1 followers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324600"/>
            <a:ext cx="3429000" cy="396875"/>
          </a:xfrm>
        </p:spPr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052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Candidate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9800" y="5029200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Leader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44893" y="4687503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8845" y="4343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start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319688" y="4727196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4162925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timeout,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start 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821454" y="4724400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21603" y="4162925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receive votes from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majority of servers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133010" y="4563251"/>
            <a:ext cx="500310" cy="480386"/>
          </a:xfrm>
          <a:custGeom>
            <a:avLst/>
            <a:gdLst>
              <a:gd name="connsiteX0" fmla="*/ 0 w 413887"/>
              <a:gd name="connsiteY0" fmla="*/ 19661 h 29286"/>
              <a:gd name="connsiteX1" fmla="*/ 413887 w 413887"/>
              <a:gd name="connsiteY1" fmla="*/ 29286 h 29286"/>
              <a:gd name="connsiteX0" fmla="*/ 46492 w 460379"/>
              <a:gd name="connsiteY0" fmla="*/ 242950 h 252575"/>
              <a:gd name="connsiteX1" fmla="*/ 460379 w 460379"/>
              <a:gd name="connsiteY1" fmla="*/ 252575 h 252575"/>
              <a:gd name="connsiteX0" fmla="*/ 34625 w 483137"/>
              <a:gd name="connsiteY0" fmla="*/ 439122 h 448747"/>
              <a:gd name="connsiteX1" fmla="*/ 448512 w 483137"/>
              <a:gd name="connsiteY1" fmla="*/ 448747 h 448747"/>
              <a:gd name="connsiteX0" fmla="*/ 53980 w 500310"/>
              <a:gd name="connsiteY0" fmla="*/ 470761 h 480386"/>
              <a:gd name="connsiteX1" fmla="*/ 467867 w 500310"/>
              <a:gd name="connsiteY1" fmla="*/ 480386 h 4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310" h="480386">
                <a:moveTo>
                  <a:pt x="53980" y="470761"/>
                </a:moveTo>
                <a:cubicBezTo>
                  <a:pt x="-225153" y="-144455"/>
                  <a:pt x="679624" y="-172527"/>
                  <a:pt x="467867" y="48038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1974" y="3962400"/>
            <a:ext cx="146706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timeout,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new 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395615" y="5573028"/>
            <a:ext cx="2974253" cy="590137"/>
          </a:xfrm>
          <a:custGeom>
            <a:avLst/>
            <a:gdLst>
              <a:gd name="connsiteX0" fmla="*/ 2974206 w 2974206"/>
              <a:gd name="connsiteY0" fmla="*/ 64833 h 64833"/>
              <a:gd name="connsiteX1" fmla="*/ 0 w 2974206"/>
              <a:gd name="connsiteY1" fmla="*/ 64833 h 64833"/>
              <a:gd name="connsiteX0" fmla="*/ 2974206 w 2974206"/>
              <a:gd name="connsiteY0" fmla="*/ 2990 h 304592"/>
              <a:gd name="connsiteX1" fmla="*/ 0 w 2974206"/>
              <a:gd name="connsiteY1" fmla="*/ 2990 h 304592"/>
              <a:gd name="connsiteX0" fmla="*/ 2974206 w 2974206"/>
              <a:gd name="connsiteY0" fmla="*/ 0 h 358866"/>
              <a:gd name="connsiteX1" fmla="*/ 0 w 2974206"/>
              <a:gd name="connsiteY1" fmla="*/ 0 h 358866"/>
              <a:gd name="connsiteX0" fmla="*/ 2974206 w 2974206"/>
              <a:gd name="connsiteY0" fmla="*/ 0 h 342000"/>
              <a:gd name="connsiteX1" fmla="*/ 0 w 2974206"/>
              <a:gd name="connsiteY1" fmla="*/ 0 h 342000"/>
              <a:gd name="connsiteX0" fmla="*/ 2974206 w 2974206"/>
              <a:gd name="connsiteY0" fmla="*/ 0 h 386787"/>
              <a:gd name="connsiteX1" fmla="*/ 0 w 2974206"/>
              <a:gd name="connsiteY1" fmla="*/ 0 h 386787"/>
              <a:gd name="connsiteX0" fmla="*/ 2974253 w 2974253"/>
              <a:gd name="connsiteY0" fmla="*/ 0 h 590137"/>
              <a:gd name="connsiteX1" fmla="*/ 47 w 2974253"/>
              <a:gd name="connsiteY1" fmla="*/ 0 h 59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74253" h="590137">
                <a:moveTo>
                  <a:pt x="2974253" y="0"/>
                </a:moveTo>
                <a:cubicBezTo>
                  <a:pt x="2563576" y="338488"/>
                  <a:pt x="-12787" y="1138990"/>
                  <a:pt x="47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94560" y="5573028"/>
            <a:ext cx="4677878" cy="391941"/>
          </a:xfrm>
          <a:custGeom>
            <a:avLst/>
            <a:gdLst>
              <a:gd name="connsiteX0" fmla="*/ 4677878 w 4677878"/>
              <a:gd name="connsiteY0" fmla="*/ 75947 h 75947"/>
              <a:gd name="connsiteX1" fmla="*/ 0 w 4677878"/>
              <a:gd name="connsiteY1" fmla="*/ 75947 h 75947"/>
              <a:gd name="connsiteX0" fmla="*/ 4677878 w 4677878"/>
              <a:gd name="connsiteY0" fmla="*/ 3074 h 413768"/>
              <a:gd name="connsiteX1" fmla="*/ 0 w 4677878"/>
              <a:gd name="connsiteY1" fmla="*/ 3074 h 413768"/>
              <a:gd name="connsiteX0" fmla="*/ 4677878 w 4677878"/>
              <a:gd name="connsiteY0" fmla="*/ 0 h 468982"/>
              <a:gd name="connsiteX1" fmla="*/ 0 w 4677878"/>
              <a:gd name="connsiteY1" fmla="*/ 0 h 468982"/>
              <a:gd name="connsiteX0" fmla="*/ 4677878 w 4677878"/>
              <a:gd name="connsiteY0" fmla="*/ 0 h 409604"/>
              <a:gd name="connsiteX1" fmla="*/ 0 w 4677878"/>
              <a:gd name="connsiteY1" fmla="*/ 0 h 409604"/>
              <a:gd name="connsiteX0" fmla="*/ 4677878 w 4677878"/>
              <a:gd name="connsiteY0" fmla="*/ 0 h 384212"/>
              <a:gd name="connsiteX1" fmla="*/ 0 w 4677878"/>
              <a:gd name="connsiteY1" fmla="*/ 0 h 384212"/>
              <a:gd name="connsiteX0" fmla="*/ 4677878 w 4677878"/>
              <a:gd name="connsiteY0" fmla="*/ 0 h 391941"/>
              <a:gd name="connsiteX1" fmla="*/ 0 w 4677878"/>
              <a:gd name="connsiteY1" fmla="*/ 0 h 39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77878" h="391941">
                <a:moveTo>
                  <a:pt x="4677878" y="0"/>
                </a:moveTo>
                <a:cubicBezTo>
                  <a:pt x="4561573" y="213360"/>
                  <a:pt x="575911" y="763604"/>
                  <a:pt x="0" y="0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19059" y="5867400"/>
            <a:ext cx="222368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discover server with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 higher term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913" y="6176506"/>
            <a:ext cx="2531462" cy="6052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discover current server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or higher term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5562600"/>
            <a:ext cx="6719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400" dirty="0" smtClean="0">
                <a:solidFill>
                  <a:schemeClr val="accent4"/>
                </a:solidFill>
              </a:rPr>
              <a:t>“step</a:t>
            </a:r>
            <a:br>
              <a:rPr lang="en-US" sz="1400" dirty="0" smtClean="0">
                <a:solidFill>
                  <a:schemeClr val="accent4"/>
                </a:solidFill>
              </a:rPr>
            </a:br>
            <a:r>
              <a:rPr lang="en-US" sz="1400" dirty="0" smtClean="0">
                <a:solidFill>
                  <a:schemeClr val="accent4"/>
                </a:solidFill>
              </a:rPr>
              <a:t>down”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1524000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1524000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dirty="0" smtClean="0"/>
              <a:t>Time divided into terms:</a:t>
            </a:r>
          </a:p>
          <a:p>
            <a:pPr lvl="1"/>
            <a:r>
              <a:rPr lang="en-US" dirty="0" smtClean="0"/>
              <a:t>Election</a:t>
            </a:r>
          </a:p>
          <a:p>
            <a:pPr lvl="1"/>
            <a:r>
              <a:rPr lang="en-US" dirty="0" smtClean="0"/>
              <a:t>Normal operation under a single leader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At most 1 leader per term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Some terms have no leader (failed election)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server maintains </a:t>
            </a:r>
            <a:r>
              <a:rPr lang="en-US" dirty="0" smtClean="0">
                <a:solidFill>
                  <a:schemeClr val="accent4"/>
                </a:solidFill>
              </a:rPr>
              <a:t>current term </a:t>
            </a:r>
            <a:r>
              <a:rPr lang="en-US" dirty="0" smtClean="0"/>
              <a:t>value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2"/>
                </a:solidFill>
              </a:rPr>
              <a:t>Key role of terms: identify obsolete information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Terms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133600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1524000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1524000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1524000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1524000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524000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7000" y="1524000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67000" y="1524000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38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625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2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1277779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Term 3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8294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67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2133600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2514600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Elections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6418" y="2514600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Normal Operation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2514600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Split Vote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1981200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6096000"/>
            <a:ext cx="8610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533400"/>
            <a:ext cx="2743200" cy="860286"/>
            <a:chOff x="457200" y="533400"/>
            <a:chExt cx="2743200" cy="860286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685800"/>
              <a:ext cx="2743200" cy="70788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marL="117475" indent="-117475" algn="l">
                <a:buFont typeface="Arial" pitchFamily="34" charset="0"/>
                <a:buChar char="•"/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Respond to RPCs from candidates and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leaders.</a:t>
              </a:r>
            </a:p>
            <a:p>
              <a:pPr marL="117475" indent="-117475" algn="l">
                <a:buFont typeface="Arial" pitchFamily="34" charset="0"/>
                <a:buChar char="•"/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Convert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to candidate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if election timeout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elapses without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either:</a:t>
              </a:r>
            </a:p>
            <a:p>
              <a:pPr marL="227013" lvl="1" indent="-109538" algn="l">
                <a:buFont typeface="Arial" pitchFamily="34" charset="0"/>
                <a:buChar char="•"/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Receiving valid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AppendEntries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RPC, or</a:t>
              </a:r>
            </a:p>
            <a:p>
              <a:pPr marL="227013" lvl="1" indent="-109538" algn="l">
                <a:buFont typeface="Arial" pitchFamily="34" charset="0"/>
                <a:buChar char="•"/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Granting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vote to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candidate	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5334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bg1"/>
                  </a:solidFill>
                </a:rPr>
                <a:t>Followers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0" y="1450224"/>
            <a:ext cx="2743200" cy="1351437"/>
            <a:chOff x="457200" y="1497253"/>
            <a:chExt cx="2743200" cy="1351437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1648361"/>
              <a:ext cx="2743200" cy="1200329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r>
                <a:rPr lang="en-US" dirty="0"/>
                <a:t>Increment </a:t>
              </a:r>
              <a:r>
                <a:rPr lang="en-US" dirty="0" err="1"/>
                <a:t>currentTerm</a:t>
              </a:r>
              <a:r>
                <a:rPr lang="en-US" dirty="0"/>
                <a:t>, vote for </a:t>
              </a:r>
              <a:r>
                <a:rPr lang="en-US" dirty="0" smtClean="0"/>
                <a:t>self</a:t>
              </a:r>
            </a:p>
            <a:p>
              <a:r>
                <a:rPr lang="en-US" dirty="0" smtClean="0"/>
                <a:t>Reset election timeout</a:t>
              </a:r>
              <a:endParaRPr lang="en-US" dirty="0"/>
            </a:p>
            <a:p>
              <a:r>
                <a:rPr lang="en-US" dirty="0"/>
                <a:t>Send </a:t>
              </a:r>
              <a:r>
                <a:rPr lang="en-US" dirty="0" err="1"/>
                <a:t>RequestVote</a:t>
              </a:r>
              <a:r>
                <a:rPr lang="en-US" dirty="0"/>
                <a:t> RPCs to all other servers, wait </a:t>
              </a:r>
              <a:r>
                <a:rPr lang="en-US" dirty="0" smtClean="0"/>
                <a:t>for either:</a:t>
              </a:r>
              <a:endParaRPr lang="en-US" dirty="0"/>
            </a:p>
            <a:p>
              <a:pPr lvl="1"/>
              <a:r>
                <a:rPr lang="en-US" dirty="0"/>
                <a:t>Votes received from majority of servers: become </a:t>
              </a:r>
              <a:r>
                <a:rPr lang="en-US" dirty="0" smtClean="0"/>
                <a:t>leader</a:t>
              </a:r>
              <a:endParaRPr lang="en-US" dirty="0"/>
            </a:p>
            <a:p>
              <a:pPr lvl="1"/>
              <a:r>
                <a:rPr lang="en-US" dirty="0" err="1"/>
                <a:t>AppendEntries</a:t>
              </a:r>
              <a:r>
                <a:rPr lang="en-US" dirty="0"/>
                <a:t> RPC received from new leader: step </a:t>
              </a:r>
              <a:r>
                <a:rPr lang="en-US" dirty="0" smtClean="0"/>
                <a:t>down</a:t>
              </a:r>
              <a:endParaRPr lang="en-US" dirty="0"/>
            </a:p>
            <a:p>
              <a:pPr lvl="1"/>
              <a:r>
                <a:rPr lang="en-US" dirty="0" smtClean="0"/>
                <a:t>Election </a:t>
              </a:r>
              <a:r>
                <a:rPr lang="en-US" dirty="0"/>
                <a:t>timeout elapses without election resolution: </a:t>
              </a:r>
              <a:r>
                <a:rPr lang="en-US" dirty="0" smtClean="0"/>
                <a:t>increment term, start </a:t>
              </a:r>
              <a:r>
                <a:rPr lang="en-US" dirty="0"/>
                <a:t>new </a:t>
              </a:r>
              <a:r>
                <a:rPr lang="en-US" dirty="0" smtClean="0"/>
                <a:t>election</a:t>
              </a:r>
              <a:endParaRPr lang="en-US" dirty="0"/>
            </a:p>
            <a:p>
              <a:pPr lvl="1"/>
              <a:r>
                <a:rPr lang="en-US" dirty="0" smtClean="0"/>
                <a:t>Discover higher term: step down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200" y="1497253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Candidates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76400" y="5004837"/>
            <a:ext cx="2743200" cy="1106434"/>
            <a:chOff x="457200" y="5257800"/>
            <a:chExt cx="2743200" cy="1106434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5410127"/>
              <a:ext cx="2743200" cy="954107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2"/>
                  </a:solidFill>
                </a:rPr>
                <a:t>Each server persists the following to stable storage </a:t>
              </a:r>
              <a:r>
                <a:rPr lang="en-US" dirty="0" smtClean="0">
                  <a:solidFill>
                    <a:schemeClr val="tx2"/>
                  </a:solidFill>
                </a:rPr>
                <a:t>synchronously </a:t>
              </a:r>
              <a:r>
                <a:rPr lang="en-US" dirty="0">
                  <a:solidFill>
                    <a:schemeClr val="tx2"/>
                  </a:solidFill>
                </a:rPr>
                <a:t>before responding to RPCs:</a:t>
              </a:r>
            </a:p>
            <a:p>
              <a:pPr marL="796925" indent="-796925">
                <a:buNone/>
              </a:pPr>
              <a:r>
                <a:rPr lang="en-US" b="1" dirty="0" err="1"/>
                <a:t>currentTerm</a:t>
              </a:r>
              <a:r>
                <a:rPr lang="en-US" dirty="0"/>
                <a:t>	latest term server has seen (initialized to 0 on first boot)</a:t>
              </a:r>
            </a:p>
            <a:p>
              <a:pPr marL="796925" indent="-796925">
                <a:buNone/>
              </a:pPr>
              <a:r>
                <a:rPr lang="en-US" b="1" dirty="0" err="1"/>
                <a:t>votedFor</a:t>
              </a:r>
              <a:r>
                <a:rPr lang="en-US" dirty="0"/>
                <a:t>	</a:t>
              </a:r>
              <a:r>
                <a:rPr lang="en-US" dirty="0" err="1"/>
                <a:t>candidateId</a:t>
              </a:r>
              <a:r>
                <a:rPr lang="en-US" dirty="0"/>
                <a:t> that received vote in current term (or null if none)</a:t>
              </a:r>
            </a:p>
            <a:p>
              <a:pPr marL="796925" indent="-796925">
                <a:buNone/>
              </a:pPr>
              <a:r>
                <a:rPr lang="en-US" b="1" dirty="0"/>
                <a:t>log[]</a:t>
              </a:r>
              <a:r>
                <a:rPr lang="en-US" dirty="0"/>
                <a:t>	log entries	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" y="52578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Persistent State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76400" y="6167808"/>
            <a:ext cx="2743200" cy="613992"/>
            <a:chOff x="457200" y="6477000"/>
            <a:chExt cx="2743200" cy="613992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6629327"/>
              <a:ext cx="2743200" cy="46166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pPr marL="796925" indent="-796925">
                <a:buNone/>
              </a:pPr>
              <a:r>
                <a:rPr lang="en-US" b="1" dirty="0" smtClean="0"/>
                <a:t>term</a:t>
              </a:r>
              <a:r>
                <a:rPr lang="en-US" dirty="0"/>
                <a:t>	</a:t>
              </a:r>
              <a:r>
                <a:rPr lang="en-US" dirty="0" smtClean="0"/>
                <a:t>term when entry was received </a:t>
              </a:r>
              <a:r>
                <a:rPr lang="en-US" smtClean="0"/>
                <a:t>by leader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 smtClean="0"/>
                <a:t>index</a:t>
              </a:r>
              <a:r>
                <a:rPr lang="en-US" dirty="0"/>
                <a:t>	</a:t>
              </a:r>
              <a:r>
                <a:rPr lang="en-US" dirty="0" smtClean="0"/>
                <a:t>position of entry in the log</a:t>
              </a:r>
              <a:endParaRPr lang="en-US" dirty="0"/>
            </a:p>
            <a:p>
              <a:pPr marL="796925" indent="-796925">
                <a:buNone/>
              </a:pPr>
              <a:r>
                <a:rPr lang="en-US" b="1" dirty="0" smtClean="0"/>
                <a:t>command</a:t>
              </a:r>
              <a:r>
                <a:rPr lang="en-US" dirty="0"/>
                <a:t>	</a:t>
              </a:r>
              <a:r>
                <a:rPr lang="en-US" dirty="0" smtClean="0"/>
                <a:t>command for state machine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" y="64770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Log Entry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48200" y="533400"/>
            <a:ext cx="2743200" cy="2320933"/>
            <a:chOff x="3581400" y="534692"/>
            <a:chExt cx="2743200" cy="2320933"/>
          </a:xfrm>
        </p:grpSpPr>
        <p:sp>
          <p:nvSpPr>
            <p:cNvPr id="23" name="TextBox 22"/>
            <p:cNvSpPr txBox="1"/>
            <p:nvPr/>
          </p:nvSpPr>
          <p:spPr>
            <a:xfrm>
              <a:off x="3581400" y="685800"/>
              <a:ext cx="2743200" cy="216982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Invoked by candidates to gather </a:t>
              </a:r>
              <a:r>
                <a:rPr lang="en-US" sz="8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votes.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Arguments: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candidateId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candidate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requesting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vote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candidate's term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>
                  <a:latin typeface="Times New Roman" pitchFamily="18" charset="0"/>
                  <a:cs typeface="Times New Roman" pitchFamily="18" charset="0"/>
                </a:rPr>
                <a:t>lastLogIndex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index of candidate's last log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entry</a:t>
              </a:r>
              <a:endParaRPr lang="en-US" sz="800" dirty="0">
                <a:latin typeface="Times New Roman" pitchFamily="18" charset="0"/>
                <a:cs typeface="Times New Roman" pitchFamily="18" charset="0"/>
              </a:endParaRP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lastLogTerm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term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of candidate's last log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entry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Results: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for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candidate to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update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itself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voteGranted</a:t>
              </a:r>
              <a:r>
                <a:rPr lang="en-US" sz="800" b="1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true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means candidate received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vote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Implementation: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If term &gt;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← term</a:t>
              </a:r>
              <a:br>
                <a:rPr lang="en-US" sz="8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(step down if leader or candidate)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If term ==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votedFor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is null or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candidateId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, and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candidate's log is at least as complete as local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log, grant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vote and reset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election timeout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81400" y="534692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</a:rPr>
                <a:t>RequestVote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 RPC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3225268"/>
            <a:ext cx="2743200" cy="3556532"/>
            <a:chOff x="3581400" y="2819400"/>
            <a:chExt cx="2743200" cy="3676442"/>
          </a:xfrm>
        </p:grpSpPr>
        <p:sp>
          <p:nvSpPr>
            <p:cNvPr id="26" name="TextBox 25"/>
            <p:cNvSpPr txBox="1"/>
            <p:nvPr/>
          </p:nvSpPr>
          <p:spPr>
            <a:xfrm>
              <a:off x="3581400" y="2971800"/>
              <a:ext cx="2743200" cy="352404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Ins="45720" rtlCol="0">
              <a:spAutoFit/>
            </a:bodyPr>
            <a:lstStyle/>
            <a:p>
              <a:pPr algn="l"/>
              <a:r>
                <a:rPr lang="en-US" sz="800" dirty="0" smtClean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Invoked by leader to replicate log entries and discover inconsistencies; also used as heartbeat .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Arguments: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leader's term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leaderId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so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follower can redirect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clients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index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of log entry immediately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preceding new ones</a:t>
              </a:r>
              <a:endParaRPr lang="en-US" sz="800" dirty="0">
                <a:latin typeface="Times New Roman" pitchFamily="18" charset="0"/>
                <a:cs typeface="Times New Roman" pitchFamily="18" charset="0"/>
              </a:endParaRP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prevLogTerm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term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of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entry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entries</a:t>
              </a:r>
              <a:r>
                <a:rPr lang="en-US" sz="800" b="1" dirty="0">
                  <a:latin typeface="Times New Roman" pitchFamily="18" charset="0"/>
                  <a:cs typeface="Times New Roman" pitchFamily="18" charset="0"/>
                </a:rPr>
                <a:t>[]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log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entries to store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empty for heartbeat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err="1" smtClean="0">
                  <a:latin typeface="Times New Roman" pitchFamily="18" charset="0"/>
                  <a:cs typeface="Times New Roman" pitchFamily="18" charset="0"/>
                </a:rPr>
                <a:t>commitIndex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last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entry known to be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committed</a:t>
              </a: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Results: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for leader to update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itself</a:t>
              </a:r>
            </a:p>
            <a:p>
              <a:pPr marL="798513" indent="-798513" algn="l">
                <a:tabLst>
                  <a:tab pos="798513" algn="l"/>
                </a:tabLst>
              </a:pPr>
              <a:r>
                <a:rPr lang="en-US" sz="800" b="1" dirty="0" smtClean="0">
                  <a:latin typeface="Times New Roman" pitchFamily="18" charset="0"/>
                  <a:cs typeface="Times New Roman" pitchFamily="18" charset="0"/>
                </a:rPr>
                <a:t>success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	true if follower contained entry matching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prevLogTerm</a:t>
              </a:r>
              <a:endParaRPr lang="en-US" sz="800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798513" indent="-798513" algn="l">
                <a:spcBef>
                  <a:spcPts val="600"/>
                </a:spcBef>
                <a:tabLst>
                  <a:tab pos="798513" algn="l"/>
                </a:tabLst>
              </a:pPr>
              <a:r>
                <a:rPr lang="en-US" sz="800" b="1" dirty="0" smtClean="0">
                  <a:solidFill>
                    <a:schemeClr val="accent4"/>
                  </a:solidFill>
                  <a:latin typeface="+mn-lt"/>
                  <a:cs typeface="Times New Roman" pitchFamily="18" charset="0"/>
                </a:rPr>
                <a:t>Implementation: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Return if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term &lt;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endParaRPr lang="en-US" sz="800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f term &gt;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currentTerm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← term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If candidate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or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leader,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step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down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Reset election timeout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Return failure if log doesn’t contain an entry at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prevLogIndex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 whose term matches </a:t>
              </a:r>
              <a:r>
                <a:rPr lang="en-US" sz="800" dirty="0" err="1" smtClean="0">
                  <a:latin typeface="Times New Roman" pitchFamily="18" charset="0"/>
                  <a:cs typeface="Times New Roman" pitchFamily="18" charset="0"/>
                </a:rPr>
                <a:t>prevLogTerm</a:t>
              </a:r>
              <a:endParaRPr lang="en-US" sz="800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If existing entries conflict with new entries, delete all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existing entries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starting with first conflicting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entry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Append any new entries not already in the log</a:t>
              </a:r>
            </a:p>
            <a:p>
              <a:pPr marL="169863" indent="-169863" algn="l">
                <a:buFont typeface="+mj-lt"/>
                <a:buAutoNum type="arabicPeriod"/>
                <a:tabLst>
                  <a:tab pos="169863" algn="l"/>
                </a:tabLst>
              </a:pP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Advance state </a:t>
              </a:r>
              <a:r>
                <a:rPr lang="en-US" sz="800" dirty="0">
                  <a:latin typeface="Times New Roman" pitchFamily="18" charset="0"/>
                  <a:cs typeface="Times New Roman" pitchFamily="18" charset="0"/>
                </a:rPr>
                <a:t>machine </a:t>
              </a:r>
              <a:r>
                <a:rPr lang="en-US" sz="800" dirty="0" smtClean="0">
                  <a:latin typeface="Times New Roman" pitchFamily="18" charset="0"/>
                  <a:cs typeface="Times New Roman" pitchFamily="18" charset="0"/>
                </a:rPr>
                <a:t>with newly committed entries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1400" y="28194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bg1"/>
                  </a:solidFill>
                </a:rPr>
                <a:t>AppendEntries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 RPC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25572" y="30996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Raft Protocol Summary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76400" y="2858199"/>
            <a:ext cx="2743200" cy="2090100"/>
            <a:chOff x="457200" y="3048000"/>
            <a:chExt cx="2743200" cy="209010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3199108"/>
              <a:ext cx="2743200" cy="19389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17475" indent="-117475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1pPr>
              <a:lvl2pPr marL="227013" lvl="1" indent="-109538" algn="l">
                <a:buFont typeface="Arial" pitchFamily="34" charset="0"/>
                <a:buChar char="•"/>
                <a:defRPr sz="800">
                  <a:latin typeface="Times New Roman" pitchFamily="18" charset="0"/>
                  <a:cs typeface="Times New Roman" pitchFamily="18" charset="0"/>
                </a:defRPr>
              </a:lvl2pPr>
            </a:lstStyle>
            <a:p>
              <a:r>
                <a:rPr lang="en-US" dirty="0" smtClean="0"/>
                <a:t>Initialize </a:t>
              </a:r>
              <a:r>
                <a:rPr lang="en-US" dirty="0" err="1" smtClean="0"/>
                <a:t>nextIndex</a:t>
              </a:r>
              <a:r>
                <a:rPr lang="en-US" dirty="0" smtClean="0"/>
                <a:t> </a:t>
              </a:r>
              <a:r>
                <a:rPr lang="en-US" dirty="0"/>
                <a:t>for each </a:t>
              </a:r>
              <a:r>
                <a:rPr lang="en-US" dirty="0" smtClean="0"/>
                <a:t>to last </a:t>
              </a:r>
              <a:r>
                <a:rPr lang="en-US" dirty="0"/>
                <a:t>log </a:t>
              </a:r>
              <a:r>
                <a:rPr lang="en-US" dirty="0" smtClean="0"/>
                <a:t>index + 1</a:t>
              </a:r>
              <a:endParaRPr lang="en-US" dirty="0"/>
            </a:p>
            <a:p>
              <a:r>
                <a:rPr lang="en-US" dirty="0"/>
                <a:t>Send initial empty </a:t>
              </a:r>
              <a:r>
                <a:rPr lang="en-US" dirty="0" err="1"/>
                <a:t>AppendEntries</a:t>
              </a:r>
              <a:r>
                <a:rPr lang="en-US" dirty="0"/>
                <a:t> RPCs (heartbeat) to each follower; repeat during </a:t>
              </a:r>
              <a:r>
                <a:rPr lang="en-US" dirty="0" smtClean="0"/>
                <a:t>idle periods to prevent election timeouts</a:t>
              </a:r>
              <a:endParaRPr lang="en-US" dirty="0"/>
            </a:p>
            <a:p>
              <a:r>
                <a:rPr lang="en-US" dirty="0"/>
                <a:t>Accept commands from clients, append new entries to local </a:t>
              </a:r>
              <a:r>
                <a:rPr lang="en-US" dirty="0" smtClean="0"/>
                <a:t>log</a:t>
              </a:r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/>
                <a:t>Whenever last log index </a:t>
              </a:r>
              <a:r>
                <a:rPr lang="en-US" dirty="0" smtClean="0"/>
                <a:t>≥ </a:t>
              </a:r>
              <a:r>
                <a:rPr lang="en-US" dirty="0" err="1"/>
                <a:t>nextIndex</a:t>
              </a:r>
              <a:r>
                <a:rPr lang="en-US" dirty="0"/>
                <a:t> for a follower, send </a:t>
              </a:r>
              <a:r>
                <a:rPr lang="en-US" dirty="0" err="1"/>
                <a:t>AppendEntries</a:t>
              </a:r>
              <a:r>
                <a:rPr lang="en-US" dirty="0"/>
                <a:t> RPC </a:t>
              </a:r>
              <a:r>
                <a:rPr lang="en-US" dirty="0" smtClean="0"/>
                <a:t>with </a:t>
              </a:r>
              <a:r>
                <a:rPr lang="en-US" dirty="0"/>
                <a:t>log entries starting at </a:t>
              </a:r>
              <a:r>
                <a:rPr lang="en-US" dirty="0" err="1"/>
                <a:t>nextIndex</a:t>
              </a:r>
              <a:r>
                <a:rPr lang="en-US" dirty="0"/>
                <a:t>, update </a:t>
              </a:r>
              <a:r>
                <a:rPr lang="en-US" dirty="0" err="1"/>
                <a:t>nextIndex</a:t>
              </a:r>
              <a:r>
                <a:rPr lang="en-US" dirty="0"/>
                <a:t> if </a:t>
              </a:r>
              <a:r>
                <a:rPr lang="en-US" dirty="0" smtClean="0"/>
                <a:t>successful</a:t>
              </a:r>
              <a:endParaRPr lang="en-US" dirty="0"/>
            </a:p>
            <a:p>
              <a:r>
                <a:rPr lang="en-US" dirty="0"/>
                <a:t>If </a:t>
              </a:r>
              <a:r>
                <a:rPr lang="en-US" dirty="0" err="1"/>
                <a:t>AppendEntries</a:t>
              </a:r>
              <a:r>
                <a:rPr lang="en-US" dirty="0"/>
                <a:t> fails because of log inconsistency, </a:t>
              </a:r>
              <a:r>
                <a:rPr lang="en-US" dirty="0" smtClean="0"/>
                <a:t>decrement </a:t>
              </a:r>
              <a:r>
                <a:rPr lang="en-US" dirty="0" err="1" smtClean="0"/>
                <a:t>nextIndex</a:t>
              </a:r>
              <a:r>
                <a:rPr lang="en-US" dirty="0" smtClean="0"/>
                <a:t> and retry</a:t>
              </a:r>
            </a:p>
            <a:p>
              <a:r>
                <a:rPr lang="en-US" dirty="0"/>
                <a:t>Mark log entries committed if stored on a majority of servers and at least one entry from current term is stored on a majority of </a:t>
              </a:r>
              <a:r>
                <a:rPr lang="en-US" dirty="0" smtClean="0"/>
                <a:t>servers</a:t>
              </a:r>
              <a:endParaRPr lang="en-US" dirty="0"/>
            </a:p>
            <a:p>
              <a:r>
                <a:rPr lang="en-US" dirty="0"/>
                <a:t>Step down if </a:t>
              </a:r>
              <a:r>
                <a:rPr lang="en-US" dirty="0" err="1" smtClean="0"/>
                <a:t>currentTerm</a:t>
              </a:r>
              <a:r>
                <a:rPr lang="en-US" dirty="0" smtClean="0"/>
                <a:t> changes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" y="3048000"/>
              <a:ext cx="2743200" cy="15110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Leaders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35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start up as followers</a:t>
            </a:r>
          </a:p>
          <a:p>
            <a:r>
              <a:rPr lang="en-US" dirty="0" smtClean="0"/>
              <a:t>Followers expect to receive RPCs from leaders or candidates</a:t>
            </a:r>
          </a:p>
          <a:p>
            <a:r>
              <a:rPr lang="en-US" dirty="0" smtClean="0"/>
              <a:t>Leaders must send </a:t>
            </a:r>
            <a:r>
              <a:rPr lang="en-US" dirty="0" smtClean="0">
                <a:solidFill>
                  <a:schemeClr val="accent4"/>
                </a:solidFill>
              </a:rPr>
              <a:t>heartbeats</a:t>
            </a:r>
            <a:r>
              <a:rPr lang="en-US" dirty="0" smtClean="0"/>
              <a:t> (empty </a:t>
            </a:r>
            <a:r>
              <a:rPr lang="en-US" dirty="0" err="1" smtClean="0"/>
              <a:t>AppendEntries</a:t>
            </a:r>
            <a:r>
              <a:rPr lang="en-US" dirty="0" smtClean="0"/>
              <a:t> RPCs) to maintain authority</a:t>
            </a:r>
          </a:p>
          <a:p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4"/>
                </a:solidFill>
              </a:rPr>
              <a:t>electionTimeout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elapses with no RPCs:</a:t>
            </a:r>
          </a:p>
          <a:p>
            <a:pPr lvl="1"/>
            <a:r>
              <a:rPr lang="en-US" dirty="0" smtClean="0"/>
              <a:t>Follower assumes leader has crashed</a:t>
            </a:r>
          </a:p>
          <a:p>
            <a:pPr lvl="1"/>
            <a:r>
              <a:rPr lang="en-US" dirty="0" smtClean="0"/>
              <a:t>Follower starts new election</a:t>
            </a:r>
          </a:p>
          <a:p>
            <a:pPr lvl="1"/>
            <a:r>
              <a:rPr lang="en-US" dirty="0" smtClean="0"/>
              <a:t>Timeouts typically 100-500ms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4FA54A8-AC05-4E51-97BF-0AE6FFDEEB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Heartbeats and Timeouts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1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 current term</a:t>
            </a:r>
          </a:p>
          <a:p>
            <a:r>
              <a:rPr lang="en-US" dirty="0" smtClean="0"/>
              <a:t>Change to Candidate state</a:t>
            </a:r>
          </a:p>
          <a:p>
            <a:r>
              <a:rPr lang="en-US" dirty="0" smtClean="0"/>
              <a:t>Vote for self</a:t>
            </a:r>
          </a:p>
          <a:p>
            <a:r>
              <a:rPr lang="en-US" dirty="0" smtClean="0"/>
              <a:t>Send </a:t>
            </a:r>
            <a:r>
              <a:rPr lang="en-US" dirty="0" err="1" smtClean="0"/>
              <a:t>RequestVote</a:t>
            </a:r>
            <a:r>
              <a:rPr lang="en-US" dirty="0" smtClean="0"/>
              <a:t> RPCs to all other servers, retry until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Receive votes from majority of servers:</a:t>
            </a:r>
          </a:p>
          <a:p>
            <a:pPr marL="1314450" lvl="2" indent="-457200"/>
            <a:r>
              <a:rPr lang="en-US" dirty="0" smtClean="0"/>
              <a:t>Become leader</a:t>
            </a:r>
          </a:p>
          <a:p>
            <a:pPr marL="1314450" lvl="2" indent="-457200"/>
            <a:r>
              <a:rPr lang="en-US" dirty="0" smtClean="0"/>
              <a:t>Send </a:t>
            </a:r>
            <a:r>
              <a:rPr lang="en-US" dirty="0" err="1" smtClean="0"/>
              <a:t>AppendEntries</a:t>
            </a:r>
            <a:r>
              <a:rPr lang="en-US" dirty="0" smtClean="0"/>
              <a:t> heartbeats to all other servers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Receive RPC from valid leader:</a:t>
            </a:r>
          </a:p>
          <a:p>
            <a:pPr marL="1314450" lvl="2" indent="-457200"/>
            <a:r>
              <a:rPr lang="en-US" dirty="0" smtClean="0"/>
              <a:t>Return to follower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No-one wins election (election timeout elapses):</a:t>
            </a:r>
          </a:p>
          <a:p>
            <a:pPr marL="1314450" lvl="2" indent="-457200"/>
            <a:r>
              <a:rPr lang="en-US" dirty="0" smtClean="0"/>
              <a:t>Increment term, start new election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3,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5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13687</TotalTime>
  <Words>2591</Words>
  <Application>Microsoft Office PowerPoint</Application>
  <PresentationFormat>On-screen Show (4:3)</PresentationFormat>
  <Paragraphs>883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Raft: A Consensus Algorithm for Replicated Logs</vt:lpstr>
      <vt:lpstr>Goal: Replicated Log</vt:lpstr>
      <vt:lpstr>Approaches to Consensus</vt:lpstr>
      <vt:lpstr>Raft Overview</vt:lpstr>
      <vt:lpstr>Server States</vt:lpstr>
      <vt:lpstr>Terms</vt:lpstr>
      <vt:lpstr>PowerPoint Presentation</vt:lpstr>
      <vt:lpstr>Heartbeats and Timeouts</vt:lpstr>
      <vt:lpstr>Election Basics</vt:lpstr>
      <vt:lpstr>Elections, cont’d</vt:lpstr>
      <vt:lpstr>Log Structure</vt:lpstr>
      <vt:lpstr>Normal Operation</vt:lpstr>
      <vt:lpstr>Log Consistency</vt:lpstr>
      <vt:lpstr>AppendEntries Consistency Check</vt:lpstr>
      <vt:lpstr>Leader Changes</vt:lpstr>
      <vt:lpstr>Safety Requirement</vt:lpstr>
      <vt:lpstr>Picking the Best Leader</vt:lpstr>
      <vt:lpstr>Committing Entry from Current Term</vt:lpstr>
      <vt:lpstr>Committing Entry from Earlier Term</vt:lpstr>
      <vt:lpstr>New Commitment Rules</vt:lpstr>
      <vt:lpstr>Log Inconsistencies</vt:lpstr>
      <vt:lpstr>Repairing Follower Logs</vt:lpstr>
      <vt:lpstr>Repairing Logs, cont’d</vt:lpstr>
      <vt:lpstr>Neutralizing Old Leaders</vt:lpstr>
      <vt:lpstr>Client Protocol</vt:lpstr>
      <vt:lpstr>Client Protocol, cont’d</vt:lpstr>
      <vt:lpstr>Configuration Changes</vt:lpstr>
      <vt:lpstr>Configuration Changes, cont’d</vt:lpstr>
      <vt:lpstr>Joint Consensus</vt:lpstr>
      <vt:lpstr>Joint Consensus, cont’d</vt:lpstr>
      <vt:lpstr>Raft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John Ousterhout</cp:lastModifiedBy>
  <cp:revision>587</cp:revision>
  <cp:lastPrinted>2013-03-04T16:49:10Z</cp:lastPrinted>
  <dcterms:created xsi:type="dcterms:W3CDTF">2008-10-19T02:20:00Z</dcterms:created>
  <dcterms:modified xsi:type="dcterms:W3CDTF">2013-03-05T23:21:14Z</dcterms:modified>
</cp:coreProperties>
</file>